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33"/>
  </p:notesMasterIdLst>
  <p:handoutMasterIdLst>
    <p:handoutMasterId r:id="rId34"/>
  </p:handoutMasterIdLst>
  <p:sldIdLst>
    <p:sldId id="3154" r:id="rId2"/>
    <p:sldId id="3164" r:id="rId3"/>
    <p:sldId id="3165" r:id="rId4"/>
    <p:sldId id="3166" r:id="rId5"/>
    <p:sldId id="3167" r:id="rId6"/>
    <p:sldId id="3168" r:id="rId7"/>
    <p:sldId id="3192" r:id="rId8"/>
    <p:sldId id="3169" r:id="rId9"/>
    <p:sldId id="3170" r:id="rId10"/>
    <p:sldId id="3177" r:id="rId11"/>
    <p:sldId id="3178" r:id="rId12"/>
    <p:sldId id="3179" r:id="rId13"/>
    <p:sldId id="3201" r:id="rId14"/>
    <p:sldId id="3180" r:id="rId15"/>
    <p:sldId id="3181" r:id="rId16"/>
    <p:sldId id="3193" r:id="rId17"/>
    <p:sldId id="3183" r:id="rId18"/>
    <p:sldId id="3182" r:id="rId19"/>
    <p:sldId id="3184" r:id="rId20"/>
    <p:sldId id="3185" r:id="rId21"/>
    <p:sldId id="3186" r:id="rId22"/>
    <p:sldId id="3187" r:id="rId23"/>
    <p:sldId id="3188" r:id="rId24"/>
    <p:sldId id="3189" r:id="rId25"/>
    <p:sldId id="3190" r:id="rId26"/>
    <p:sldId id="3191" r:id="rId27"/>
    <p:sldId id="3196" r:id="rId28"/>
    <p:sldId id="3197" r:id="rId29"/>
    <p:sldId id="3198" r:id="rId30"/>
    <p:sldId id="3199" r:id="rId31"/>
    <p:sldId id="3200" r:id="rId32"/>
  </p:sldIdLst>
  <p:sldSz cx="12858750" cy="7232650"/>
  <p:notesSz cx="6858000" cy="9144000"/>
  <p:custDataLst>
    <p:tags r:id="rId3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1A12"/>
    <a:srgbClr val="A78357"/>
    <a:srgbClr val="F94D4D"/>
    <a:srgbClr val="F84E4B"/>
    <a:srgbClr val="28C7D4"/>
    <a:srgbClr val="FEFEFE"/>
    <a:srgbClr val="FFFFFF"/>
    <a:srgbClr val="26C8D2"/>
    <a:srgbClr val="1CB7F1"/>
    <a:srgbClr val="017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5" autoAdjust="0"/>
    <p:restoredTop sz="92986" autoAdjust="0"/>
  </p:normalViewPr>
  <p:slideViewPr>
    <p:cSldViewPr>
      <p:cViewPr varScale="1">
        <p:scale>
          <a:sx n="98" d="100"/>
          <a:sy n="98" d="100"/>
        </p:scale>
        <p:origin x="102" y="354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4536"/>
    </p:cViewPr>
  </p:sorterViewPr>
  <p:notesViewPr>
    <p:cSldViewPr showGuides="1">
      <p:cViewPr varScale="1">
        <p:scale>
          <a:sx n="86" d="100"/>
          <a:sy n="86" d="100"/>
        </p:scale>
        <p:origin x="2720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8D5A581-4E5C-1E4D-B895-72E11A63258F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61FE38-799F-7643-8262-6EF83B028898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前端呈現</a:t>
          </a:r>
          <a:endParaRPr lang="zh-TW" altLang="en-US" dirty="0"/>
        </a:p>
      </dgm:t>
    </dgm:pt>
    <dgm:pt modelId="{DE66F93A-D801-CB4C-9622-D0C155E77AF8}" type="par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761A7F0D-AEB6-7B41-A500-F98063B1843E}" type="sibTrans" cxnId="{2E9CF12B-8C27-924A-82A1-99098E7FB299}">
      <dgm:prSet/>
      <dgm:spPr/>
      <dgm:t>
        <a:bodyPr/>
        <a:lstStyle/>
        <a:p>
          <a:endParaRPr lang="zh-TW" altLang="en-US"/>
        </a:p>
      </dgm:t>
    </dgm:pt>
    <dgm:pt modelId="{A1B51D7C-2C4E-4B48-AC9D-C5BE5E19D63D}">
      <dgm:prSet phldrT="[文字]"/>
      <dgm:spPr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資料萃取</a:t>
          </a:r>
        </a:p>
      </dgm:t>
    </dgm:pt>
    <dgm:pt modelId="{96B96F37-77E7-BF43-AD7B-5440162811C8}" type="par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5437AE71-B080-424C-893E-0A1CCE33191F}" type="sibTrans" cxnId="{7F485961-698B-9D46-8DDE-78ECF1A34A26}">
      <dgm:prSet/>
      <dgm:spPr/>
      <dgm:t>
        <a:bodyPr/>
        <a:lstStyle/>
        <a:p>
          <a:endParaRPr lang="zh-TW" altLang="en-US"/>
        </a:p>
      </dgm:t>
    </dgm:pt>
    <dgm:pt modelId="{DFBAD7BD-BB69-7C4E-8A83-D77B47FA4B7E}">
      <dgm:prSet phldrT="[文字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推薦模型</a:t>
          </a:r>
          <a:endParaRPr lang="zh-TW" altLang="en-US" dirty="0"/>
        </a:p>
      </dgm:t>
    </dgm:pt>
    <dgm:pt modelId="{8AB79F0A-5064-6348-89B1-975DF73D3F88}" type="par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616BC15C-B6FF-4446-900B-58D4E20BBCA3}" type="sibTrans" cxnId="{328341A3-261B-D343-B76C-81D8B59B3A7E}">
      <dgm:prSet/>
      <dgm:spPr/>
      <dgm:t>
        <a:bodyPr/>
        <a:lstStyle/>
        <a:p>
          <a:endParaRPr lang="zh-TW" altLang="en-US"/>
        </a:p>
      </dgm:t>
    </dgm:pt>
    <dgm:pt modelId="{B909DB86-BD80-584E-A7AC-F502F258FA33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雲端架構</a:t>
          </a:r>
          <a:endParaRPr lang="zh-TW" altLang="en-US" dirty="0"/>
        </a:p>
      </dgm:t>
    </dgm:pt>
    <dgm:pt modelId="{CBBB2ADE-239B-0945-B053-42F8EA17E504}" type="par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0DC9B956-2C0D-5740-ACF9-669DC4F61DC1}" type="sibTrans" cxnId="{8329F03D-4FFC-5141-8FA7-C66F8CD12A3C}">
      <dgm:prSet/>
      <dgm:spPr/>
      <dgm:t>
        <a:bodyPr/>
        <a:lstStyle/>
        <a:p>
          <a:endParaRPr lang="zh-TW" altLang="en-US"/>
        </a:p>
      </dgm:t>
    </dgm:pt>
    <dgm:pt modelId="{60AC747A-12DB-224E-8F60-F32BB0CB3429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未來展望</a:t>
          </a:r>
          <a:endParaRPr lang="zh-TW" altLang="en-US" dirty="0"/>
        </a:p>
      </dgm:t>
    </dgm:pt>
    <dgm:pt modelId="{1A159E0D-CD7F-9342-8B75-40DF7F1553FB}" type="par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8FE08A09-6530-914B-BA54-4189A2CC2966}" type="sibTrans" cxnId="{8A446FDD-58EB-DA42-9AC7-95645E94CC27}">
      <dgm:prSet/>
      <dgm:spPr/>
      <dgm:t>
        <a:bodyPr/>
        <a:lstStyle/>
        <a:p>
          <a:endParaRPr lang="zh-TW" altLang="en-US"/>
        </a:p>
      </dgm:t>
    </dgm:pt>
    <dgm:pt modelId="{30EDD458-DF63-8A48-AF5C-8D53AD7927B7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資料串流</a:t>
          </a:r>
          <a:endParaRPr lang="zh-TW" altLang="en-US" dirty="0"/>
        </a:p>
      </dgm:t>
    </dgm:pt>
    <dgm:pt modelId="{CC4CC480-4B42-D84D-AD4E-F768232C6CD7}" type="sib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CC14F297-32D2-CB4E-A62C-57FD7AC26136}" type="parTrans" cxnId="{676D29E7-6FAE-A043-8669-0072708C41FB}">
      <dgm:prSet/>
      <dgm:spPr/>
      <dgm:t>
        <a:bodyPr/>
        <a:lstStyle/>
        <a:p>
          <a:endParaRPr lang="zh-TW" altLang="en-US"/>
        </a:p>
      </dgm:t>
    </dgm:pt>
    <dgm:pt modelId="{EB7F81A7-84E6-384E-94DE-9200EBC9DDAE}">
      <dgm:prSet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zh-TW" altLang="en-US" dirty="0" smtClean="0"/>
            <a:t>預測模型</a:t>
          </a:r>
          <a:endParaRPr lang="zh-TW" altLang="en-US" dirty="0"/>
        </a:p>
      </dgm:t>
    </dgm:pt>
    <dgm:pt modelId="{FF24A01D-5275-9841-9105-A7AEDE1B5DA3}" type="sib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F9C9D814-4AA0-164D-B070-5D9AB918CDAA}" type="parTrans" cxnId="{8A71B5AC-A9ED-EF49-8AC7-38DEB5CDD95C}">
      <dgm:prSet/>
      <dgm:spPr/>
      <dgm:t>
        <a:bodyPr/>
        <a:lstStyle/>
        <a:p>
          <a:endParaRPr lang="zh-TW" altLang="en-US"/>
        </a:p>
      </dgm:t>
    </dgm:pt>
    <dgm:pt modelId="{D7FFF16D-68BF-D44C-94A8-E9CE57955931}" type="pres">
      <dgm:prSet presAssocID="{C8D5A581-4E5C-1E4D-B895-72E11A6325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0EA11-8319-A542-B85F-F0FDE4455B71}" type="pres">
      <dgm:prSet presAssocID="{9F61FE38-799F-7643-8262-6EF83B02889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E62DB4-EF18-954A-B0E6-38AA623A434C}" type="pres">
      <dgm:prSet presAssocID="{761A7F0D-AEB6-7B41-A500-F98063B1843E}" presName="parTxOnlySpace" presStyleCnt="0"/>
      <dgm:spPr/>
    </dgm:pt>
    <dgm:pt modelId="{3543F005-FA0F-6B47-8069-ED083127FC4C}" type="pres">
      <dgm:prSet presAssocID="{A1B51D7C-2C4E-4B48-AC9D-C5BE5E19D63D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9AB7AD-E0C8-CA4D-94F6-20ACDC01D8D5}" type="pres">
      <dgm:prSet presAssocID="{5437AE71-B080-424C-893E-0A1CCE33191F}" presName="parTxOnlySpace" presStyleCnt="0"/>
      <dgm:spPr/>
    </dgm:pt>
    <dgm:pt modelId="{1FBC7576-CCDD-DE4F-B86C-9ADB94A9D4C1}" type="pres">
      <dgm:prSet presAssocID="{DFBAD7BD-BB69-7C4E-8A83-D77B47FA4B7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15D956-DF5E-6D45-AA61-B9337F4B84D8}" type="pres">
      <dgm:prSet presAssocID="{616BC15C-B6FF-4446-900B-58D4E20BBCA3}" presName="parTxOnlySpace" presStyleCnt="0"/>
      <dgm:spPr/>
    </dgm:pt>
    <dgm:pt modelId="{EF063827-B939-C54C-A2DD-983583A581E3}" type="pres">
      <dgm:prSet presAssocID="{EB7F81A7-84E6-384E-94DE-9200EBC9DD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EB0CBD-A407-6D42-9037-79E2EF36DA8B}" type="pres">
      <dgm:prSet presAssocID="{FF24A01D-5275-9841-9105-A7AEDE1B5DA3}" presName="parTxOnlySpace" presStyleCnt="0"/>
      <dgm:spPr/>
    </dgm:pt>
    <dgm:pt modelId="{D26BE5C2-3259-DD42-9AC5-BEEC6E8F6FA3}" type="pres">
      <dgm:prSet presAssocID="{30EDD458-DF63-8A48-AF5C-8D53AD7927B7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9EADC3-6EE5-9E45-ABEF-DE56EE793DF3}" type="pres">
      <dgm:prSet presAssocID="{CC4CC480-4B42-D84D-AD4E-F768232C6CD7}" presName="parTxOnlySpace" presStyleCnt="0"/>
      <dgm:spPr/>
    </dgm:pt>
    <dgm:pt modelId="{76EE8334-E47D-DC47-B629-8EC3B5CBA3AB}" type="pres">
      <dgm:prSet presAssocID="{B909DB86-BD80-584E-A7AC-F502F258FA3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ED35E1-27BB-4346-AAF3-4ABA7C08BA88}" type="pres">
      <dgm:prSet presAssocID="{0DC9B956-2C0D-5740-ACF9-669DC4F61DC1}" presName="parTxOnlySpace" presStyleCnt="0"/>
      <dgm:spPr/>
    </dgm:pt>
    <dgm:pt modelId="{DD16E47E-74D7-E84B-9B50-26A9C16DE093}" type="pres">
      <dgm:prSet presAssocID="{60AC747A-12DB-224E-8F60-F32BB0CB342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ABA22A5-E578-FD40-BF4D-022E564D8F8D}" type="presOf" srcId="{C8D5A581-4E5C-1E4D-B895-72E11A63258F}" destId="{D7FFF16D-68BF-D44C-94A8-E9CE57955931}" srcOrd="0" destOrd="0" presId="urn:microsoft.com/office/officeart/2005/8/layout/chevron1"/>
    <dgm:cxn modelId="{7F485961-698B-9D46-8DDE-78ECF1A34A26}" srcId="{C8D5A581-4E5C-1E4D-B895-72E11A63258F}" destId="{A1B51D7C-2C4E-4B48-AC9D-C5BE5E19D63D}" srcOrd="1" destOrd="0" parTransId="{96B96F37-77E7-BF43-AD7B-5440162811C8}" sibTransId="{5437AE71-B080-424C-893E-0A1CCE33191F}"/>
    <dgm:cxn modelId="{CAE7983C-39BA-A84F-BE43-5D9D52F4CBD3}" type="presOf" srcId="{EB7F81A7-84E6-384E-94DE-9200EBC9DDAE}" destId="{EF063827-B939-C54C-A2DD-983583A581E3}" srcOrd="0" destOrd="0" presId="urn:microsoft.com/office/officeart/2005/8/layout/chevron1"/>
    <dgm:cxn modelId="{3C9F7E9B-78F9-124A-927C-72FC1B0D9A24}" type="presOf" srcId="{9F61FE38-799F-7643-8262-6EF83B028898}" destId="{4630EA11-8319-A542-B85F-F0FDE4455B71}" srcOrd="0" destOrd="0" presId="urn:microsoft.com/office/officeart/2005/8/layout/chevron1"/>
    <dgm:cxn modelId="{8A71B5AC-A9ED-EF49-8AC7-38DEB5CDD95C}" srcId="{C8D5A581-4E5C-1E4D-B895-72E11A63258F}" destId="{EB7F81A7-84E6-384E-94DE-9200EBC9DDAE}" srcOrd="3" destOrd="0" parTransId="{F9C9D814-4AA0-164D-B070-5D9AB918CDAA}" sibTransId="{FF24A01D-5275-9841-9105-A7AEDE1B5DA3}"/>
    <dgm:cxn modelId="{676D29E7-6FAE-A043-8669-0072708C41FB}" srcId="{C8D5A581-4E5C-1E4D-B895-72E11A63258F}" destId="{30EDD458-DF63-8A48-AF5C-8D53AD7927B7}" srcOrd="4" destOrd="0" parTransId="{CC14F297-32D2-CB4E-A62C-57FD7AC26136}" sibTransId="{CC4CC480-4B42-D84D-AD4E-F768232C6CD7}"/>
    <dgm:cxn modelId="{ED507F82-716C-8F4C-8E4F-E709CB1B8DDA}" type="presOf" srcId="{B909DB86-BD80-584E-A7AC-F502F258FA33}" destId="{76EE8334-E47D-DC47-B629-8EC3B5CBA3AB}" srcOrd="0" destOrd="0" presId="urn:microsoft.com/office/officeart/2005/8/layout/chevron1"/>
    <dgm:cxn modelId="{FBDBD21C-E588-6C48-BCB4-43425F90AE28}" type="presOf" srcId="{30EDD458-DF63-8A48-AF5C-8D53AD7927B7}" destId="{D26BE5C2-3259-DD42-9AC5-BEEC6E8F6FA3}" srcOrd="0" destOrd="0" presId="urn:microsoft.com/office/officeart/2005/8/layout/chevron1"/>
    <dgm:cxn modelId="{8A446FDD-58EB-DA42-9AC7-95645E94CC27}" srcId="{C8D5A581-4E5C-1E4D-B895-72E11A63258F}" destId="{60AC747A-12DB-224E-8F60-F32BB0CB3429}" srcOrd="6" destOrd="0" parTransId="{1A159E0D-CD7F-9342-8B75-40DF7F1553FB}" sibTransId="{8FE08A09-6530-914B-BA54-4189A2CC2966}"/>
    <dgm:cxn modelId="{328341A3-261B-D343-B76C-81D8B59B3A7E}" srcId="{C8D5A581-4E5C-1E4D-B895-72E11A63258F}" destId="{DFBAD7BD-BB69-7C4E-8A83-D77B47FA4B7E}" srcOrd="2" destOrd="0" parTransId="{8AB79F0A-5064-6348-89B1-975DF73D3F88}" sibTransId="{616BC15C-B6FF-4446-900B-58D4E20BBCA3}"/>
    <dgm:cxn modelId="{8329F03D-4FFC-5141-8FA7-C66F8CD12A3C}" srcId="{C8D5A581-4E5C-1E4D-B895-72E11A63258F}" destId="{B909DB86-BD80-584E-A7AC-F502F258FA33}" srcOrd="5" destOrd="0" parTransId="{CBBB2ADE-239B-0945-B053-42F8EA17E504}" sibTransId="{0DC9B956-2C0D-5740-ACF9-669DC4F61DC1}"/>
    <dgm:cxn modelId="{2E9CF12B-8C27-924A-82A1-99098E7FB299}" srcId="{C8D5A581-4E5C-1E4D-B895-72E11A63258F}" destId="{9F61FE38-799F-7643-8262-6EF83B028898}" srcOrd="0" destOrd="0" parTransId="{DE66F93A-D801-CB4C-9622-D0C155E77AF8}" sibTransId="{761A7F0D-AEB6-7B41-A500-F98063B1843E}"/>
    <dgm:cxn modelId="{C5804270-8946-B248-9892-238FBE5CF083}" type="presOf" srcId="{60AC747A-12DB-224E-8F60-F32BB0CB3429}" destId="{DD16E47E-74D7-E84B-9B50-26A9C16DE093}" srcOrd="0" destOrd="0" presId="urn:microsoft.com/office/officeart/2005/8/layout/chevron1"/>
    <dgm:cxn modelId="{FAC75220-78BC-C543-9DAF-65AA04A935C0}" type="presOf" srcId="{A1B51D7C-2C4E-4B48-AC9D-C5BE5E19D63D}" destId="{3543F005-FA0F-6B47-8069-ED083127FC4C}" srcOrd="0" destOrd="0" presId="urn:microsoft.com/office/officeart/2005/8/layout/chevron1"/>
    <dgm:cxn modelId="{F0B1AF0D-E0EB-EA46-891F-FB181635EA12}" type="presOf" srcId="{DFBAD7BD-BB69-7C4E-8A83-D77B47FA4B7E}" destId="{1FBC7576-CCDD-DE4F-B86C-9ADB94A9D4C1}" srcOrd="0" destOrd="0" presId="urn:microsoft.com/office/officeart/2005/8/layout/chevron1"/>
    <dgm:cxn modelId="{32A20307-3BD8-CB4B-9F20-9A4BC0647203}" type="presParOf" srcId="{D7FFF16D-68BF-D44C-94A8-E9CE57955931}" destId="{4630EA11-8319-A542-B85F-F0FDE4455B71}" srcOrd="0" destOrd="0" presId="urn:microsoft.com/office/officeart/2005/8/layout/chevron1"/>
    <dgm:cxn modelId="{1AADE227-99BE-B748-BA4B-75C33C44FBE1}" type="presParOf" srcId="{D7FFF16D-68BF-D44C-94A8-E9CE57955931}" destId="{A3E62DB4-EF18-954A-B0E6-38AA623A434C}" srcOrd="1" destOrd="0" presId="urn:microsoft.com/office/officeart/2005/8/layout/chevron1"/>
    <dgm:cxn modelId="{3A82E5C6-B142-434B-90DA-8ABAEB528B87}" type="presParOf" srcId="{D7FFF16D-68BF-D44C-94A8-E9CE57955931}" destId="{3543F005-FA0F-6B47-8069-ED083127FC4C}" srcOrd="2" destOrd="0" presId="urn:microsoft.com/office/officeart/2005/8/layout/chevron1"/>
    <dgm:cxn modelId="{FC79A222-8B99-1C4A-BC6C-DEE25F60B62A}" type="presParOf" srcId="{D7FFF16D-68BF-D44C-94A8-E9CE57955931}" destId="{419AB7AD-E0C8-CA4D-94F6-20ACDC01D8D5}" srcOrd="3" destOrd="0" presId="urn:microsoft.com/office/officeart/2005/8/layout/chevron1"/>
    <dgm:cxn modelId="{8E39CE12-7DEE-CA4C-8766-C5B0A8952E3C}" type="presParOf" srcId="{D7FFF16D-68BF-D44C-94A8-E9CE57955931}" destId="{1FBC7576-CCDD-DE4F-B86C-9ADB94A9D4C1}" srcOrd="4" destOrd="0" presId="urn:microsoft.com/office/officeart/2005/8/layout/chevron1"/>
    <dgm:cxn modelId="{C782BD0D-99DA-7A4D-889A-5034E875CD5A}" type="presParOf" srcId="{D7FFF16D-68BF-D44C-94A8-E9CE57955931}" destId="{3A15D956-DF5E-6D45-AA61-B9337F4B84D8}" srcOrd="5" destOrd="0" presId="urn:microsoft.com/office/officeart/2005/8/layout/chevron1"/>
    <dgm:cxn modelId="{16A3DD1C-C994-C64D-85EE-59CFD43BAF72}" type="presParOf" srcId="{D7FFF16D-68BF-D44C-94A8-E9CE57955931}" destId="{EF063827-B939-C54C-A2DD-983583A581E3}" srcOrd="6" destOrd="0" presId="urn:microsoft.com/office/officeart/2005/8/layout/chevron1"/>
    <dgm:cxn modelId="{E2F9C50D-0274-5A4B-96E7-EED373C04024}" type="presParOf" srcId="{D7FFF16D-68BF-D44C-94A8-E9CE57955931}" destId="{B6EB0CBD-A407-6D42-9037-79E2EF36DA8B}" srcOrd="7" destOrd="0" presId="urn:microsoft.com/office/officeart/2005/8/layout/chevron1"/>
    <dgm:cxn modelId="{FF01F598-5FCE-2145-9BBC-7065597B453B}" type="presParOf" srcId="{D7FFF16D-68BF-D44C-94A8-E9CE57955931}" destId="{D26BE5C2-3259-DD42-9AC5-BEEC6E8F6FA3}" srcOrd="8" destOrd="0" presId="urn:microsoft.com/office/officeart/2005/8/layout/chevron1"/>
    <dgm:cxn modelId="{C2A4799A-914E-1448-AFE2-40FB3C202F00}" type="presParOf" srcId="{D7FFF16D-68BF-D44C-94A8-E9CE57955931}" destId="{E79EADC3-6EE5-9E45-ABEF-DE56EE793DF3}" srcOrd="9" destOrd="0" presId="urn:microsoft.com/office/officeart/2005/8/layout/chevron1"/>
    <dgm:cxn modelId="{259ECCA1-C4CF-D043-A7DE-04AACA53968B}" type="presParOf" srcId="{D7FFF16D-68BF-D44C-94A8-E9CE57955931}" destId="{76EE8334-E47D-DC47-B629-8EC3B5CBA3AB}" srcOrd="10" destOrd="0" presId="urn:microsoft.com/office/officeart/2005/8/layout/chevron1"/>
    <dgm:cxn modelId="{87506390-F0AD-E04A-BB2B-308D30EEC32C}" type="presParOf" srcId="{D7FFF16D-68BF-D44C-94A8-E9CE57955931}" destId="{F2ED35E1-27BB-4346-AAF3-4ABA7C08BA88}" srcOrd="11" destOrd="0" presId="urn:microsoft.com/office/officeart/2005/8/layout/chevron1"/>
    <dgm:cxn modelId="{FAAD950B-77FC-DC42-ADB7-F0D17451BDA9}" type="presParOf" srcId="{D7FFF16D-68BF-D44C-94A8-E9CE57955931}" destId="{DD16E47E-74D7-E84B-9B50-26A9C16DE09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EA11-8319-A542-B85F-F0FDE4455B71}">
      <dsp:nvSpPr>
        <dsp:cNvPr id="0" name=""/>
        <dsp:cNvSpPr/>
      </dsp:nvSpPr>
      <dsp:spPr>
        <a:xfrm>
          <a:off x="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前端呈現</a:t>
          </a:r>
          <a:endParaRPr lang="zh-TW" altLang="en-US" sz="1800" kern="1200" dirty="0"/>
        </a:p>
      </dsp:txBody>
      <dsp:txXfrm>
        <a:off x="249436" y="0"/>
        <a:ext cx="1053800" cy="498872"/>
      </dsp:txXfrm>
    </dsp:sp>
    <dsp:sp modelId="{3543F005-FA0F-6B47-8069-ED083127FC4C}">
      <dsp:nvSpPr>
        <dsp:cNvPr id="0" name=""/>
        <dsp:cNvSpPr/>
      </dsp:nvSpPr>
      <dsp:spPr>
        <a:xfrm>
          <a:off x="1397405" y="0"/>
          <a:ext cx="1552672" cy="498872"/>
        </a:xfrm>
        <a:prstGeom prst="chevron">
          <a:avLst/>
        </a:prstGeom>
        <a:gradFill flip="none" rotWithShape="1">
          <a:gsLst>
            <a:gs pos="95000">
              <a:schemeClr val="accent1">
                <a:lumMod val="50000"/>
              </a:schemeClr>
            </a:gs>
            <a:gs pos="100000">
              <a:schemeClr val="accent4">
                <a:lumMod val="89000"/>
              </a:schemeClr>
            </a:gs>
            <a:gs pos="10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資料萃取</a:t>
          </a:r>
        </a:p>
      </dsp:txBody>
      <dsp:txXfrm>
        <a:off x="1646841" y="0"/>
        <a:ext cx="1053800" cy="498872"/>
      </dsp:txXfrm>
    </dsp:sp>
    <dsp:sp modelId="{1FBC7576-CCDD-DE4F-B86C-9ADB94A9D4C1}">
      <dsp:nvSpPr>
        <dsp:cNvPr id="0" name=""/>
        <dsp:cNvSpPr/>
      </dsp:nvSpPr>
      <dsp:spPr>
        <a:xfrm>
          <a:off x="2794810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推薦模型</a:t>
          </a:r>
          <a:endParaRPr lang="zh-TW" altLang="en-US" sz="1800" kern="1200" dirty="0"/>
        </a:p>
      </dsp:txBody>
      <dsp:txXfrm>
        <a:off x="3044246" y="0"/>
        <a:ext cx="1053800" cy="498872"/>
      </dsp:txXfrm>
    </dsp:sp>
    <dsp:sp modelId="{EF063827-B939-C54C-A2DD-983583A581E3}">
      <dsp:nvSpPr>
        <dsp:cNvPr id="0" name=""/>
        <dsp:cNvSpPr/>
      </dsp:nvSpPr>
      <dsp:spPr>
        <a:xfrm>
          <a:off x="419221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預測模型</a:t>
          </a:r>
          <a:endParaRPr lang="zh-TW" altLang="en-US" sz="1800" kern="1200" dirty="0"/>
        </a:p>
      </dsp:txBody>
      <dsp:txXfrm>
        <a:off x="4441652" y="0"/>
        <a:ext cx="1053800" cy="498872"/>
      </dsp:txXfrm>
    </dsp:sp>
    <dsp:sp modelId="{D26BE5C2-3259-DD42-9AC5-BEEC6E8F6FA3}">
      <dsp:nvSpPr>
        <dsp:cNvPr id="0" name=""/>
        <dsp:cNvSpPr/>
      </dsp:nvSpPr>
      <dsp:spPr>
        <a:xfrm>
          <a:off x="5589621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資料串流</a:t>
          </a:r>
          <a:endParaRPr lang="zh-TW" altLang="en-US" sz="1800" kern="1200" dirty="0"/>
        </a:p>
      </dsp:txBody>
      <dsp:txXfrm>
        <a:off x="5839057" y="0"/>
        <a:ext cx="1053800" cy="498872"/>
      </dsp:txXfrm>
    </dsp:sp>
    <dsp:sp modelId="{76EE8334-E47D-DC47-B629-8EC3B5CBA3AB}">
      <dsp:nvSpPr>
        <dsp:cNvPr id="0" name=""/>
        <dsp:cNvSpPr/>
      </dsp:nvSpPr>
      <dsp:spPr>
        <a:xfrm>
          <a:off x="6987026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雲端架構</a:t>
          </a:r>
          <a:endParaRPr lang="zh-TW" altLang="en-US" sz="1800" kern="1200" dirty="0"/>
        </a:p>
      </dsp:txBody>
      <dsp:txXfrm>
        <a:off x="7236462" y="0"/>
        <a:ext cx="1053800" cy="498872"/>
      </dsp:txXfrm>
    </dsp:sp>
    <dsp:sp modelId="{DD16E47E-74D7-E84B-9B50-26A9C16DE093}">
      <dsp:nvSpPr>
        <dsp:cNvPr id="0" name=""/>
        <dsp:cNvSpPr/>
      </dsp:nvSpPr>
      <dsp:spPr>
        <a:xfrm>
          <a:off x="8384432" y="0"/>
          <a:ext cx="1552672" cy="498872"/>
        </a:xfrm>
        <a:prstGeom prst="chevron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未來展望</a:t>
          </a:r>
          <a:endParaRPr lang="zh-TW" altLang="en-US" sz="1800" kern="1200" dirty="0"/>
        </a:p>
      </dsp:txBody>
      <dsp:txXfrm>
        <a:off x="8633868" y="0"/>
        <a:ext cx="1053800" cy="498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"/>
            <a:ext cx="12858750" cy="723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4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DCD0-F0D8-4CC5-A48C-073BB0CE0ADA}" type="datetime1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4AA-064A-47A7-A070-FE09BE24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50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5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26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10" Type="http://schemas.openxmlformats.org/officeDocument/2006/relationships/image" Target="../media/image28.png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33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9.jp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diagramLayout" Target="../diagrams/layout18.xml"/><Relationship Id="rId7" Type="http://schemas.openxmlformats.org/officeDocument/2006/relationships/image" Target="../media/image34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36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37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Layout" Target="../diagrams/layout21.xml"/><Relationship Id="rId7" Type="http://schemas.openxmlformats.org/officeDocument/2006/relationships/image" Target="../media/image40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diagramLayout" Target="../diagrams/layout22.xml"/><Relationship Id="rId7" Type="http://schemas.openxmlformats.org/officeDocument/2006/relationships/image" Target="../media/image42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diagramLayout" Target="../diagrams/layout23.xml"/><Relationship Id="rId7" Type="http://schemas.openxmlformats.org/officeDocument/2006/relationships/image" Target="../media/image44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diagramLayout" Target="../diagrams/layout24.xml"/><Relationship Id="rId7" Type="http://schemas.openxmlformats.org/officeDocument/2006/relationships/image" Target="../media/image46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10" Type="http://schemas.openxmlformats.org/officeDocument/2006/relationships/image" Target="../media/image49.png"/><Relationship Id="rId4" Type="http://schemas.openxmlformats.org/officeDocument/2006/relationships/diagramQuickStyle" Target="../diagrams/quickStyle24.xml"/><Relationship Id="rId9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image" Target="../media/image50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openxmlformats.org/officeDocument/2006/relationships/image" Target="../media/image9.jp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openxmlformats.org/officeDocument/2006/relationships/image" Target="../media/image8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diagramLayout" Target="../diagrams/layout28.xml"/><Relationship Id="rId7" Type="http://schemas.openxmlformats.org/officeDocument/2006/relationships/image" Target="../media/image51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diagramLayout" Target="../diagrams/layout29.xml"/><Relationship Id="rId7" Type="http://schemas.openxmlformats.org/officeDocument/2006/relationships/image" Target="../media/image53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Relationship Id="rId9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diagramLayout" Target="../diagrams/layout30.xml"/><Relationship Id="rId7" Type="http://schemas.openxmlformats.org/officeDocument/2006/relationships/image" Target="../media/image56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Relationship Id="rId9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0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>
              <p:ext uri="{D42A27DB-BD31-4B8C-83A1-F6EECF244321}">
                <p14:modId xmlns:p14="http://schemas.microsoft.com/office/powerpoint/2010/main" val="605388760"/>
              </p:ext>
            </p:extLst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73"/>
          <p:cNvSpPr txBox="1"/>
          <p:nvPr/>
        </p:nvSpPr>
        <p:spPr>
          <a:xfrm>
            <a:off x="9679163" y="5992589"/>
            <a:ext cx="2880320" cy="405152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sz="2000" b="1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sz="2000" b="1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00783" y="736005"/>
            <a:ext cx="63367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5400" b="1" i="1" dirty="0" smtClean="0">
                <a:solidFill>
                  <a:srgbClr val="000000"/>
                </a:solidFill>
                <a:latin typeface="Wide Latin" panose="020A0A07050505020404" pitchFamily="18" charset="0"/>
              </a:rPr>
              <a:t>信 手 卡 來</a:t>
            </a:r>
            <a:r>
              <a:rPr lang="zh-TW" altLang="en-US" sz="5400" b="1" i="1" dirty="0">
                <a:solidFill>
                  <a:srgbClr val="000000"/>
                </a:solidFill>
                <a:latin typeface="Wide Latin" panose="020A0A07050505020404" pitchFamily="18" charset="0"/>
              </a:rPr>
              <a:t> </a:t>
            </a:r>
            <a:endParaRPr lang="zh-TW" altLang="en-US" sz="5400" i="1" dirty="0">
              <a:latin typeface="Wide Latin" panose="020A0A070505050204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5400" b="1" i="1" dirty="0" smtClean="0">
                <a:solidFill>
                  <a:srgbClr val="000000"/>
                </a:solidFill>
                <a:latin typeface="Wide Latin" panose="020A0A07050505020404" pitchFamily="18" charset="0"/>
              </a:rPr>
              <a:t>    資 料 萃 取</a:t>
            </a:r>
            <a:endParaRPr lang="zh-TW" altLang="en-US" sz="5400" i="1" dirty="0">
              <a:latin typeface="Wide Latin" panose="020A0A07050505020404" pitchFamily="18" charset="0"/>
            </a:endParaRPr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03" y="2898944"/>
            <a:ext cx="50863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8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73"/>
          <p:cNvSpPr txBox="1"/>
          <p:nvPr/>
        </p:nvSpPr>
        <p:spPr>
          <a:xfrm>
            <a:off x="10821863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2711" y="444587"/>
            <a:ext cx="224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額度預測</a:t>
            </a:r>
            <a:r>
              <a:rPr lang="en-US" altLang="zh-TW" sz="3200" dirty="0" smtClean="0"/>
              <a:t>03</a:t>
            </a:r>
            <a:endParaRPr lang="zh-TW" altLang="en-US" sz="32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446" y="1240061"/>
            <a:ext cx="3572374" cy="4372585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>
            <a:off x="4565551" y="4696445"/>
            <a:ext cx="151216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285359" y="1919491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字數大於</a:t>
            </a:r>
            <a:r>
              <a:rPr lang="en-US" altLang="zh-TW" dirty="0" smtClean="0"/>
              <a:t>30</a:t>
            </a:r>
            <a:r>
              <a:rPr lang="zh-TW" altLang="en-US" dirty="0" smtClean="0"/>
              <a:t>代表抓到很多東西 取年齡後的數字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645399" y="33944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正常的兩個數字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631237" y="4500057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只有一個數字例如</a:t>
            </a:r>
            <a:r>
              <a:rPr lang="en-US" altLang="zh-TW" dirty="0" smtClean="0"/>
              <a:t>2X /3X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4565551" y="2256557"/>
            <a:ext cx="151216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565551" y="3544317"/>
            <a:ext cx="151216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26628" y="3976365"/>
            <a:ext cx="828791" cy="2562583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10559520" y="38515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8F1A12"/>
                </a:solidFill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342774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73"/>
          <p:cNvSpPr txBox="1"/>
          <p:nvPr/>
        </p:nvSpPr>
        <p:spPr>
          <a:xfrm>
            <a:off x="10821863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52711" y="444587"/>
            <a:ext cx="224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額度預測</a:t>
            </a:r>
            <a:r>
              <a:rPr lang="en-US" altLang="zh-TW" sz="3200" dirty="0" smtClean="0"/>
              <a:t>04</a:t>
            </a:r>
            <a:endParaRPr lang="zh-TW" altLang="en-US" sz="32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0983" y="606095"/>
            <a:ext cx="5688632" cy="201631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794965" y="8800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統一變數字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687" y="4221525"/>
            <a:ext cx="3677163" cy="169568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0248" y="3760341"/>
            <a:ext cx="3353268" cy="287695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5741" y="4219984"/>
            <a:ext cx="3629532" cy="163852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12751" y="36883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有月沒有年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493271" y="3420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有月有年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464379" y="36883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只有年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132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73"/>
          <p:cNvSpPr txBox="1"/>
          <p:nvPr/>
        </p:nvSpPr>
        <p:spPr>
          <a:xfrm>
            <a:off x="10821863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2711" y="447973"/>
            <a:ext cx="224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額度預測</a:t>
            </a:r>
            <a:r>
              <a:rPr lang="en-US" altLang="zh-TW" sz="3200" dirty="0" smtClean="0"/>
              <a:t>05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687" y="1198606"/>
            <a:ext cx="5725324" cy="267689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9415" y="1118719"/>
            <a:ext cx="5626839" cy="283667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252911" y="4060586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Jeiba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結疤</a:t>
            </a:r>
            <a:r>
              <a:rPr lang="en-US" altLang="zh-TW" dirty="0" smtClean="0"/>
              <a:t>)cut</a:t>
            </a:r>
            <a:r>
              <a:rPr lang="zh-TW" altLang="en-US" dirty="0" smtClean="0"/>
              <a:t>完和字典比對</a:t>
            </a:r>
            <a:r>
              <a:rPr lang="en-US" altLang="zh-TW" dirty="0" smtClean="0"/>
              <a:t>,</a:t>
            </a:r>
            <a:r>
              <a:rPr lang="zh-TW" altLang="en-US" dirty="0" smtClean="0"/>
              <a:t>如果在字典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9857" y="4410710"/>
            <a:ext cx="4505954" cy="219105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853311" y="518181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8F1A12"/>
                </a:solidFill>
              </a:rPr>
              <a:t>輸出結果</a:t>
            </a:r>
            <a:r>
              <a:rPr lang="en-US" altLang="zh-TW" dirty="0" smtClean="0">
                <a:solidFill>
                  <a:srgbClr val="8F1A12"/>
                </a:solidFill>
              </a:rPr>
              <a:t>:</a:t>
            </a:r>
            <a:endParaRPr lang="zh-TW" altLang="en-US" dirty="0">
              <a:solidFill>
                <a:srgbClr val="8F1A1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6687" y="1149245"/>
            <a:ext cx="1440160" cy="282397"/>
          </a:xfrm>
          <a:prstGeom prst="rect">
            <a:avLst/>
          </a:prstGeom>
          <a:noFill/>
          <a:ln w="9525" cap="flat" cmpd="sng" algn="ctr">
            <a:solidFill>
              <a:srgbClr val="F84E4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/>
        </p:nvSpPr>
        <p:spPr>
          <a:xfrm>
            <a:off x="524719" y="1816125"/>
            <a:ext cx="1368152" cy="216024"/>
          </a:xfrm>
          <a:prstGeom prst="round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40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73"/>
          <p:cNvSpPr txBox="1"/>
          <p:nvPr/>
        </p:nvSpPr>
        <p:spPr>
          <a:xfrm>
            <a:off x="10821863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2711" y="447973"/>
            <a:ext cx="224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額度預測</a:t>
            </a:r>
            <a:r>
              <a:rPr lang="en-US" altLang="zh-TW" sz="3200" dirty="0" smtClean="0"/>
              <a:t>06</a:t>
            </a:r>
            <a:endParaRPr lang="zh-TW" alt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820863" y="1312069"/>
            <a:ext cx="1656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輸入格式問題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1.</a:t>
            </a:r>
            <a:r>
              <a:rPr lang="zh-TW" altLang="en-US" dirty="0" smtClean="0"/>
              <a:t>純數字     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   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四萬五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      </a:t>
            </a:r>
            <a:r>
              <a:rPr lang="en-US" altLang="zh-TW" dirty="0" smtClean="0"/>
              <a:t>3.</a:t>
            </a:r>
            <a:r>
              <a:rPr lang="zh-TW" altLang="en-US" dirty="0" smtClean="0"/>
              <a:t>四萬五千</a:t>
            </a:r>
            <a:endParaRPr lang="en-US" altLang="zh-TW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4676340" y="188813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45000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81196" y="323496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400005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676340" y="456270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400005000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146195" y="3234969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尾數不為零者取出並加該位數字</a:t>
            </a:r>
            <a:r>
              <a:rPr lang="en-US" altLang="zh-TW" dirty="0" smtClean="0"/>
              <a:t>000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146195" y="4562703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位數大於</a:t>
            </a:r>
            <a:r>
              <a:rPr lang="en-US" altLang="zh-TW" dirty="0" smtClean="0"/>
              <a:t>8</a:t>
            </a:r>
            <a:r>
              <a:rPr lang="zh-TW" altLang="en-US" dirty="0" smtClean="0"/>
              <a:t>者以非</a:t>
            </a:r>
            <a:r>
              <a:rPr lang="en-US" altLang="zh-TW" dirty="0" smtClean="0"/>
              <a:t>0</a:t>
            </a:r>
            <a:r>
              <a:rPr lang="zh-TW" altLang="en-US" dirty="0" smtClean="0"/>
              <a:t>數為基點分割並前後相加</a:t>
            </a:r>
            <a:endParaRPr lang="zh-TW" altLang="en-US" dirty="0"/>
          </a:p>
        </p:txBody>
      </p:sp>
      <p:sp>
        <p:nvSpPr>
          <p:cNvPr id="16" name="向右箭號 15"/>
          <p:cNvSpPr/>
          <p:nvPr/>
        </p:nvSpPr>
        <p:spPr>
          <a:xfrm>
            <a:off x="3689701" y="1938495"/>
            <a:ext cx="648072" cy="268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3689701" y="3285331"/>
            <a:ext cx="648072" cy="268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3689701" y="4613065"/>
            <a:ext cx="648072" cy="268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689701" y="14009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整理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146195" y="19473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取出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>
            <a:off x="6203036" y="1938495"/>
            <a:ext cx="648072" cy="268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6203036" y="3285331"/>
            <a:ext cx="648072" cy="268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6203036" y="4613065"/>
            <a:ext cx="648072" cy="268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7"/>
          <a:srcRect r="43792"/>
          <a:stretch/>
        </p:blipFill>
        <p:spPr>
          <a:xfrm>
            <a:off x="13184" y="1622942"/>
            <a:ext cx="2098299" cy="5047536"/>
          </a:xfrm>
          <a:prstGeom prst="rect">
            <a:avLst/>
          </a:prstGeom>
        </p:spPr>
      </p:pic>
      <p:cxnSp>
        <p:nvCxnSpPr>
          <p:cNvPr id="27" name="直線單箭頭接點 26"/>
          <p:cNvCxnSpPr/>
          <p:nvPr/>
        </p:nvCxnSpPr>
        <p:spPr>
          <a:xfrm flipH="1">
            <a:off x="1892871" y="3234969"/>
            <a:ext cx="8640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1892871" y="5005388"/>
            <a:ext cx="8640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2" idx="1"/>
          </p:cNvCxnSpPr>
          <p:nvPr/>
        </p:nvCxnSpPr>
        <p:spPr>
          <a:xfrm>
            <a:off x="13184" y="4146710"/>
            <a:ext cx="2815791" cy="45679"/>
          </a:xfrm>
          <a:prstGeom prst="line">
            <a:avLst/>
          </a:prstGeom>
          <a:ln>
            <a:solidFill>
              <a:srgbClr val="A783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1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73"/>
          <p:cNvSpPr txBox="1"/>
          <p:nvPr/>
        </p:nvSpPr>
        <p:spPr>
          <a:xfrm>
            <a:off x="10821863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2711" y="447973"/>
            <a:ext cx="224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額度預測</a:t>
            </a:r>
            <a:r>
              <a:rPr lang="en-US" altLang="zh-TW" sz="3200" dirty="0" smtClean="0"/>
              <a:t>07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60823" y="1240061"/>
            <a:ext cx="25410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輸出結果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   每個用戶的資料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    </a:t>
            </a:r>
            <a:r>
              <a:rPr lang="zh-TW" altLang="en-US" dirty="0" smtClean="0">
                <a:solidFill>
                  <a:srgbClr val="8F1A12"/>
                </a:solidFill>
              </a:rPr>
              <a:t>供預測額度建模</a:t>
            </a:r>
            <a:endParaRPr lang="en-US" altLang="zh-TW" dirty="0" smtClean="0">
              <a:solidFill>
                <a:srgbClr val="8F1A12"/>
              </a:solidFill>
            </a:endParaRPr>
          </a:p>
          <a:p>
            <a:r>
              <a:rPr lang="zh-TW" altLang="en-US" dirty="0">
                <a:solidFill>
                  <a:srgbClr val="8F1A12"/>
                </a:solidFill>
              </a:rPr>
              <a:t> </a:t>
            </a:r>
            <a:r>
              <a:rPr lang="zh-TW" altLang="en-US" dirty="0" smtClean="0">
                <a:solidFill>
                  <a:srgbClr val="8F1A12"/>
                </a:solidFill>
              </a:rPr>
              <a:t>   </a:t>
            </a:r>
            <a:r>
              <a:rPr lang="en-US" altLang="zh-TW" dirty="0" smtClean="0">
                <a:solidFill>
                  <a:srgbClr val="8F1A12"/>
                </a:solidFill>
              </a:rPr>
              <a:t>(</a:t>
            </a:r>
            <a:r>
              <a:rPr lang="zh-TW" altLang="en-US" dirty="0" smtClean="0">
                <a:solidFill>
                  <a:srgbClr val="8F1A12"/>
                </a:solidFill>
              </a:rPr>
              <a:t>機器學習</a:t>
            </a:r>
            <a:r>
              <a:rPr lang="en-US" altLang="zh-TW" dirty="0" smtClean="0">
                <a:solidFill>
                  <a:srgbClr val="8F1A12"/>
                </a:solidFill>
              </a:rPr>
              <a:t>&amp;</a:t>
            </a:r>
            <a:r>
              <a:rPr lang="zh-TW" altLang="en-US" dirty="0" smtClean="0">
                <a:solidFill>
                  <a:srgbClr val="8F1A12"/>
                </a:solidFill>
              </a:rPr>
              <a:t>深度學習</a:t>
            </a:r>
            <a:r>
              <a:rPr lang="en-US" altLang="zh-TW" dirty="0" smtClean="0">
                <a:solidFill>
                  <a:srgbClr val="8F1A12"/>
                </a:solidFill>
              </a:rPr>
              <a:t>)</a:t>
            </a:r>
            <a:endParaRPr lang="en-US" altLang="zh-TW" dirty="0">
              <a:solidFill>
                <a:srgbClr val="8F1A12"/>
              </a:solidFill>
            </a:endParaRPr>
          </a:p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3151" y="447972"/>
            <a:ext cx="5544616" cy="507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5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73"/>
          <p:cNvSpPr txBox="1"/>
          <p:nvPr/>
        </p:nvSpPr>
        <p:spPr>
          <a:xfrm>
            <a:off x="10821863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52711" y="44797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取出持有卡</a:t>
            </a:r>
            <a:endParaRPr lang="zh-TW" altLang="en-US" sz="32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7"/>
          <a:srcRect r="17926"/>
          <a:stretch/>
        </p:blipFill>
        <p:spPr>
          <a:xfrm>
            <a:off x="7437486" y="636358"/>
            <a:ext cx="4992171" cy="574839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695" y="1096045"/>
            <a:ext cx="3784161" cy="5288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8257" y="740360"/>
            <a:ext cx="2925296" cy="264430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248257" y="2608213"/>
            <a:ext cx="1173006" cy="36004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4552" y="3718172"/>
            <a:ext cx="3119822" cy="2408751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>
            <a:off x="5061223" y="2968253"/>
            <a:ext cx="0" cy="74991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53511" y="1240061"/>
            <a:ext cx="1368152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01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1" y="87934"/>
            <a:ext cx="4008038" cy="432048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151" y="87933"/>
            <a:ext cx="3816424" cy="734481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75" y="95529"/>
            <a:ext cx="2735119" cy="748123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36688" y="4840461"/>
            <a:ext cx="352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專題到中後期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我們的字典已經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龐大到幾乎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所有卡都抓地到了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4694" y="303957"/>
            <a:ext cx="2570709" cy="712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73"/>
          <p:cNvSpPr txBox="1"/>
          <p:nvPr/>
        </p:nvSpPr>
        <p:spPr>
          <a:xfrm>
            <a:off x="10821863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3111" y="159941"/>
            <a:ext cx="8059275" cy="615400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52711" y="44797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取出持有卡</a:t>
            </a:r>
            <a:endParaRPr lang="zh-TW" altLang="en-US" sz="3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38962" y="1384077"/>
            <a:ext cx="2750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整理出每個用戶和持有的卡片的矩陣供</a:t>
            </a:r>
            <a:r>
              <a:rPr lang="zh-TW" altLang="en-US" dirty="0" smtClean="0">
                <a:solidFill>
                  <a:srgbClr val="8F1A12"/>
                </a:solidFill>
              </a:rPr>
              <a:t>有卡推薦卡片建模</a:t>
            </a:r>
            <a:r>
              <a:rPr lang="en-US" altLang="zh-TW" dirty="0" smtClean="0">
                <a:solidFill>
                  <a:srgbClr val="8F1A12"/>
                </a:solidFill>
              </a:rPr>
              <a:t>(</a:t>
            </a:r>
            <a:r>
              <a:rPr lang="zh-TW" altLang="en-US" dirty="0">
                <a:solidFill>
                  <a:srgbClr val="8F1A12"/>
                </a:solidFill>
              </a:rPr>
              <a:t>協</a:t>
            </a:r>
            <a:r>
              <a:rPr lang="zh-TW" altLang="en-US" dirty="0" smtClean="0">
                <a:solidFill>
                  <a:srgbClr val="8F1A12"/>
                </a:solidFill>
              </a:rPr>
              <a:t>同過濾</a:t>
            </a:r>
            <a:r>
              <a:rPr lang="en-US" altLang="zh-TW" dirty="0" smtClean="0">
                <a:solidFill>
                  <a:srgbClr val="8F1A1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504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73"/>
          <p:cNvSpPr txBox="1"/>
          <p:nvPr/>
        </p:nvSpPr>
        <p:spPr>
          <a:xfrm>
            <a:off x="10821863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68735" y="375965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新聞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部落格 文章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00983" y="2164206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相關新聞錦集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677023" y="164098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用途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926259" y="2806881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初辦</a:t>
            </a:r>
            <a:r>
              <a:rPr lang="zh-TW" altLang="en-US" dirty="0"/>
              <a:t>卡</a:t>
            </a:r>
            <a:r>
              <a:rPr lang="zh-TW" altLang="en-US" dirty="0" smtClean="0"/>
              <a:t>推薦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5" t="40660" r="21870" b="8514"/>
          <a:stretch/>
        </p:blipFill>
        <p:spPr>
          <a:xfrm>
            <a:off x="5982926" y="1655828"/>
            <a:ext cx="483893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4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73"/>
          <p:cNvSpPr txBox="1"/>
          <p:nvPr/>
        </p:nvSpPr>
        <p:spPr>
          <a:xfrm>
            <a:off x="10821863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52711" y="37596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相關新聞錦集</a:t>
            </a:r>
            <a:endParaRPr lang="zh-TW" altLang="en-US" sz="32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371994" y="1672109"/>
            <a:ext cx="4608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從</a:t>
            </a:r>
            <a:r>
              <a:rPr lang="en-US" altLang="zh-TW" sz="2800" dirty="0" err="1" smtClean="0"/>
              <a:t>hadoop</a:t>
            </a:r>
            <a:r>
              <a:rPr lang="zh-TW" altLang="en-US" sz="2800" dirty="0" smtClean="0"/>
              <a:t>撈出來後段詞</a:t>
            </a:r>
            <a:endParaRPr lang="en-US" altLang="zh-TW" sz="2800" dirty="0" smtClean="0"/>
          </a:p>
          <a:p>
            <a:r>
              <a:rPr lang="zh-TW" altLang="en-US" sz="2800" dirty="0" smtClean="0">
                <a:solidFill>
                  <a:srgbClr val="8F1A12"/>
                </a:solidFill>
              </a:rPr>
              <a:t>供</a:t>
            </a:r>
            <a:r>
              <a:rPr lang="en-US" altLang="zh-TW" sz="2800" dirty="0" smtClean="0">
                <a:solidFill>
                  <a:srgbClr val="8F1A12"/>
                </a:solidFill>
              </a:rPr>
              <a:t>LDA</a:t>
            </a:r>
            <a:r>
              <a:rPr lang="zh-TW" altLang="en-US" sz="2800" dirty="0" smtClean="0">
                <a:solidFill>
                  <a:srgbClr val="8F1A12"/>
                </a:solidFill>
              </a:rPr>
              <a:t>建模使用</a:t>
            </a:r>
            <a:endParaRPr lang="zh-TW" altLang="en-US" sz="2800" dirty="0">
              <a:solidFill>
                <a:srgbClr val="8F1A12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1986" y="683568"/>
            <a:ext cx="5544616" cy="58102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560" y="3102617"/>
            <a:ext cx="6143546" cy="46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2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73"/>
          <p:cNvSpPr txBox="1"/>
          <p:nvPr/>
        </p:nvSpPr>
        <p:spPr>
          <a:xfrm>
            <a:off x="10965879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8735" y="375965"/>
            <a:ext cx="3312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5400" b="1" i="1" dirty="0" smtClean="0">
                <a:solidFill>
                  <a:srgbClr val="000000"/>
                </a:solidFill>
                <a:latin typeface="Wide Latin" panose="020A0A07050505020404" pitchFamily="18" charset="0"/>
              </a:rPr>
              <a:t>資料爬蟲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349983" y="1636975"/>
            <a:ext cx="174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493271" y="1636975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Hadoop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資料夾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4076749" y="1798557"/>
            <a:ext cx="1008112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68735" y="2848847"/>
            <a:ext cx="482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1.ptt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2.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新聞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部落格  文章資訊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信用卡資料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4.GPS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675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73"/>
          <p:cNvSpPr txBox="1"/>
          <p:nvPr/>
        </p:nvSpPr>
        <p:spPr>
          <a:xfrm>
            <a:off x="10821863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4719" y="37596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初辦</a:t>
            </a:r>
            <a:r>
              <a:rPr lang="zh-TW" altLang="en-US" sz="3600" dirty="0"/>
              <a:t>卡</a:t>
            </a:r>
            <a:r>
              <a:rPr lang="zh-TW" altLang="en-US" sz="3600" dirty="0" smtClean="0"/>
              <a:t>推薦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532831" y="1600101"/>
            <a:ext cx="2339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每篇文章貼標籤</a:t>
            </a:r>
            <a:endParaRPr lang="en-US" altLang="zh-TW" sz="2400" dirty="0" smtClean="0"/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</a:t>
            </a:r>
            <a:r>
              <a:rPr lang="en-US" altLang="zh-TW" sz="2400" dirty="0" smtClean="0"/>
              <a:t>1. </a:t>
            </a:r>
            <a:r>
              <a:rPr lang="zh-TW" altLang="en-US" sz="2400" dirty="0" smtClean="0"/>
              <a:t>文章行為</a:t>
            </a:r>
            <a:endParaRPr lang="en-US" altLang="zh-TW" sz="2400" dirty="0" smtClean="0"/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</a:t>
            </a:r>
            <a:r>
              <a:rPr lang="en-US" altLang="zh-TW" sz="2400" dirty="0" smtClean="0"/>
              <a:t>2.</a:t>
            </a:r>
            <a:r>
              <a:rPr lang="zh-TW" altLang="en-US" sz="2400" dirty="0" smtClean="0"/>
              <a:t> 文章銀行</a:t>
            </a:r>
            <a:endParaRPr lang="en-US" altLang="zh-TW" sz="2400" dirty="0" smtClean="0"/>
          </a:p>
          <a:p>
            <a:r>
              <a:rPr lang="en-US" altLang="zh-TW" sz="2400" dirty="0" smtClean="0"/>
              <a:t>    3.</a:t>
            </a:r>
            <a:r>
              <a:rPr lang="zh-TW" altLang="en-US" sz="2400" dirty="0" smtClean="0"/>
              <a:t> 文章卡片</a:t>
            </a: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3311" y="1596047"/>
            <a:ext cx="6012899" cy="36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8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73"/>
          <p:cNvSpPr txBox="1"/>
          <p:nvPr/>
        </p:nvSpPr>
        <p:spPr>
          <a:xfrm>
            <a:off x="10821863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24719" y="37596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初辦</a:t>
            </a:r>
            <a:r>
              <a:rPr lang="zh-TW" altLang="en-US" sz="3600" dirty="0"/>
              <a:t>卡</a:t>
            </a:r>
            <a:r>
              <a:rPr lang="zh-TW" altLang="en-US" sz="3600" dirty="0" smtClean="0"/>
              <a:t>推薦</a:t>
            </a:r>
            <a:endParaRPr lang="zh-TW" alt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775" y="2779338"/>
            <a:ext cx="3187701" cy="233100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8932" y="174973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字典內提到的字就被加進去</a:t>
            </a:r>
            <a:r>
              <a:rPr lang="en-US" altLang="zh-TW" sz="2400" dirty="0" smtClean="0"/>
              <a:t>LIST</a:t>
            </a:r>
          </a:p>
          <a:p>
            <a:r>
              <a:rPr lang="zh-TW" altLang="en-US" sz="2400" dirty="0" smtClean="0"/>
              <a:t>並儲存提到幾次並輸出成表格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775" y="5094200"/>
            <a:ext cx="4753638" cy="104789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9"/>
          <a:srcRect r="26792"/>
          <a:stretch/>
        </p:blipFill>
        <p:spPr>
          <a:xfrm>
            <a:off x="6429375" y="3723806"/>
            <a:ext cx="5965742" cy="219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73"/>
          <p:cNvSpPr txBox="1"/>
          <p:nvPr/>
        </p:nvSpPr>
        <p:spPr>
          <a:xfrm>
            <a:off x="10821863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24719" y="37596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初辦</a:t>
            </a:r>
            <a:r>
              <a:rPr lang="zh-TW" altLang="en-US" sz="3600" dirty="0"/>
              <a:t>卡</a:t>
            </a:r>
            <a:r>
              <a:rPr lang="zh-TW" altLang="en-US" sz="3600" dirty="0" smtClean="0"/>
              <a:t>推薦</a:t>
            </a:r>
            <a:endParaRPr lang="zh-TW" altLang="en-US" sz="3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427" y="2032149"/>
            <a:ext cx="3753374" cy="339137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719" y="2752229"/>
            <a:ext cx="6036406" cy="28123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68735" y="1612411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結果輸出</a:t>
            </a:r>
            <a:r>
              <a:rPr lang="en-US" altLang="zh-TW" dirty="0" smtClean="0"/>
              <a:t>:</a:t>
            </a:r>
            <a:r>
              <a:rPr lang="zh-TW" altLang="en-US" dirty="0" smtClean="0"/>
              <a:t>  銀行 卡片 行為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054759" y="1278996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結果輸出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)</a:t>
            </a:r>
            <a:r>
              <a:rPr lang="zh-TW" altLang="en-US" dirty="0" smtClean="0"/>
              <a:t> 銀行 卡片 行為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882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73"/>
          <p:cNvSpPr txBox="1"/>
          <p:nvPr/>
        </p:nvSpPr>
        <p:spPr>
          <a:xfrm>
            <a:off x="10821863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08695" y="375965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信用卡資料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04839" y="1453183"/>
            <a:ext cx="99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用途</a:t>
            </a:r>
            <a:r>
              <a:rPr lang="en-US" altLang="zh-TW" sz="2800" dirty="0" smtClean="0"/>
              <a:t>: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892871" y="198781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卡片資料的呈現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9974" y="932933"/>
            <a:ext cx="5725324" cy="543953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908" y="3995370"/>
            <a:ext cx="23907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1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73"/>
          <p:cNvSpPr txBox="1"/>
          <p:nvPr/>
        </p:nvSpPr>
        <p:spPr>
          <a:xfrm>
            <a:off x="10821863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08695" y="375965"/>
            <a:ext cx="2520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信用卡資料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2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389750" y="1287437"/>
            <a:ext cx="46714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大表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內容齊全但重複</a:t>
            </a:r>
            <a:endParaRPr lang="en-US" altLang="zh-TW" sz="2800" dirty="0" smtClean="0"/>
          </a:p>
          <a:p>
            <a:r>
              <a:rPr lang="zh-TW" altLang="en-US" sz="2800" dirty="0" smtClean="0"/>
              <a:t>小表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跑模型所用輸出的結果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1263" y="948019"/>
            <a:ext cx="6958788" cy="23047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0114" y="4048373"/>
            <a:ext cx="3624735" cy="239481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029775" y="354431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1000</a:t>
            </a:r>
            <a:r>
              <a:rPr lang="zh-TW" altLang="en-US" dirty="0" smtClean="0"/>
              <a:t>多筆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09295" y="613660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305</a:t>
            </a:r>
            <a:r>
              <a:rPr lang="zh-TW" altLang="en-US" dirty="0"/>
              <a:t>筆</a:t>
            </a:r>
          </a:p>
        </p:txBody>
      </p:sp>
      <p:cxnSp>
        <p:nvCxnSpPr>
          <p:cNvPr id="10" name="肘形接點 9"/>
          <p:cNvCxnSpPr/>
          <p:nvPr/>
        </p:nvCxnSpPr>
        <p:spPr>
          <a:xfrm rot="10800000" flipV="1">
            <a:off x="5709295" y="3040260"/>
            <a:ext cx="2520280" cy="2205521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149455" y="4048373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8F1A12"/>
                </a:solidFill>
              </a:rPr>
              <a:t>資料</a:t>
            </a:r>
            <a:r>
              <a:rPr lang="en-US" altLang="zh-TW" dirty="0" smtClean="0">
                <a:solidFill>
                  <a:srgbClr val="8F1A12"/>
                </a:solidFill>
              </a:rPr>
              <a:t>MAPING</a:t>
            </a:r>
          </a:p>
          <a:p>
            <a:r>
              <a:rPr lang="en-US" altLang="zh-TW" dirty="0" smtClean="0">
                <a:solidFill>
                  <a:srgbClr val="8F1A12"/>
                </a:solidFill>
              </a:rPr>
              <a:t>(</a:t>
            </a:r>
            <a:r>
              <a:rPr lang="zh-TW" altLang="en-US" dirty="0" smtClean="0">
                <a:solidFill>
                  <a:srgbClr val="8F1A12"/>
                </a:solidFill>
              </a:rPr>
              <a:t>名字不統一</a:t>
            </a:r>
            <a:r>
              <a:rPr lang="en-US" altLang="zh-TW" dirty="0" smtClean="0">
                <a:solidFill>
                  <a:srgbClr val="8F1A12"/>
                </a:solidFill>
              </a:rPr>
              <a:t>)</a:t>
            </a:r>
            <a:endParaRPr lang="zh-TW" altLang="en-US" dirty="0">
              <a:solidFill>
                <a:srgbClr val="8F1A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68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73"/>
          <p:cNvSpPr txBox="1"/>
          <p:nvPr/>
        </p:nvSpPr>
        <p:spPr>
          <a:xfrm>
            <a:off x="10821863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08695" y="375965"/>
            <a:ext cx="2520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信用卡資料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2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956767" y="12223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步驟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460823" y="1816125"/>
            <a:ext cx="53479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銀行統一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每張卡在同一間銀行的資料列出比較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核對卡片同時出現字數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出現最多的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字數最多裡面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不只一張</a:t>
            </a:r>
            <a:r>
              <a:rPr lang="en-US" altLang="zh-TW" dirty="0" smtClean="0"/>
              <a:t>)</a:t>
            </a:r>
            <a:r>
              <a:rPr lang="zh-TW" altLang="en-US" dirty="0" smtClean="0"/>
              <a:t>沒出現的字最少的那張卡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468935" y="4120381"/>
            <a:ext cx="3611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F0"/>
                </a:solidFill>
              </a:rPr>
              <a:t>舉例</a:t>
            </a:r>
            <a:r>
              <a:rPr lang="en-US" altLang="zh-TW" dirty="0" smtClean="0">
                <a:solidFill>
                  <a:srgbClr val="00B0F0"/>
                </a:solidFill>
              </a:rPr>
              <a:t>:</a:t>
            </a:r>
            <a:r>
              <a:rPr lang="zh-TW" altLang="en-US" dirty="0" smtClean="0">
                <a:solidFill>
                  <a:srgbClr val="00B0F0"/>
                </a:solidFill>
              </a:rPr>
              <a:t> 中國信託</a:t>
            </a:r>
            <a:r>
              <a:rPr lang="en-US" altLang="zh-TW" dirty="0" smtClean="0">
                <a:solidFill>
                  <a:srgbClr val="00B0F0"/>
                </a:solidFill>
              </a:rPr>
              <a:t>-</a:t>
            </a:r>
            <a:r>
              <a:rPr lang="zh-TW" altLang="en-US" dirty="0" smtClean="0">
                <a:solidFill>
                  <a:srgbClr val="00B0F0"/>
                </a:solidFill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VISA </a:t>
            </a:r>
            <a:r>
              <a:rPr lang="zh-TW" altLang="en-US" dirty="0" smtClean="0">
                <a:solidFill>
                  <a:srgbClr val="00B0F0"/>
                </a:solidFill>
              </a:rPr>
              <a:t>白金卡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endParaRPr lang="en-US" altLang="zh-TW" dirty="0">
              <a:solidFill>
                <a:srgbClr val="00B0F0"/>
              </a:solidFill>
            </a:endParaRPr>
          </a:p>
          <a:p>
            <a:endParaRPr lang="en-US" altLang="zh-TW" dirty="0" smtClean="0">
              <a:solidFill>
                <a:srgbClr val="00B0F0"/>
              </a:solidFill>
            </a:endParaRPr>
          </a:p>
          <a:p>
            <a:r>
              <a:rPr lang="zh-TW" altLang="en-US" dirty="0" smtClean="0">
                <a:solidFill>
                  <a:srgbClr val="00B0F0"/>
                </a:solidFill>
              </a:rPr>
              <a:t>           中國信託多拉</a:t>
            </a:r>
            <a:r>
              <a:rPr lang="en-US" altLang="zh-TW" dirty="0" smtClean="0">
                <a:solidFill>
                  <a:srgbClr val="00B0F0"/>
                </a:solidFill>
              </a:rPr>
              <a:t>a</a:t>
            </a:r>
            <a:r>
              <a:rPr lang="zh-TW" altLang="en-US" dirty="0" smtClean="0">
                <a:solidFill>
                  <a:srgbClr val="00B0F0"/>
                </a:solidFill>
              </a:rPr>
              <a:t>夢</a:t>
            </a:r>
            <a:r>
              <a:rPr lang="en-US" altLang="zh-TW" dirty="0" smtClean="0">
                <a:solidFill>
                  <a:srgbClr val="00B0F0"/>
                </a:solidFill>
              </a:rPr>
              <a:t>VISA</a:t>
            </a:r>
            <a:r>
              <a:rPr lang="zh-TW" altLang="en-US" dirty="0" smtClean="0">
                <a:solidFill>
                  <a:srgbClr val="00B0F0"/>
                </a:solidFill>
              </a:rPr>
              <a:t>白金卡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r>
              <a:rPr lang="zh-TW" altLang="en-US" dirty="0" smtClean="0">
                <a:solidFill>
                  <a:srgbClr val="00B0F0"/>
                </a:solidFill>
              </a:rPr>
              <a:t>           中國信託</a:t>
            </a:r>
            <a:r>
              <a:rPr lang="en-US" altLang="zh-TW" dirty="0" smtClean="0">
                <a:solidFill>
                  <a:srgbClr val="00B0F0"/>
                </a:solidFill>
              </a:rPr>
              <a:t>VISA</a:t>
            </a:r>
            <a:r>
              <a:rPr lang="zh-TW" altLang="en-US" dirty="0">
                <a:solidFill>
                  <a:srgbClr val="00B0F0"/>
                </a:solidFill>
              </a:rPr>
              <a:t>鈦</a:t>
            </a:r>
            <a:r>
              <a:rPr lang="zh-TW" altLang="en-US" dirty="0" smtClean="0">
                <a:solidFill>
                  <a:srgbClr val="00B0F0"/>
                </a:solidFill>
              </a:rPr>
              <a:t>金</a:t>
            </a:r>
            <a:r>
              <a:rPr lang="zh-TW" altLang="en-US" dirty="0">
                <a:solidFill>
                  <a:srgbClr val="00B0F0"/>
                </a:solidFill>
              </a:rPr>
              <a:t>卡</a:t>
            </a:r>
            <a:endParaRPr lang="en-US" altLang="zh-TW" dirty="0">
              <a:solidFill>
                <a:srgbClr val="00B0F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631" y="103555"/>
            <a:ext cx="3143689" cy="110505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0704" y="1237280"/>
            <a:ext cx="2896004" cy="89547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005439" y="6560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同家銀行的卡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8745" y="2521252"/>
            <a:ext cx="4182059" cy="257210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8745" y="5352868"/>
            <a:ext cx="4624215" cy="95863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907420" y="25491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取出同字體最大數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17007" y="4696445"/>
            <a:ext cx="2088232" cy="396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117007" y="5203139"/>
            <a:ext cx="2304256" cy="396916"/>
          </a:xfrm>
          <a:prstGeom prst="rect">
            <a:avLst/>
          </a:prstGeom>
          <a:noFill/>
          <a:ln w="9525" cap="flat" cmpd="sng" algn="ctr">
            <a:solidFill>
              <a:srgbClr val="F94D4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493271" y="53254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</a:rPr>
              <a:t>選出</a:t>
            </a:r>
            <a:endParaRPr lang="zh-TW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5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73"/>
          <p:cNvSpPr txBox="1"/>
          <p:nvPr/>
        </p:nvSpPr>
        <p:spPr>
          <a:xfrm>
            <a:off x="10821863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08695" y="375965"/>
            <a:ext cx="2520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信用卡資料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2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6807" y="2564524"/>
            <a:ext cx="10488489" cy="302937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244799" y="1888133"/>
            <a:ext cx="440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輸出結果如下</a:t>
            </a:r>
            <a:r>
              <a:rPr lang="en-US" altLang="zh-TW" dirty="0" smtClean="0"/>
              <a:t>:</a:t>
            </a:r>
            <a:r>
              <a:rPr lang="zh-TW" altLang="en-US" dirty="0" smtClean="0"/>
              <a:t>小表裡面所有卡的相關資料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457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73"/>
          <p:cNvSpPr txBox="1"/>
          <p:nvPr/>
        </p:nvSpPr>
        <p:spPr>
          <a:xfrm>
            <a:off x="10821863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85093" y="375965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GPS</a:t>
            </a:r>
            <a:r>
              <a:rPr lang="zh-TW" altLang="en-US" sz="2800" dirty="0" smtClean="0"/>
              <a:t>資料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93097" y="2444342"/>
            <a:ext cx="2206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附近優惠商家推薦</a:t>
            </a:r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用戶行動軌</a:t>
            </a:r>
            <a:r>
              <a:rPr lang="zh-TW" altLang="en-US" dirty="0"/>
              <a:t>跡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677023" y="164098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用途</a:t>
            </a:r>
            <a:endParaRPr lang="zh-TW" altLang="en-US" sz="28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3" t="41929" r="26558" b="7032"/>
          <a:stretch/>
        </p:blipFill>
        <p:spPr>
          <a:xfrm>
            <a:off x="4701183" y="3122839"/>
            <a:ext cx="440048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8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73"/>
          <p:cNvSpPr txBox="1"/>
          <p:nvPr/>
        </p:nvSpPr>
        <p:spPr>
          <a:xfrm>
            <a:off x="10821863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743" y="1384077"/>
            <a:ext cx="7053681" cy="480773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85093" y="375965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GPS</a:t>
            </a:r>
            <a:r>
              <a:rPr lang="zh-TW" altLang="en-US" sz="2800" dirty="0" smtClean="0"/>
              <a:t>資料</a:t>
            </a:r>
            <a:endParaRPr lang="zh-TW" altLang="en-US" sz="2800" dirty="0"/>
          </a:p>
        </p:txBody>
      </p:sp>
      <p:sp>
        <p:nvSpPr>
          <p:cNvPr id="12" name="圓角矩形 11"/>
          <p:cNvSpPr/>
          <p:nvPr/>
        </p:nvSpPr>
        <p:spPr>
          <a:xfrm>
            <a:off x="1100783" y="1357527"/>
            <a:ext cx="1872208" cy="3096344"/>
          </a:xfrm>
          <a:prstGeom prst="round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125118" y="2752229"/>
            <a:ext cx="1872208" cy="3096344"/>
          </a:xfrm>
          <a:prstGeom prst="round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肘形接點 13"/>
          <p:cNvCxnSpPr/>
          <p:nvPr/>
        </p:nvCxnSpPr>
        <p:spPr>
          <a:xfrm>
            <a:off x="2468935" y="2104157"/>
            <a:ext cx="5976664" cy="418773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/>
          <p:nvPr/>
        </p:nvCxnSpPr>
        <p:spPr>
          <a:xfrm flipV="1">
            <a:off x="5135453" y="3787943"/>
            <a:ext cx="3454162" cy="512458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8949655" y="23921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經緯度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949655" y="36032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日期時間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890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73"/>
          <p:cNvSpPr txBox="1"/>
          <p:nvPr/>
        </p:nvSpPr>
        <p:spPr>
          <a:xfrm>
            <a:off x="10821863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85093" y="375965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GPS</a:t>
            </a:r>
            <a:r>
              <a:rPr lang="zh-TW" altLang="en-US" sz="2800" dirty="0" smtClean="0"/>
              <a:t>資料</a:t>
            </a:r>
            <a:endParaRPr lang="zh-TW" altLang="en-US" sz="2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7087" y="1074667"/>
            <a:ext cx="7754432" cy="273405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85093" y="1528093"/>
            <a:ext cx="28985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把資料正規化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2.Geodesic</a:t>
            </a:r>
            <a:r>
              <a:rPr lang="zh-TW" altLang="en-US" dirty="0" smtClean="0"/>
              <a:t>套件求距離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距離和時間做比對求速度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683643" y="899185"/>
            <a:ext cx="2808312" cy="412884"/>
          </a:xfrm>
          <a:prstGeom prst="roundRect">
            <a:avLst/>
          </a:prstGeom>
          <a:noFill/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636393" y="6375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C00000"/>
                </a:solidFill>
              </a:rPr>
              <a:t>時間正規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293471" y="3188617"/>
            <a:ext cx="2808312" cy="412884"/>
          </a:xfrm>
          <a:prstGeom prst="roundRect">
            <a:avLst/>
          </a:prstGeom>
          <a:noFill/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941543" y="35872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C00000"/>
                </a:solidFill>
              </a:rPr>
              <a:t>距離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834514" y="3005421"/>
            <a:ext cx="910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C00000"/>
                </a:solidFill>
              </a:rPr>
              <a:t>除以時間</a:t>
            </a:r>
            <a:endParaRPr lang="zh-TW" altLang="en-US" sz="1200" dirty="0">
              <a:solidFill>
                <a:srgbClr val="C0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95" y="4391468"/>
            <a:ext cx="9877425" cy="19812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68735" y="439146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8F1A12"/>
                </a:solidFill>
              </a:rPr>
              <a:t>輸出結果</a:t>
            </a:r>
            <a:r>
              <a:rPr lang="en-US" altLang="zh-TW" dirty="0" smtClean="0">
                <a:solidFill>
                  <a:srgbClr val="8F1A12"/>
                </a:solidFill>
              </a:rPr>
              <a:t>:</a:t>
            </a:r>
            <a:endParaRPr lang="zh-TW" altLang="en-US" dirty="0">
              <a:solidFill>
                <a:srgbClr val="8F1A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0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73"/>
          <p:cNvSpPr txBox="1"/>
          <p:nvPr/>
        </p:nvSpPr>
        <p:spPr>
          <a:xfrm>
            <a:off x="10965879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6767" y="231949"/>
            <a:ext cx="63367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4800" dirty="0" err="1" smtClean="0"/>
              <a:t>Ptt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29" y="1339945"/>
            <a:ext cx="4320480" cy="39054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1285" y="1240061"/>
            <a:ext cx="7216863" cy="3429289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92670" y="1744117"/>
            <a:ext cx="2304257" cy="3312368"/>
          </a:xfrm>
          <a:prstGeom prst="roundRect">
            <a:avLst/>
          </a:prstGeom>
          <a:noFill/>
          <a:ln w="57150" cap="flat" cmpd="sng" algn="ctr">
            <a:solidFill>
              <a:srgbClr val="F94D4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997327" y="507497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Requests </a:t>
            </a:r>
          </a:p>
          <a:p>
            <a:r>
              <a:rPr lang="en-US" altLang="zh-TW" dirty="0" smtClean="0"/>
              <a:t>bs4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493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73"/>
          <p:cNvSpPr txBox="1"/>
          <p:nvPr/>
        </p:nvSpPr>
        <p:spPr>
          <a:xfrm>
            <a:off x="10821863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85093" y="375965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GPS</a:t>
            </a:r>
            <a:r>
              <a:rPr lang="zh-TW" altLang="en-US" sz="2800" dirty="0" smtClean="0"/>
              <a:t>資料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1103" y="414375"/>
            <a:ext cx="4582164" cy="187668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028775" y="1168053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例子</a:t>
            </a:r>
            <a:r>
              <a:rPr lang="en-US" altLang="zh-TW" dirty="0" smtClean="0"/>
              <a:t>1.</a:t>
            </a:r>
            <a:r>
              <a:rPr lang="zh-TW" altLang="en-US" dirty="0" smtClean="0"/>
              <a:t>求加油推薦者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5880" y="2410456"/>
            <a:ext cx="4030844" cy="412981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9525719" y="1538888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輸出為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用戶</a:t>
            </a:r>
            <a:r>
              <a:rPr lang="en-US" altLang="zh-TW" dirty="0" smtClean="0"/>
              <a:t>,</a:t>
            </a:r>
            <a:r>
              <a:rPr lang="zh-TW" altLang="en-US" dirty="0" smtClean="0"/>
              <a:t>速度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533873" y="337829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用戶騎車和開車的回傳數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597727" y="578462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找出長時間騎車</a:t>
            </a:r>
            <a:r>
              <a:rPr lang="en-US" altLang="zh-TW" dirty="0" smtClean="0"/>
              <a:t>/</a:t>
            </a:r>
            <a:r>
              <a:rPr lang="zh-TW" altLang="en-US" dirty="0" smtClean="0"/>
              <a:t>開車的人</a:t>
            </a:r>
            <a:endParaRPr lang="zh-TW" altLang="en-US" dirty="0"/>
          </a:p>
        </p:txBody>
      </p:sp>
      <p:sp>
        <p:nvSpPr>
          <p:cNvPr id="29" name="向右箭號 28"/>
          <p:cNvSpPr/>
          <p:nvPr/>
        </p:nvSpPr>
        <p:spPr>
          <a:xfrm>
            <a:off x="8463094" y="1597509"/>
            <a:ext cx="864096" cy="30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8463094" y="3410621"/>
            <a:ext cx="864096" cy="30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8463094" y="5815234"/>
            <a:ext cx="864096" cy="30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3267" y="214617"/>
            <a:ext cx="2343759" cy="1178463"/>
          </a:xfrm>
          <a:prstGeom prst="rect">
            <a:avLst/>
          </a:prstGeom>
        </p:spPr>
      </p:pic>
      <p:cxnSp>
        <p:nvCxnSpPr>
          <p:cNvPr id="36" name="直線接點 35"/>
          <p:cNvCxnSpPr/>
          <p:nvPr/>
        </p:nvCxnSpPr>
        <p:spPr>
          <a:xfrm>
            <a:off x="3607965" y="2232464"/>
            <a:ext cx="5287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3607964" y="5128493"/>
            <a:ext cx="5287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2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73"/>
          <p:cNvSpPr txBox="1"/>
          <p:nvPr/>
        </p:nvSpPr>
        <p:spPr>
          <a:xfrm>
            <a:off x="10821863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85093" y="375965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GPS</a:t>
            </a:r>
            <a:r>
              <a:rPr lang="zh-TW" altLang="en-US" sz="2800" dirty="0" smtClean="0"/>
              <a:t>資料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28775" y="1168053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例子</a:t>
            </a:r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TW" altLang="en-US" dirty="0" smtClean="0"/>
              <a:t>求高鐵推薦者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525719" y="153888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經緯度有在高鐵站出現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533873" y="3378299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速度有大於</a:t>
            </a:r>
            <a:r>
              <a:rPr lang="en-US" altLang="zh-TW" dirty="0" smtClean="0"/>
              <a:t>150</a:t>
            </a:r>
            <a:r>
              <a:rPr lang="zh-TW" altLang="en-US" dirty="0" smtClean="0"/>
              <a:t>者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597727" y="578462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同時出現的人為高鐵推薦者</a:t>
            </a:r>
            <a:endParaRPr lang="zh-TW" altLang="en-US" dirty="0"/>
          </a:p>
        </p:txBody>
      </p:sp>
      <p:sp>
        <p:nvSpPr>
          <p:cNvPr id="29" name="向右箭號 28"/>
          <p:cNvSpPr/>
          <p:nvPr/>
        </p:nvSpPr>
        <p:spPr>
          <a:xfrm>
            <a:off x="8463094" y="1597509"/>
            <a:ext cx="864096" cy="30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8463094" y="5815234"/>
            <a:ext cx="864096" cy="30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3357" y="303957"/>
            <a:ext cx="4453092" cy="231370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3357" y="2570655"/>
            <a:ext cx="5836264" cy="2388559"/>
          </a:xfrm>
          <a:prstGeom prst="rect">
            <a:avLst/>
          </a:prstGeom>
        </p:spPr>
      </p:pic>
      <p:sp>
        <p:nvSpPr>
          <p:cNvPr id="19" name="向右箭號 18"/>
          <p:cNvSpPr/>
          <p:nvPr/>
        </p:nvSpPr>
        <p:spPr>
          <a:xfrm>
            <a:off x="8438594" y="3439512"/>
            <a:ext cx="864096" cy="30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3357" y="5210001"/>
            <a:ext cx="3932122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8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73"/>
          <p:cNvSpPr txBox="1"/>
          <p:nvPr/>
        </p:nvSpPr>
        <p:spPr>
          <a:xfrm>
            <a:off x="10965879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6767" y="231949"/>
            <a:ext cx="633670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新聞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部落格  文章資訊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711" y="967898"/>
            <a:ext cx="6104862" cy="57250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01583" y="3256285"/>
            <a:ext cx="2592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1.Requests </a:t>
            </a:r>
            <a:endParaRPr lang="en-US" altLang="zh-TW" dirty="0"/>
          </a:p>
          <a:p>
            <a:r>
              <a:rPr lang="en-US" altLang="zh-TW" dirty="0" smtClean="0"/>
              <a:t>2.bs4</a:t>
            </a:r>
          </a:p>
          <a:p>
            <a:r>
              <a:rPr lang="en-US" altLang="zh-TW" dirty="0" smtClean="0"/>
              <a:t>3.selenium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4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73"/>
          <p:cNvSpPr txBox="1"/>
          <p:nvPr/>
        </p:nvSpPr>
        <p:spPr>
          <a:xfrm>
            <a:off x="10965879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6767" y="231949"/>
            <a:ext cx="2952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3600" b="1" dirty="0" smtClean="0"/>
              <a:t>信用卡資料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80" y="1744117"/>
            <a:ext cx="4585453" cy="48685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7746" y="1384077"/>
            <a:ext cx="5168233" cy="53341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61222" y="736005"/>
            <a:ext cx="26386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1.Requests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2.bs4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3.Selenium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ipaddress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483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73"/>
          <p:cNvSpPr txBox="1"/>
          <p:nvPr/>
        </p:nvSpPr>
        <p:spPr>
          <a:xfrm>
            <a:off x="10965879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6767" y="231949"/>
            <a:ext cx="63367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GPS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189" y="1309167"/>
            <a:ext cx="7053681" cy="480773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40743" y="1096046"/>
            <a:ext cx="1872208" cy="3096344"/>
          </a:xfrm>
          <a:prstGeom prst="round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011279" y="1579033"/>
            <a:ext cx="1409983" cy="3117412"/>
          </a:xfrm>
          <a:prstGeom prst="round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/>
          <p:cNvCxnSpPr/>
          <p:nvPr/>
        </p:nvCxnSpPr>
        <p:spPr>
          <a:xfrm>
            <a:off x="2468935" y="1278352"/>
            <a:ext cx="6048672" cy="27863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/>
          <p:nvPr/>
        </p:nvCxnSpPr>
        <p:spPr>
          <a:xfrm>
            <a:off x="5421262" y="3824385"/>
            <a:ext cx="3168353" cy="72804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8814966" y="1372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經緯度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814966" y="45524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日期時間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897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73"/>
          <p:cNvSpPr txBox="1"/>
          <p:nvPr/>
        </p:nvSpPr>
        <p:spPr>
          <a:xfrm>
            <a:off x="10821863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68735" y="375965"/>
            <a:ext cx="1766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ptt</a:t>
            </a:r>
            <a:r>
              <a:rPr lang="zh-TW" altLang="en-US" sz="2800" dirty="0" smtClean="0"/>
              <a:t> 心得文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51667" y="2906007"/>
            <a:ext cx="1975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額度預測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持有信用卡推薦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677023" y="164098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用途</a:t>
            </a:r>
            <a:endParaRPr lang="zh-TW" altLang="en-US" sz="28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3" t="41929" r="26558" b="7032"/>
          <a:stretch/>
        </p:blipFill>
        <p:spPr>
          <a:xfrm>
            <a:off x="5088947" y="447973"/>
            <a:ext cx="440048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7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73"/>
          <p:cNvSpPr txBox="1"/>
          <p:nvPr/>
        </p:nvSpPr>
        <p:spPr>
          <a:xfrm>
            <a:off x="10965879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6767" y="231949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52711" y="444587"/>
            <a:ext cx="224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額度預測</a:t>
            </a:r>
            <a:r>
              <a:rPr lang="en-US" altLang="zh-TW" sz="3200" dirty="0" smtClean="0"/>
              <a:t>01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40743" y="1168053"/>
            <a:ext cx="357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所需資料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ptt</a:t>
            </a:r>
            <a:r>
              <a:rPr lang="en-US" altLang="zh-TW" dirty="0" smtClean="0"/>
              <a:t> </a:t>
            </a:r>
            <a:r>
              <a:rPr lang="zh-TW" altLang="en-US" dirty="0" smtClean="0"/>
              <a:t>上心得文的分享資料</a:t>
            </a:r>
            <a:endParaRPr lang="en-US" altLang="zh-TW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791" y="4497299"/>
            <a:ext cx="3096344" cy="186843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791" y="2040893"/>
            <a:ext cx="2838846" cy="195289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32731" y="258968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24719" y="49809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125119" y="26335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篩</a:t>
            </a:r>
            <a:r>
              <a:rPr lang="zh-TW" altLang="en-US" dirty="0" smtClean="0"/>
              <a:t>選所需要的文章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485159" y="51655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找所需要的資料</a:t>
            </a:r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6357367" y="4192389"/>
            <a:ext cx="1080120" cy="466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343429" y="368914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整</a:t>
            </a:r>
            <a:r>
              <a:rPr lang="zh-TW" altLang="en-US" dirty="0"/>
              <a:t>理</a:t>
            </a:r>
            <a:r>
              <a:rPr lang="zh-TW" altLang="en-US" dirty="0" smtClean="0"/>
              <a:t>成表格</a:t>
            </a:r>
            <a:r>
              <a:rPr lang="en-US" altLang="zh-TW" dirty="0"/>
              <a:t>A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9"/>
          <a:srcRect l="8274" t="27300" r="8699" b="20901"/>
          <a:stretch/>
        </p:blipFill>
        <p:spPr>
          <a:xfrm>
            <a:off x="8013551" y="3599512"/>
            <a:ext cx="4553553" cy="179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8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資料圖表 75"/>
          <p:cNvGraphicFramePr/>
          <p:nvPr>
            <p:extLst/>
          </p:nvPr>
        </p:nvGraphicFramePr>
        <p:xfrm>
          <a:off x="92670" y="6718263"/>
          <a:ext cx="9937105" cy="49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73"/>
          <p:cNvSpPr txBox="1"/>
          <p:nvPr/>
        </p:nvSpPr>
        <p:spPr>
          <a:xfrm>
            <a:off x="10893871" y="6780511"/>
            <a:ext cx="1800200" cy="37437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報告人：張詠程</a:t>
            </a:r>
            <a:endParaRPr lang="zh-CN" altLang="en-US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2711" y="444587"/>
            <a:ext cx="224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額度預測</a:t>
            </a:r>
            <a:r>
              <a:rPr lang="en-US" altLang="zh-TW" sz="3200" dirty="0" smtClean="0"/>
              <a:t>02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5079" y="521285"/>
            <a:ext cx="5319448" cy="207926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31753" y="136893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建立字典做同意字的正規化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709" y="2817050"/>
            <a:ext cx="8792802" cy="199100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244799" y="5634593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數字、卡名、銀行、及縮寫相關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2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1280</Words>
  <Application>Microsoft Office PowerPoint</Application>
  <PresentationFormat>自訂</PresentationFormat>
  <Paragraphs>412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0" baseType="lpstr">
      <vt:lpstr>SimSun</vt:lpstr>
      <vt:lpstr>方正正准黑简体</vt:lpstr>
      <vt:lpstr>新細明體</vt:lpstr>
      <vt:lpstr>標楷體</vt:lpstr>
      <vt:lpstr>Arial</vt:lpstr>
      <vt:lpstr>Calibri</vt:lpstr>
      <vt:lpstr>Calibri Light</vt:lpstr>
      <vt:lpstr>Wide Latin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/>
  <cp:keywords>第一PPT模板网：www.1ppt.com</cp:keywords>
  <cp:lastModifiedBy/>
  <cp:revision>1</cp:revision>
  <dcterms:created xsi:type="dcterms:W3CDTF">2016-10-17T14:00:15Z</dcterms:created>
  <dcterms:modified xsi:type="dcterms:W3CDTF">2020-01-08T06:00:59Z</dcterms:modified>
</cp:coreProperties>
</file>