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爬蟲基本操作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爬蟲基本操作</a:t>
            </a:r>
          </a:p>
        </p:txBody>
      </p:sp>
      <p:sp>
        <p:nvSpPr>
          <p:cNvPr id="120" name="Speaker : 王聖凱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: 王聖凱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xample : requ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: requests</a:t>
            </a:r>
          </a:p>
        </p:txBody>
      </p:sp>
      <p:sp>
        <p:nvSpPr>
          <p:cNvPr id="148" name="由上訴所提，以requests.get建立HTTP請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由上訴所提，以requests.get建立HTTP請求</a:t>
            </a:r>
          </a:p>
          <a:p>
            <a:pPr lvl="1"/>
          </a:p>
          <a:p>
            <a:pPr lvl="1"/>
          </a:p>
          <a:p>
            <a:pPr lvl="1"/>
            <a:r>
              <a:t>用respone.text查看原始網頁HTML程式碼</a:t>
            </a:r>
          </a:p>
        </p:txBody>
      </p:sp>
      <p:pic>
        <p:nvPicPr>
          <p:cNvPr id="149" name="螢幕快照 2018-08-27 上午11.48.02.png" descr="螢幕快照 2018-08-27 上午11.48.02.png"/>
          <p:cNvPicPr>
            <a:picLocks noChangeAspect="1"/>
          </p:cNvPicPr>
          <p:nvPr/>
        </p:nvPicPr>
        <p:blipFill>
          <a:blip r:embed="rId2">
            <a:extLst/>
          </a:blip>
          <a:srcRect l="0" t="531" r="0" b="531"/>
          <a:stretch>
            <a:fillRect/>
          </a:stretch>
        </p:blipFill>
        <p:spPr>
          <a:xfrm>
            <a:off x="3667521" y="3276217"/>
            <a:ext cx="5669839" cy="24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螢幕快照 2018-08-27 上午10.59.34.png" descr="螢幕快照 2018-08-27 上午10.59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5800" y="6540132"/>
            <a:ext cx="9093200" cy="200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Example : BeautifulSoup（1/2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Example : BeautifulSoup（1/2）</a:t>
            </a:r>
          </a:p>
        </p:txBody>
      </p:sp>
      <p:sp>
        <p:nvSpPr>
          <p:cNvPr id="153" name="使用BeauticulSoup的模組，並指定 ”lxml” 作為解析器，解析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使用BeauticulSoup的模組，並指定 ”lxml” 作為解析器，解析HTML</a:t>
            </a:r>
          </a:p>
          <a:p>
            <a:pPr lvl="1"/>
          </a:p>
          <a:p>
            <a:pPr lvl="1"/>
          </a:p>
          <a:p>
            <a:pPr lvl="1"/>
            <a:r>
              <a:t>並使用find、find_all方法來找tags、attrs及content</a:t>
            </a:r>
          </a:p>
        </p:txBody>
      </p:sp>
      <p:pic>
        <p:nvPicPr>
          <p:cNvPr id="154" name="螢幕快照 2018-08-27 下午12.16.26.png" descr="螢幕快照 2018-08-27 下午12.16.26.png"/>
          <p:cNvPicPr>
            <a:picLocks noChangeAspect="1"/>
          </p:cNvPicPr>
          <p:nvPr/>
        </p:nvPicPr>
        <p:blipFill>
          <a:blip r:embed="rId2">
            <a:extLst/>
          </a:blip>
          <a:srcRect l="0" t="3186" r="39696" b="53283"/>
          <a:stretch>
            <a:fillRect/>
          </a:stretch>
        </p:blipFill>
        <p:spPr>
          <a:xfrm>
            <a:off x="2867818" y="4072136"/>
            <a:ext cx="7269249" cy="1609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xample : BeautifulSoup（2/2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Example : BeautifulSoup（2/2）</a:t>
            </a:r>
          </a:p>
        </p:txBody>
      </p:sp>
      <p:sp>
        <p:nvSpPr>
          <p:cNvPr id="157" name="Ex1 : 以find方法，找出第一個 ul 的標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Ex1 : 以find方法，找出第一個 ul 的標籤</a:t>
            </a:r>
          </a:p>
          <a:p>
            <a:pPr lvl="1"/>
            <a:r>
              <a:t>Ex2 : 以find_all方法，找出所有 ul 的標籤</a:t>
            </a:r>
          </a:p>
          <a:p>
            <a:pPr lvl="1"/>
            <a:r>
              <a:t>Ex3 : 找出所有div的標籤，且class為“whitecon boxTitle”</a:t>
            </a:r>
          </a:p>
        </p:txBody>
      </p:sp>
      <p:pic>
        <p:nvPicPr>
          <p:cNvPr id="158" name="螢幕快照 2018-08-27 下午12.26.55.png" descr="螢幕快照 2018-08-27 下午12.26.55.png"/>
          <p:cNvPicPr>
            <a:picLocks noChangeAspect="1"/>
          </p:cNvPicPr>
          <p:nvPr/>
        </p:nvPicPr>
        <p:blipFill>
          <a:blip r:embed="rId2">
            <a:extLst/>
          </a:blip>
          <a:srcRect l="32787" t="0" r="0" b="0"/>
          <a:stretch>
            <a:fillRect/>
          </a:stretch>
        </p:blipFill>
        <p:spPr>
          <a:xfrm>
            <a:off x="2906208" y="4229233"/>
            <a:ext cx="4817694" cy="447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螢幕快照 2018-08-27 下午12.26.48.png" descr="螢幕快照 2018-08-27 下午12.26.48.png"/>
          <p:cNvPicPr>
            <a:picLocks noChangeAspect="1"/>
          </p:cNvPicPr>
          <p:nvPr/>
        </p:nvPicPr>
        <p:blipFill>
          <a:blip r:embed="rId3">
            <a:extLst/>
          </a:blip>
          <a:srcRect l="32233" t="0" r="0" b="0"/>
          <a:stretch>
            <a:fillRect/>
          </a:stretch>
        </p:blipFill>
        <p:spPr>
          <a:xfrm>
            <a:off x="2886364" y="3131410"/>
            <a:ext cx="4857431" cy="379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螢幕快照 2018-08-27 下午1.51.35.png" descr="螢幕快照 2018-08-27 下午1.51.35.png"/>
          <p:cNvPicPr>
            <a:picLocks noChangeAspect="1"/>
          </p:cNvPicPr>
          <p:nvPr/>
        </p:nvPicPr>
        <p:blipFill>
          <a:blip r:embed="rId4">
            <a:extLst/>
          </a:blip>
          <a:srcRect l="0" t="0" r="10557" b="0"/>
          <a:stretch>
            <a:fillRect/>
          </a:stretch>
        </p:blipFill>
        <p:spPr>
          <a:xfrm>
            <a:off x="2817113" y="5395716"/>
            <a:ext cx="8759814" cy="60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How to get N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get News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Example : 取得分類清單（1/2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Example : 取得分類清單（1/2）</a:t>
            </a:r>
          </a:p>
        </p:txBody>
      </p:sp>
      <p:sp>
        <p:nvSpPr>
          <p:cNvPr id="165" name="取得各種類URL的連結，並使用split去擷取分類所對應的網址區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取得各種類URL的連結，並使用split去擷取分類所對應的網址區段</a:t>
            </a:r>
          </a:p>
        </p:txBody>
      </p:sp>
      <p:pic>
        <p:nvPicPr>
          <p:cNvPr id="166" name="螢幕快照 2018-08-27 下午4.47.47.png" descr="螢幕快照 2018-08-27 下午4.47.47.png"/>
          <p:cNvPicPr>
            <a:picLocks noChangeAspect="1"/>
          </p:cNvPicPr>
          <p:nvPr/>
        </p:nvPicPr>
        <p:blipFill>
          <a:blip r:embed="rId2">
            <a:extLst/>
          </a:blip>
          <a:srcRect l="0" t="71392" r="39673" b="0"/>
          <a:stretch>
            <a:fillRect/>
          </a:stretch>
        </p:blipFill>
        <p:spPr>
          <a:xfrm>
            <a:off x="1830982" y="4421584"/>
            <a:ext cx="9342779" cy="2624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xample : 取得分類清單（2/2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Example : 取得分類清單（2/2）</a:t>
            </a:r>
          </a:p>
        </p:txBody>
      </p:sp>
      <p:sp>
        <p:nvSpPr>
          <p:cNvPr id="169" name="取得各種類URL的連結，並使用split去擷取分類所對應的網址區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取得各種類URL的連結，並使用split去擷取分類所對應的網址區段</a:t>
            </a:r>
          </a:p>
        </p:txBody>
      </p:sp>
      <p:pic>
        <p:nvPicPr>
          <p:cNvPr id="170" name="螢幕快照 2018-08-27 下午5.08.39.png" descr="螢幕快照 2018-08-27 下午5.08.39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146300" y="3824621"/>
            <a:ext cx="8712200" cy="516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資料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資料格式</a:t>
            </a:r>
          </a:p>
        </p:txBody>
      </p:sp>
      <p:sp>
        <p:nvSpPr>
          <p:cNvPr id="173" name="因使用資料庫為ElasticSearch，以及ES資料格式關係，需將取得資料存成JS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因使用資料庫為ElasticSearch，以及ES資料格式關係，需將取得資料存成JSON</a:t>
            </a:r>
          </a:p>
        </p:txBody>
      </p:sp>
      <p:pic>
        <p:nvPicPr>
          <p:cNvPr id="174" name="螢幕快照 2018-08-27 下午5.22.29.png" descr="螢幕快照 2018-08-27 下午5.22.29.png"/>
          <p:cNvPicPr>
            <a:picLocks noChangeAspect="1"/>
          </p:cNvPicPr>
          <p:nvPr/>
        </p:nvPicPr>
        <p:blipFill>
          <a:blip r:embed="rId2">
            <a:extLst/>
          </a:blip>
          <a:srcRect l="0" t="245" r="0" b="245"/>
          <a:stretch>
            <a:fillRect/>
          </a:stretch>
        </p:blipFill>
        <p:spPr>
          <a:xfrm>
            <a:off x="1774031" y="4048799"/>
            <a:ext cx="9456645" cy="2357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lastic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</a:t>
            </a:r>
          </a:p>
        </p:txBody>
      </p:sp>
      <p:sp>
        <p:nvSpPr>
          <p:cNvPr id="177" name="給予index名稱，指定id，並以index方法存入資料庫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給予index名稱，指定id，並以index方法存入資料庫</a:t>
            </a:r>
          </a:p>
        </p:txBody>
      </p:sp>
      <p:pic>
        <p:nvPicPr>
          <p:cNvPr id="178" name="螢幕快照 2018-08-27 下午5.42.08.png" descr="螢幕快照 2018-08-27 下午5.42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50" y="3504292"/>
            <a:ext cx="9690100" cy="345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爬蟲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爬蟲流程</a:t>
            </a:r>
          </a:p>
        </p:txBody>
      </p:sp>
      <p:sp>
        <p:nvSpPr>
          <p:cNvPr id="181" name="由事先爬取分類清單…"/>
          <p:cNvSpPr/>
          <p:nvPr/>
        </p:nvSpPr>
        <p:spPr>
          <a:xfrm>
            <a:off x="4896101" y="3074769"/>
            <a:ext cx="3212598" cy="115127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由事先爬取分類清單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逐一搜尋各種分類</a:t>
            </a:r>
          </a:p>
        </p:txBody>
      </p:sp>
      <p:sp>
        <p:nvSpPr>
          <p:cNvPr id="182" name="依日期逐一搜尋各分類…"/>
          <p:cNvSpPr/>
          <p:nvPr/>
        </p:nvSpPr>
        <p:spPr>
          <a:xfrm>
            <a:off x="4896101" y="5123862"/>
            <a:ext cx="3212598" cy="9509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依日期逐一搜尋各分類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每日所有新聞編號</a:t>
            </a:r>
          </a:p>
        </p:txBody>
      </p:sp>
      <p:sp>
        <p:nvSpPr>
          <p:cNvPr id="183" name="依編號取得新聞內容…"/>
          <p:cNvSpPr/>
          <p:nvPr/>
        </p:nvSpPr>
        <p:spPr>
          <a:xfrm>
            <a:off x="4896101" y="6972664"/>
            <a:ext cx="3212598" cy="9509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依編號取得新聞內容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並存入資料庫</a:t>
            </a:r>
          </a:p>
        </p:txBody>
      </p:sp>
      <p:cxnSp>
        <p:nvCxnSpPr>
          <p:cNvPr id="184" name="連接線"/>
          <p:cNvCxnSpPr>
            <a:stCxn id="182" idx="0"/>
            <a:endCxn id="181" idx="0"/>
          </p:cNvCxnSpPr>
          <p:nvPr/>
        </p:nvCxnSpPr>
        <p:spPr>
          <a:xfrm flipV="1">
            <a:off x="6502400" y="3650406"/>
            <a:ext cx="0" cy="1948949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85" name="連接線"/>
          <p:cNvCxnSpPr>
            <a:stCxn id="183" idx="0"/>
            <a:endCxn id="182" idx="0"/>
          </p:cNvCxnSpPr>
          <p:nvPr/>
        </p:nvCxnSpPr>
        <p:spPr>
          <a:xfrm flipV="1">
            <a:off x="6502400" y="5599354"/>
            <a:ext cx="0" cy="1848803"/>
          </a:xfrm>
          <a:prstGeom prst="straightConnector1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86" name="連接線"/>
          <p:cNvCxnSpPr>
            <a:stCxn id="183" idx="0"/>
            <a:endCxn id="181" idx="0"/>
          </p:cNvCxnSpPr>
          <p:nvPr/>
        </p:nvCxnSpPr>
        <p:spPr>
          <a:xfrm flipV="1">
            <a:off x="6502400" y="3644900"/>
            <a:ext cx="12700" cy="3797300"/>
          </a:xfrm>
          <a:prstGeom prst="bentConnector3">
            <a:avLst>
              <a:gd name="adj1" fmla="val 21100000"/>
            </a:avLst>
          </a:prstGeom>
          <a:ln w="63500">
            <a:solidFill>
              <a:srgbClr val="000000"/>
            </a:solidFill>
            <a:miter lim="400000"/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3" name="Web page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Web page analysis</a:t>
            </a:r>
          </a:p>
          <a:p>
            <a:pPr lvl="1"/>
            <a:r>
              <a:t>requests &amp; BeautifulSoup</a:t>
            </a:r>
          </a:p>
          <a:p>
            <a:pPr lvl="1"/>
            <a:r>
              <a:t>How to get News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eb page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page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觀察網頁（1/2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觀察網頁（1/2）</a:t>
            </a:r>
          </a:p>
        </p:txBody>
      </p:sp>
      <p:sp>
        <p:nvSpPr>
          <p:cNvPr id="128" name="新聞資料日益更新，每天依照新聞種類，如焦點新聞、政治、社會、體育...等等，有上百筆不同的新聞，那要如何爬取每筆新聞的資料呢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新聞資料日益更新，每天依照新聞種類，如焦點新聞、政治、社會、體育...等等，有上百筆不同的新聞，那要如何爬取每筆新聞的資料呢？</a:t>
            </a:r>
          </a:p>
          <a:p>
            <a:pPr lvl="1"/>
            <a:r>
              <a:t>上網時通常可以藉由網站分類與時間查詢，來尋找資料（新聞）</a:t>
            </a:r>
          </a:p>
        </p:txBody>
      </p:sp>
      <p:pic>
        <p:nvPicPr>
          <p:cNvPr id="129" name="螢幕快照 2018-08-27 下午2.37.40.png" descr="螢幕快照 2018-08-27 下午2.37.40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35239"/>
          <a:stretch>
            <a:fillRect/>
          </a:stretch>
        </p:blipFill>
        <p:spPr>
          <a:xfrm>
            <a:off x="2984500" y="6178027"/>
            <a:ext cx="7035860" cy="3283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觀察網頁（2/2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觀察網頁（2/2）</a:t>
            </a:r>
          </a:p>
        </p:txBody>
      </p:sp>
      <p:sp>
        <p:nvSpPr>
          <p:cNvPr id="132" name="從URL可以發現到每則新聞在種類、時間上的不同，會有不同的架構，也有自己對應的唯一編號…"/>
          <p:cNvSpPr txBox="1"/>
          <p:nvPr>
            <p:ph type="body" idx="1"/>
          </p:nvPr>
        </p:nvSpPr>
        <p:spPr>
          <a:xfrm>
            <a:off x="952500" y="2590800"/>
            <a:ext cx="11256807" cy="6286500"/>
          </a:xfrm>
          <a:prstGeom prst="rect">
            <a:avLst/>
          </a:prstGeom>
        </p:spPr>
        <p:txBody>
          <a:bodyPr anchor="t"/>
          <a:lstStyle/>
          <a:p>
            <a:pPr lvl="1" marL="764540" indent="-382270" defTabSz="502412">
              <a:spcBef>
                <a:spcPts val="3600"/>
              </a:spcBef>
              <a:defRPr sz="2752"/>
            </a:pPr>
            <a:r>
              <a:t>從URL可以發現到每則新聞在種類、時間上的不同，會有不同的架構，也有自己對應的唯一編號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依日期搜尋某日期所有新聞URL</a:t>
            </a:r>
          </a:p>
          <a:p>
            <a:pPr lvl="2" marL="1146810" indent="-382270" defTabSz="502412">
              <a:spcBef>
                <a:spcPts val="3600"/>
              </a:spcBef>
              <a:defRPr sz="2236">
                <a:solidFill>
                  <a:schemeClr val="accent1"/>
                </a:solidFill>
              </a:defRPr>
            </a:pPr>
            <a:r>
              <a:t>http://news.ltn.com.tw/list/newspaper/focus/20180827</a:t>
            </a:r>
          </a:p>
          <a:p>
            <a:pPr lvl="2" marL="1146810" indent="-382270" defTabSz="502412">
              <a:spcBef>
                <a:spcPts val="3600"/>
              </a:spcBef>
              <a:defRPr sz="2236">
                <a:solidFill>
                  <a:schemeClr val="accent1"/>
                </a:solidFill>
              </a:defRPr>
            </a:pPr>
            <a:r>
              <a:t>http://news.ltn.com.tw/list/newspaper/politics/20180821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每則新聞URL</a:t>
            </a:r>
          </a:p>
          <a:p>
            <a:pPr lvl="2" marL="1146810" indent="-382270" defTabSz="502412">
              <a:spcBef>
                <a:spcPts val="3600"/>
              </a:spcBef>
              <a:defRPr sz="2236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http://news.ltn.com.tw/news/focus/paper/1227612</a:t>
            </a:r>
          </a:p>
          <a:p>
            <a:pPr lvl="2" marL="1146810" indent="-382270" defTabSz="502412">
              <a:lnSpc>
                <a:spcPct val="90000"/>
              </a:lnSpc>
              <a:spcBef>
                <a:spcPts val="3600"/>
              </a:spcBef>
              <a:defRPr sz="2236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http://news.ltn.com.tw/news/politics/paper/1226124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如何查詢tag（1/2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如何查詢tag（1/2）</a:t>
            </a:r>
          </a:p>
        </p:txBody>
      </p:sp>
      <p:sp>
        <p:nvSpPr>
          <p:cNvPr id="135" name="右鍵—&gt; 檢查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右鍵—&gt; 檢查</a:t>
            </a:r>
          </a:p>
        </p:txBody>
      </p:sp>
      <p:pic>
        <p:nvPicPr>
          <p:cNvPr id="136" name="螢幕快照 2018-08-27 下午4.54.01.png" descr="螢幕快照 2018-08-27 下午4.54.01.png"/>
          <p:cNvPicPr>
            <a:picLocks noChangeAspect="1"/>
          </p:cNvPicPr>
          <p:nvPr/>
        </p:nvPicPr>
        <p:blipFill>
          <a:blip r:embed="rId2">
            <a:extLst/>
          </a:blip>
          <a:srcRect l="0" t="9764" r="0" b="4916"/>
          <a:stretch>
            <a:fillRect/>
          </a:stretch>
        </p:blipFill>
        <p:spPr>
          <a:xfrm>
            <a:off x="1348581" y="3724635"/>
            <a:ext cx="10307745" cy="5496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如何查詢tag（2/2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如何查詢tag（2/2）</a:t>
            </a:r>
          </a:p>
        </p:txBody>
      </p:sp>
      <p:sp>
        <p:nvSpPr>
          <p:cNvPr id="139" name="點選左上角圖示，在點選網頁欲查詢區塊，即可查詢該區塊HTML原始碼位置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點選左上角圖示，在點選網頁欲查詢區塊，即可查詢該區塊HTML原始碼位置</a:t>
            </a:r>
          </a:p>
        </p:txBody>
      </p:sp>
      <p:pic>
        <p:nvPicPr>
          <p:cNvPr id="140" name="螢幕快照 2018-08-27 下午4.47.47.png" descr="螢幕快照 2018-08-27 下午4.4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0635" y="3931611"/>
            <a:ext cx="9103530" cy="5393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ests &amp; BeautifulSo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requests &amp; BeautifulSoup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quests &amp; BeautifulSo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requests &amp; BeautifulSoup</a:t>
            </a:r>
          </a:p>
        </p:txBody>
      </p:sp>
      <p:sp>
        <p:nvSpPr>
          <p:cNvPr id="145" name="URL會隨著不同網頁而改變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1"/>
            <a:r>
              <a:t>URL會隨著不同網頁而改變</a:t>
            </a:r>
          </a:p>
          <a:p>
            <a:pPr lvl="1"/>
            <a:r>
              <a:t>使用requests依照新聞網頁不同的URL發送HTTP請求，Server 回傳相對應的網頁資料</a:t>
            </a:r>
          </a:p>
          <a:p>
            <a:pPr lvl="1"/>
            <a:r>
              <a:t>以BeauticulSoup解析HTML，從中萃取所需的資料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