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3"/>
  </p:notesMasterIdLst>
  <p:sldIdLst>
    <p:sldId id="326" r:id="rId2"/>
    <p:sldId id="367" r:id="rId3"/>
    <p:sldId id="368" r:id="rId4"/>
    <p:sldId id="332" r:id="rId5"/>
    <p:sldId id="334" r:id="rId6"/>
    <p:sldId id="340" r:id="rId7"/>
    <p:sldId id="369" r:id="rId8"/>
    <p:sldId id="371" r:id="rId9"/>
    <p:sldId id="372" r:id="rId10"/>
    <p:sldId id="373" r:id="rId11"/>
    <p:sldId id="374" r:id="rId12"/>
    <p:sldId id="375" r:id="rId13"/>
    <p:sldId id="376" r:id="rId14"/>
    <p:sldId id="377" r:id="rId15"/>
    <p:sldId id="378" r:id="rId16"/>
    <p:sldId id="379" r:id="rId17"/>
    <p:sldId id="386" r:id="rId18"/>
    <p:sldId id="387" r:id="rId19"/>
    <p:sldId id="380" r:id="rId20"/>
    <p:sldId id="381" r:id="rId21"/>
    <p:sldId id="382" r:id="rId22"/>
    <p:sldId id="384" r:id="rId23"/>
    <p:sldId id="388" r:id="rId24"/>
    <p:sldId id="389" r:id="rId25"/>
    <p:sldId id="390" r:id="rId26"/>
    <p:sldId id="383" r:id="rId27"/>
    <p:sldId id="370" r:id="rId28"/>
    <p:sldId id="337" r:id="rId29"/>
    <p:sldId id="328" r:id="rId30"/>
    <p:sldId id="329" r:id="rId31"/>
    <p:sldId id="331" r:id="rId32"/>
    <p:sldId id="333" r:id="rId33"/>
    <p:sldId id="341" r:id="rId34"/>
    <p:sldId id="346" r:id="rId35"/>
    <p:sldId id="347" r:id="rId36"/>
    <p:sldId id="352" r:id="rId37"/>
    <p:sldId id="342" r:id="rId38"/>
    <p:sldId id="348" r:id="rId39"/>
    <p:sldId id="353" r:id="rId40"/>
    <p:sldId id="343" r:id="rId41"/>
    <p:sldId id="344" r:id="rId42"/>
    <p:sldId id="349" r:id="rId43"/>
    <p:sldId id="354" r:id="rId44"/>
    <p:sldId id="355" r:id="rId45"/>
    <p:sldId id="356" r:id="rId46"/>
    <p:sldId id="345" r:id="rId47"/>
    <p:sldId id="350" r:id="rId48"/>
    <p:sldId id="351" r:id="rId49"/>
    <p:sldId id="357" r:id="rId50"/>
    <p:sldId id="360" r:id="rId51"/>
    <p:sldId id="361" r:id="rId52"/>
    <p:sldId id="362" r:id="rId53"/>
    <p:sldId id="363" r:id="rId54"/>
    <p:sldId id="364" r:id="rId55"/>
    <p:sldId id="365" r:id="rId56"/>
    <p:sldId id="359" r:id="rId57"/>
    <p:sldId id="358" r:id="rId58"/>
    <p:sldId id="338" r:id="rId59"/>
    <p:sldId id="336" r:id="rId60"/>
    <p:sldId id="339" r:id="rId61"/>
    <p:sldId id="366" r:id="rId6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599" autoAdjust="0"/>
  </p:normalViewPr>
  <p:slideViewPr>
    <p:cSldViewPr>
      <p:cViewPr varScale="1">
        <p:scale>
          <a:sx n="101" d="100"/>
          <a:sy n="101" d="100"/>
        </p:scale>
        <p:origin x="123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613F359-2B1E-45B5-A370-09655FCB1A2D}" type="slidenum">
              <a:rPr lang="en-US" altLang="zh-CN"/>
              <a:pPr/>
              <a:t>‹#›</a:t>
            </a:fld>
            <a:endParaRPr lang="en-US" altLang="zh-CN"/>
          </a:p>
        </p:txBody>
      </p:sp>
    </p:spTree>
    <p:extLst>
      <p:ext uri="{BB962C8B-B14F-4D97-AF65-F5344CB8AC3E}">
        <p14:creationId xmlns:p14="http://schemas.microsoft.com/office/powerpoint/2010/main" val="4263000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solidFill>
                  <a:srgbClr val="D1EAEE"/>
                </a:solidFill>
              </a:defRPr>
            </a:lvl1pPr>
          </a:lstStyle>
          <a:p>
            <a:fld id="{A32DA3EF-DA77-47B0-8F60-770568695AA3}" type="slidenum">
              <a:rPr lang="en-US" altLang="zh-CN"/>
              <a:pPr/>
              <a:t>‹#›</a:t>
            </a:fld>
            <a:endParaRPr lang="en-US" altLang="zh-CN"/>
          </a:p>
        </p:txBody>
      </p:sp>
    </p:spTree>
    <p:extLst>
      <p:ext uri="{BB962C8B-B14F-4D97-AF65-F5344CB8AC3E}">
        <p14:creationId xmlns:p14="http://schemas.microsoft.com/office/powerpoint/2010/main" val="1382636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fld id="{5D87AC3C-CC66-44AF-BDE8-2F9D8EF43E96}" type="slidenum">
              <a:rPr lang="en-US" altLang="zh-CN"/>
              <a:pPr/>
              <a:t>‹#›</a:t>
            </a:fld>
            <a:endParaRPr lang="en-US" altLang="zh-CN"/>
          </a:p>
        </p:txBody>
      </p:sp>
    </p:spTree>
    <p:extLst>
      <p:ext uri="{BB962C8B-B14F-4D97-AF65-F5344CB8AC3E}">
        <p14:creationId xmlns:p14="http://schemas.microsoft.com/office/powerpoint/2010/main" val="369015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fld id="{C8475E13-33E1-47F3-A5DD-3AD8BD27E0BC}" type="slidenum">
              <a:rPr lang="en-US" altLang="zh-CN"/>
              <a:pPr/>
              <a:t>‹#›</a:t>
            </a:fld>
            <a:endParaRPr lang="en-US" altLang="zh-CN"/>
          </a:p>
        </p:txBody>
      </p:sp>
    </p:spTree>
    <p:extLst>
      <p:ext uri="{BB962C8B-B14F-4D97-AF65-F5344CB8AC3E}">
        <p14:creationId xmlns:p14="http://schemas.microsoft.com/office/powerpoint/2010/main" val="244820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fld id="{A6A9D454-4ABB-4FCB-ABD8-8279CE061E85}" type="slidenum">
              <a:rPr lang="en-US" altLang="zh-CN"/>
              <a:pPr/>
              <a:t>‹#›</a:t>
            </a:fld>
            <a:endParaRPr lang="en-US" altLang="zh-CN"/>
          </a:p>
        </p:txBody>
      </p:sp>
    </p:spTree>
    <p:extLst>
      <p:ext uri="{BB962C8B-B14F-4D97-AF65-F5344CB8AC3E}">
        <p14:creationId xmlns:p14="http://schemas.microsoft.com/office/powerpoint/2010/main" val="231262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solidFill>
                  <a:srgbClr val="D1EAEE"/>
                </a:solidFill>
              </a:defRPr>
            </a:lvl1pPr>
          </a:lstStyle>
          <a:p>
            <a:fld id="{895755DE-05D0-4225-A732-0869035890D4}" type="slidenum">
              <a:rPr lang="en-US" altLang="zh-CN"/>
              <a:pPr/>
              <a:t>‹#›</a:t>
            </a:fld>
            <a:endParaRPr lang="en-US" altLang="zh-CN"/>
          </a:p>
        </p:txBody>
      </p:sp>
    </p:spTree>
    <p:extLst>
      <p:ext uri="{BB962C8B-B14F-4D97-AF65-F5344CB8AC3E}">
        <p14:creationId xmlns:p14="http://schemas.microsoft.com/office/powerpoint/2010/main" val="29748053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fld id="{ADBF9927-0E5A-41E1-AD2A-B751F5C82038}" type="slidenum">
              <a:rPr lang="en-US" altLang="zh-CN"/>
              <a:pPr/>
              <a:t>‹#›</a:t>
            </a:fld>
            <a:endParaRPr lang="en-US" altLang="zh-CN"/>
          </a:p>
        </p:txBody>
      </p:sp>
    </p:spTree>
    <p:extLst>
      <p:ext uri="{BB962C8B-B14F-4D97-AF65-F5344CB8AC3E}">
        <p14:creationId xmlns:p14="http://schemas.microsoft.com/office/powerpoint/2010/main" val="135054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fld id="{867B400C-7579-493D-B38E-9382AE0A0964}" type="slidenum">
              <a:rPr lang="en-US" altLang="zh-CN"/>
              <a:pPr/>
              <a:t>‹#›</a:t>
            </a:fld>
            <a:endParaRPr lang="en-US" altLang="zh-CN"/>
          </a:p>
        </p:txBody>
      </p:sp>
    </p:spTree>
    <p:extLst>
      <p:ext uri="{BB962C8B-B14F-4D97-AF65-F5344CB8AC3E}">
        <p14:creationId xmlns:p14="http://schemas.microsoft.com/office/powerpoint/2010/main" val="62678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fld id="{2930A95C-7C4A-4E49-A7A5-0AD61CA44B3A}" type="slidenum">
              <a:rPr lang="en-US" altLang="zh-CN"/>
              <a:pPr/>
              <a:t>‹#›</a:t>
            </a:fld>
            <a:endParaRPr lang="en-US" altLang="zh-CN"/>
          </a:p>
        </p:txBody>
      </p:sp>
    </p:spTree>
    <p:extLst>
      <p:ext uri="{BB962C8B-B14F-4D97-AF65-F5344CB8AC3E}">
        <p14:creationId xmlns:p14="http://schemas.microsoft.com/office/powerpoint/2010/main" val="198936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fld id="{76578565-C2C6-411C-8143-DE90D3941385}" type="slidenum">
              <a:rPr lang="en-US" altLang="zh-CN"/>
              <a:pPr/>
              <a:t>‹#›</a:t>
            </a:fld>
            <a:endParaRPr lang="en-US" altLang="zh-CN"/>
          </a:p>
        </p:txBody>
      </p:sp>
    </p:spTree>
    <p:extLst>
      <p:ext uri="{BB962C8B-B14F-4D97-AF65-F5344CB8AC3E}">
        <p14:creationId xmlns:p14="http://schemas.microsoft.com/office/powerpoint/2010/main" val="271928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fld id="{8FE83417-59D9-402E-863C-D8A78B231E01}" type="slidenum">
              <a:rPr lang="en-US" altLang="zh-CN"/>
              <a:pPr/>
              <a:t>‹#›</a:t>
            </a:fld>
            <a:endParaRPr lang="en-US" altLang="zh-CN"/>
          </a:p>
        </p:txBody>
      </p:sp>
    </p:spTree>
    <p:extLst>
      <p:ext uri="{BB962C8B-B14F-4D97-AF65-F5344CB8AC3E}">
        <p14:creationId xmlns:p14="http://schemas.microsoft.com/office/powerpoint/2010/main" val="347974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fld id="{2FD0E06A-E54F-4102-B957-1754FF8547C8}" type="slidenum">
              <a:rPr lang="en-US" altLang="zh-CN"/>
              <a:pPr/>
              <a:t>‹#›</a:t>
            </a:fld>
            <a:endParaRPr lang="en-US" altLang="zh-CN"/>
          </a:p>
        </p:txBody>
      </p:sp>
    </p:spTree>
    <p:extLst>
      <p:ext uri="{BB962C8B-B14F-4D97-AF65-F5344CB8AC3E}">
        <p14:creationId xmlns:p14="http://schemas.microsoft.com/office/powerpoint/2010/main" val="123930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altLang="zh-CN" smtClean="0"/>
          </a:p>
        </p:txBody>
      </p:sp>
      <p:sp>
        <p:nvSpPr>
          <p:cNvPr id="1029" name="文本占位符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a:defRPr kumimoji="0" sz="1200">
                <a:solidFill>
                  <a:srgbClr val="045C75"/>
                </a:solidFill>
              </a:defRPr>
            </a:lvl1pPr>
          </a:lstStyle>
          <a:p>
            <a:fld id="{15EE309D-1337-4CA6-A27D-882853EF1223}" type="slidenum">
              <a:rPr lang="en-US" altLang="zh-CN"/>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54" r:id="rId1"/>
    <p:sldLayoutId id="2147483746" r:id="rId2"/>
    <p:sldLayoutId id="2147483755" r:id="rId3"/>
    <p:sldLayoutId id="2147483747" r:id="rId4"/>
    <p:sldLayoutId id="2147483748" r:id="rId5"/>
    <p:sldLayoutId id="2147483749" r:id="rId6"/>
    <p:sldLayoutId id="2147483750" r:id="rId7"/>
    <p:sldLayoutId id="2147483751" r:id="rId8"/>
    <p:sldLayoutId id="2147483756" r:id="rId9"/>
    <p:sldLayoutId id="2147483752" r:id="rId10"/>
    <p:sldLayoutId id="2147483753"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ln>
            <a:miter lim="800000"/>
            <a:headEnd/>
            <a:tailEnd/>
          </a:ln>
        </p:spPr>
        <p:txBody>
          <a:bodyPr>
            <a:normAutofit fontScale="90000"/>
          </a:bodyPr>
          <a:lstStyle/>
          <a:p>
            <a:pPr algn="ctr">
              <a:defRPr/>
            </a:pPr>
            <a:r>
              <a:rPr lang="en-US" altLang="zh-CN" dirty="0" smtClean="0">
                <a:solidFill>
                  <a:schemeClr val="tx1">
                    <a:lumMod val="95000"/>
                  </a:schemeClr>
                </a:solidFill>
              </a:rPr>
              <a:t>《</a:t>
            </a:r>
            <a:r>
              <a:rPr lang="zh-CN" altLang="en-US" dirty="0" smtClean="0">
                <a:solidFill>
                  <a:schemeClr val="tx1">
                    <a:lumMod val="95000"/>
                  </a:schemeClr>
                </a:solidFill>
              </a:rPr>
              <a:t>数据库系统原理实践</a:t>
            </a:r>
            <a:r>
              <a:rPr lang="en-US" altLang="zh-CN" dirty="0">
                <a:solidFill>
                  <a:schemeClr val="tx1">
                    <a:lumMod val="95000"/>
                  </a:schemeClr>
                </a:solidFill>
              </a:rPr>
              <a:t>》</a:t>
            </a:r>
            <a:r>
              <a:rPr lang="en-US" altLang="zh-CN" dirty="0" smtClean="0">
                <a:solidFill>
                  <a:schemeClr val="tx1">
                    <a:lumMod val="95000"/>
                  </a:schemeClr>
                </a:solidFill>
              </a:rPr>
              <a:t/>
            </a:r>
            <a:br>
              <a:rPr lang="en-US" altLang="zh-CN" dirty="0" smtClean="0">
                <a:solidFill>
                  <a:schemeClr val="tx1">
                    <a:lumMod val="95000"/>
                  </a:schemeClr>
                </a:solidFill>
              </a:rPr>
            </a:br>
            <a:r>
              <a:rPr lang="zh-CN" altLang="en-US" dirty="0" smtClean="0">
                <a:solidFill>
                  <a:schemeClr val="tx1">
                    <a:lumMod val="95000"/>
                  </a:schemeClr>
                </a:solidFill>
              </a:rPr>
              <a:t>课程要求与说明</a:t>
            </a:r>
            <a:endParaRPr lang="zh-CN" altLang="en-US" dirty="0">
              <a:solidFill>
                <a:schemeClr val="tx1">
                  <a:lumMod val="95000"/>
                </a:schemeClr>
              </a:solidFill>
            </a:endParaRPr>
          </a:p>
        </p:txBody>
      </p:sp>
      <p:sp>
        <p:nvSpPr>
          <p:cNvPr id="5123" name="副标题 3"/>
          <p:cNvSpPr>
            <a:spLocks noGrp="1"/>
          </p:cNvSpPr>
          <p:nvPr>
            <p:ph type="subTitle" idx="1"/>
          </p:nvPr>
        </p:nvSpPr>
        <p:spPr>
          <a:xfrm>
            <a:off x="533400" y="3228975"/>
            <a:ext cx="7854950" cy="2486025"/>
          </a:xfrm>
        </p:spPr>
        <p:txBody>
          <a:bodyPr/>
          <a:lstStyle/>
          <a:p>
            <a:pPr marR="0" algn="l"/>
            <a:r>
              <a:rPr lang="zh-CN" altLang="en-US" dirty="0" smtClean="0"/>
              <a:t>参考资料：</a:t>
            </a:r>
            <a:endParaRPr lang="en-US" altLang="zh-CN" dirty="0" smtClean="0"/>
          </a:p>
          <a:p>
            <a:pPr marR="0" algn="l"/>
            <a:r>
              <a:rPr lang="zh-CN" altLang="en-US" i="1" dirty="0" smtClean="0"/>
              <a:t>课程实践任务书</a:t>
            </a:r>
            <a:endParaRPr lang="en-US" altLang="zh-CN" i="1" dirty="0" smtClean="0"/>
          </a:p>
          <a:p>
            <a:pPr marR="0" algn="l"/>
            <a:r>
              <a:rPr lang="zh-CN" altLang="en-US" i="1" dirty="0" smtClean="0"/>
              <a:t>课程实践指导书系列</a:t>
            </a:r>
            <a:endParaRPr lang="en-US" altLang="zh-CN" i="1" dirty="0" smtClean="0"/>
          </a:p>
          <a:p>
            <a:pPr marR="0" algn="l"/>
            <a:r>
              <a:rPr lang="zh-CN" altLang="en-US" i="1" dirty="0" smtClean="0"/>
              <a:t>课程实践报告撰写格式规范化要求</a:t>
            </a:r>
          </a:p>
        </p:txBody>
      </p:sp>
      <p:sp>
        <p:nvSpPr>
          <p:cNvPr id="2" name="灯片编号占位符 1"/>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FEBE7A37-6CEE-45EC-B7DB-FC5C989DEB00}" type="slidenum">
              <a:rPr kumimoji="0" lang="en-US" altLang="zh-CN" sz="1200">
                <a:solidFill>
                  <a:srgbClr val="D1EAEE"/>
                </a:solidFill>
              </a:rPr>
              <a:pPr eaLnBrk="1" hangingPunct="1"/>
              <a:t>1</a:t>
            </a:fld>
            <a:endParaRPr kumimoji="0" lang="en-US" altLang="zh-CN" sz="1200">
              <a:solidFill>
                <a:srgbClr val="D1EAEE"/>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10</a:t>
            </a:fld>
            <a:endParaRPr lang="en-US" altLang="zh-CN"/>
          </a:p>
        </p:txBody>
      </p:sp>
      <p:pic>
        <p:nvPicPr>
          <p:cNvPr id="3" name="图片 2"/>
          <p:cNvPicPr>
            <a:picLocks noChangeAspect="1"/>
          </p:cNvPicPr>
          <p:nvPr/>
        </p:nvPicPr>
        <p:blipFill>
          <a:blip r:embed="rId2"/>
          <a:stretch>
            <a:fillRect/>
          </a:stretch>
        </p:blipFill>
        <p:spPr>
          <a:xfrm>
            <a:off x="1181524" y="1196752"/>
            <a:ext cx="6780952" cy="5346533"/>
          </a:xfrm>
          <a:prstGeom prst="rect">
            <a:avLst/>
          </a:prstGeom>
        </p:spPr>
      </p:pic>
      <p:sp>
        <p:nvSpPr>
          <p:cNvPr id="4"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指定数据渠道</a:t>
            </a:r>
            <a:endParaRPr kumimoji="0" lang="en-US" altLang="zh-CN" b="1" dirty="0" smtClean="0">
              <a:solidFill>
                <a:schemeClr val="tx2"/>
              </a:solidFill>
            </a:endParaRPr>
          </a:p>
        </p:txBody>
      </p:sp>
    </p:spTree>
    <p:extLst>
      <p:ext uri="{BB962C8B-B14F-4D97-AF65-F5344CB8AC3E}">
        <p14:creationId xmlns:p14="http://schemas.microsoft.com/office/powerpoint/2010/main" val="201011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11</a:t>
            </a:fld>
            <a:endParaRPr lang="en-US" altLang="zh-CN"/>
          </a:p>
        </p:txBody>
      </p:sp>
      <p:pic>
        <p:nvPicPr>
          <p:cNvPr id="3" name="图片 2"/>
          <p:cNvPicPr>
            <a:picLocks noChangeAspect="1"/>
          </p:cNvPicPr>
          <p:nvPr/>
        </p:nvPicPr>
        <p:blipFill>
          <a:blip r:embed="rId2"/>
          <a:stretch>
            <a:fillRect/>
          </a:stretch>
        </p:blipFill>
        <p:spPr>
          <a:xfrm>
            <a:off x="1186286" y="1340768"/>
            <a:ext cx="6771428" cy="5207279"/>
          </a:xfrm>
          <a:prstGeom prst="rect">
            <a:avLst/>
          </a:prstGeom>
        </p:spPr>
      </p:pic>
      <p:sp>
        <p:nvSpPr>
          <p:cNvPr id="4"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指定源数据表及导出文本分隔符</a:t>
            </a:r>
            <a:endParaRPr kumimoji="0" lang="en-US" altLang="zh-CN" b="1" dirty="0" smtClean="0">
              <a:solidFill>
                <a:schemeClr val="tx2"/>
              </a:solidFill>
            </a:endParaRPr>
          </a:p>
        </p:txBody>
      </p:sp>
    </p:spTree>
    <p:extLst>
      <p:ext uri="{BB962C8B-B14F-4D97-AF65-F5344CB8AC3E}">
        <p14:creationId xmlns:p14="http://schemas.microsoft.com/office/powerpoint/2010/main" val="1841832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12</a:t>
            </a:fld>
            <a:endParaRPr lang="en-US" altLang="zh-CN"/>
          </a:p>
        </p:txBody>
      </p:sp>
      <p:pic>
        <p:nvPicPr>
          <p:cNvPr id="3" name="图片 2"/>
          <p:cNvPicPr>
            <a:picLocks noChangeAspect="1"/>
          </p:cNvPicPr>
          <p:nvPr/>
        </p:nvPicPr>
        <p:blipFill>
          <a:blip r:embed="rId2"/>
          <a:stretch>
            <a:fillRect/>
          </a:stretch>
        </p:blipFill>
        <p:spPr>
          <a:xfrm>
            <a:off x="1186286" y="1484784"/>
            <a:ext cx="6771428" cy="5063263"/>
          </a:xfrm>
          <a:prstGeom prst="rect">
            <a:avLst/>
          </a:prstGeom>
        </p:spPr>
      </p:pic>
      <p:sp>
        <p:nvSpPr>
          <p:cNvPr id="4"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运行。。。</a:t>
            </a:r>
            <a:endParaRPr kumimoji="0" lang="en-US" altLang="zh-CN" b="1" dirty="0" smtClean="0">
              <a:solidFill>
                <a:schemeClr val="tx2"/>
              </a:solidFill>
            </a:endParaRPr>
          </a:p>
        </p:txBody>
      </p:sp>
    </p:spTree>
    <p:extLst>
      <p:ext uri="{BB962C8B-B14F-4D97-AF65-F5344CB8AC3E}">
        <p14:creationId xmlns:p14="http://schemas.microsoft.com/office/powerpoint/2010/main" val="128045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13</a:t>
            </a:fld>
            <a:endParaRPr lang="en-US" altLang="zh-CN"/>
          </a:p>
        </p:txBody>
      </p:sp>
      <p:pic>
        <p:nvPicPr>
          <p:cNvPr id="3" name="图片 2"/>
          <p:cNvPicPr>
            <a:picLocks noChangeAspect="1"/>
          </p:cNvPicPr>
          <p:nvPr/>
        </p:nvPicPr>
        <p:blipFill>
          <a:blip r:embed="rId2"/>
          <a:stretch>
            <a:fillRect/>
          </a:stretch>
        </p:blipFill>
        <p:spPr>
          <a:xfrm>
            <a:off x="1191047" y="324238"/>
            <a:ext cx="6761905" cy="6209524"/>
          </a:xfrm>
          <a:prstGeom prst="rect">
            <a:avLst/>
          </a:prstGeom>
        </p:spPr>
      </p:pic>
    </p:spTree>
    <p:extLst>
      <p:ext uri="{BB962C8B-B14F-4D97-AF65-F5344CB8AC3E}">
        <p14:creationId xmlns:p14="http://schemas.microsoft.com/office/powerpoint/2010/main" val="70906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14</a:t>
            </a:fld>
            <a:endParaRPr lang="en-US" altLang="zh-CN"/>
          </a:p>
        </p:txBody>
      </p:sp>
      <p:pic>
        <p:nvPicPr>
          <p:cNvPr id="3" name="图片 2"/>
          <p:cNvPicPr>
            <a:picLocks noChangeAspect="1"/>
          </p:cNvPicPr>
          <p:nvPr/>
        </p:nvPicPr>
        <p:blipFill>
          <a:blip r:embed="rId2"/>
          <a:stretch>
            <a:fillRect/>
          </a:stretch>
        </p:blipFill>
        <p:spPr>
          <a:xfrm>
            <a:off x="1186286" y="305190"/>
            <a:ext cx="6771428" cy="6247619"/>
          </a:xfrm>
          <a:prstGeom prst="rect">
            <a:avLst/>
          </a:prstGeom>
        </p:spPr>
      </p:pic>
    </p:spTree>
    <p:extLst>
      <p:ext uri="{BB962C8B-B14F-4D97-AF65-F5344CB8AC3E}">
        <p14:creationId xmlns:p14="http://schemas.microsoft.com/office/powerpoint/2010/main" val="175466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15</a:t>
            </a:fld>
            <a:endParaRPr lang="en-US" altLang="zh-CN"/>
          </a:p>
        </p:txBody>
      </p:sp>
      <p:pic>
        <p:nvPicPr>
          <p:cNvPr id="3" name="图片 2"/>
          <p:cNvPicPr>
            <a:picLocks noChangeAspect="1"/>
          </p:cNvPicPr>
          <p:nvPr/>
        </p:nvPicPr>
        <p:blipFill>
          <a:blip r:embed="rId2"/>
          <a:stretch>
            <a:fillRect/>
          </a:stretch>
        </p:blipFill>
        <p:spPr>
          <a:xfrm>
            <a:off x="1691680" y="764704"/>
            <a:ext cx="5140957" cy="3240360"/>
          </a:xfrm>
          <a:prstGeom prst="rect">
            <a:avLst/>
          </a:prstGeom>
        </p:spPr>
      </p:pic>
    </p:spTree>
    <p:extLst>
      <p:ext uri="{BB962C8B-B14F-4D97-AF65-F5344CB8AC3E}">
        <p14:creationId xmlns:p14="http://schemas.microsoft.com/office/powerpoint/2010/main" val="341105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例：数据从文件导入</a:t>
            </a:r>
            <a:endParaRPr lang="zh-CN" altLang="en-US" dirty="0"/>
          </a:p>
        </p:txBody>
      </p:sp>
      <p:sp>
        <p:nvSpPr>
          <p:cNvPr id="4" name="内容占位符 3"/>
          <p:cNvSpPr>
            <a:spLocks noGrp="1"/>
          </p:cNvSpPr>
          <p:nvPr>
            <p:ph idx="1"/>
          </p:nvPr>
        </p:nvSpPr>
        <p:spPr>
          <a:xfrm>
            <a:off x="457200" y="1935163"/>
            <a:ext cx="8229600" cy="629741"/>
          </a:xfrm>
        </p:spPr>
        <p:txBody>
          <a:bodyPr/>
          <a:lstStyle/>
          <a:p>
            <a:r>
              <a:rPr lang="zh-CN" altLang="en-US" b="1" dirty="0" smtClean="0">
                <a:solidFill>
                  <a:schemeClr val="tx2"/>
                </a:solidFill>
              </a:rPr>
              <a:t>选择工具程序</a:t>
            </a:r>
            <a:endParaRPr lang="zh-CN" altLang="en-US" b="1" dirty="0">
              <a:solidFill>
                <a:schemeClr val="tx2"/>
              </a:solidFill>
            </a:endParaRPr>
          </a:p>
        </p:txBody>
      </p:sp>
      <p:sp>
        <p:nvSpPr>
          <p:cNvPr id="2" name="灯片编号占位符 1"/>
          <p:cNvSpPr>
            <a:spLocks noGrp="1"/>
          </p:cNvSpPr>
          <p:nvPr>
            <p:ph type="sldNum" sz="quarter" idx="12"/>
          </p:nvPr>
        </p:nvSpPr>
        <p:spPr/>
        <p:txBody>
          <a:bodyPr/>
          <a:lstStyle/>
          <a:p>
            <a:fld id="{76578565-C2C6-411C-8143-DE90D3941385}" type="slidenum">
              <a:rPr lang="en-US" altLang="zh-CN" smtClean="0"/>
              <a:pPr/>
              <a:t>16</a:t>
            </a:fld>
            <a:endParaRPr lang="en-US" altLang="zh-CN"/>
          </a:p>
        </p:txBody>
      </p:sp>
      <p:pic>
        <p:nvPicPr>
          <p:cNvPr id="5" name="图片 4"/>
          <p:cNvPicPr>
            <a:picLocks noChangeAspect="1"/>
          </p:cNvPicPr>
          <p:nvPr/>
        </p:nvPicPr>
        <p:blipFill>
          <a:blip r:embed="rId2"/>
          <a:stretch>
            <a:fillRect/>
          </a:stretch>
        </p:blipFill>
        <p:spPr>
          <a:xfrm>
            <a:off x="3419872" y="1893221"/>
            <a:ext cx="3744416" cy="4445562"/>
          </a:xfrm>
          <a:prstGeom prst="rect">
            <a:avLst/>
          </a:prstGeom>
        </p:spPr>
      </p:pic>
    </p:spTree>
    <p:extLst>
      <p:ext uri="{BB962C8B-B14F-4D97-AF65-F5344CB8AC3E}">
        <p14:creationId xmlns:p14="http://schemas.microsoft.com/office/powerpoint/2010/main" val="192147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6A9D454-4ABB-4FCB-ABD8-8279CE061E85}" type="slidenum">
              <a:rPr lang="en-US" altLang="zh-CN" smtClean="0"/>
              <a:pPr/>
              <a:t>17</a:t>
            </a:fld>
            <a:endParaRPr lang="en-US" altLang="zh-CN"/>
          </a:p>
        </p:txBody>
      </p:sp>
      <p:pic>
        <p:nvPicPr>
          <p:cNvPr id="5" name="图片 4"/>
          <p:cNvPicPr>
            <a:picLocks noChangeAspect="1"/>
          </p:cNvPicPr>
          <p:nvPr/>
        </p:nvPicPr>
        <p:blipFill>
          <a:blip r:embed="rId2"/>
          <a:stretch>
            <a:fillRect/>
          </a:stretch>
        </p:blipFill>
        <p:spPr>
          <a:xfrm>
            <a:off x="1195809" y="1412776"/>
            <a:ext cx="6752381" cy="5125748"/>
          </a:xfrm>
          <a:prstGeom prst="rect">
            <a:avLst/>
          </a:prstGeom>
        </p:spPr>
      </p:pic>
      <p:sp>
        <p:nvSpPr>
          <p:cNvPr id="7"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选择源数据文件</a:t>
            </a:r>
            <a:endParaRPr kumimoji="0" lang="en-US" altLang="zh-CN" b="1" dirty="0" smtClean="0">
              <a:solidFill>
                <a:schemeClr val="tx2"/>
              </a:solidFill>
            </a:endParaRPr>
          </a:p>
        </p:txBody>
      </p:sp>
    </p:spTree>
    <p:extLst>
      <p:ext uri="{BB962C8B-B14F-4D97-AF65-F5344CB8AC3E}">
        <p14:creationId xmlns:p14="http://schemas.microsoft.com/office/powerpoint/2010/main" val="267424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18</a:t>
            </a:fld>
            <a:endParaRPr lang="en-US" altLang="zh-CN"/>
          </a:p>
        </p:txBody>
      </p:sp>
      <p:pic>
        <p:nvPicPr>
          <p:cNvPr id="3" name="图片 2"/>
          <p:cNvPicPr>
            <a:picLocks noChangeAspect="1"/>
          </p:cNvPicPr>
          <p:nvPr/>
        </p:nvPicPr>
        <p:blipFill>
          <a:blip r:embed="rId2"/>
          <a:stretch>
            <a:fillRect/>
          </a:stretch>
        </p:blipFill>
        <p:spPr>
          <a:xfrm>
            <a:off x="1138551" y="1340768"/>
            <a:ext cx="6819048" cy="5221565"/>
          </a:xfrm>
          <a:prstGeom prst="rect">
            <a:avLst/>
          </a:prstGeom>
        </p:spPr>
      </p:pic>
      <p:sp>
        <p:nvSpPr>
          <p:cNvPr id="4"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指定分隔符</a:t>
            </a:r>
            <a:endParaRPr kumimoji="0" lang="en-US" altLang="zh-CN" b="1" dirty="0" smtClean="0">
              <a:solidFill>
                <a:schemeClr val="tx2"/>
              </a:solidFill>
            </a:endParaRPr>
          </a:p>
        </p:txBody>
      </p:sp>
    </p:spTree>
    <p:extLst>
      <p:ext uri="{BB962C8B-B14F-4D97-AF65-F5344CB8AC3E}">
        <p14:creationId xmlns:p14="http://schemas.microsoft.com/office/powerpoint/2010/main" val="1306378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6A9D454-4ABB-4FCB-ABD8-8279CE061E85}" type="slidenum">
              <a:rPr lang="en-US" altLang="zh-CN" smtClean="0"/>
              <a:pPr/>
              <a:t>19</a:t>
            </a:fld>
            <a:endParaRPr lang="en-US" altLang="zh-CN"/>
          </a:p>
        </p:txBody>
      </p:sp>
      <p:pic>
        <p:nvPicPr>
          <p:cNvPr id="5" name="图片 4"/>
          <p:cNvPicPr>
            <a:picLocks noChangeAspect="1"/>
          </p:cNvPicPr>
          <p:nvPr/>
        </p:nvPicPr>
        <p:blipFill>
          <a:blip r:embed="rId2"/>
          <a:stretch>
            <a:fillRect/>
          </a:stretch>
        </p:blipFill>
        <p:spPr>
          <a:xfrm>
            <a:off x="1156542" y="1484784"/>
            <a:ext cx="6771428" cy="5085967"/>
          </a:xfrm>
          <a:prstGeom prst="rect">
            <a:avLst/>
          </a:prstGeom>
        </p:spPr>
      </p:pic>
      <p:sp>
        <p:nvSpPr>
          <p:cNvPr id="6"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指定分隔符</a:t>
            </a:r>
            <a:endParaRPr kumimoji="0" lang="en-US" altLang="zh-CN" b="1" dirty="0" smtClean="0">
              <a:solidFill>
                <a:schemeClr val="tx2"/>
              </a:solidFill>
            </a:endParaRPr>
          </a:p>
        </p:txBody>
      </p:sp>
    </p:spTree>
    <p:extLst>
      <p:ext uri="{BB962C8B-B14F-4D97-AF65-F5344CB8AC3E}">
        <p14:creationId xmlns:p14="http://schemas.microsoft.com/office/powerpoint/2010/main" val="99974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课程目的</a:t>
            </a:r>
            <a:endParaRPr lang="zh-CN" altLang="en-US" dirty="0"/>
          </a:p>
        </p:txBody>
      </p:sp>
      <p:sp>
        <p:nvSpPr>
          <p:cNvPr id="3" name="内容占位符 2"/>
          <p:cNvSpPr>
            <a:spLocks noGrp="1"/>
          </p:cNvSpPr>
          <p:nvPr>
            <p:ph idx="1"/>
          </p:nvPr>
        </p:nvSpPr>
        <p:spPr/>
        <p:txBody>
          <a:bodyPr/>
          <a:lstStyle/>
          <a:p>
            <a:r>
              <a:rPr lang="zh-CN" altLang="zh-CN" dirty="0"/>
              <a:t>通过上机实践</a:t>
            </a:r>
            <a:r>
              <a:rPr lang="zh-CN" altLang="zh-CN" dirty="0" smtClean="0"/>
              <a:t>，</a:t>
            </a:r>
            <a:r>
              <a:rPr lang="zh-CN" altLang="en-US" dirty="0" smtClean="0"/>
              <a:t>熟悉一种大型数据库管理系统，</a:t>
            </a:r>
            <a:r>
              <a:rPr lang="zh-CN" altLang="zh-CN" dirty="0" smtClean="0"/>
              <a:t>了解</a:t>
            </a:r>
            <a:r>
              <a:rPr lang="en-US" altLang="zh-CN" dirty="0"/>
              <a:t>DBMS</a:t>
            </a:r>
            <a:r>
              <a:rPr lang="zh-CN" altLang="zh-CN" dirty="0"/>
              <a:t>的</a:t>
            </a:r>
            <a:r>
              <a:rPr lang="zh-CN" altLang="zh-CN" dirty="0" smtClean="0"/>
              <a:t>体系结构</a:t>
            </a:r>
            <a:r>
              <a:rPr lang="zh-CN" altLang="en-US" dirty="0" smtClean="0"/>
              <a:t>。</a:t>
            </a:r>
            <a:endParaRPr lang="en-US" altLang="zh-CN" dirty="0" smtClean="0"/>
          </a:p>
          <a:p>
            <a:r>
              <a:rPr lang="zh-CN" altLang="zh-CN" dirty="0" smtClean="0"/>
              <a:t>熟练</a:t>
            </a:r>
            <a:r>
              <a:rPr lang="zh-CN" altLang="zh-CN" dirty="0"/>
              <a:t>掌握</a:t>
            </a:r>
            <a:r>
              <a:rPr lang="en-US" altLang="zh-CN" dirty="0"/>
              <a:t>SQL</a:t>
            </a:r>
            <a:r>
              <a:rPr lang="zh-CN" altLang="zh-CN" dirty="0"/>
              <a:t>的数据定义、数据操纵和数据控制语言的运用。</a:t>
            </a:r>
          </a:p>
          <a:p>
            <a:r>
              <a:rPr lang="zh-CN" altLang="zh-CN" dirty="0" smtClean="0"/>
              <a:t>熟悉</a:t>
            </a:r>
            <a:r>
              <a:rPr lang="zh-CN" altLang="zh-CN" dirty="0"/>
              <a:t>数据库应用系统的设计方法和开发过程</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2</a:t>
            </a:fld>
            <a:endParaRPr lang="en-US" altLang="zh-CN"/>
          </a:p>
        </p:txBody>
      </p:sp>
    </p:spTree>
    <p:extLst>
      <p:ext uri="{BB962C8B-B14F-4D97-AF65-F5344CB8AC3E}">
        <p14:creationId xmlns:p14="http://schemas.microsoft.com/office/powerpoint/2010/main" val="3854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6A9D454-4ABB-4FCB-ABD8-8279CE061E85}" type="slidenum">
              <a:rPr lang="en-US" altLang="zh-CN" smtClean="0"/>
              <a:pPr/>
              <a:t>20</a:t>
            </a:fld>
            <a:endParaRPr lang="en-US" altLang="zh-CN"/>
          </a:p>
        </p:txBody>
      </p:sp>
      <p:pic>
        <p:nvPicPr>
          <p:cNvPr id="5" name="图片 4"/>
          <p:cNvPicPr>
            <a:picLocks noChangeAspect="1"/>
          </p:cNvPicPr>
          <p:nvPr/>
        </p:nvPicPr>
        <p:blipFill>
          <a:blip r:embed="rId2"/>
          <a:stretch>
            <a:fillRect/>
          </a:stretch>
        </p:blipFill>
        <p:spPr>
          <a:xfrm>
            <a:off x="1195809" y="1340768"/>
            <a:ext cx="6752381" cy="5192994"/>
          </a:xfrm>
          <a:prstGeom prst="rect">
            <a:avLst/>
          </a:prstGeom>
        </p:spPr>
      </p:pic>
      <p:sp>
        <p:nvSpPr>
          <p:cNvPr id="6"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指定目标数据库</a:t>
            </a:r>
            <a:endParaRPr kumimoji="0" lang="en-US" altLang="zh-CN" b="1" dirty="0" smtClean="0">
              <a:solidFill>
                <a:schemeClr val="tx2"/>
              </a:solidFill>
            </a:endParaRPr>
          </a:p>
        </p:txBody>
      </p:sp>
    </p:spTree>
    <p:extLst>
      <p:ext uri="{BB962C8B-B14F-4D97-AF65-F5344CB8AC3E}">
        <p14:creationId xmlns:p14="http://schemas.microsoft.com/office/powerpoint/2010/main" val="187397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21</a:t>
            </a:fld>
            <a:endParaRPr lang="en-US" altLang="zh-CN"/>
          </a:p>
        </p:txBody>
      </p:sp>
      <p:pic>
        <p:nvPicPr>
          <p:cNvPr id="3" name="图片 2"/>
          <p:cNvPicPr>
            <a:picLocks noChangeAspect="1"/>
          </p:cNvPicPr>
          <p:nvPr/>
        </p:nvPicPr>
        <p:blipFill>
          <a:blip r:embed="rId2"/>
          <a:stretch>
            <a:fillRect/>
          </a:stretch>
        </p:blipFill>
        <p:spPr>
          <a:xfrm>
            <a:off x="1191047" y="1340768"/>
            <a:ext cx="6761905" cy="5212041"/>
          </a:xfrm>
          <a:prstGeom prst="rect">
            <a:avLst/>
          </a:prstGeom>
        </p:spPr>
      </p:pic>
      <p:sp>
        <p:nvSpPr>
          <p:cNvPr id="4"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指定目标关系</a:t>
            </a:r>
            <a:endParaRPr kumimoji="0" lang="en-US" altLang="zh-CN" b="1" dirty="0" smtClean="0">
              <a:solidFill>
                <a:schemeClr val="tx2"/>
              </a:solidFill>
            </a:endParaRPr>
          </a:p>
        </p:txBody>
      </p:sp>
    </p:spTree>
    <p:extLst>
      <p:ext uri="{BB962C8B-B14F-4D97-AF65-F5344CB8AC3E}">
        <p14:creationId xmlns:p14="http://schemas.microsoft.com/office/powerpoint/2010/main" val="393497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22</a:t>
            </a:fld>
            <a:endParaRPr lang="en-US" altLang="zh-CN"/>
          </a:p>
        </p:txBody>
      </p:sp>
      <p:pic>
        <p:nvPicPr>
          <p:cNvPr id="3" name="图片 2"/>
          <p:cNvPicPr>
            <a:picLocks noChangeAspect="1"/>
          </p:cNvPicPr>
          <p:nvPr/>
        </p:nvPicPr>
        <p:blipFill>
          <a:blip r:embed="rId2"/>
          <a:stretch>
            <a:fillRect/>
          </a:stretch>
        </p:blipFill>
        <p:spPr>
          <a:xfrm>
            <a:off x="1195809" y="1268760"/>
            <a:ext cx="6752381" cy="5274525"/>
          </a:xfrm>
          <a:prstGeom prst="rect">
            <a:avLst/>
          </a:prstGeom>
        </p:spPr>
      </p:pic>
      <p:sp>
        <p:nvSpPr>
          <p:cNvPr id="4"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运行。。。</a:t>
            </a:r>
            <a:endParaRPr kumimoji="0" lang="en-US" altLang="zh-CN" b="1" dirty="0" smtClean="0">
              <a:solidFill>
                <a:schemeClr val="tx2"/>
              </a:solidFill>
            </a:endParaRPr>
          </a:p>
        </p:txBody>
      </p:sp>
    </p:spTree>
    <p:extLst>
      <p:ext uri="{BB962C8B-B14F-4D97-AF65-F5344CB8AC3E}">
        <p14:creationId xmlns:p14="http://schemas.microsoft.com/office/powerpoint/2010/main" val="248965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23</a:t>
            </a:fld>
            <a:endParaRPr lang="en-US" altLang="zh-CN"/>
          </a:p>
        </p:txBody>
      </p:sp>
      <p:pic>
        <p:nvPicPr>
          <p:cNvPr id="3" name="图片 2"/>
          <p:cNvPicPr>
            <a:picLocks noChangeAspect="1"/>
          </p:cNvPicPr>
          <p:nvPr/>
        </p:nvPicPr>
        <p:blipFill>
          <a:blip r:embed="rId2"/>
          <a:stretch>
            <a:fillRect/>
          </a:stretch>
        </p:blipFill>
        <p:spPr>
          <a:xfrm>
            <a:off x="1157714" y="319476"/>
            <a:ext cx="6828571" cy="6219048"/>
          </a:xfrm>
          <a:prstGeom prst="rect">
            <a:avLst/>
          </a:prstGeom>
        </p:spPr>
      </p:pic>
    </p:spTree>
    <p:extLst>
      <p:ext uri="{BB962C8B-B14F-4D97-AF65-F5344CB8AC3E}">
        <p14:creationId xmlns:p14="http://schemas.microsoft.com/office/powerpoint/2010/main" val="82528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24</a:t>
            </a:fld>
            <a:endParaRPr lang="en-US" altLang="zh-CN"/>
          </a:p>
        </p:txBody>
      </p:sp>
      <p:pic>
        <p:nvPicPr>
          <p:cNvPr id="3" name="图片 2"/>
          <p:cNvPicPr>
            <a:picLocks noChangeAspect="1"/>
          </p:cNvPicPr>
          <p:nvPr/>
        </p:nvPicPr>
        <p:blipFill>
          <a:blip r:embed="rId2"/>
          <a:stretch>
            <a:fillRect/>
          </a:stretch>
        </p:blipFill>
        <p:spPr>
          <a:xfrm>
            <a:off x="1176762" y="305190"/>
            <a:ext cx="6790476" cy="6247619"/>
          </a:xfrm>
          <a:prstGeom prst="rect">
            <a:avLst/>
          </a:prstGeom>
        </p:spPr>
      </p:pic>
    </p:spTree>
    <p:extLst>
      <p:ext uri="{BB962C8B-B14F-4D97-AF65-F5344CB8AC3E}">
        <p14:creationId xmlns:p14="http://schemas.microsoft.com/office/powerpoint/2010/main" val="2501623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25</a:t>
            </a:fld>
            <a:endParaRPr lang="en-US" altLang="zh-CN"/>
          </a:p>
        </p:txBody>
      </p:sp>
      <p:pic>
        <p:nvPicPr>
          <p:cNvPr id="3" name="图片 2"/>
          <p:cNvPicPr>
            <a:picLocks noChangeAspect="1"/>
          </p:cNvPicPr>
          <p:nvPr/>
        </p:nvPicPr>
        <p:blipFill>
          <a:blip r:embed="rId2"/>
          <a:stretch>
            <a:fillRect/>
          </a:stretch>
        </p:blipFill>
        <p:spPr>
          <a:xfrm>
            <a:off x="1191047" y="329000"/>
            <a:ext cx="6761905" cy="6200000"/>
          </a:xfrm>
          <a:prstGeom prst="rect">
            <a:avLst/>
          </a:prstGeom>
        </p:spPr>
      </p:pic>
    </p:spTree>
    <p:extLst>
      <p:ext uri="{BB962C8B-B14F-4D97-AF65-F5344CB8AC3E}">
        <p14:creationId xmlns:p14="http://schemas.microsoft.com/office/powerpoint/2010/main" val="1982224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26</a:t>
            </a:fld>
            <a:endParaRPr lang="en-US" altLang="zh-CN"/>
          </a:p>
        </p:txBody>
      </p:sp>
      <p:pic>
        <p:nvPicPr>
          <p:cNvPr id="3" name="图片 2"/>
          <p:cNvPicPr>
            <a:picLocks noChangeAspect="1"/>
          </p:cNvPicPr>
          <p:nvPr/>
        </p:nvPicPr>
        <p:blipFill>
          <a:blip r:embed="rId2"/>
          <a:stretch>
            <a:fillRect/>
          </a:stretch>
        </p:blipFill>
        <p:spPr>
          <a:xfrm>
            <a:off x="2195736" y="1268760"/>
            <a:ext cx="4457143" cy="2342857"/>
          </a:xfrm>
          <a:prstGeom prst="rect">
            <a:avLst/>
          </a:prstGeom>
        </p:spPr>
      </p:pic>
      <p:sp>
        <p:nvSpPr>
          <p:cNvPr id="4" name="标题 4"/>
          <p:cNvSpPr txBox="1">
            <a:spLocks/>
          </p:cNvSpPr>
          <p:nvPr/>
        </p:nvSpPr>
        <p:spPr>
          <a:xfrm>
            <a:off x="611560" y="4077072"/>
            <a:ext cx="8229600" cy="1143000"/>
          </a:xfrm>
          <a:prstGeom prst="rect">
            <a:avLst/>
          </a:prstGeom>
        </p:spPr>
        <p:txBody>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a:lstStyle>
          <a:p>
            <a:r>
              <a:rPr kumimoji="0" lang="zh-CN" altLang="en-US" i="1" dirty="0" smtClean="0"/>
              <a:t>实验内容的其余指导参见上机指导手册系列</a:t>
            </a:r>
            <a:endParaRPr kumimoji="0" lang="zh-CN" altLang="en-US" i="1" dirty="0"/>
          </a:p>
        </p:txBody>
      </p:sp>
    </p:spTree>
    <p:extLst>
      <p:ext uri="{BB962C8B-B14F-4D97-AF65-F5344CB8AC3E}">
        <p14:creationId xmlns:p14="http://schemas.microsoft.com/office/powerpoint/2010/main" val="79502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数据库应用系统设计</a:t>
            </a:r>
            <a:r>
              <a:rPr lang="zh-CN" altLang="en-US" dirty="0" smtClean="0"/>
              <a:t>指导</a:t>
            </a:r>
            <a:endParaRPr lang="zh-CN" altLang="en-US" dirty="0"/>
          </a:p>
        </p:txBody>
      </p:sp>
      <p:sp>
        <p:nvSpPr>
          <p:cNvPr id="6" name="内容占位符 5"/>
          <p:cNvSpPr>
            <a:spLocks noGrp="1"/>
          </p:cNvSpPr>
          <p:nvPr>
            <p:ph idx="1"/>
          </p:nvPr>
        </p:nvSpPr>
        <p:spPr/>
        <p:txBody>
          <a:bodyPr/>
          <a:lstStyle/>
          <a:p>
            <a:r>
              <a:rPr lang="zh-CN" altLang="en-US" sz="2400" dirty="0"/>
              <a:t>目的</a:t>
            </a:r>
            <a:endParaRPr lang="en-US" altLang="zh-CN" sz="2400" dirty="0"/>
          </a:p>
          <a:p>
            <a:r>
              <a:rPr lang="zh-CN" altLang="en-US" sz="2400" dirty="0"/>
              <a:t>选题</a:t>
            </a:r>
            <a:endParaRPr lang="en-US" altLang="zh-CN" sz="2400" dirty="0"/>
          </a:p>
          <a:p>
            <a:r>
              <a:rPr lang="zh-CN" altLang="en-US" sz="2400" dirty="0"/>
              <a:t>基本要求</a:t>
            </a:r>
            <a:endParaRPr lang="en-US" altLang="zh-CN" sz="2400" dirty="0"/>
          </a:p>
          <a:p>
            <a:r>
              <a:rPr lang="zh-CN" altLang="en-US" sz="2400" dirty="0"/>
              <a:t>主要内容</a:t>
            </a:r>
            <a:endParaRPr lang="en-US" altLang="zh-CN" sz="2400" dirty="0"/>
          </a:p>
          <a:p>
            <a:r>
              <a:rPr lang="zh-CN" altLang="en-US" sz="2400" dirty="0"/>
              <a:t>考核</a:t>
            </a:r>
            <a:r>
              <a:rPr lang="zh-CN" altLang="en-US" sz="2400" dirty="0" smtClean="0"/>
              <a:t>方式</a:t>
            </a:r>
            <a:endParaRPr lang="zh-CN" altLang="en-US" sz="2400" dirty="0"/>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27</a:t>
            </a:fld>
            <a:endParaRPr lang="en-US" altLang="zh-CN"/>
          </a:p>
        </p:txBody>
      </p:sp>
    </p:spTree>
    <p:extLst>
      <p:ext uri="{BB962C8B-B14F-4D97-AF65-F5344CB8AC3E}">
        <p14:creationId xmlns:p14="http://schemas.microsoft.com/office/powerpoint/2010/main" val="2696100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smtClean="0"/>
              <a:t>目的</a:t>
            </a:r>
          </a:p>
        </p:txBody>
      </p:sp>
      <p:sp>
        <p:nvSpPr>
          <p:cNvPr id="7171" name="内容占位符 2"/>
          <p:cNvSpPr>
            <a:spLocks noGrp="1"/>
          </p:cNvSpPr>
          <p:nvPr>
            <p:ph idx="1"/>
          </p:nvPr>
        </p:nvSpPr>
        <p:spPr/>
        <p:txBody>
          <a:bodyPr/>
          <a:lstStyle/>
          <a:p>
            <a:r>
              <a:rPr lang="zh-CN" altLang="en-US" dirty="0" smtClean="0"/>
              <a:t>熟悉大型数据库管理系统的结构与组成；</a:t>
            </a:r>
          </a:p>
          <a:p>
            <a:r>
              <a:rPr lang="zh-CN" altLang="en-US" dirty="0" smtClean="0"/>
              <a:t>熟悉数据库应用系统的设计方法和开发过程；</a:t>
            </a:r>
          </a:p>
          <a:p>
            <a:r>
              <a:rPr lang="zh-CN" altLang="en-US" dirty="0" smtClean="0"/>
              <a:t>掌握一种大型数据库管理系统</a:t>
            </a:r>
            <a:r>
              <a:rPr lang="en-US" altLang="zh-CN" dirty="0" smtClean="0"/>
              <a:t>(DM5</a:t>
            </a:r>
            <a:r>
              <a:rPr lang="zh-CN" altLang="en-US" dirty="0" smtClean="0"/>
              <a:t>、</a:t>
            </a:r>
            <a:r>
              <a:rPr lang="en-US" altLang="zh-CN" dirty="0" smtClean="0"/>
              <a:t>ORACLE</a:t>
            </a:r>
            <a:r>
              <a:rPr lang="zh-CN" altLang="en-US" dirty="0" smtClean="0"/>
              <a:t>或</a:t>
            </a:r>
            <a:r>
              <a:rPr lang="en-US" altLang="zh-CN" dirty="0" smtClean="0"/>
              <a:t>SQL SERVER)</a:t>
            </a:r>
            <a:r>
              <a:rPr lang="zh-CN" altLang="en-US" dirty="0" smtClean="0"/>
              <a:t>的应用技术和开发工具的使用；</a:t>
            </a:r>
          </a:p>
          <a:p>
            <a:r>
              <a:rPr lang="zh-CN" altLang="en-US" dirty="0" smtClean="0"/>
              <a:t>熟悉数据库设计工具的使用；</a:t>
            </a:r>
          </a:p>
          <a:p>
            <a:r>
              <a:rPr lang="zh-CN" altLang="en-US" dirty="0" smtClean="0"/>
              <a:t>熟悉数据库安全的相关知识和技术；</a:t>
            </a:r>
          </a:p>
          <a:p>
            <a:r>
              <a:rPr lang="zh-CN" altLang="en-US" dirty="0" smtClean="0"/>
              <a:t>熟悉数据库系统的管理和维护。</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1997BD3E-A3A8-4769-9193-2B03D5F577CD}" type="slidenum">
              <a:rPr kumimoji="0" lang="en-US" altLang="zh-CN" sz="1200">
                <a:solidFill>
                  <a:srgbClr val="045C75"/>
                </a:solidFill>
              </a:rPr>
              <a:pPr eaLnBrk="1" hangingPunct="1"/>
              <a:t>28</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选题</a:t>
            </a:r>
          </a:p>
        </p:txBody>
      </p:sp>
      <p:sp>
        <p:nvSpPr>
          <p:cNvPr id="8195" name="内容占位符 2"/>
          <p:cNvSpPr>
            <a:spLocks noGrp="1"/>
          </p:cNvSpPr>
          <p:nvPr>
            <p:ph idx="1"/>
          </p:nvPr>
        </p:nvSpPr>
        <p:spPr/>
        <p:txBody>
          <a:bodyPr/>
          <a:lstStyle/>
          <a:p>
            <a:r>
              <a:rPr lang="zh-CN" altLang="en-US" smtClean="0"/>
              <a:t>设计并实现一个以数据库作为后台数据管理方式的应用系统。</a:t>
            </a:r>
            <a:endParaRPr lang="en-US" altLang="zh-CN" smtClean="0"/>
          </a:p>
          <a:p>
            <a:r>
              <a:rPr lang="zh-CN" altLang="en-US" smtClean="0"/>
              <a:t>该系统可以是客户机</a:t>
            </a:r>
            <a:r>
              <a:rPr lang="en-US" altLang="zh-CN" smtClean="0"/>
              <a:t>/</a:t>
            </a:r>
            <a:r>
              <a:rPr lang="zh-CN" altLang="en-US" smtClean="0"/>
              <a:t>服务器模式（</a:t>
            </a:r>
            <a:r>
              <a:rPr lang="en-US" altLang="zh-CN" smtClean="0"/>
              <a:t>C/S</a:t>
            </a:r>
            <a:r>
              <a:rPr lang="zh-CN" altLang="en-US" smtClean="0"/>
              <a:t>模式）或者浏览器</a:t>
            </a:r>
            <a:r>
              <a:rPr lang="en-US" altLang="zh-CN" smtClean="0"/>
              <a:t>/</a:t>
            </a:r>
            <a:r>
              <a:rPr lang="zh-CN" altLang="en-US" smtClean="0"/>
              <a:t>服务器模式（</a:t>
            </a:r>
            <a:r>
              <a:rPr lang="en-US" altLang="zh-CN" smtClean="0"/>
              <a:t>B/S</a:t>
            </a:r>
            <a:r>
              <a:rPr lang="zh-CN" altLang="en-US" smtClean="0"/>
              <a:t>模式）或者二者的结合。</a:t>
            </a:r>
            <a:endParaRPr lang="en-US" altLang="zh-CN" smtClean="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408291A8-FBBF-4308-A57C-11BF9EB0B74D}" type="slidenum">
              <a:rPr kumimoji="0" lang="en-US" altLang="zh-CN" sz="1200">
                <a:solidFill>
                  <a:srgbClr val="045C75"/>
                </a:solidFill>
              </a:rPr>
              <a:pPr eaLnBrk="1" hangingPunct="1"/>
              <a:t>29</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课程主要内容</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）交互式实验一</a:t>
            </a:r>
            <a:endParaRPr lang="en-US" altLang="zh-CN" dirty="0" smtClean="0"/>
          </a:p>
          <a:p>
            <a:pPr marL="0" indent="0">
              <a:buNone/>
            </a:pPr>
            <a:r>
              <a:rPr lang="en-US" altLang="zh-CN" dirty="0"/>
              <a:t> </a:t>
            </a:r>
            <a:r>
              <a:rPr lang="en-US" altLang="zh-CN" dirty="0" smtClean="0"/>
              <a:t>    </a:t>
            </a:r>
            <a:r>
              <a:rPr lang="zh-CN" altLang="en-US" dirty="0" smtClean="0"/>
              <a:t>软件的基本功能学习及其操作实验报告</a:t>
            </a:r>
            <a:endParaRPr lang="en-US" altLang="zh-CN" dirty="0" smtClean="0"/>
          </a:p>
          <a:p>
            <a:pPr marL="0" indent="0">
              <a:buNone/>
            </a:pPr>
            <a:r>
              <a:rPr lang="en-US" altLang="zh-CN" dirty="0" smtClean="0"/>
              <a:t>2</a:t>
            </a:r>
            <a:r>
              <a:rPr lang="zh-CN" altLang="en-US" dirty="0" smtClean="0"/>
              <a:t>）交互式实验二</a:t>
            </a:r>
            <a:endParaRPr lang="en-US" altLang="zh-CN" dirty="0" smtClean="0"/>
          </a:p>
          <a:p>
            <a:pPr marL="0" indent="0">
              <a:buNone/>
            </a:pPr>
            <a:r>
              <a:rPr lang="en-US" altLang="zh-CN" dirty="0"/>
              <a:t> </a:t>
            </a:r>
            <a:r>
              <a:rPr lang="en-US" altLang="zh-CN" dirty="0" smtClean="0"/>
              <a:t>    </a:t>
            </a:r>
            <a:r>
              <a:rPr lang="zh-CN" altLang="en-US" dirty="0" smtClean="0"/>
              <a:t>交互式使用</a:t>
            </a:r>
            <a:r>
              <a:rPr lang="en-US" altLang="zh-CN" dirty="0" smtClean="0"/>
              <a:t>SQL</a:t>
            </a:r>
            <a:r>
              <a:rPr lang="zh-CN" altLang="en-US" dirty="0" smtClean="0"/>
              <a:t>语言及其实验报告</a:t>
            </a:r>
            <a:endParaRPr lang="en-US" altLang="zh-CN" dirty="0" smtClean="0"/>
          </a:p>
          <a:p>
            <a:pPr marL="0" indent="0">
              <a:buNone/>
            </a:pPr>
            <a:r>
              <a:rPr lang="en-US" altLang="zh-CN" dirty="0" smtClean="0"/>
              <a:t>3</a:t>
            </a:r>
            <a:r>
              <a:rPr lang="zh-CN" altLang="en-US" dirty="0" smtClean="0"/>
              <a:t>）数据库应用系统设计与实现</a:t>
            </a:r>
            <a:endParaRPr lang="en-US" altLang="zh-CN" dirty="0" smtClean="0"/>
          </a:p>
          <a:p>
            <a:pPr marL="0" indent="0">
              <a:buNone/>
            </a:pPr>
            <a:r>
              <a:rPr lang="en-US" altLang="zh-CN" dirty="0"/>
              <a:t> </a:t>
            </a:r>
            <a:r>
              <a:rPr lang="en-US" altLang="zh-CN" dirty="0" smtClean="0"/>
              <a:t>    </a:t>
            </a:r>
            <a:r>
              <a:rPr lang="zh-CN" altLang="en-US" dirty="0" smtClean="0"/>
              <a:t>包含程序设计与实现以及相关文档</a:t>
            </a:r>
            <a:endParaRPr lang="zh-CN" altLang="en-US" dirty="0"/>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3</a:t>
            </a:fld>
            <a:endParaRPr lang="en-US" altLang="zh-CN"/>
          </a:p>
        </p:txBody>
      </p:sp>
    </p:spTree>
    <p:extLst>
      <p:ext uri="{BB962C8B-B14F-4D97-AF65-F5344CB8AC3E}">
        <p14:creationId xmlns:p14="http://schemas.microsoft.com/office/powerpoint/2010/main" val="217447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选题参考</a:t>
            </a:r>
          </a:p>
        </p:txBody>
      </p:sp>
      <p:sp>
        <p:nvSpPr>
          <p:cNvPr id="9219" name="内容占位符 2"/>
          <p:cNvSpPr>
            <a:spLocks noGrp="1"/>
          </p:cNvSpPr>
          <p:nvPr>
            <p:ph idx="1"/>
          </p:nvPr>
        </p:nvSpPr>
        <p:spPr/>
        <p:txBody>
          <a:bodyPr/>
          <a:lstStyle/>
          <a:p>
            <a:r>
              <a:rPr lang="zh-CN" altLang="en-US" smtClean="0"/>
              <a:t>可参考但不局限于下述题目：</a:t>
            </a:r>
            <a:endParaRPr lang="en-US" altLang="zh-CN" smtClean="0"/>
          </a:p>
          <a:p>
            <a:pPr lvl="1">
              <a:buFont typeface="Wingdings" panose="05000000000000000000" pitchFamily="2" charset="2"/>
              <a:buChar char="Ø"/>
            </a:pPr>
            <a:r>
              <a:rPr lang="zh-CN" altLang="en-US" smtClean="0"/>
              <a:t>电信收费管理系统</a:t>
            </a:r>
            <a:endParaRPr lang="en-US" altLang="zh-CN" smtClean="0"/>
          </a:p>
          <a:p>
            <a:pPr lvl="1">
              <a:buFont typeface="Wingdings" panose="05000000000000000000" pitchFamily="2" charset="2"/>
              <a:buChar char="Ø"/>
            </a:pPr>
            <a:r>
              <a:rPr lang="zh-CN" altLang="en-US" smtClean="0"/>
              <a:t>员工培训管理系统</a:t>
            </a:r>
            <a:endParaRPr lang="en-US" altLang="zh-CN" smtClean="0"/>
          </a:p>
          <a:p>
            <a:pPr lvl="1">
              <a:buFont typeface="Wingdings" panose="05000000000000000000" pitchFamily="2" charset="2"/>
              <a:buChar char="Ø"/>
            </a:pPr>
            <a:r>
              <a:rPr lang="zh-CN" altLang="en-US" smtClean="0"/>
              <a:t>汽车租借管理系统</a:t>
            </a:r>
            <a:endParaRPr lang="en-US" altLang="zh-CN" smtClean="0"/>
          </a:p>
          <a:p>
            <a:pPr lvl="1">
              <a:buFont typeface="Wingdings" panose="05000000000000000000" pitchFamily="2" charset="2"/>
              <a:buChar char="Ø"/>
            </a:pPr>
            <a:r>
              <a:rPr lang="zh-CN" altLang="en-US" smtClean="0"/>
              <a:t>医院管理系统</a:t>
            </a:r>
            <a:endParaRPr lang="en-US" altLang="zh-CN" smtClean="0"/>
          </a:p>
          <a:p>
            <a:pPr lvl="1">
              <a:buFont typeface="Wingdings" panose="05000000000000000000" pitchFamily="2" charset="2"/>
              <a:buChar char="Ø"/>
            </a:pPr>
            <a:r>
              <a:rPr lang="zh-CN" altLang="en-US" smtClean="0"/>
              <a:t>田径运动会管理系统</a:t>
            </a:r>
            <a:endParaRPr lang="en-US" altLang="zh-CN" smtClean="0"/>
          </a:p>
          <a:p>
            <a:pPr lvl="1">
              <a:buFont typeface="Wingdings" panose="05000000000000000000" pitchFamily="2" charset="2"/>
              <a:buChar char="Ø"/>
            </a:pPr>
            <a:r>
              <a:rPr lang="zh-CN" altLang="en-US" smtClean="0"/>
              <a:t>机票预订系统</a:t>
            </a:r>
            <a:endParaRPr lang="en-US" altLang="zh-CN" smtClean="0"/>
          </a:p>
          <a:p>
            <a:pPr lvl="1">
              <a:buFont typeface="Wingdings" panose="05000000000000000000" pitchFamily="2" charset="2"/>
              <a:buChar char="Ø"/>
            </a:pPr>
            <a:r>
              <a:rPr lang="zh-CN" altLang="en-US" smtClean="0"/>
              <a:t>工资管理系统</a:t>
            </a:r>
            <a:endParaRPr lang="en-US" altLang="zh-CN" smtClean="0"/>
          </a:p>
          <a:p>
            <a:pPr lvl="1">
              <a:buFont typeface="Wingdings" panose="05000000000000000000" pitchFamily="2" charset="2"/>
              <a:buChar char="Ø"/>
            </a:pPr>
            <a:r>
              <a:rPr lang="zh-CN" altLang="en-US" smtClean="0"/>
              <a:t>网上销售系统</a:t>
            </a:r>
            <a:endParaRPr lang="en-US" altLang="zh-CN" smtClean="0"/>
          </a:p>
          <a:p>
            <a:pPr lvl="1">
              <a:buFont typeface="Wingdings" panose="05000000000000000000" pitchFamily="2" charset="2"/>
              <a:buChar char="Ø"/>
            </a:pPr>
            <a:r>
              <a:rPr lang="zh-CN" altLang="en-US" smtClean="0"/>
              <a:t>仓储管理系统</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043DA0A6-AAED-4720-9F35-0B0FEA0D77EF}" type="slidenum">
              <a:rPr kumimoji="0" lang="en-US" altLang="zh-CN" sz="1200">
                <a:solidFill>
                  <a:srgbClr val="045C75"/>
                </a:solidFill>
              </a:rPr>
              <a:pPr eaLnBrk="1" hangingPunct="1"/>
              <a:t>30</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57200" y="188913"/>
            <a:ext cx="8229600" cy="1143000"/>
          </a:xfrm>
        </p:spPr>
        <p:txBody>
          <a:bodyPr/>
          <a:lstStyle/>
          <a:p>
            <a:r>
              <a:rPr lang="zh-CN" altLang="en-US" dirty="0" smtClean="0"/>
              <a:t>应用系统设计基本要求</a:t>
            </a:r>
          </a:p>
        </p:txBody>
      </p:sp>
      <p:sp>
        <p:nvSpPr>
          <p:cNvPr id="3" name="内容占位符 2"/>
          <p:cNvSpPr>
            <a:spLocks noGrp="1"/>
          </p:cNvSpPr>
          <p:nvPr>
            <p:ph idx="1"/>
          </p:nvPr>
        </p:nvSpPr>
        <p:spPr>
          <a:xfrm>
            <a:off x="457200" y="1412875"/>
            <a:ext cx="8229600" cy="5040313"/>
          </a:xfrm>
        </p:spPr>
        <p:txBody>
          <a:bodyPr/>
          <a:lstStyle/>
          <a:p>
            <a:pPr>
              <a:defRPr/>
            </a:pPr>
            <a:r>
              <a:rPr lang="zh-CN" altLang="en-US" dirty="0" smtClean="0">
                <a:solidFill>
                  <a:srgbClr val="FF0000"/>
                </a:solidFill>
              </a:rPr>
              <a:t>个人独立完成</a:t>
            </a:r>
            <a:r>
              <a:rPr lang="zh-CN" altLang="en-US" dirty="0" smtClean="0"/>
              <a:t>。</a:t>
            </a:r>
            <a:endParaRPr lang="en-US" altLang="zh-CN" dirty="0" smtClean="0"/>
          </a:p>
          <a:p>
            <a:pPr>
              <a:defRPr/>
            </a:pPr>
            <a:r>
              <a:rPr lang="zh-CN" altLang="en-US" dirty="0" smtClean="0"/>
              <a:t>系统要有</a:t>
            </a:r>
            <a:r>
              <a:rPr lang="zh-CN" altLang="en-US" dirty="0" smtClean="0">
                <a:solidFill>
                  <a:srgbClr val="FF0000"/>
                </a:solidFill>
              </a:rPr>
              <a:t>足够的复杂度和工作量</a:t>
            </a:r>
            <a:r>
              <a:rPr lang="zh-CN" altLang="en-US" dirty="0" smtClean="0"/>
              <a:t>，以电信收费管理系统为例，至少满足以下要求：</a:t>
            </a:r>
            <a:endParaRPr lang="en-US" altLang="zh-CN" dirty="0" smtClean="0"/>
          </a:p>
          <a:p>
            <a:pPr marL="361950" indent="0">
              <a:buFont typeface="Wingdings 2" panose="05020102010507070707" pitchFamily="18" charset="2"/>
              <a:buNone/>
              <a:defRPr/>
            </a:pPr>
            <a:r>
              <a:rPr lang="en-US" dirty="0" smtClean="0"/>
              <a:t>1</a:t>
            </a:r>
            <a:r>
              <a:rPr lang="zh-CN" altLang="en-US" dirty="0" smtClean="0"/>
              <a:t>）实现不同权限的浏览和更新。</a:t>
            </a:r>
          </a:p>
          <a:p>
            <a:pPr marL="361950" indent="0">
              <a:buFont typeface="Wingdings 2" panose="05020102010507070707" pitchFamily="18" charset="2"/>
              <a:buNone/>
              <a:defRPr/>
            </a:pPr>
            <a:r>
              <a:rPr lang="en-US" dirty="0" smtClean="0"/>
              <a:t>2</a:t>
            </a:r>
            <a:r>
              <a:rPr lang="zh-CN" altLang="en-US" dirty="0" smtClean="0"/>
              <a:t>）实现用户扣、缴费情况及帐户余额的查询。</a:t>
            </a:r>
          </a:p>
          <a:p>
            <a:pPr marL="361950" indent="0">
              <a:buFont typeface="Wingdings 2" panose="05020102010507070707" pitchFamily="18" charset="2"/>
              <a:buNone/>
              <a:defRPr/>
            </a:pPr>
            <a:r>
              <a:rPr lang="en-US" dirty="0" smtClean="0"/>
              <a:t>3</a:t>
            </a:r>
            <a:r>
              <a:rPr lang="zh-CN" altLang="en-US" dirty="0" smtClean="0"/>
              <a:t>）实现欠款用户使用状态的自动改变。</a:t>
            </a:r>
          </a:p>
          <a:p>
            <a:pPr marL="361950" indent="0">
              <a:buFont typeface="Wingdings 2" panose="05020102010507070707" pitchFamily="18" charset="2"/>
              <a:buNone/>
              <a:defRPr/>
            </a:pPr>
            <a:r>
              <a:rPr lang="en-US" dirty="0" smtClean="0"/>
              <a:t>4</a:t>
            </a:r>
            <a:r>
              <a:rPr lang="zh-CN" altLang="en-US" dirty="0" smtClean="0"/>
              <a:t>）实现客服代表的业绩统计功能。</a:t>
            </a:r>
          </a:p>
          <a:p>
            <a:pPr marL="361950" indent="0">
              <a:buFont typeface="Wingdings 2" panose="05020102010507070707" pitchFamily="18" charset="2"/>
              <a:buNone/>
              <a:defRPr/>
            </a:pPr>
            <a:r>
              <a:rPr lang="en-US" dirty="0" smtClean="0"/>
              <a:t>5</a:t>
            </a:r>
            <a:r>
              <a:rPr lang="zh-CN" altLang="en-US" dirty="0" smtClean="0"/>
              <a:t>）提供至少两种风格的查询报表。</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3FAB7623-DD11-4B61-B6C3-B2DBCB5DA3AB}" type="slidenum">
              <a:rPr kumimoji="0" lang="en-US" altLang="zh-CN" sz="1200">
                <a:solidFill>
                  <a:srgbClr val="045C75"/>
                </a:solidFill>
              </a:rPr>
              <a:pPr eaLnBrk="1" hangingPunct="1"/>
              <a:t>31</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428625"/>
            <a:ext cx="8472488" cy="1643063"/>
          </a:xfrm>
        </p:spPr>
        <p:txBody>
          <a:bodyPr/>
          <a:lstStyle/>
          <a:p>
            <a:r>
              <a:rPr lang="zh-CN" altLang="en-US" smtClean="0"/>
              <a:t>主要内容</a:t>
            </a:r>
            <a:r>
              <a:rPr lang="en-US" altLang="zh-CN" smtClean="0"/>
              <a:t>1</a:t>
            </a:r>
            <a:r>
              <a:rPr lang="zh-CN" altLang="en-US" smtClean="0"/>
              <a:t>：建立需求分析并形成书面材料</a:t>
            </a:r>
          </a:p>
        </p:txBody>
      </p:sp>
      <p:sp>
        <p:nvSpPr>
          <p:cNvPr id="15363" name="内容占位符 2"/>
          <p:cNvSpPr>
            <a:spLocks noGrp="1"/>
          </p:cNvSpPr>
          <p:nvPr>
            <p:ph idx="1"/>
          </p:nvPr>
        </p:nvSpPr>
        <p:spPr>
          <a:xfrm>
            <a:off x="457200" y="2214563"/>
            <a:ext cx="8229600" cy="4500562"/>
          </a:xfrm>
        </p:spPr>
        <p:txBody>
          <a:bodyPr/>
          <a:lstStyle/>
          <a:p>
            <a:pPr marL="0" indent="0">
              <a:buFont typeface="Wingdings 2" panose="05020102010507070707" pitchFamily="18" charset="2"/>
              <a:buNone/>
            </a:pPr>
            <a:r>
              <a:rPr lang="en-US" altLang="zh-CN" sz="2800" smtClean="0"/>
              <a:t>1</a:t>
            </a:r>
            <a:r>
              <a:rPr lang="zh-CN" altLang="en-US" sz="2800" smtClean="0"/>
              <a:t>）</a:t>
            </a:r>
            <a:r>
              <a:rPr lang="zh-CN" altLang="en-US" sz="2800" smtClean="0">
                <a:solidFill>
                  <a:srgbClr val="FF0000"/>
                </a:solidFill>
              </a:rPr>
              <a:t>系统功能划分及其说明</a:t>
            </a:r>
            <a:r>
              <a:rPr lang="zh-CN" altLang="en-US" sz="2800" smtClean="0"/>
              <a:t>；</a:t>
            </a:r>
          </a:p>
          <a:p>
            <a:pPr marL="0" indent="0">
              <a:buFont typeface="Wingdings 2" panose="05020102010507070707" pitchFamily="18" charset="2"/>
              <a:buNone/>
            </a:pPr>
            <a:r>
              <a:rPr lang="en-US" altLang="zh-CN" sz="2800" smtClean="0"/>
              <a:t>2</a:t>
            </a:r>
            <a:r>
              <a:rPr lang="zh-CN" altLang="en-US" sz="2800" smtClean="0"/>
              <a:t>）核心业务的</a:t>
            </a:r>
            <a:r>
              <a:rPr lang="zh-CN" altLang="en-US" sz="2800" smtClean="0">
                <a:solidFill>
                  <a:srgbClr val="FF0000"/>
                </a:solidFill>
              </a:rPr>
              <a:t>业务流程图</a:t>
            </a:r>
            <a:r>
              <a:rPr lang="zh-CN" altLang="en-US" sz="2800" smtClean="0"/>
              <a:t>，业务流程图也可逐层深入展开（参见</a:t>
            </a:r>
            <a:r>
              <a:rPr lang="en-US" altLang="zh-CN" sz="2800" smtClean="0"/>
              <a:t>《</a:t>
            </a:r>
            <a:r>
              <a:rPr lang="zh-CN" altLang="en-US" sz="2800" smtClean="0"/>
              <a:t>数据库系统原理</a:t>
            </a:r>
            <a:r>
              <a:rPr lang="en-US" altLang="zh-CN" sz="2800" smtClean="0"/>
              <a:t>》</a:t>
            </a:r>
            <a:r>
              <a:rPr lang="zh-CN" altLang="en-US" sz="2800" smtClean="0"/>
              <a:t>教材第七章）；</a:t>
            </a:r>
          </a:p>
          <a:p>
            <a:pPr marL="0" indent="0">
              <a:buFont typeface="Wingdings 2" panose="05020102010507070707" pitchFamily="18" charset="2"/>
              <a:buNone/>
            </a:pPr>
            <a:r>
              <a:rPr lang="en-US" altLang="zh-CN" sz="2800" smtClean="0"/>
              <a:t>3</a:t>
            </a:r>
            <a:r>
              <a:rPr lang="zh-CN" altLang="en-US" sz="2800" smtClean="0"/>
              <a:t>）</a:t>
            </a:r>
            <a:r>
              <a:rPr lang="zh-CN" altLang="en-US" sz="2800" smtClean="0">
                <a:solidFill>
                  <a:srgbClr val="FF0000"/>
                </a:solidFill>
              </a:rPr>
              <a:t>数据说明</a:t>
            </a:r>
            <a:r>
              <a:rPr lang="zh-CN" altLang="en-US" sz="2800" smtClean="0"/>
              <a:t>，包括数据项、数据结构、数据类型、取值范围及精度、数据标识、数据之间的关联等内容，形成数据字典的主要内容；</a:t>
            </a:r>
          </a:p>
          <a:p>
            <a:pPr marL="0" indent="0">
              <a:buFont typeface="Wingdings 2" panose="05020102010507070707" pitchFamily="18" charset="2"/>
              <a:buNone/>
            </a:pPr>
            <a:r>
              <a:rPr lang="en-US" altLang="zh-CN" sz="2800" smtClean="0"/>
              <a:t>4</a:t>
            </a:r>
            <a:r>
              <a:rPr lang="zh-CN" altLang="en-US" sz="2800" smtClean="0"/>
              <a:t>）</a:t>
            </a:r>
            <a:r>
              <a:rPr lang="zh-CN" altLang="en-US" sz="2800" smtClean="0">
                <a:solidFill>
                  <a:srgbClr val="FF0000"/>
                </a:solidFill>
              </a:rPr>
              <a:t>数据流说明</a:t>
            </a:r>
            <a:r>
              <a:rPr lang="zh-CN" altLang="en-US" sz="2800" smtClean="0"/>
              <a:t>，业务与数据之间的关联，所涉及的数据量、存取频度；</a:t>
            </a:r>
          </a:p>
          <a:p>
            <a:pPr marL="0" indent="0">
              <a:buFont typeface="Wingdings 2" panose="05020102010507070707" pitchFamily="18" charset="2"/>
              <a:buNone/>
            </a:pPr>
            <a:r>
              <a:rPr lang="en-US" altLang="zh-CN" sz="2800" smtClean="0"/>
              <a:t>5</a:t>
            </a:r>
            <a:r>
              <a:rPr lang="zh-CN" altLang="en-US" sz="2800" smtClean="0"/>
              <a:t>）</a:t>
            </a:r>
            <a:r>
              <a:rPr lang="zh-CN" altLang="en-US" sz="2800" smtClean="0">
                <a:solidFill>
                  <a:srgbClr val="FF0000"/>
                </a:solidFill>
              </a:rPr>
              <a:t>处理过程</a:t>
            </a:r>
            <a:r>
              <a:rPr lang="zh-CN" altLang="en-US" sz="2800" smtClean="0"/>
              <a:t>。</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CA104DFA-ACF8-4ED7-9327-3EB4720A2BE8}" type="slidenum">
              <a:rPr kumimoji="0" lang="en-US" altLang="zh-CN" sz="1200">
                <a:solidFill>
                  <a:srgbClr val="045C75"/>
                </a:solidFill>
              </a:rPr>
              <a:pPr eaLnBrk="1" hangingPunct="1"/>
              <a:t>32</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357188"/>
            <a:ext cx="8229600" cy="1490662"/>
          </a:xfrm>
        </p:spPr>
        <p:txBody>
          <a:bodyPr/>
          <a:lstStyle/>
          <a:p>
            <a:r>
              <a:rPr lang="zh-CN" altLang="en-US" smtClean="0"/>
              <a:t>主要内容</a:t>
            </a:r>
            <a:r>
              <a:rPr lang="en-US" altLang="zh-CN" smtClean="0"/>
              <a:t>2</a:t>
            </a:r>
            <a:r>
              <a:rPr lang="zh-CN" altLang="en-US" smtClean="0"/>
              <a:t>：总体设计及其书面文档</a:t>
            </a:r>
          </a:p>
        </p:txBody>
      </p:sp>
      <p:sp>
        <p:nvSpPr>
          <p:cNvPr id="16387" name="内容占位符 2"/>
          <p:cNvSpPr>
            <a:spLocks noGrp="1"/>
          </p:cNvSpPr>
          <p:nvPr>
            <p:ph idx="1"/>
          </p:nvPr>
        </p:nvSpPr>
        <p:spPr/>
        <p:txBody>
          <a:bodyPr/>
          <a:lstStyle/>
          <a:p>
            <a:pPr marL="0" indent="0">
              <a:buFont typeface="Wingdings 2" panose="05020102010507070707" pitchFamily="18" charset="2"/>
              <a:buNone/>
            </a:pPr>
            <a:r>
              <a:rPr lang="zh-CN" altLang="en-US" smtClean="0"/>
              <a:t>依据需求分析的结果提出系统的总体规划方案，从而为后续的详细设计提供框架与环境，主要内容如下：</a:t>
            </a:r>
          </a:p>
          <a:p>
            <a:pPr marL="0" indent="0">
              <a:buFont typeface="Wingdings 2" panose="05020102010507070707" pitchFamily="18" charset="2"/>
              <a:buNone/>
            </a:pPr>
            <a:r>
              <a:rPr lang="en-US" altLang="zh-CN" smtClean="0"/>
              <a:t>1</a:t>
            </a:r>
            <a:r>
              <a:rPr lang="zh-CN" altLang="en-US" smtClean="0"/>
              <a:t>）</a:t>
            </a:r>
            <a:r>
              <a:rPr lang="zh-CN" altLang="en-US" smtClean="0">
                <a:solidFill>
                  <a:srgbClr val="FF0000"/>
                </a:solidFill>
              </a:rPr>
              <a:t>系统模块划分</a:t>
            </a:r>
            <a:r>
              <a:rPr lang="zh-CN" altLang="en-US" smtClean="0"/>
              <a:t>方案；</a:t>
            </a:r>
          </a:p>
          <a:p>
            <a:pPr marL="0" indent="0">
              <a:buFont typeface="Wingdings 2" panose="05020102010507070707" pitchFamily="18" charset="2"/>
              <a:buNone/>
            </a:pPr>
            <a:r>
              <a:rPr lang="en-US" altLang="zh-CN" smtClean="0"/>
              <a:t>2</a:t>
            </a:r>
            <a:r>
              <a:rPr lang="zh-CN" altLang="en-US" smtClean="0"/>
              <a:t>）系统的</a:t>
            </a:r>
            <a:r>
              <a:rPr lang="zh-CN" altLang="en-US" smtClean="0">
                <a:solidFill>
                  <a:srgbClr val="FF0000"/>
                </a:solidFill>
              </a:rPr>
              <a:t>开发与运行环境</a:t>
            </a:r>
            <a:r>
              <a:rPr lang="zh-CN" altLang="en-US" smtClean="0"/>
              <a:t>；</a:t>
            </a:r>
          </a:p>
          <a:p>
            <a:pPr marL="0" indent="0">
              <a:buFont typeface="Wingdings 2" panose="05020102010507070707" pitchFamily="18" charset="2"/>
              <a:buNone/>
            </a:pPr>
            <a:r>
              <a:rPr lang="en-US" altLang="zh-CN" smtClean="0"/>
              <a:t>3</a:t>
            </a:r>
            <a:r>
              <a:rPr lang="zh-CN" altLang="en-US" smtClean="0"/>
              <a:t>）系统的</a:t>
            </a:r>
            <a:r>
              <a:rPr lang="zh-CN" altLang="en-US" smtClean="0">
                <a:solidFill>
                  <a:srgbClr val="FF0000"/>
                </a:solidFill>
              </a:rPr>
              <a:t>体系结构方案</a:t>
            </a:r>
            <a:r>
              <a:rPr lang="zh-CN" altLang="en-US" smtClean="0"/>
              <a:t>；</a:t>
            </a:r>
          </a:p>
          <a:p>
            <a:pPr marL="0" indent="0">
              <a:buFont typeface="Wingdings 2" panose="05020102010507070707" pitchFamily="18" charset="2"/>
              <a:buNone/>
            </a:pPr>
            <a:r>
              <a:rPr lang="en-US" altLang="zh-CN" smtClean="0"/>
              <a:t>4</a:t>
            </a:r>
            <a:r>
              <a:rPr lang="zh-CN" altLang="en-US" smtClean="0"/>
              <a:t>）程序功能的</a:t>
            </a:r>
            <a:r>
              <a:rPr lang="zh-CN" altLang="en-US" smtClean="0">
                <a:solidFill>
                  <a:srgbClr val="FF0000"/>
                </a:solidFill>
              </a:rPr>
              <a:t>宏观设计思路</a:t>
            </a:r>
            <a:r>
              <a:rPr lang="zh-CN" altLang="en-US" smtClean="0"/>
              <a:t>（例如抽象、封装、继承、共享等方法）；</a:t>
            </a:r>
          </a:p>
          <a:p>
            <a:pPr marL="0" indent="0">
              <a:buFont typeface="Wingdings 2" panose="05020102010507070707" pitchFamily="18" charset="2"/>
              <a:buNone/>
            </a:pPr>
            <a:r>
              <a:rPr lang="en-US" altLang="zh-CN" smtClean="0"/>
              <a:t>5</a:t>
            </a:r>
            <a:r>
              <a:rPr lang="zh-CN" altLang="en-US" smtClean="0"/>
              <a:t>）</a:t>
            </a:r>
            <a:r>
              <a:rPr lang="zh-CN" altLang="en-US" smtClean="0">
                <a:solidFill>
                  <a:srgbClr val="FF0000"/>
                </a:solidFill>
              </a:rPr>
              <a:t>核心功能的技术路线</a:t>
            </a:r>
            <a:r>
              <a:rPr lang="zh-CN" altLang="en-US" smtClean="0"/>
              <a:t>。</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19359EB5-8B32-4FC7-870E-1002714CB781}" type="slidenum">
              <a:rPr kumimoji="0" lang="en-US" altLang="zh-CN" sz="1200">
                <a:solidFill>
                  <a:srgbClr val="045C75"/>
                </a:solidFill>
              </a:rPr>
              <a:pPr eaLnBrk="1" hangingPunct="1"/>
              <a:t>33</a:t>
            </a:fld>
            <a:endParaRPr kumimoji="0" lang="en-US" altLang="zh-CN" sz="1200">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557213" y="5248275"/>
            <a:ext cx="8229600" cy="823913"/>
          </a:xfrm>
        </p:spPr>
        <p:txBody>
          <a:bodyPr/>
          <a:lstStyle/>
          <a:p>
            <a:pPr algn="ctr">
              <a:buFont typeface="Wingdings 2" panose="05020102010507070707" pitchFamily="18" charset="2"/>
              <a:buNone/>
            </a:pPr>
            <a:r>
              <a:rPr lang="zh-CN" altLang="en-US" smtClean="0"/>
              <a:t>系统功能模块图举例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AD88713C-B80C-425E-A931-8951C616EB54}" type="slidenum">
              <a:rPr kumimoji="0" lang="en-US" altLang="zh-CN" sz="1200">
                <a:solidFill>
                  <a:srgbClr val="045C75"/>
                </a:solidFill>
              </a:rPr>
              <a:pPr eaLnBrk="1" hangingPunct="1"/>
              <a:t>34</a:t>
            </a:fld>
            <a:endParaRPr kumimoji="0" lang="en-US" altLang="zh-CN" sz="1200">
              <a:solidFill>
                <a:srgbClr val="045C75"/>
              </a:solidFill>
            </a:endParaRPr>
          </a:p>
        </p:txBody>
      </p:sp>
      <p:pic>
        <p:nvPicPr>
          <p:cNvPr id="1027" name="Picture 3"/>
          <p:cNvPicPr>
            <a:picLocks noChangeAspect="1" noChangeArrowheads="1"/>
          </p:cNvPicPr>
          <p:nvPr/>
        </p:nvPicPr>
        <p:blipFill>
          <a:blip r:embed="rId2"/>
          <a:srcRect/>
          <a:stretch>
            <a:fillRect/>
          </a:stretch>
        </p:blipFill>
        <p:spPr bwMode="auto">
          <a:xfrm>
            <a:off x="457200" y="962025"/>
            <a:ext cx="8277225" cy="3952875"/>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457200" y="5572125"/>
            <a:ext cx="8229600" cy="752475"/>
          </a:xfrm>
        </p:spPr>
        <p:txBody>
          <a:bodyPr/>
          <a:lstStyle/>
          <a:p>
            <a:pPr algn="ctr">
              <a:buFont typeface="Wingdings 2" panose="05020102010507070707" pitchFamily="18" charset="2"/>
              <a:buNone/>
            </a:pPr>
            <a:r>
              <a:rPr lang="zh-CN" altLang="en-US" smtClean="0"/>
              <a:t>体系结构图举例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4D11F968-7118-4BCD-B8C6-64ABEF6D7AE8}" type="slidenum">
              <a:rPr kumimoji="0" lang="en-US" altLang="zh-CN" sz="1200">
                <a:solidFill>
                  <a:srgbClr val="045C75"/>
                </a:solidFill>
              </a:rPr>
              <a:pPr eaLnBrk="1" hangingPunct="1"/>
              <a:t>35</a:t>
            </a:fld>
            <a:endParaRPr kumimoji="0" lang="en-US" altLang="zh-CN" sz="1200">
              <a:solidFill>
                <a:srgbClr val="045C75"/>
              </a:solidFill>
            </a:endParaRPr>
          </a:p>
        </p:txBody>
      </p:sp>
      <p:pic>
        <p:nvPicPr>
          <p:cNvPr id="2050" name="Picture 2" descr="B-S架构体系结构图"/>
          <p:cNvPicPr>
            <a:picLocks noChangeAspect="1" noChangeArrowheads="1"/>
          </p:cNvPicPr>
          <p:nvPr/>
        </p:nvPicPr>
        <p:blipFill>
          <a:blip r:embed="rId2"/>
          <a:srcRect/>
          <a:stretch>
            <a:fillRect/>
          </a:stretch>
        </p:blipFill>
        <p:spPr bwMode="auto">
          <a:xfrm>
            <a:off x="571500" y="785813"/>
            <a:ext cx="7388225" cy="4572000"/>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457200" y="5643563"/>
            <a:ext cx="8229600" cy="681037"/>
          </a:xfrm>
        </p:spPr>
        <p:txBody>
          <a:bodyPr/>
          <a:lstStyle/>
          <a:p>
            <a:pPr algn="ctr">
              <a:buFont typeface="Wingdings 2" panose="05020102010507070707" pitchFamily="18" charset="2"/>
              <a:buNone/>
            </a:pPr>
            <a:r>
              <a:rPr lang="zh-CN" altLang="en-US" smtClean="0"/>
              <a:t>操作界面类说明举例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279C80E6-B3A9-4F74-B8F1-6EA2F6DB8EA1}" type="slidenum">
              <a:rPr kumimoji="0" lang="en-US" altLang="zh-CN" sz="1200">
                <a:solidFill>
                  <a:srgbClr val="045C75"/>
                </a:solidFill>
              </a:rPr>
              <a:pPr eaLnBrk="1" hangingPunct="1"/>
              <a:t>36</a:t>
            </a:fld>
            <a:endParaRPr kumimoji="0" lang="en-US" altLang="zh-CN" sz="1200">
              <a:solidFill>
                <a:srgbClr val="045C75"/>
              </a:solidFill>
            </a:endParaRPr>
          </a:p>
        </p:txBody>
      </p:sp>
      <p:pic>
        <p:nvPicPr>
          <p:cNvPr id="4098" name="图片 7"/>
          <p:cNvPicPr>
            <a:picLocks noChangeAspect="1" noChangeArrowheads="1"/>
          </p:cNvPicPr>
          <p:nvPr/>
        </p:nvPicPr>
        <p:blipFill>
          <a:blip r:embed="rId2"/>
          <a:srcRect/>
          <a:stretch>
            <a:fillRect/>
          </a:stretch>
        </p:blipFill>
        <p:spPr bwMode="auto">
          <a:xfrm>
            <a:off x="1071563" y="857250"/>
            <a:ext cx="5715000" cy="4500563"/>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457200" y="428625"/>
            <a:ext cx="8229600" cy="1419225"/>
          </a:xfrm>
        </p:spPr>
        <p:txBody>
          <a:bodyPr/>
          <a:lstStyle/>
          <a:p>
            <a:r>
              <a:rPr lang="zh-CN" altLang="en-US" smtClean="0"/>
              <a:t>主要内容</a:t>
            </a:r>
            <a:r>
              <a:rPr lang="en-US" altLang="zh-CN" smtClean="0"/>
              <a:t>3</a:t>
            </a:r>
            <a:r>
              <a:rPr lang="zh-CN" altLang="en-US" smtClean="0"/>
              <a:t>：数据库设计及其书面文档</a:t>
            </a:r>
          </a:p>
        </p:txBody>
      </p:sp>
      <p:sp>
        <p:nvSpPr>
          <p:cNvPr id="20483" name="内容占位符 2"/>
          <p:cNvSpPr>
            <a:spLocks noGrp="1"/>
          </p:cNvSpPr>
          <p:nvPr>
            <p:ph idx="1"/>
          </p:nvPr>
        </p:nvSpPr>
        <p:spPr>
          <a:xfrm>
            <a:off x="457200" y="2143125"/>
            <a:ext cx="8229600" cy="4181475"/>
          </a:xfrm>
        </p:spPr>
        <p:txBody>
          <a:bodyPr/>
          <a:lstStyle/>
          <a:p>
            <a:pPr marL="0" indent="0"/>
            <a:r>
              <a:rPr lang="zh-CN" altLang="en-US" smtClean="0"/>
              <a:t> 绘制概念层面的</a:t>
            </a:r>
            <a:r>
              <a:rPr lang="zh-CN" altLang="en-US" smtClean="0">
                <a:solidFill>
                  <a:srgbClr val="FF0000"/>
                </a:solidFill>
              </a:rPr>
              <a:t>全局</a:t>
            </a:r>
            <a:r>
              <a:rPr lang="en-US" altLang="zh-CN" smtClean="0">
                <a:solidFill>
                  <a:srgbClr val="FF0000"/>
                </a:solidFill>
              </a:rPr>
              <a:t>ER</a:t>
            </a:r>
            <a:r>
              <a:rPr lang="zh-CN" altLang="en-US" smtClean="0">
                <a:solidFill>
                  <a:srgbClr val="FF0000"/>
                </a:solidFill>
              </a:rPr>
              <a:t>图</a:t>
            </a:r>
            <a:r>
              <a:rPr lang="zh-CN" altLang="en-US" smtClean="0"/>
              <a:t>（包括实体、联系的名称、属性、类型等等）。</a:t>
            </a:r>
            <a:endParaRPr lang="en-US" altLang="zh-CN" smtClean="0"/>
          </a:p>
          <a:p>
            <a:pPr marL="0" indent="0"/>
            <a:r>
              <a:rPr lang="zh-CN" altLang="en-US" smtClean="0"/>
              <a:t> 将</a:t>
            </a:r>
            <a:r>
              <a:rPr lang="en-US" altLang="zh-CN" smtClean="0"/>
              <a:t>ER</a:t>
            </a:r>
            <a:r>
              <a:rPr lang="zh-CN" altLang="en-US" smtClean="0"/>
              <a:t>图转化为</a:t>
            </a:r>
            <a:r>
              <a:rPr lang="zh-CN" altLang="en-US" smtClean="0">
                <a:solidFill>
                  <a:srgbClr val="FF0000"/>
                </a:solidFill>
              </a:rPr>
              <a:t>关系数据模型</a:t>
            </a:r>
            <a:r>
              <a:rPr lang="zh-CN" altLang="en-US" smtClean="0"/>
              <a:t>，注意冲突的消解和联系的优化。</a:t>
            </a:r>
            <a:endParaRPr lang="en-US" altLang="zh-CN" smtClean="0"/>
          </a:p>
          <a:p>
            <a:pPr marL="0" indent="0"/>
            <a:r>
              <a:rPr lang="zh-CN" altLang="en-US" smtClean="0"/>
              <a:t>以</a:t>
            </a:r>
            <a:r>
              <a:rPr lang="zh-CN" altLang="en-US" smtClean="0">
                <a:solidFill>
                  <a:srgbClr val="FF0000"/>
                </a:solidFill>
              </a:rPr>
              <a:t>表格的形式</a:t>
            </a:r>
            <a:r>
              <a:rPr lang="zh-CN" altLang="en-US" smtClean="0"/>
              <a:t>描述各个关系的关系及属性的中英文名称、数据类型、精度、是否允许为空、是否允许重复、是否主码属性、外码定义等等。</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E88F0838-6F0B-4D20-A940-39FA742C7164}" type="slidenum">
              <a:rPr kumimoji="0" lang="en-US" altLang="zh-CN" sz="1200">
                <a:solidFill>
                  <a:srgbClr val="045C75"/>
                </a:solidFill>
              </a:rPr>
              <a:pPr eaLnBrk="1" hangingPunct="1"/>
              <a:t>37</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457200" y="6034088"/>
            <a:ext cx="8229600" cy="609600"/>
          </a:xfrm>
        </p:spPr>
        <p:txBody>
          <a:bodyPr/>
          <a:lstStyle/>
          <a:p>
            <a:pPr algn="ctr">
              <a:buFont typeface="Wingdings 2" panose="05020102010507070707" pitchFamily="18" charset="2"/>
              <a:buNone/>
            </a:pPr>
            <a:r>
              <a:rPr lang="zh-CN" altLang="en-US" smtClean="0"/>
              <a:t>系统</a:t>
            </a:r>
            <a:r>
              <a:rPr lang="en-US" altLang="zh-CN" smtClean="0"/>
              <a:t>ER</a:t>
            </a:r>
            <a:r>
              <a:rPr lang="zh-CN" altLang="en-US" smtClean="0"/>
              <a:t>图举例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3C4413D0-35BE-4F1D-B3F1-16DEF51B0749}" type="slidenum">
              <a:rPr kumimoji="0" lang="en-US" altLang="zh-CN" sz="1200">
                <a:solidFill>
                  <a:srgbClr val="045C75"/>
                </a:solidFill>
              </a:rPr>
              <a:pPr eaLnBrk="1" hangingPunct="1"/>
              <a:t>38</a:t>
            </a:fld>
            <a:endParaRPr kumimoji="0" lang="en-US" altLang="zh-CN" sz="1200">
              <a:solidFill>
                <a:srgbClr val="045C75"/>
              </a:solidFill>
            </a:endParaRPr>
          </a:p>
        </p:txBody>
      </p:sp>
      <p:pic>
        <p:nvPicPr>
          <p:cNvPr id="3075" name="Picture 3"/>
          <p:cNvPicPr>
            <a:picLocks noChangeAspect="1" noChangeArrowheads="1"/>
          </p:cNvPicPr>
          <p:nvPr/>
        </p:nvPicPr>
        <p:blipFill>
          <a:blip r:embed="rId2"/>
          <a:srcRect/>
          <a:stretch>
            <a:fillRect/>
          </a:stretch>
        </p:blipFill>
        <p:spPr bwMode="auto">
          <a:xfrm>
            <a:off x="1071563" y="642938"/>
            <a:ext cx="6726237" cy="5072062"/>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457200" y="5786438"/>
            <a:ext cx="8229600" cy="538162"/>
          </a:xfrm>
        </p:spPr>
        <p:txBody>
          <a:bodyPr/>
          <a:lstStyle/>
          <a:p>
            <a:pPr algn="ctr">
              <a:buFont typeface="Wingdings 2" panose="05020102010507070707" pitchFamily="18" charset="2"/>
              <a:buNone/>
            </a:pPr>
            <a:r>
              <a:rPr lang="zh-CN" altLang="en-US" smtClean="0"/>
              <a:t>关系表格说明举例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1D7E3537-9CBA-4DF7-AE32-5AF15FFB7B67}" type="slidenum">
              <a:rPr kumimoji="0" lang="en-US" altLang="zh-CN" sz="1200">
                <a:solidFill>
                  <a:srgbClr val="045C75"/>
                </a:solidFill>
              </a:rPr>
              <a:pPr eaLnBrk="1" hangingPunct="1"/>
              <a:t>39</a:t>
            </a:fld>
            <a:endParaRPr kumimoji="0" lang="en-US" altLang="zh-CN" sz="1200">
              <a:solidFill>
                <a:srgbClr val="045C75"/>
              </a:solidFill>
            </a:endParaRPr>
          </a:p>
        </p:txBody>
      </p:sp>
      <p:pic>
        <p:nvPicPr>
          <p:cNvPr id="5122" name="图片 28"/>
          <p:cNvPicPr>
            <a:picLocks noChangeAspect="1" noChangeArrowheads="1"/>
          </p:cNvPicPr>
          <p:nvPr/>
        </p:nvPicPr>
        <p:blipFill>
          <a:blip r:embed="rId2"/>
          <a:srcRect/>
          <a:stretch>
            <a:fillRect/>
          </a:stretch>
        </p:blipFill>
        <p:spPr bwMode="auto">
          <a:xfrm>
            <a:off x="1000125" y="785813"/>
            <a:ext cx="5500688" cy="4837112"/>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基本要求</a:t>
            </a:r>
          </a:p>
        </p:txBody>
      </p:sp>
      <p:sp>
        <p:nvSpPr>
          <p:cNvPr id="11267" name="内容占位符 2"/>
          <p:cNvSpPr>
            <a:spLocks noGrp="1"/>
          </p:cNvSpPr>
          <p:nvPr>
            <p:ph idx="1"/>
          </p:nvPr>
        </p:nvSpPr>
        <p:spPr/>
        <p:txBody>
          <a:bodyPr/>
          <a:lstStyle/>
          <a:p>
            <a:r>
              <a:rPr lang="zh-CN" altLang="en-US" sz="3600" dirty="0" smtClean="0"/>
              <a:t>实验及程序运行接受检查</a:t>
            </a:r>
            <a:endParaRPr lang="en-US" altLang="zh-CN" sz="3600" dirty="0" smtClean="0"/>
          </a:p>
          <a:p>
            <a:r>
              <a:rPr lang="zh-CN" altLang="en-US" sz="3600" dirty="0" smtClean="0"/>
              <a:t>按照实践报告撰写规范撰写报告！</a:t>
            </a:r>
            <a:endParaRPr lang="en-US" altLang="zh-CN" sz="3600" dirty="0" smtClean="0"/>
          </a:p>
          <a:p>
            <a:r>
              <a:rPr lang="zh-CN" altLang="en-US" sz="3600" dirty="0" smtClean="0"/>
              <a:t>最终提交纸质版实践报告以及包含程序代码及其使用说明文档、数据库及其使用说明文档、应用系统可执行程序、实践报告电子版的电子资源包。</a:t>
            </a:r>
            <a:endParaRPr lang="en-US" altLang="zh-CN" sz="3600" dirty="0" smtClean="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B47708B3-2E25-40CD-ADAB-49AAF589BF12}" type="slidenum">
              <a:rPr kumimoji="0" lang="en-US" altLang="zh-CN" sz="1200">
                <a:solidFill>
                  <a:srgbClr val="045C75"/>
                </a:solidFill>
              </a:rPr>
              <a:pPr eaLnBrk="1" hangingPunct="1"/>
              <a:t>4</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428625"/>
            <a:ext cx="8229600" cy="1419225"/>
          </a:xfrm>
        </p:spPr>
        <p:txBody>
          <a:bodyPr/>
          <a:lstStyle/>
          <a:p>
            <a:r>
              <a:rPr lang="zh-CN" altLang="en-US" smtClean="0"/>
              <a:t>主要内容</a:t>
            </a:r>
            <a:r>
              <a:rPr lang="en-US" altLang="zh-CN" smtClean="0"/>
              <a:t>4</a:t>
            </a:r>
            <a:r>
              <a:rPr lang="zh-CN" altLang="en-US" smtClean="0"/>
              <a:t>：</a:t>
            </a:r>
            <a:r>
              <a:rPr lang="en-US" altLang="zh-CN" smtClean="0"/>
              <a:t/>
            </a:r>
            <a:br>
              <a:rPr lang="en-US" altLang="zh-CN" smtClean="0"/>
            </a:br>
            <a:r>
              <a:rPr lang="zh-CN" altLang="en-US" smtClean="0"/>
              <a:t>详细设计及其文档</a:t>
            </a:r>
          </a:p>
        </p:txBody>
      </p:sp>
      <p:sp>
        <p:nvSpPr>
          <p:cNvPr id="23555" name="内容占位符 2"/>
          <p:cNvSpPr>
            <a:spLocks noGrp="1"/>
          </p:cNvSpPr>
          <p:nvPr>
            <p:ph idx="1"/>
          </p:nvPr>
        </p:nvSpPr>
        <p:spPr/>
        <p:txBody>
          <a:bodyPr/>
          <a:lstStyle/>
          <a:p>
            <a:pPr marL="0" indent="0">
              <a:buFont typeface="Wingdings 2" panose="05020102010507070707" pitchFamily="18" charset="2"/>
              <a:buNone/>
            </a:pPr>
            <a:r>
              <a:rPr lang="zh-CN" altLang="en-US" sz="2800" smtClean="0"/>
              <a:t>        按照总体设计的系统功能划分提出各部分的</a:t>
            </a:r>
            <a:r>
              <a:rPr lang="zh-CN" altLang="en-US" sz="2800" smtClean="0">
                <a:solidFill>
                  <a:srgbClr val="FF0000"/>
                </a:solidFill>
              </a:rPr>
              <a:t>流程图或者算法说明</a:t>
            </a:r>
            <a:r>
              <a:rPr lang="zh-CN" altLang="en-US" sz="2800" smtClean="0"/>
              <a:t>，落实程序实现的</a:t>
            </a:r>
            <a:r>
              <a:rPr lang="zh-CN" altLang="en-US" sz="2800" smtClean="0">
                <a:solidFill>
                  <a:srgbClr val="FF0000"/>
                </a:solidFill>
              </a:rPr>
              <a:t>关键技术</a:t>
            </a:r>
            <a:r>
              <a:rPr lang="zh-CN" altLang="en-US" sz="2800" smtClean="0"/>
              <a:t>。</a:t>
            </a:r>
            <a:endParaRPr lang="en-US" altLang="zh-CN" sz="2800" smtClean="0"/>
          </a:p>
          <a:p>
            <a:pPr marL="0" indent="0">
              <a:buFont typeface="Wingdings 2" panose="05020102010507070707" pitchFamily="18" charset="2"/>
              <a:buNone/>
            </a:pPr>
            <a:r>
              <a:rPr lang="zh-CN" altLang="en-US" sz="2800" smtClean="0"/>
              <a:t>        在系统详细设计过程中，应结合所采用的开发工具明确相关关键技术的实现方法，例如</a:t>
            </a:r>
            <a:r>
              <a:rPr lang="zh-CN" altLang="en-US" sz="2800" smtClean="0">
                <a:solidFill>
                  <a:srgbClr val="FF0000"/>
                </a:solidFill>
              </a:rPr>
              <a:t>关键数据结构、主要功能的接口、实现代码机制等等</a:t>
            </a:r>
            <a:r>
              <a:rPr lang="zh-CN" altLang="en-US" sz="2800" smtClean="0"/>
              <a:t>。</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48F4F96A-D9C6-47BB-87F2-E38ED8F941E0}" type="slidenum">
              <a:rPr kumimoji="0" lang="en-US" altLang="zh-CN" sz="1200">
                <a:solidFill>
                  <a:srgbClr val="045C75"/>
                </a:solidFill>
              </a:rPr>
              <a:pPr eaLnBrk="1" hangingPunct="1"/>
              <a:t>40</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主要内容</a:t>
            </a:r>
            <a:r>
              <a:rPr lang="en-US" altLang="zh-CN" smtClean="0"/>
              <a:t>4</a:t>
            </a:r>
            <a:r>
              <a:rPr lang="zh-CN" altLang="en-US" smtClean="0"/>
              <a:t>：</a:t>
            </a:r>
            <a:r>
              <a:rPr lang="en-US" altLang="zh-CN" smtClean="0"/>
              <a:t/>
            </a:r>
            <a:br>
              <a:rPr lang="en-US" altLang="zh-CN" smtClean="0"/>
            </a:br>
            <a:r>
              <a:rPr lang="zh-CN" altLang="en-US" smtClean="0"/>
              <a:t>详细设计及其文档</a:t>
            </a:r>
          </a:p>
        </p:txBody>
      </p:sp>
      <p:sp>
        <p:nvSpPr>
          <p:cNvPr id="24579" name="内容占位符 2"/>
          <p:cNvSpPr>
            <a:spLocks noGrp="1"/>
          </p:cNvSpPr>
          <p:nvPr>
            <p:ph idx="1"/>
          </p:nvPr>
        </p:nvSpPr>
        <p:spPr/>
        <p:txBody>
          <a:bodyPr/>
          <a:lstStyle/>
          <a:p>
            <a:pPr marL="0" indent="0">
              <a:buFont typeface="Wingdings 2" panose="05020102010507070707" pitchFamily="18" charset="2"/>
              <a:buNone/>
            </a:pPr>
            <a:r>
              <a:rPr lang="zh-CN" altLang="en-US" smtClean="0"/>
              <a:t>一般情况下的关键技术包括：</a:t>
            </a:r>
          </a:p>
          <a:p>
            <a:pPr marL="0" indent="0">
              <a:buFont typeface="Wingdings 2" panose="05020102010507070707" pitchFamily="18" charset="2"/>
              <a:buNone/>
            </a:pPr>
            <a:r>
              <a:rPr lang="en-US" altLang="zh-CN" smtClean="0"/>
              <a:t>1</a:t>
            </a:r>
            <a:r>
              <a:rPr lang="zh-CN" altLang="en-US" smtClean="0"/>
              <a:t>）后台数据库服务的连接；</a:t>
            </a:r>
          </a:p>
          <a:p>
            <a:pPr marL="0" indent="0">
              <a:buFont typeface="Wingdings 2" panose="05020102010507070707" pitchFamily="18" charset="2"/>
              <a:buNone/>
            </a:pPr>
            <a:r>
              <a:rPr lang="en-US" altLang="zh-CN" smtClean="0"/>
              <a:t>2</a:t>
            </a:r>
            <a:r>
              <a:rPr lang="zh-CN" altLang="en-US" smtClean="0"/>
              <a:t>）数据访问控件的数据来源、数据表格分布以及条件设定；</a:t>
            </a:r>
          </a:p>
          <a:p>
            <a:pPr marL="0" indent="0">
              <a:buFont typeface="Wingdings 2" panose="05020102010507070707" pitchFamily="18" charset="2"/>
              <a:buNone/>
            </a:pPr>
            <a:r>
              <a:rPr lang="en-US" altLang="zh-CN" smtClean="0"/>
              <a:t>3</a:t>
            </a:r>
            <a:r>
              <a:rPr lang="zh-CN" altLang="en-US" smtClean="0"/>
              <a:t>）事务机制的使用；</a:t>
            </a:r>
          </a:p>
          <a:p>
            <a:pPr marL="0" indent="0">
              <a:buFont typeface="Wingdings 2" panose="05020102010507070707" pitchFamily="18" charset="2"/>
              <a:buNone/>
            </a:pPr>
            <a:r>
              <a:rPr lang="en-US" altLang="zh-CN" smtClean="0"/>
              <a:t>4</a:t>
            </a:r>
            <a:r>
              <a:rPr lang="zh-CN" altLang="en-US" smtClean="0"/>
              <a:t>）用户权限控制；</a:t>
            </a:r>
          </a:p>
          <a:p>
            <a:pPr marL="0" indent="0">
              <a:buFont typeface="Wingdings 2" panose="05020102010507070707" pitchFamily="18" charset="2"/>
              <a:buNone/>
            </a:pPr>
            <a:r>
              <a:rPr lang="en-US" altLang="zh-CN" smtClean="0"/>
              <a:t>5</a:t>
            </a:r>
            <a:r>
              <a:rPr lang="zh-CN" altLang="en-US" smtClean="0"/>
              <a:t>）动态</a:t>
            </a:r>
            <a:r>
              <a:rPr lang="en-US" altLang="zh-CN" smtClean="0"/>
              <a:t>SQL</a:t>
            </a:r>
            <a:r>
              <a:rPr lang="zh-CN" altLang="en-US" smtClean="0"/>
              <a:t>语句的使用；</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02E724FF-1F81-4CE2-BD89-8936A9C58A4D}" type="slidenum">
              <a:rPr kumimoji="0" lang="en-US" altLang="zh-CN" sz="1200">
                <a:solidFill>
                  <a:srgbClr val="045C75"/>
                </a:solidFill>
              </a:rPr>
              <a:pPr eaLnBrk="1" hangingPunct="1"/>
              <a:t>41</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mtClean="0"/>
              <a:t>主要内容</a:t>
            </a:r>
            <a:r>
              <a:rPr lang="en-US" altLang="zh-CN" smtClean="0"/>
              <a:t>4</a:t>
            </a:r>
            <a:r>
              <a:rPr lang="zh-CN" altLang="en-US" smtClean="0"/>
              <a:t>：</a:t>
            </a:r>
            <a:r>
              <a:rPr lang="en-US" altLang="zh-CN" smtClean="0"/>
              <a:t/>
            </a:r>
            <a:br>
              <a:rPr lang="en-US" altLang="zh-CN" smtClean="0"/>
            </a:br>
            <a:r>
              <a:rPr lang="zh-CN" altLang="en-US" smtClean="0"/>
              <a:t>详细设计及其文档</a:t>
            </a:r>
          </a:p>
        </p:txBody>
      </p:sp>
      <p:sp>
        <p:nvSpPr>
          <p:cNvPr id="3" name="内容占位符 2"/>
          <p:cNvSpPr>
            <a:spLocks noGrp="1"/>
          </p:cNvSpPr>
          <p:nvPr>
            <p:ph idx="1"/>
          </p:nvPr>
        </p:nvSpPr>
        <p:spPr/>
        <p:txBody>
          <a:bodyPr/>
          <a:lstStyle/>
          <a:p>
            <a:pPr marL="0" indent="0">
              <a:buFont typeface="Wingdings 2" panose="05020102010507070707" pitchFamily="18" charset="2"/>
              <a:buNone/>
              <a:defRPr/>
            </a:pPr>
            <a:r>
              <a:rPr lang="en-US" dirty="0" smtClean="0"/>
              <a:t>6</a:t>
            </a:r>
            <a:r>
              <a:rPr lang="zh-CN" altLang="en-US" dirty="0" smtClean="0"/>
              <a:t>）程序对象的消息机制；</a:t>
            </a:r>
          </a:p>
          <a:p>
            <a:pPr marL="0" indent="0">
              <a:buFont typeface="Wingdings 2" panose="05020102010507070707" pitchFamily="18" charset="2"/>
              <a:buNone/>
              <a:defRPr/>
            </a:pPr>
            <a:r>
              <a:rPr lang="en-US" dirty="0" smtClean="0"/>
              <a:t>7</a:t>
            </a:r>
            <a:r>
              <a:rPr lang="zh-CN" altLang="en-US" dirty="0" smtClean="0"/>
              <a:t>）程序代码的分层、封装与继承机制；</a:t>
            </a:r>
          </a:p>
          <a:p>
            <a:pPr marL="0" indent="0">
              <a:buFont typeface="Wingdings 2" panose="05020102010507070707" pitchFamily="18" charset="2"/>
              <a:buNone/>
              <a:defRPr/>
            </a:pPr>
            <a:r>
              <a:rPr lang="en-US" dirty="0" smtClean="0"/>
              <a:t>8</a:t>
            </a:r>
            <a:r>
              <a:rPr lang="zh-CN" altLang="en-US" dirty="0" smtClean="0"/>
              <a:t>）核心功能的业务流程图或者抽象算法；</a:t>
            </a:r>
          </a:p>
          <a:p>
            <a:pPr marL="0" indent="0">
              <a:buFont typeface="Wingdings 2" panose="05020102010507070707" pitchFamily="18" charset="2"/>
              <a:buNone/>
              <a:defRPr/>
            </a:pPr>
            <a:r>
              <a:rPr lang="en-US" dirty="0" smtClean="0"/>
              <a:t>9</a:t>
            </a:r>
            <a:r>
              <a:rPr lang="zh-CN" altLang="en-US" dirty="0" smtClean="0"/>
              <a:t>）存储过程与触发器的使用；</a:t>
            </a:r>
          </a:p>
          <a:p>
            <a:pPr marL="0" indent="0">
              <a:buFont typeface="Wingdings 2" panose="05020102010507070707" pitchFamily="18" charset="2"/>
              <a:buNone/>
              <a:defRPr/>
            </a:pPr>
            <a:r>
              <a:rPr lang="en-US" dirty="0" smtClean="0"/>
              <a:t>10</a:t>
            </a:r>
            <a:r>
              <a:rPr lang="zh-CN" altLang="en-US" dirty="0" smtClean="0"/>
              <a:t>）后台数据库服务器与应用服务器的缓冲池配置；</a:t>
            </a:r>
          </a:p>
          <a:p>
            <a:pPr marL="0" indent="0">
              <a:buFont typeface="Wingdings 2" panose="05020102010507070707" pitchFamily="18" charset="2"/>
              <a:buNone/>
              <a:defRPr/>
            </a:pPr>
            <a:r>
              <a:rPr lang="en-US" dirty="0" smtClean="0"/>
              <a:t>11</a:t>
            </a:r>
            <a:r>
              <a:rPr lang="zh-CN" altLang="en-US" dirty="0" smtClean="0"/>
              <a:t>）系统自动备份等维护计划的制定。</a:t>
            </a:r>
          </a:p>
          <a:p>
            <a:pPr marL="0" indent="0">
              <a:buFont typeface="Wingdings 2" panose="05020102010507070707" pitchFamily="18" charset="2"/>
              <a:buNone/>
              <a:defRPr/>
            </a:pPr>
            <a:endParaRPr lang="zh-CN" altLang="en-US" dirty="0" smtClean="0"/>
          </a:p>
          <a:p>
            <a:pPr>
              <a:defRPr/>
            </a:pPr>
            <a:endParaRPr lang="zh-CN" altLang="en-US" dirty="0" smtClean="0"/>
          </a:p>
          <a:p>
            <a:pPr>
              <a:defRPr/>
            </a:pPr>
            <a:endParaRPr lang="zh-CN" altLang="en-US" dirty="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29AAFD02-E668-44D5-B1CD-1642A862F598}" type="slidenum">
              <a:rPr kumimoji="0" lang="en-US" altLang="zh-CN" sz="1200">
                <a:solidFill>
                  <a:srgbClr val="045C75"/>
                </a:solidFill>
              </a:rPr>
              <a:pPr eaLnBrk="1" hangingPunct="1"/>
              <a:t>42</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457200" y="4857750"/>
            <a:ext cx="8229600" cy="538163"/>
          </a:xfrm>
        </p:spPr>
        <p:txBody>
          <a:bodyPr/>
          <a:lstStyle/>
          <a:p>
            <a:pPr algn="ctr">
              <a:buFont typeface="Wingdings 2" panose="05020102010507070707" pitchFamily="18" charset="2"/>
              <a:buNone/>
            </a:pPr>
            <a:r>
              <a:rPr lang="zh-CN" altLang="en-US" smtClean="0"/>
              <a:t>功能实现界面举例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7713508C-0D65-42B2-A173-8E4E1BE5E426}" type="slidenum">
              <a:rPr kumimoji="0" lang="en-US" altLang="zh-CN" sz="1200">
                <a:solidFill>
                  <a:srgbClr val="045C75"/>
                </a:solidFill>
              </a:rPr>
              <a:pPr eaLnBrk="1" hangingPunct="1"/>
              <a:t>43</a:t>
            </a:fld>
            <a:endParaRPr kumimoji="0" lang="en-US" altLang="zh-CN" sz="1200">
              <a:solidFill>
                <a:srgbClr val="045C75"/>
              </a:solidFill>
            </a:endParaRPr>
          </a:p>
        </p:txBody>
      </p:sp>
      <p:pic>
        <p:nvPicPr>
          <p:cNvPr id="26628" name="Picture 643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785813"/>
            <a:ext cx="6284913"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428625" y="571500"/>
            <a:ext cx="8501063" cy="6286500"/>
          </a:xfrm>
        </p:spPr>
        <p:txBody>
          <a:bodyPr/>
          <a:lstStyle/>
          <a:p>
            <a:pPr marL="0" indent="0">
              <a:buFont typeface="Wingdings 2" panose="05020102010507070707" pitchFamily="18" charset="2"/>
              <a:buNone/>
            </a:pPr>
            <a:r>
              <a:rPr lang="zh-CN" altLang="en-US" sz="2000" smtClean="0"/>
              <a:t>用户单击</a:t>
            </a:r>
            <a:r>
              <a:rPr lang="en-US" altLang="zh-CN" sz="2000" smtClean="0"/>
              <a:t>“</a:t>
            </a:r>
            <a:r>
              <a:rPr lang="zh-CN" altLang="en-US" sz="2000" smtClean="0"/>
              <a:t>选择员工</a:t>
            </a:r>
            <a:r>
              <a:rPr lang="en-US" altLang="zh-CN" sz="2000" smtClean="0"/>
              <a:t>”</a:t>
            </a:r>
            <a:r>
              <a:rPr lang="zh-CN" altLang="en-US" sz="2000" smtClean="0"/>
              <a:t>按钮时执行</a:t>
            </a:r>
            <a:r>
              <a:rPr lang="en-US" altLang="zh-CN" sz="2000" smtClean="0"/>
              <a:t>OnSelempButton() </a:t>
            </a:r>
            <a:r>
              <a:rPr lang="zh-CN" altLang="en-US" sz="2000" smtClean="0"/>
              <a:t>函数，核心代码如下：</a:t>
            </a:r>
          </a:p>
          <a:p>
            <a:pPr marL="0" indent="0">
              <a:buFont typeface="Wingdings 2" panose="05020102010507070707" pitchFamily="18" charset="2"/>
              <a:buNone/>
            </a:pPr>
            <a:r>
              <a:rPr lang="en-US" altLang="zh-CN" sz="2000" smtClean="0"/>
              <a:t>//</a:t>
            </a:r>
            <a:r>
              <a:rPr lang="zh-CN" altLang="en-US" sz="2000" smtClean="0"/>
              <a:t>打开选择员工对话框</a:t>
            </a:r>
            <a:r>
              <a:rPr lang="en-US" altLang="zh-CN" sz="2000" smtClean="0"/>
              <a:t> </a:t>
            </a:r>
            <a:endParaRPr lang="zh-CN" altLang="en-US" sz="2000" smtClean="0"/>
          </a:p>
          <a:p>
            <a:pPr marL="0" indent="0">
              <a:buFont typeface="Wingdings 2" panose="05020102010507070707" pitchFamily="18" charset="2"/>
              <a:buNone/>
            </a:pPr>
            <a:r>
              <a:rPr lang="en-US" altLang="zh-CN" sz="2000" smtClean="0"/>
              <a:t>void CTransEditDlg::OnSelempButton()  </a:t>
            </a:r>
            <a:endParaRPr lang="zh-CN" altLang="en-US" sz="2000" smtClean="0"/>
          </a:p>
          <a:p>
            <a:pPr marL="0" indent="0">
              <a:buFont typeface="Wingdings 2" panose="05020102010507070707" pitchFamily="18" charset="2"/>
              <a:buNone/>
            </a:pPr>
            <a:r>
              <a:rPr lang="en-US" altLang="zh-CN" sz="2000" smtClean="0"/>
              <a:t>{ 	CEmpSelDlg dlg;  	if(dlg.DoModal()==IDOK) </a:t>
            </a:r>
            <a:endParaRPr lang="zh-CN" altLang="en-US" sz="2000" smtClean="0"/>
          </a:p>
          <a:p>
            <a:pPr marL="0" indent="0">
              <a:buFont typeface="Wingdings 2" panose="05020102010507070707" pitchFamily="18" charset="2"/>
              <a:buNone/>
            </a:pPr>
            <a:r>
              <a:rPr lang="en-US" altLang="zh-CN" sz="2000" smtClean="0"/>
              <a:t> 	{ 	//</a:t>
            </a:r>
            <a:r>
              <a:rPr lang="zh-CN" altLang="en-US" sz="2000" smtClean="0"/>
              <a:t>根据用户选择设置员工信息</a:t>
            </a:r>
            <a:r>
              <a:rPr lang="en-US" altLang="zh-CN" sz="2000" smtClean="0"/>
              <a:t> </a:t>
            </a:r>
            <a:endParaRPr lang="zh-CN" altLang="en-US" sz="2000" smtClean="0"/>
          </a:p>
          <a:p>
            <a:pPr marL="0" indent="0">
              <a:buFont typeface="Wingdings 2" panose="05020102010507070707" pitchFamily="18" charset="2"/>
              <a:buNone/>
            </a:pPr>
            <a:r>
              <a:rPr lang="en-US" altLang="zh-CN" sz="2000" smtClean="0"/>
              <a:t> 	 	trans.EmpId = dlg.EmpId;  	 	</a:t>
            </a:r>
            <a:endParaRPr lang="zh-CN" altLang="en-US" sz="2000" smtClean="0"/>
          </a:p>
          <a:p>
            <a:pPr marL="0" indent="0">
              <a:buFont typeface="Wingdings 2" panose="05020102010507070707" pitchFamily="18" charset="2"/>
              <a:buNone/>
            </a:pPr>
            <a:r>
              <a:rPr lang="en-US" altLang="zh-CN" sz="2000" smtClean="0"/>
              <a:t>                             m_EmpName = dlg.EmpName; </a:t>
            </a:r>
            <a:endParaRPr lang="zh-CN" altLang="en-US" sz="2000" b="1" smtClean="0"/>
          </a:p>
          <a:p>
            <a:pPr marL="0" indent="0">
              <a:buFont typeface="Wingdings 2" panose="05020102010507070707" pitchFamily="18" charset="2"/>
              <a:buNone/>
            </a:pPr>
            <a:r>
              <a:rPr lang="en-US" altLang="zh-CN" sz="2000" smtClean="0"/>
              <a:t> 	 	// </a:t>
            </a:r>
            <a:r>
              <a:rPr lang="zh-CN" altLang="en-US" sz="2000" smtClean="0"/>
              <a:t>获取部门编号</a:t>
            </a:r>
            <a:r>
              <a:rPr lang="en-US" altLang="zh-CN" sz="2000" smtClean="0"/>
              <a:t> </a:t>
            </a:r>
            <a:endParaRPr lang="zh-CN" altLang="en-US" sz="2000" smtClean="0"/>
          </a:p>
          <a:p>
            <a:pPr marL="0" indent="0">
              <a:buFont typeface="Wingdings 2" panose="05020102010507070707" pitchFamily="18" charset="2"/>
              <a:buNone/>
            </a:pPr>
            <a:r>
              <a:rPr lang="en-US" altLang="zh-CN" sz="2000" smtClean="0"/>
              <a:t> 	 	CEmployees emp;</a:t>
            </a:r>
            <a:endParaRPr lang="zh-CN" altLang="en-US" sz="2000" smtClean="0"/>
          </a:p>
          <a:p>
            <a:pPr marL="0" indent="0">
              <a:buFont typeface="Wingdings 2" panose="05020102010507070707" pitchFamily="18" charset="2"/>
              <a:buNone/>
            </a:pPr>
            <a:r>
              <a:rPr lang="en-US" altLang="zh-CN" sz="2000" smtClean="0"/>
              <a:t>  	 	CString cEmpId;</a:t>
            </a:r>
            <a:endParaRPr lang="zh-CN" altLang="en-US" sz="2000" smtClean="0"/>
          </a:p>
          <a:p>
            <a:pPr marL="0" indent="0">
              <a:buFont typeface="Wingdings 2" panose="05020102010507070707" pitchFamily="18" charset="2"/>
              <a:buNone/>
            </a:pPr>
            <a:r>
              <a:rPr lang="en-US" altLang="zh-CN" sz="2000" smtClean="0"/>
              <a:t>  	 	emp.GetData(cEmpId);</a:t>
            </a:r>
            <a:endParaRPr lang="zh-CN" altLang="en-US" sz="2000" smtClean="0"/>
          </a:p>
          <a:p>
            <a:pPr marL="0" indent="0">
              <a:buFont typeface="Wingdings 2" panose="05020102010507070707" pitchFamily="18" charset="2"/>
              <a:buNone/>
            </a:pPr>
            <a:r>
              <a:rPr lang="en-US" altLang="zh-CN" sz="2000" smtClean="0"/>
              <a:t>  	 	trans.OrgDepId = emp.DepId; </a:t>
            </a:r>
            <a:endParaRPr lang="zh-CN" altLang="en-US" sz="2000" smtClean="0"/>
          </a:p>
          <a:p>
            <a:pPr marL="0" indent="0">
              <a:buFont typeface="Wingdings 2" panose="05020102010507070707" pitchFamily="18" charset="2"/>
              <a:buNone/>
            </a:pPr>
            <a:r>
              <a:rPr lang="en-US" altLang="zh-CN" sz="2000" smtClean="0"/>
              <a:t> 	 	// </a:t>
            </a:r>
            <a:r>
              <a:rPr lang="zh-CN" altLang="en-US" sz="2000" smtClean="0"/>
              <a:t>读取部门信息</a:t>
            </a:r>
            <a:r>
              <a:rPr lang="en-US" altLang="zh-CN" sz="2000" smtClean="0"/>
              <a:t> </a:t>
            </a:r>
            <a:endParaRPr lang="zh-CN" altLang="en-US" sz="2000" smtClean="0"/>
          </a:p>
          <a:p>
            <a:pPr marL="0" indent="0">
              <a:buFont typeface="Wingdings 2" panose="05020102010507070707" pitchFamily="18" charset="2"/>
              <a:buNone/>
            </a:pPr>
            <a:r>
              <a:rPr lang="en-US" altLang="zh-CN" sz="2000" smtClean="0"/>
              <a:t> 	 	CDepartments dep;</a:t>
            </a:r>
            <a:endParaRPr lang="zh-CN" altLang="en-US" sz="2000" smtClean="0"/>
          </a:p>
          <a:p>
            <a:pPr marL="0" indent="0">
              <a:buFont typeface="Wingdings 2" panose="05020102010507070707" pitchFamily="18" charset="2"/>
              <a:buNone/>
            </a:pPr>
            <a:r>
              <a:rPr lang="en-US" altLang="zh-CN" sz="2000" smtClean="0"/>
              <a:t>  	 	CString cDepId;</a:t>
            </a:r>
            <a:endParaRPr lang="zh-CN" altLang="en-US" sz="2000" smtClean="0"/>
          </a:p>
          <a:p>
            <a:pPr marL="0" indent="0">
              <a:buFont typeface="Wingdings 2" panose="05020102010507070707" pitchFamily="18" charset="2"/>
              <a:buNone/>
            </a:pPr>
            <a:r>
              <a:rPr lang="en-US" altLang="zh-CN" sz="2000" smtClean="0"/>
              <a:t>  	 	dep.GetData(cDepId);  	 		 </a:t>
            </a:r>
            <a:endParaRPr lang="zh-CN" altLang="en-US" sz="2000" smtClean="0"/>
          </a:p>
          <a:p>
            <a:pPr marL="0" indent="0">
              <a:buFont typeface="Wingdings 2" panose="05020102010507070707" pitchFamily="18" charset="2"/>
              <a:buNone/>
            </a:pPr>
            <a:r>
              <a:rPr lang="en-US" altLang="zh-CN" sz="2000" smtClean="0"/>
              <a:t> 	} }</a:t>
            </a:r>
            <a:endParaRPr lang="zh-CN" altLang="en-US" sz="2000" smtClean="0"/>
          </a:p>
          <a:p>
            <a:pPr marL="0" indent="0">
              <a:buFont typeface="Wingdings 2" panose="05020102010507070707" pitchFamily="18" charset="2"/>
              <a:buNone/>
            </a:pPr>
            <a:endParaRPr lang="zh-CN" altLang="en-US" sz="2000" smtClean="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91B26BD4-E8EF-4779-B641-17B729DD728C}" type="slidenum">
              <a:rPr kumimoji="0" lang="en-US" altLang="zh-CN" sz="1200">
                <a:solidFill>
                  <a:srgbClr val="045C75"/>
                </a:solidFill>
              </a:rPr>
              <a:pPr eaLnBrk="1" hangingPunct="1"/>
              <a:t>44</a:t>
            </a:fld>
            <a:endParaRPr kumimoji="0" lang="en-US" altLang="zh-CN" sz="1200">
              <a:solidFill>
                <a:srgbClr val="045C75"/>
              </a:solidFill>
            </a:endParaRPr>
          </a:p>
        </p:txBody>
      </p:sp>
      <p:sp>
        <p:nvSpPr>
          <p:cNvPr id="5" name="圆角矩形标注 4"/>
          <p:cNvSpPr/>
          <p:nvPr/>
        </p:nvSpPr>
        <p:spPr>
          <a:xfrm>
            <a:off x="6572250" y="2286000"/>
            <a:ext cx="2271713" cy="3286125"/>
          </a:xfrm>
          <a:prstGeom prst="wedgeRoundRectCallout">
            <a:avLst>
              <a:gd name="adj1" fmla="val -89313"/>
              <a:gd name="adj2" fmla="val -90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dirty="0"/>
              <a:t>不允许在报告中直接粘贴大段原始代码，而应采用抽象代码、函数封装的形式，并配有充分的注释说明</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B8715E1F-6888-45D4-9BCB-C4ED4C952EB1}" type="slidenum">
              <a:rPr kumimoji="0" lang="en-US" altLang="zh-CN" sz="1200">
                <a:solidFill>
                  <a:srgbClr val="045C75"/>
                </a:solidFill>
              </a:rPr>
              <a:pPr eaLnBrk="1" hangingPunct="1"/>
              <a:t>45</a:t>
            </a:fld>
            <a:endParaRPr kumimoji="0" lang="en-US" altLang="zh-CN" sz="1200">
              <a:solidFill>
                <a:srgbClr val="045C75"/>
              </a:solidFill>
            </a:endParaRPr>
          </a:p>
        </p:txBody>
      </p:sp>
      <p:pic>
        <p:nvPicPr>
          <p:cNvPr id="7170" name="Picture 2"/>
          <p:cNvPicPr>
            <a:picLocks noChangeAspect="1" noChangeArrowheads="1"/>
          </p:cNvPicPr>
          <p:nvPr/>
        </p:nvPicPr>
        <p:blipFill>
          <a:blip r:embed="rId2"/>
          <a:srcRect/>
          <a:stretch>
            <a:fillRect/>
          </a:stretch>
        </p:blipFill>
        <p:spPr bwMode="auto">
          <a:xfrm>
            <a:off x="857250" y="642938"/>
            <a:ext cx="5286375" cy="5964237"/>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smtClean="0"/>
              <a:t>主要内容</a:t>
            </a:r>
            <a:r>
              <a:rPr lang="en-US" altLang="zh-CN" smtClean="0"/>
              <a:t>5</a:t>
            </a:r>
            <a:r>
              <a:rPr lang="zh-CN" altLang="en-US" smtClean="0"/>
              <a:t>：</a:t>
            </a:r>
            <a:r>
              <a:rPr lang="en-US" altLang="zh-CN" smtClean="0"/>
              <a:t/>
            </a:r>
            <a:br>
              <a:rPr lang="en-US" altLang="zh-CN" smtClean="0"/>
            </a:br>
            <a:r>
              <a:rPr lang="zh-CN" altLang="en-US" smtClean="0"/>
              <a:t>测试分析及其文档</a:t>
            </a:r>
          </a:p>
        </p:txBody>
      </p:sp>
      <p:sp>
        <p:nvSpPr>
          <p:cNvPr id="29699" name="内容占位符 2"/>
          <p:cNvSpPr>
            <a:spLocks noGrp="1"/>
          </p:cNvSpPr>
          <p:nvPr>
            <p:ph idx="1"/>
          </p:nvPr>
        </p:nvSpPr>
        <p:spPr/>
        <p:txBody>
          <a:bodyPr/>
          <a:lstStyle/>
          <a:p>
            <a:pPr marL="0" indent="0">
              <a:buFont typeface="Wingdings 2" panose="05020102010507070707" pitchFamily="18" charset="2"/>
              <a:buNone/>
            </a:pPr>
            <a:r>
              <a:rPr lang="zh-CN" altLang="en-US" smtClean="0"/>
              <a:t>       测试与分析要建立在</a:t>
            </a:r>
            <a:r>
              <a:rPr lang="zh-CN" altLang="en-US" smtClean="0">
                <a:solidFill>
                  <a:srgbClr val="FF0000"/>
                </a:solidFill>
              </a:rPr>
              <a:t>一定规模的测试数据</a:t>
            </a:r>
            <a:r>
              <a:rPr lang="zh-CN" altLang="en-US" smtClean="0"/>
              <a:t>基础上，一般要手工录入或者编制批处理程序导入测试数据，相应的测试文档中要</a:t>
            </a:r>
            <a:r>
              <a:rPr lang="zh-CN" altLang="en-US" smtClean="0">
                <a:solidFill>
                  <a:srgbClr val="FF0000"/>
                </a:solidFill>
              </a:rPr>
              <a:t>对测试数据予以清晰的描述</a:t>
            </a:r>
            <a:r>
              <a:rPr lang="zh-CN" altLang="en-US" smtClean="0"/>
              <a:t>。</a:t>
            </a:r>
            <a:endParaRPr lang="en-US" altLang="zh-CN" smtClean="0"/>
          </a:p>
          <a:p>
            <a:pPr marL="0" indent="0">
              <a:buFont typeface="Wingdings 2" panose="05020102010507070707" pitchFamily="18" charset="2"/>
              <a:buNone/>
            </a:pPr>
            <a:r>
              <a:rPr lang="zh-CN" altLang="en-US" smtClean="0"/>
              <a:t>       测试过程中难免会发现程序上的错误和不足，应记录、整理测试过程，并在课程设计报告上充分展示。</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61D957D1-5E3C-4550-B12F-1E9D2FE91FFF}" type="slidenum">
              <a:rPr kumimoji="0" lang="en-US" altLang="zh-CN" sz="1200">
                <a:solidFill>
                  <a:srgbClr val="045C75"/>
                </a:solidFill>
              </a:rPr>
              <a:pPr eaLnBrk="1" hangingPunct="1"/>
              <a:t>46</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smtClean="0"/>
              <a:t>主要内容</a:t>
            </a:r>
            <a:r>
              <a:rPr lang="en-US" altLang="zh-CN" smtClean="0"/>
              <a:t>5</a:t>
            </a:r>
            <a:r>
              <a:rPr lang="zh-CN" altLang="en-US" smtClean="0"/>
              <a:t>：</a:t>
            </a:r>
            <a:r>
              <a:rPr lang="en-US" altLang="zh-CN" smtClean="0"/>
              <a:t/>
            </a:r>
            <a:br>
              <a:rPr lang="en-US" altLang="zh-CN" smtClean="0"/>
            </a:br>
            <a:r>
              <a:rPr lang="zh-CN" altLang="en-US" smtClean="0"/>
              <a:t>测试分析及其文档</a:t>
            </a:r>
          </a:p>
        </p:txBody>
      </p:sp>
      <p:sp>
        <p:nvSpPr>
          <p:cNvPr id="30723" name="内容占位符 2"/>
          <p:cNvSpPr>
            <a:spLocks noGrp="1"/>
          </p:cNvSpPr>
          <p:nvPr>
            <p:ph idx="1"/>
          </p:nvPr>
        </p:nvSpPr>
        <p:spPr/>
        <p:txBody>
          <a:bodyPr/>
          <a:lstStyle/>
          <a:p>
            <a:pPr marL="0" indent="0">
              <a:buFont typeface="Wingdings 2" panose="05020102010507070707" pitchFamily="18" charset="2"/>
              <a:buNone/>
            </a:pPr>
            <a:r>
              <a:rPr lang="zh-CN" altLang="en-US" smtClean="0"/>
              <a:t>测试数据应考虑如下几方面的要求：</a:t>
            </a:r>
          </a:p>
          <a:p>
            <a:pPr marL="0" indent="0">
              <a:buFont typeface="Wingdings 2" panose="05020102010507070707" pitchFamily="18" charset="2"/>
              <a:buNone/>
            </a:pPr>
            <a:r>
              <a:rPr lang="en-US" altLang="zh-CN" smtClean="0"/>
              <a:t>1</a:t>
            </a:r>
            <a:r>
              <a:rPr lang="zh-CN" altLang="en-US" smtClean="0"/>
              <a:t>）所用数据必须</a:t>
            </a:r>
            <a:r>
              <a:rPr lang="zh-CN" altLang="en-US" smtClean="0">
                <a:solidFill>
                  <a:srgbClr val="FF0000"/>
                </a:solidFill>
              </a:rPr>
              <a:t>覆盖系统各个业务流程</a:t>
            </a:r>
            <a:r>
              <a:rPr lang="zh-CN" altLang="en-US" smtClean="0"/>
              <a:t>，确保各个功能能够完整、正常的演示运行；</a:t>
            </a:r>
          </a:p>
          <a:p>
            <a:pPr marL="0" indent="0">
              <a:buFont typeface="Wingdings 2" panose="05020102010507070707" pitchFamily="18" charset="2"/>
              <a:buNone/>
            </a:pPr>
            <a:r>
              <a:rPr lang="en-US" altLang="zh-CN" smtClean="0"/>
              <a:t>2</a:t>
            </a:r>
            <a:r>
              <a:rPr lang="zh-CN" altLang="en-US" smtClean="0"/>
              <a:t>）能够测试系统对</a:t>
            </a:r>
            <a:r>
              <a:rPr lang="zh-CN" altLang="en-US" smtClean="0">
                <a:solidFill>
                  <a:srgbClr val="FF0000"/>
                </a:solidFill>
              </a:rPr>
              <a:t>异常情况的响应处理</a:t>
            </a:r>
            <a:r>
              <a:rPr lang="zh-CN" altLang="en-US" smtClean="0"/>
              <a:t>，需要提供边界条件下的测试数据；</a:t>
            </a:r>
          </a:p>
          <a:p>
            <a:pPr marL="0" indent="0">
              <a:buFont typeface="Wingdings 2" panose="05020102010507070707" pitchFamily="18" charset="2"/>
              <a:buNone/>
            </a:pPr>
            <a:r>
              <a:rPr lang="en-US" altLang="zh-CN" smtClean="0"/>
              <a:t>3</a:t>
            </a:r>
            <a:r>
              <a:rPr lang="zh-CN" altLang="en-US" smtClean="0"/>
              <a:t>）能够测试系统的</a:t>
            </a:r>
            <a:r>
              <a:rPr lang="zh-CN" altLang="en-US" smtClean="0">
                <a:solidFill>
                  <a:srgbClr val="FF0000"/>
                </a:solidFill>
              </a:rPr>
              <a:t>服务响应能力</a:t>
            </a:r>
            <a:r>
              <a:rPr lang="zh-CN" altLang="en-US" smtClean="0"/>
              <a:t>，对应的数据量和业务量能通过批处理测试程序实施。</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C8E2D1E5-22B0-4450-9BFF-3288707898D2}" type="slidenum">
              <a:rPr kumimoji="0" lang="en-US" altLang="zh-CN" sz="1200">
                <a:solidFill>
                  <a:srgbClr val="045C75"/>
                </a:solidFill>
              </a:rPr>
              <a:pPr eaLnBrk="1" hangingPunct="1"/>
              <a:t>47</a:t>
            </a:fld>
            <a:endParaRPr kumimoji="0" lang="en-US" altLang="zh-CN" sz="1200">
              <a:solidFill>
                <a:srgbClr val="045C75"/>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smtClean="0"/>
              <a:t>主要内容</a:t>
            </a:r>
            <a:r>
              <a:rPr lang="en-US" altLang="zh-CN" smtClean="0"/>
              <a:t>6</a:t>
            </a:r>
            <a:r>
              <a:rPr lang="zh-CN" altLang="en-US" smtClean="0"/>
              <a:t>：整理、撰写课程设计报告</a:t>
            </a:r>
          </a:p>
        </p:txBody>
      </p:sp>
      <p:sp>
        <p:nvSpPr>
          <p:cNvPr id="31747" name="内容占位符 2"/>
          <p:cNvSpPr>
            <a:spLocks noGrp="1"/>
          </p:cNvSpPr>
          <p:nvPr>
            <p:ph idx="1"/>
          </p:nvPr>
        </p:nvSpPr>
        <p:spPr/>
        <p:txBody>
          <a:bodyPr/>
          <a:lstStyle/>
          <a:p>
            <a:pPr marL="0" indent="0">
              <a:lnSpc>
                <a:spcPct val="150000"/>
              </a:lnSpc>
              <a:buFont typeface="Wingdings 2" panose="05020102010507070707" pitchFamily="18" charset="2"/>
              <a:buNone/>
            </a:pPr>
            <a:r>
              <a:rPr lang="zh-CN" altLang="en-US" sz="2800" smtClean="0"/>
              <a:t>      本课程设计属于软件系统设计与实现的范畴，因此，课程设计报告应有系统最终运行效果的适当的截图展示，以体现主要工作的直观效果。</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5ADFDA83-D379-4758-BFA3-264E4F12E6F8}" type="slidenum">
              <a:rPr kumimoji="0" lang="en-US" altLang="zh-CN" sz="1200">
                <a:solidFill>
                  <a:srgbClr val="045C75"/>
                </a:solidFill>
              </a:rPr>
              <a:pPr eaLnBrk="1" hangingPunct="1"/>
              <a:t>48</a:t>
            </a:fld>
            <a:endParaRPr kumimoji="0" lang="en-US" altLang="zh-CN" sz="1200">
              <a:solidFill>
                <a:srgbClr val="045C75"/>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特色与亮点</a:t>
            </a:r>
          </a:p>
        </p:txBody>
      </p:sp>
      <p:sp>
        <p:nvSpPr>
          <p:cNvPr id="32771" name="内容占位符 2"/>
          <p:cNvSpPr>
            <a:spLocks noGrp="1"/>
          </p:cNvSpPr>
          <p:nvPr>
            <p:ph idx="1"/>
          </p:nvPr>
        </p:nvSpPr>
        <p:spPr>
          <a:xfrm>
            <a:off x="457200" y="1935163"/>
            <a:ext cx="8472488" cy="4389437"/>
          </a:xfrm>
        </p:spPr>
        <p:txBody>
          <a:bodyPr/>
          <a:lstStyle/>
          <a:p>
            <a:r>
              <a:rPr lang="zh-CN" altLang="en-US" smtClean="0"/>
              <a:t>提倡功能界面和实现技术上的丰富与美观、特色与创新，不要千篇一律。</a:t>
            </a:r>
            <a:endParaRPr lang="en-US" altLang="zh-CN" smtClean="0"/>
          </a:p>
          <a:p>
            <a:r>
              <a:rPr lang="zh-CN" altLang="en-US" smtClean="0"/>
              <a:t>提倡程序设计方法上的规范与成熟，不要毫无风格。</a:t>
            </a:r>
            <a:endParaRPr lang="en-US" altLang="zh-CN" smtClean="0"/>
          </a:p>
          <a:p>
            <a:r>
              <a:rPr lang="zh-CN" altLang="en-US" smtClean="0"/>
              <a:t>鼓励系统实现采用新技术、新机制、新方法，例如对象池、连接池、</a:t>
            </a:r>
            <a:r>
              <a:rPr lang="en-US" altLang="zh-CN" smtClean="0"/>
              <a:t>NOSQL</a:t>
            </a:r>
            <a:r>
              <a:rPr lang="zh-CN" altLang="en-US" smtClean="0"/>
              <a:t>、数据挖掘、个性化推荐等等，不要简单的“</a:t>
            </a:r>
            <a:r>
              <a:rPr lang="zh-CN" altLang="en-US" i="1" smtClean="0"/>
              <a:t>图书管理系统</a:t>
            </a:r>
            <a:r>
              <a:rPr lang="zh-CN" altLang="en-US" smtClean="0"/>
              <a:t>”。</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128C725D-0E53-4084-ADE6-1D82E974A8A1}" type="slidenum">
              <a:rPr kumimoji="0" lang="en-US" altLang="zh-CN" sz="1200">
                <a:solidFill>
                  <a:srgbClr val="045C75"/>
                </a:solidFill>
              </a:rPr>
              <a:pPr eaLnBrk="1" hangingPunct="1"/>
              <a:t>49</a:t>
            </a:fld>
            <a:endParaRPr kumimoji="0" lang="en-US" altLang="zh-CN" sz="1200">
              <a:solidFill>
                <a:srgbClr val="045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79AD5AEB-CEEE-4BFC-A709-9BE5B8D58367}" type="slidenum">
              <a:rPr kumimoji="0" lang="en-US" altLang="zh-CN" sz="1200">
                <a:solidFill>
                  <a:srgbClr val="045C75"/>
                </a:solidFill>
              </a:rPr>
              <a:pPr eaLnBrk="1" hangingPunct="1"/>
              <a:t>5</a:t>
            </a:fld>
            <a:endParaRPr kumimoji="0" lang="en-US" altLang="zh-CN" sz="1200">
              <a:solidFill>
                <a:srgbClr val="045C75"/>
              </a:solidFill>
            </a:endParaRPr>
          </a:p>
        </p:txBody>
      </p:sp>
      <p:sp>
        <p:nvSpPr>
          <p:cNvPr id="2" name="内容占位符 1"/>
          <p:cNvSpPr>
            <a:spLocks noGrp="1"/>
          </p:cNvSpPr>
          <p:nvPr>
            <p:ph idx="1"/>
          </p:nvPr>
        </p:nvSpPr>
        <p:spPr/>
        <p:txBody>
          <a:bodyPr/>
          <a:lstStyle/>
          <a:p>
            <a:endParaRPr lang="zh-CN" altLang="en-US" dirty="0"/>
          </a:p>
        </p:txBody>
      </p:sp>
      <p:pic>
        <p:nvPicPr>
          <p:cNvPr id="3" name="图片 2"/>
          <p:cNvPicPr>
            <a:picLocks noChangeAspect="1"/>
          </p:cNvPicPr>
          <p:nvPr/>
        </p:nvPicPr>
        <p:blipFill>
          <a:blip r:embed="rId2"/>
          <a:stretch>
            <a:fillRect/>
          </a:stretch>
        </p:blipFill>
        <p:spPr>
          <a:xfrm>
            <a:off x="55223" y="556901"/>
            <a:ext cx="4494349" cy="6037570"/>
          </a:xfrm>
          <a:prstGeom prst="rect">
            <a:avLst/>
          </a:prstGeom>
        </p:spPr>
      </p:pic>
      <p:pic>
        <p:nvPicPr>
          <p:cNvPr id="6" name="图片 5"/>
          <p:cNvPicPr>
            <a:picLocks noChangeAspect="1"/>
          </p:cNvPicPr>
          <p:nvPr/>
        </p:nvPicPr>
        <p:blipFill>
          <a:blip r:embed="rId3"/>
          <a:stretch>
            <a:fillRect/>
          </a:stretch>
        </p:blipFill>
        <p:spPr>
          <a:xfrm>
            <a:off x="4756331" y="556171"/>
            <a:ext cx="4368012" cy="60383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457200" y="5857875"/>
            <a:ext cx="8229600" cy="466725"/>
          </a:xfrm>
        </p:spPr>
        <p:txBody>
          <a:bodyPr/>
          <a:lstStyle/>
          <a:p>
            <a:pPr algn="ctr">
              <a:buFont typeface="Wingdings 2" panose="05020102010507070707" pitchFamily="18" charset="2"/>
              <a:buNone/>
            </a:pPr>
            <a:r>
              <a:rPr lang="zh-CN" altLang="en-US" smtClean="0"/>
              <a:t>电信计费</a:t>
            </a:r>
            <a:r>
              <a:rPr lang="en-US" altLang="zh-CN" smtClean="0"/>
              <a:t>/</a:t>
            </a:r>
            <a:r>
              <a:rPr lang="zh-CN" altLang="en-US" smtClean="0"/>
              <a:t>收费系统示例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6B049AD2-1A42-4282-82B8-1B499AF9CBF6}" type="slidenum">
              <a:rPr kumimoji="0" lang="en-US" altLang="zh-CN" sz="1200">
                <a:solidFill>
                  <a:srgbClr val="045C75"/>
                </a:solidFill>
              </a:rPr>
              <a:pPr eaLnBrk="1" hangingPunct="1"/>
              <a:t>50</a:t>
            </a:fld>
            <a:endParaRPr kumimoji="0" lang="en-US" altLang="zh-CN" sz="1200">
              <a:solidFill>
                <a:srgbClr val="045C75"/>
              </a:solidFill>
            </a:endParaRPr>
          </a:p>
        </p:txBody>
      </p:sp>
      <p:pic>
        <p:nvPicPr>
          <p:cNvPr id="33796" name="Picture 2" descr="电信收费计费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714375"/>
            <a:ext cx="6929437"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457200" y="5715000"/>
            <a:ext cx="8229600" cy="609600"/>
          </a:xfrm>
        </p:spPr>
        <p:txBody>
          <a:bodyPr/>
          <a:lstStyle/>
          <a:p>
            <a:pPr algn="ctr">
              <a:buFont typeface="Wingdings 2" panose="05020102010507070707" pitchFamily="18" charset="2"/>
              <a:buNone/>
            </a:pPr>
            <a:r>
              <a:rPr lang="zh-CN" altLang="en-US" smtClean="0"/>
              <a:t>员工培训系统示例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21A0AB76-E8B0-4B12-B8D7-8B0F94B2A9EA}" type="slidenum">
              <a:rPr kumimoji="0" lang="en-US" altLang="zh-CN" sz="1200">
                <a:solidFill>
                  <a:srgbClr val="045C75"/>
                </a:solidFill>
              </a:rPr>
              <a:pPr eaLnBrk="1" hangingPunct="1"/>
              <a:t>51</a:t>
            </a:fld>
            <a:endParaRPr kumimoji="0" lang="en-US" altLang="zh-CN" sz="1200">
              <a:solidFill>
                <a:srgbClr val="045C75"/>
              </a:solidFill>
            </a:endParaRPr>
          </a:p>
        </p:txBody>
      </p:sp>
      <p:pic>
        <p:nvPicPr>
          <p:cNvPr id="34820" name="Picture 2" descr="员工培训管理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857250"/>
            <a:ext cx="77216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457200" y="5857875"/>
            <a:ext cx="8229600" cy="466725"/>
          </a:xfrm>
        </p:spPr>
        <p:txBody>
          <a:bodyPr/>
          <a:lstStyle/>
          <a:p>
            <a:pPr algn="ctr">
              <a:buFont typeface="Wingdings 2" panose="05020102010507070707" pitchFamily="18" charset="2"/>
              <a:buNone/>
            </a:pPr>
            <a:r>
              <a:rPr lang="zh-CN" altLang="en-US" smtClean="0"/>
              <a:t>汽车租赁系统示例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42B83FE2-DF17-4E5E-A5FC-FB972A8EF5CD}" type="slidenum">
              <a:rPr kumimoji="0" lang="en-US" altLang="zh-CN" sz="1200">
                <a:solidFill>
                  <a:srgbClr val="045C75"/>
                </a:solidFill>
              </a:rPr>
              <a:pPr eaLnBrk="1" hangingPunct="1"/>
              <a:t>52</a:t>
            </a:fld>
            <a:endParaRPr kumimoji="0" lang="en-US" altLang="zh-CN" sz="1200">
              <a:solidFill>
                <a:srgbClr val="045C75"/>
              </a:solidFill>
            </a:endParaRPr>
          </a:p>
        </p:txBody>
      </p:sp>
      <p:pic>
        <p:nvPicPr>
          <p:cNvPr id="35844" name="Picture 2" descr="汽车租赁管理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14375"/>
            <a:ext cx="63563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1"/>
          </p:nvPr>
        </p:nvSpPr>
        <p:spPr>
          <a:xfrm>
            <a:off x="457200" y="5857875"/>
            <a:ext cx="8229600" cy="466725"/>
          </a:xfrm>
        </p:spPr>
        <p:txBody>
          <a:bodyPr/>
          <a:lstStyle/>
          <a:p>
            <a:pPr algn="ctr">
              <a:buFont typeface="Wingdings 2" panose="05020102010507070707" pitchFamily="18" charset="2"/>
              <a:buNone/>
            </a:pPr>
            <a:r>
              <a:rPr lang="zh-CN" altLang="en-US" smtClean="0"/>
              <a:t>医疗就诊管理系统示例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333CD2F6-4CE8-4943-8C08-15159C41D6D0}" type="slidenum">
              <a:rPr kumimoji="0" lang="en-US" altLang="zh-CN" sz="1200">
                <a:solidFill>
                  <a:srgbClr val="045C75"/>
                </a:solidFill>
              </a:rPr>
              <a:pPr eaLnBrk="1" hangingPunct="1"/>
              <a:t>53</a:t>
            </a:fld>
            <a:endParaRPr kumimoji="0" lang="en-US" altLang="zh-CN" sz="1200">
              <a:solidFill>
                <a:srgbClr val="045C75"/>
              </a:solidFill>
            </a:endParaRPr>
          </a:p>
        </p:txBody>
      </p:sp>
      <p:pic>
        <p:nvPicPr>
          <p:cNvPr id="36868" name="Picture 2" descr="医疗就诊管理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785813"/>
            <a:ext cx="6580187"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457200" y="5786438"/>
            <a:ext cx="8229600" cy="538162"/>
          </a:xfrm>
        </p:spPr>
        <p:txBody>
          <a:bodyPr/>
          <a:lstStyle/>
          <a:p>
            <a:pPr algn="ctr">
              <a:buFont typeface="Wingdings 2" panose="05020102010507070707" pitchFamily="18" charset="2"/>
              <a:buNone/>
            </a:pPr>
            <a:r>
              <a:rPr lang="zh-CN" altLang="en-US" smtClean="0"/>
              <a:t>评选系统示例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78C73BEB-BD1E-4BC2-AB5A-91C3DC1AE401}" type="slidenum">
              <a:rPr kumimoji="0" lang="en-US" altLang="zh-CN" sz="1200">
                <a:solidFill>
                  <a:srgbClr val="045C75"/>
                </a:solidFill>
              </a:rPr>
              <a:pPr eaLnBrk="1" hangingPunct="1"/>
              <a:t>54</a:t>
            </a:fld>
            <a:endParaRPr kumimoji="0" lang="en-US" altLang="zh-CN" sz="1200">
              <a:solidFill>
                <a:srgbClr val="045C75"/>
              </a:solidFill>
            </a:endParaRPr>
          </a:p>
        </p:txBody>
      </p:sp>
      <p:pic>
        <p:nvPicPr>
          <p:cNvPr id="37892" name="Picture 2" descr="竞赛管理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857250"/>
            <a:ext cx="7421562"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457200" y="5857875"/>
            <a:ext cx="8229600" cy="466725"/>
          </a:xfrm>
        </p:spPr>
        <p:txBody>
          <a:bodyPr/>
          <a:lstStyle/>
          <a:p>
            <a:pPr algn="ctr">
              <a:buFont typeface="Wingdings 2" panose="05020102010507070707" pitchFamily="18" charset="2"/>
              <a:buNone/>
            </a:pPr>
            <a:r>
              <a:rPr lang="zh-CN" altLang="en-US" smtClean="0"/>
              <a:t>房地产信息管理系统示例</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7764F51F-0C82-418D-A9EB-FCE3F0452840}" type="slidenum">
              <a:rPr kumimoji="0" lang="en-US" altLang="zh-CN" sz="1200">
                <a:solidFill>
                  <a:srgbClr val="045C75"/>
                </a:solidFill>
              </a:rPr>
              <a:pPr eaLnBrk="1" hangingPunct="1"/>
              <a:t>55</a:t>
            </a:fld>
            <a:endParaRPr kumimoji="0" lang="en-US" altLang="zh-CN" sz="1200">
              <a:solidFill>
                <a:srgbClr val="045C75"/>
              </a:solidFill>
            </a:endParaRPr>
          </a:p>
        </p:txBody>
      </p:sp>
      <p:pic>
        <p:nvPicPr>
          <p:cNvPr id="38916" name="Picture 2" descr="房地产信息管理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857250"/>
            <a:ext cx="7950200"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83036FC6-71D7-4841-A645-38989A90D854}" type="slidenum">
              <a:rPr kumimoji="0" lang="en-US" altLang="zh-CN" sz="1200">
                <a:solidFill>
                  <a:srgbClr val="045C75"/>
                </a:solidFill>
              </a:rPr>
              <a:pPr eaLnBrk="1" hangingPunct="1"/>
              <a:t>56</a:t>
            </a:fld>
            <a:endParaRPr kumimoji="0" lang="en-US" altLang="zh-CN" sz="1200">
              <a:solidFill>
                <a:srgbClr val="045C75"/>
              </a:solidFill>
            </a:endParaRPr>
          </a:p>
        </p:txBody>
      </p:sp>
      <p:pic>
        <p:nvPicPr>
          <p:cNvPr id="39939"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857250"/>
            <a:ext cx="7989887" cy="507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FE7955E1-228A-4E5F-A040-25B6B41A4807}" type="slidenum">
              <a:rPr kumimoji="0" lang="en-US" altLang="zh-CN" sz="1200">
                <a:solidFill>
                  <a:srgbClr val="045C75"/>
                </a:solidFill>
              </a:rPr>
              <a:pPr eaLnBrk="1" hangingPunct="1"/>
              <a:t>57</a:t>
            </a:fld>
            <a:endParaRPr kumimoji="0" lang="en-US" altLang="zh-CN" sz="1200">
              <a:solidFill>
                <a:srgbClr val="045C75"/>
              </a:solidFill>
            </a:endParaRPr>
          </a:p>
        </p:txBody>
      </p:sp>
      <p:pic>
        <p:nvPicPr>
          <p:cNvPr id="40963"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785813"/>
            <a:ext cx="7000875"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smtClean="0"/>
              <a:t>考核方式</a:t>
            </a:r>
          </a:p>
        </p:txBody>
      </p:sp>
      <p:sp>
        <p:nvSpPr>
          <p:cNvPr id="41987" name="内容占位符 2"/>
          <p:cNvSpPr>
            <a:spLocks noGrp="1"/>
          </p:cNvSpPr>
          <p:nvPr>
            <p:ph idx="1"/>
          </p:nvPr>
        </p:nvSpPr>
        <p:spPr/>
        <p:txBody>
          <a:bodyPr/>
          <a:lstStyle/>
          <a:p>
            <a:pPr>
              <a:buFont typeface="Wingdings 2" panose="05020102010507070707" pitchFamily="18" charset="2"/>
              <a:buNone/>
            </a:pPr>
            <a:r>
              <a:rPr lang="zh-CN" altLang="en-US" dirty="0" smtClean="0"/>
              <a:t>考核由两部分组成：</a:t>
            </a:r>
            <a:endParaRPr lang="en-US" altLang="zh-CN" dirty="0" smtClean="0"/>
          </a:p>
          <a:p>
            <a:r>
              <a:rPr lang="zh-CN" altLang="en-US" dirty="0" smtClean="0"/>
              <a:t>实际上机操作演示检查</a:t>
            </a:r>
            <a:endParaRPr lang="en-US" altLang="zh-CN" dirty="0" smtClean="0"/>
          </a:p>
          <a:p>
            <a:r>
              <a:rPr lang="zh-CN" altLang="en-US" dirty="0" smtClean="0"/>
              <a:t>书面实践报告检查</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9EF3CFDF-FB50-413D-B1D1-4814BB3FA124}" type="slidenum">
              <a:rPr kumimoji="0" lang="en-US" altLang="zh-CN" sz="1200">
                <a:solidFill>
                  <a:srgbClr val="045C75"/>
                </a:solidFill>
              </a:rPr>
              <a:pPr eaLnBrk="1" hangingPunct="1"/>
              <a:t>58</a:t>
            </a:fld>
            <a:endParaRPr kumimoji="0" lang="en-US" altLang="zh-CN" sz="1200">
              <a:solidFill>
                <a:srgbClr val="045C75"/>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提交电子资料</a:t>
            </a:r>
          </a:p>
        </p:txBody>
      </p:sp>
      <p:sp>
        <p:nvSpPr>
          <p:cNvPr id="43011" name="内容占位符 2"/>
          <p:cNvSpPr>
            <a:spLocks noGrp="1"/>
          </p:cNvSpPr>
          <p:nvPr>
            <p:ph idx="1"/>
          </p:nvPr>
        </p:nvSpPr>
        <p:spPr>
          <a:xfrm>
            <a:off x="457200" y="1935163"/>
            <a:ext cx="8686800" cy="4389437"/>
          </a:xfrm>
        </p:spPr>
        <p:txBody>
          <a:bodyPr/>
          <a:lstStyle/>
          <a:p>
            <a:r>
              <a:rPr lang="zh-CN" altLang="en-US" dirty="0" smtClean="0"/>
              <a:t>电子资料要求一个课题一个压缩文件，压缩文件名格式为“班号</a:t>
            </a:r>
            <a:r>
              <a:rPr lang="en-US" altLang="zh-CN" dirty="0" smtClean="0"/>
              <a:t>_</a:t>
            </a:r>
            <a:r>
              <a:rPr lang="zh-CN" altLang="en-US" dirty="0" smtClean="0"/>
              <a:t>应用系统名称</a:t>
            </a:r>
            <a:r>
              <a:rPr lang="en-US" altLang="zh-CN" dirty="0" smtClean="0"/>
              <a:t>_</a:t>
            </a:r>
            <a:r>
              <a:rPr lang="zh-CN" altLang="en-US" dirty="0" smtClean="0"/>
              <a:t>姓名</a:t>
            </a:r>
            <a:r>
              <a:rPr lang="en-US" altLang="zh-CN" dirty="0" smtClean="0"/>
              <a:t>.</a:t>
            </a:r>
            <a:r>
              <a:rPr lang="en-US" altLang="zh-CN" dirty="0" err="1" smtClean="0"/>
              <a:t>rar</a:t>
            </a:r>
            <a:r>
              <a:rPr lang="zh-CN" altLang="en-US" dirty="0" smtClean="0"/>
              <a:t>”，例如：“计</a:t>
            </a:r>
            <a:r>
              <a:rPr lang="en-US" altLang="zh-CN" dirty="0" smtClean="0"/>
              <a:t>0901_</a:t>
            </a:r>
            <a:r>
              <a:rPr lang="zh-CN" altLang="en-US" dirty="0" smtClean="0"/>
              <a:t>房地产信息管理系统</a:t>
            </a:r>
            <a:r>
              <a:rPr lang="en-US" altLang="zh-CN" dirty="0" smtClean="0"/>
              <a:t>_</a:t>
            </a:r>
            <a:r>
              <a:rPr lang="zh-CN" altLang="en-US" dirty="0" smtClean="0"/>
              <a:t>张三</a:t>
            </a:r>
            <a:r>
              <a:rPr lang="en-US" altLang="zh-CN" dirty="0" smtClean="0"/>
              <a:t>.doc</a:t>
            </a:r>
            <a:r>
              <a:rPr lang="zh-CN" altLang="en-US" dirty="0" smtClean="0"/>
              <a:t>” 。</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BFBFD82B-3A85-44E2-8CCC-6AAD30657CBE}" type="slidenum">
              <a:rPr kumimoji="0" lang="en-US" altLang="zh-CN" sz="1200">
                <a:solidFill>
                  <a:srgbClr val="045C75"/>
                </a:solidFill>
              </a:rPr>
              <a:pPr eaLnBrk="1" hangingPunct="1"/>
              <a:t>59</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857251"/>
            <a:ext cx="8229600" cy="2283718"/>
          </a:xfrm>
        </p:spPr>
        <p:txBody>
          <a:bodyPr/>
          <a:lstStyle/>
          <a:p>
            <a:pPr indent="628650"/>
            <a:r>
              <a:rPr lang="zh-CN" altLang="en-US" sz="6000" i="1" dirty="0" smtClean="0"/>
              <a:t>具体规范参见</a:t>
            </a:r>
            <a:r>
              <a:rPr lang="en-US" altLang="zh-CN" sz="6000" i="1" dirty="0" smtClean="0"/>
              <a:t>《</a:t>
            </a:r>
            <a:r>
              <a:rPr lang="zh-CN" altLang="en-US" sz="6000" i="1" dirty="0"/>
              <a:t>实践报告格式撰写规范</a:t>
            </a:r>
            <a:r>
              <a:rPr lang="en-US" altLang="zh-CN" sz="6000" i="1" dirty="0" smtClean="0"/>
              <a:t>》</a:t>
            </a:r>
            <a:endParaRPr lang="zh-CN" altLang="en-US" sz="6000" i="1" dirty="0" smtClean="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7B91276B-C712-4200-965E-E4FCF518246E}" type="slidenum">
              <a:rPr kumimoji="0" lang="en-US" altLang="zh-CN" sz="1200">
                <a:solidFill>
                  <a:srgbClr val="045C75"/>
                </a:solidFill>
              </a:rPr>
              <a:pPr eaLnBrk="1" hangingPunct="1"/>
              <a:t>6</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457200" y="357188"/>
            <a:ext cx="8229600" cy="1143000"/>
          </a:xfrm>
        </p:spPr>
        <p:txBody>
          <a:bodyPr/>
          <a:lstStyle/>
          <a:p>
            <a:r>
              <a:rPr lang="zh-CN" altLang="en-US" smtClean="0"/>
              <a:t>提交电子资料</a:t>
            </a:r>
          </a:p>
        </p:txBody>
      </p:sp>
      <p:sp>
        <p:nvSpPr>
          <p:cNvPr id="44035" name="内容占位符 2"/>
          <p:cNvSpPr>
            <a:spLocks noGrp="1"/>
          </p:cNvSpPr>
          <p:nvPr>
            <p:ph idx="1"/>
          </p:nvPr>
        </p:nvSpPr>
        <p:spPr>
          <a:xfrm>
            <a:off x="457200" y="1500188"/>
            <a:ext cx="8229600" cy="4857750"/>
          </a:xfrm>
        </p:spPr>
        <p:txBody>
          <a:bodyPr/>
          <a:lstStyle/>
          <a:p>
            <a:r>
              <a:rPr lang="zh-CN" altLang="en-US" dirty="0" smtClean="0"/>
              <a:t>压缩文件内含至少</a:t>
            </a:r>
            <a:r>
              <a:rPr lang="en-US" altLang="zh-CN" dirty="0" smtClean="0"/>
              <a:t>4</a:t>
            </a:r>
            <a:r>
              <a:rPr lang="zh-CN" altLang="en-US" dirty="0" smtClean="0"/>
              <a:t>个目录和一个</a:t>
            </a:r>
            <a:r>
              <a:rPr lang="en-US" altLang="zh-CN" dirty="0" smtClean="0"/>
              <a:t>readme</a:t>
            </a:r>
            <a:r>
              <a:rPr lang="zh-CN" altLang="en-US" dirty="0" smtClean="0"/>
              <a:t>说明文本文件，具体说明如下：</a:t>
            </a:r>
          </a:p>
          <a:p>
            <a:pPr>
              <a:buFont typeface="Wingdings 2" panose="05020102010507070707" pitchFamily="18" charset="2"/>
              <a:buNone/>
            </a:pPr>
            <a:r>
              <a:rPr lang="en-US" altLang="zh-CN" dirty="0" smtClean="0"/>
              <a:t>1</a:t>
            </a:r>
            <a:r>
              <a:rPr lang="zh-CN" altLang="en-US" dirty="0" smtClean="0"/>
              <a:t>）源代码；</a:t>
            </a:r>
          </a:p>
          <a:p>
            <a:pPr>
              <a:buFont typeface="Wingdings 2" panose="05020102010507070707" pitchFamily="18" charset="2"/>
              <a:buNone/>
            </a:pPr>
            <a:r>
              <a:rPr lang="en-US" altLang="zh-CN" dirty="0" smtClean="0"/>
              <a:t>2</a:t>
            </a:r>
            <a:r>
              <a:rPr lang="zh-CN" altLang="en-US" dirty="0" smtClean="0"/>
              <a:t>）可执行程序；</a:t>
            </a:r>
          </a:p>
          <a:p>
            <a:pPr>
              <a:buFont typeface="Wingdings 2" panose="05020102010507070707" pitchFamily="18" charset="2"/>
              <a:buNone/>
            </a:pPr>
            <a:r>
              <a:rPr lang="en-US" altLang="zh-CN" dirty="0" smtClean="0"/>
              <a:t>3</a:t>
            </a:r>
            <a:r>
              <a:rPr lang="zh-CN" altLang="en-US" dirty="0" smtClean="0"/>
              <a:t>）数据库</a:t>
            </a:r>
          </a:p>
          <a:p>
            <a:pPr>
              <a:buFont typeface="Wingdings 2" panose="05020102010507070707" pitchFamily="18" charset="2"/>
              <a:buNone/>
            </a:pPr>
            <a:r>
              <a:rPr lang="zh-CN" altLang="en-US" dirty="0" smtClean="0"/>
              <a:t>包含数据库文件，加载、配置、连接数据库方式的说明文档。</a:t>
            </a:r>
          </a:p>
          <a:p>
            <a:pPr>
              <a:buFont typeface="Wingdings 2" panose="05020102010507070707" pitchFamily="18" charset="2"/>
              <a:buNone/>
            </a:pPr>
            <a:r>
              <a:rPr lang="en-US" altLang="zh-CN" dirty="0" smtClean="0"/>
              <a:t>4</a:t>
            </a:r>
            <a:r>
              <a:rPr lang="zh-CN" altLang="en-US" dirty="0" smtClean="0"/>
              <a:t>）课程实践报告</a:t>
            </a:r>
            <a:r>
              <a:rPr lang="en-US" altLang="zh-CN" dirty="0">
                <a:latin typeface="Times New Roman" panose="02020603050405020304" pitchFamily="18" charset="0"/>
                <a:cs typeface="Times New Roman" panose="02020603050405020304" pitchFamily="18" charset="0"/>
              </a:rPr>
              <a:t>word2003</a:t>
            </a:r>
            <a:r>
              <a:rPr lang="zh-CN" altLang="en-US" dirty="0" smtClean="0"/>
              <a:t>版，文件名格式为“学号</a:t>
            </a:r>
            <a:r>
              <a:rPr lang="en-US" altLang="zh-CN" dirty="0" smtClean="0"/>
              <a:t>+</a:t>
            </a:r>
            <a:r>
              <a:rPr lang="zh-CN" altLang="en-US" dirty="0" smtClean="0"/>
              <a:t>姓名</a:t>
            </a:r>
            <a:r>
              <a:rPr lang="en-US" altLang="zh-CN" dirty="0" smtClean="0"/>
              <a:t>+DB</a:t>
            </a:r>
            <a:r>
              <a:rPr lang="zh-CN" altLang="en-US" dirty="0" smtClean="0"/>
              <a:t>实践报告</a:t>
            </a:r>
            <a:r>
              <a:rPr lang="en-US" altLang="zh-CN" dirty="0" smtClean="0"/>
              <a:t>.doc</a:t>
            </a:r>
            <a:r>
              <a:rPr lang="zh-CN" altLang="en-US" dirty="0" smtClean="0"/>
              <a:t>”；</a:t>
            </a:r>
          </a:p>
          <a:p>
            <a:pPr>
              <a:buFont typeface="Wingdings 2" panose="05020102010507070707" pitchFamily="18" charset="2"/>
              <a:buNone/>
            </a:pPr>
            <a:r>
              <a:rPr lang="en-US" altLang="zh-CN" dirty="0" smtClean="0"/>
              <a:t>5</a:t>
            </a:r>
            <a:r>
              <a:rPr lang="zh-CN" altLang="en-US" dirty="0" smtClean="0"/>
              <a:t>）上述目录的情况说明“</a:t>
            </a:r>
            <a:r>
              <a:rPr lang="en-US" altLang="zh-CN" dirty="0">
                <a:latin typeface="Times New Roman" panose="02020603050405020304" pitchFamily="18" charset="0"/>
                <a:cs typeface="Times New Roman" panose="02020603050405020304" pitchFamily="18" charset="0"/>
              </a:rPr>
              <a:t>readme.txt</a:t>
            </a:r>
            <a:r>
              <a:rPr lang="zh-CN" altLang="en-US" dirty="0" smtClean="0"/>
              <a:t>”文件。</a:t>
            </a:r>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1EF466AC-DA12-44CD-B37C-6071608B973E}" type="slidenum">
              <a:rPr kumimoji="0" lang="en-US" altLang="zh-CN" sz="1200">
                <a:solidFill>
                  <a:srgbClr val="045C75"/>
                </a:solidFill>
              </a:rPr>
              <a:pPr eaLnBrk="1" hangingPunct="1"/>
              <a:t>60</a:t>
            </a:fld>
            <a:endParaRPr kumimoji="0" lang="en-US" altLang="zh-CN" sz="1200">
              <a:solidFill>
                <a:srgbClr val="045C75"/>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95536" y="204788"/>
            <a:ext cx="8229600" cy="847948"/>
          </a:xfrm>
        </p:spPr>
        <p:txBody>
          <a:bodyPr/>
          <a:lstStyle/>
          <a:p>
            <a:r>
              <a:rPr lang="zh-CN" altLang="en-US" dirty="0" smtClean="0"/>
              <a:t>阶段性要求</a:t>
            </a:r>
          </a:p>
        </p:txBody>
      </p:sp>
      <p:sp>
        <p:nvSpPr>
          <p:cNvPr id="3" name="内容占位符 2"/>
          <p:cNvSpPr>
            <a:spLocks noGrp="1"/>
          </p:cNvSpPr>
          <p:nvPr>
            <p:ph idx="1"/>
          </p:nvPr>
        </p:nvSpPr>
        <p:spPr>
          <a:xfrm>
            <a:off x="323528" y="1196752"/>
            <a:ext cx="8229600" cy="4389437"/>
          </a:xfrm>
        </p:spPr>
        <p:txBody>
          <a:bodyPr/>
          <a:lstStyle/>
          <a:p>
            <a:pPr>
              <a:defRPr/>
            </a:pPr>
            <a:r>
              <a:rPr lang="zh-CN" altLang="en-US" dirty="0" smtClean="0"/>
              <a:t>第二次上机结束前或者部分同学第三次上机开始时检查前面两个基本实验。    </a:t>
            </a:r>
            <a:endParaRPr lang="en-US" altLang="zh-CN" dirty="0" smtClean="0"/>
          </a:p>
          <a:p>
            <a:pPr>
              <a:defRPr/>
            </a:pPr>
            <a:r>
              <a:rPr lang="zh-CN" altLang="en-US" dirty="0" smtClean="0"/>
              <a:t>第四次上机结束前或者部分同学五次上机开始时，进行中期检查。实践</a:t>
            </a:r>
            <a:r>
              <a:rPr lang="zh-CN" altLang="en-US" dirty="0" smtClean="0"/>
              <a:t>中期检查时，提交一份阶段性文档（电子版），内容包括：</a:t>
            </a:r>
            <a:endParaRPr lang="en-US" altLang="zh-CN" dirty="0" smtClean="0"/>
          </a:p>
          <a:p>
            <a:pPr marL="361950" indent="0">
              <a:buFont typeface="Wingdings 2" panose="05020102010507070707" pitchFamily="18" charset="2"/>
              <a:buNone/>
              <a:defRPr/>
            </a:pPr>
            <a:r>
              <a:rPr lang="zh-CN" altLang="en-US" dirty="0" smtClean="0"/>
              <a:t>题目</a:t>
            </a:r>
            <a:r>
              <a:rPr lang="zh-CN" altLang="en-US" dirty="0" smtClean="0"/>
              <a:t>、</a:t>
            </a:r>
            <a:endParaRPr lang="en-US" altLang="zh-CN" dirty="0" smtClean="0"/>
          </a:p>
          <a:p>
            <a:pPr marL="361950" indent="0">
              <a:buFont typeface="Wingdings 2" panose="05020102010507070707" pitchFamily="18" charset="2"/>
              <a:buNone/>
              <a:defRPr/>
            </a:pPr>
            <a:r>
              <a:rPr lang="zh-CN" altLang="en-US" dirty="0" smtClean="0"/>
              <a:t>需求分析内容（含数据字典）、</a:t>
            </a:r>
            <a:endParaRPr lang="en-US" altLang="zh-CN" dirty="0" smtClean="0"/>
          </a:p>
          <a:p>
            <a:pPr marL="361950" indent="0">
              <a:buFont typeface="Wingdings 2" panose="05020102010507070707" pitchFamily="18" charset="2"/>
              <a:buNone/>
              <a:defRPr/>
            </a:pPr>
            <a:r>
              <a:rPr lang="zh-CN" altLang="en-US" dirty="0" smtClean="0"/>
              <a:t>系统体系结构、</a:t>
            </a:r>
            <a:endParaRPr lang="en-US" altLang="zh-CN" dirty="0" smtClean="0"/>
          </a:p>
          <a:p>
            <a:pPr marL="361950" indent="0">
              <a:buFont typeface="Wingdings 2" panose="05020102010507070707" pitchFamily="18" charset="2"/>
              <a:buNone/>
              <a:defRPr/>
            </a:pPr>
            <a:r>
              <a:rPr lang="zh-CN" altLang="en-US" dirty="0" smtClean="0"/>
              <a:t>总体功能模块划分、</a:t>
            </a:r>
            <a:endParaRPr lang="en-US" altLang="zh-CN" dirty="0" smtClean="0"/>
          </a:p>
          <a:p>
            <a:pPr marL="361950" indent="0">
              <a:buFont typeface="Wingdings 2" panose="05020102010507070707" pitchFamily="18" charset="2"/>
              <a:buNone/>
              <a:defRPr/>
            </a:pPr>
            <a:r>
              <a:rPr lang="zh-CN" altLang="en-US" dirty="0" smtClean="0"/>
              <a:t>数据库设计、</a:t>
            </a:r>
            <a:endParaRPr lang="en-US" altLang="zh-CN" dirty="0" smtClean="0"/>
          </a:p>
          <a:p>
            <a:pPr marL="361950" indent="0">
              <a:buFont typeface="Wingdings 2" panose="05020102010507070707" pitchFamily="18" charset="2"/>
              <a:buNone/>
              <a:defRPr/>
            </a:pPr>
            <a:r>
              <a:rPr lang="zh-CN" altLang="en-US" dirty="0" smtClean="0"/>
              <a:t>数据流图和主要业务的流程图。</a:t>
            </a:r>
            <a:endParaRPr lang="zh-CN" altLang="en-US" dirty="0"/>
          </a:p>
        </p:txBody>
      </p:sp>
      <p:sp>
        <p:nvSpPr>
          <p:cNvPr id="4" name="灯片编号占位符 3"/>
          <p:cNvSpPr>
            <a:spLocks noGrp="1"/>
          </p:cNvSpPr>
          <p:nvPr>
            <p:ph type="sldNum" sz="quarter" idx="12"/>
          </p:nvPr>
        </p:nvSpPr>
        <p:spPr/>
        <p:txBody>
          <a:bodyPr/>
          <a:lstStyle>
            <a:lvl1pPr eaLnBrk="0" hangingPunct="0">
              <a:defRPr kumimoji="1" sz="2400">
                <a:solidFill>
                  <a:schemeClr val="tx1"/>
                </a:solidFill>
                <a:latin typeface="Verdana" panose="020B0604030504040204" pitchFamily="34" charset="0"/>
                <a:ea typeface="宋体" panose="02010600030101010101" pitchFamily="2" charset="-122"/>
              </a:defRPr>
            </a:lvl1pPr>
            <a:lvl2pPr marL="742950" indent="-285750" eaLnBrk="0" hangingPunct="0">
              <a:defRPr kumimoji="1" sz="2400">
                <a:solidFill>
                  <a:schemeClr val="tx1"/>
                </a:solidFill>
                <a:latin typeface="Verdana" panose="020B0604030504040204" pitchFamily="34" charset="0"/>
                <a:ea typeface="宋体" panose="02010600030101010101" pitchFamily="2" charset="-122"/>
              </a:defRPr>
            </a:lvl2pPr>
            <a:lvl3pPr marL="1143000" indent="-228600" eaLnBrk="0" hangingPunct="0">
              <a:defRPr kumimoji="1" sz="2400">
                <a:solidFill>
                  <a:schemeClr val="tx1"/>
                </a:solidFill>
                <a:latin typeface="Verdana" panose="020B0604030504040204" pitchFamily="34" charset="0"/>
                <a:ea typeface="宋体" panose="02010600030101010101" pitchFamily="2" charset="-122"/>
              </a:defRPr>
            </a:lvl3pPr>
            <a:lvl4pPr marL="1600200" indent="-228600" eaLnBrk="0" hangingPunct="0">
              <a:defRPr kumimoji="1" sz="2400">
                <a:solidFill>
                  <a:schemeClr val="tx1"/>
                </a:solidFill>
                <a:latin typeface="Verdana" panose="020B0604030504040204" pitchFamily="34" charset="0"/>
                <a:ea typeface="宋体" panose="02010600030101010101" pitchFamily="2" charset="-122"/>
              </a:defRPr>
            </a:lvl4pPr>
            <a:lvl5pPr marL="2057400" indent="-228600" eaLnBrk="0" hangingPunct="0">
              <a:defRPr kumimoji="1"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pPr eaLnBrk="1" hangingPunct="1"/>
            <a:fld id="{4396D758-E09A-47FA-97F8-96F4663055ED}" type="slidenum">
              <a:rPr kumimoji="0" lang="en-US" altLang="zh-CN" sz="1200">
                <a:solidFill>
                  <a:srgbClr val="045C75"/>
                </a:solidFill>
              </a:rPr>
              <a:pPr eaLnBrk="1" hangingPunct="1"/>
              <a:t>61</a:t>
            </a:fld>
            <a:endParaRPr kumimoji="0" lang="en-US" altLang="zh-CN" sz="120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实验部分的指导</a:t>
            </a:r>
            <a:endParaRPr lang="zh-CN" altLang="en-US" dirty="0"/>
          </a:p>
        </p:txBody>
      </p:sp>
      <p:sp>
        <p:nvSpPr>
          <p:cNvPr id="3" name="内容占位符 2"/>
          <p:cNvSpPr>
            <a:spLocks noGrp="1"/>
          </p:cNvSpPr>
          <p:nvPr>
            <p:ph idx="1"/>
          </p:nvPr>
        </p:nvSpPr>
        <p:spPr>
          <a:xfrm>
            <a:off x="457200" y="1935163"/>
            <a:ext cx="8229600" cy="557733"/>
          </a:xfrm>
        </p:spPr>
        <p:txBody>
          <a:bodyPr/>
          <a:lstStyle/>
          <a:p>
            <a:pPr marL="0" indent="0">
              <a:buNone/>
            </a:pPr>
            <a:r>
              <a:rPr lang="zh-CN" altLang="en-US" b="1" dirty="0" smtClean="0">
                <a:solidFill>
                  <a:schemeClr val="tx2"/>
                </a:solidFill>
              </a:rPr>
              <a:t>例：数据导出至文件</a:t>
            </a:r>
            <a:endParaRPr lang="en-US" altLang="zh-CN" b="1" dirty="0" smtClean="0">
              <a:solidFill>
                <a:schemeClr val="tx2"/>
              </a:solidFill>
            </a:endParaRPr>
          </a:p>
          <a:p>
            <a:pPr marL="0" indent="0">
              <a:buNone/>
            </a:pPr>
            <a:r>
              <a:rPr lang="zh-CN" altLang="en-US" b="1" dirty="0" smtClean="0">
                <a:solidFill>
                  <a:schemeClr val="tx2"/>
                </a:solidFill>
              </a:rPr>
              <a:t>        选择工具程序</a:t>
            </a:r>
            <a:endParaRPr lang="en-US" altLang="zh-CN" b="1" dirty="0" smtClean="0">
              <a:solidFill>
                <a:schemeClr val="tx2"/>
              </a:solidFill>
            </a:endParaRPr>
          </a:p>
        </p:txBody>
      </p:sp>
      <p:sp>
        <p:nvSpPr>
          <p:cNvPr id="4" name="灯片编号占位符 3"/>
          <p:cNvSpPr>
            <a:spLocks noGrp="1"/>
          </p:cNvSpPr>
          <p:nvPr>
            <p:ph type="sldNum" sz="quarter" idx="12"/>
          </p:nvPr>
        </p:nvSpPr>
        <p:spPr/>
        <p:txBody>
          <a:bodyPr/>
          <a:lstStyle/>
          <a:p>
            <a:fld id="{A6A9D454-4ABB-4FCB-ABD8-8279CE061E85}" type="slidenum">
              <a:rPr lang="en-US" altLang="zh-CN" smtClean="0"/>
              <a:pPr/>
              <a:t>7</a:t>
            </a:fld>
            <a:endParaRPr lang="en-US" altLang="zh-CN"/>
          </a:p>
        </p:txBody>
      </p:sp>
      <p:pic>
        <p:nvPicPr>
          <p:cNvPr id="7" name="图片 6"/>
          <p:cNvPicPr>
            <a:picLocks noChangeAspect="1"/>
          </p:cNvPicPr>
          <p:nvPr/>
        </p:nvPicPr>
        <p:blipFill>
          <a:blip r:embed="rId2"/>
          <a:stretch>
            <a:fillRect/>
          </a:stretch>
        </p:blipFill>
        <p:spPr>
          <a:xfrm>
            <a:off x="465042" y="3140968"/>
            <a:ext cx="2390476" cy="2838095"/>
          </a:xfrm>
          <a:prstGeom prst="rect">
            <a:avLst/>
          </a:prstGeom>
        </p:spPr>
      </p:pic>
    </p:spTree>
    <p:extLst>
      <p:ext uri="{BB962C8B-B14F-4D97-AF65-F5344CB8AC3E}">
        <p14:creationId xmlns:p14="http://schemas.microsoft.com/office/powerpoint/2010/main" val="2342426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6A9D454-4ABB-4FCB-ABD8-8279CE061E85}" type="slidenum">
              <a:rPr lang="en-US" altLang="zh-CN" smtClean="0"/>
              <a:pPr/>
              <a:t>8</a:t>
            </a:fld>
            <a:endParaRPr lang="en-US" altLang="zh-CN"/>
          </a:p>
        </p:txBody>
      </p:sp>
      <p:pic>
        <p:nvPicPr>
          <p:cNvPr id="5" name="图片 4"/>
          <p:cNvPicPr>
            <a:picLocks noChangeAspect="1"/>
          </p:cNvPicPr>
          <p:nvPr/>
        </p:nvPicPr>
        <p:blipFill>
          <a:blip r:embed="rId2"/>
          <a:stretch>
            <a:fillRect/>
          </a:stretch>
        </p:blipFill>
        <p:spPr>
          <a:xfrm>
            <a:off x="1200571" y="1268760"/>
            <a:ext cx="6742857" cy="5265002"/>
          </a:xfrm>
          <a:prstGeom prst="rect">
            <a:avLst/>
          </a:prstGeom>
        </p:spPr>
      </p:pic>
      <p:sp>
        <p:nvSpPr>
          <p:cNvPr id="6"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选择源数据库</a:t>
            </a:r>
            <a:endParaRPr kumimoji="0" lang="en-US" altLang="zh-CN" b="1" dirty="0" smtClean="0">
              <a:solidFill>
                <a:schemeClr val="tx2"/>
              </a:solidFill>
            </a:endParaRPr>
          </a:p>
        </p:txBody>
      </p:sp>
    </p:spTree>
    <p:extLst>
      <p:ext uri="{BB962C8B-B14F-4D97-AF65-F5344CB8AC3E}">
        <p14:creationId xmlns:p14="http://schemas.microsoft.com/office/powerpoint/2010/main" val="2546119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6578565-C2C6-411C-8143-DE90D3941385}" type="slidenum">
              <a:rPr lang="en-US" altLang="zh-CN" smtClean="0"/>
              <a:pPr/>
              <a:t>9</a:t>
            </a:fld>
            <a:endParaRPr lang="en-US" altLang="zh-CN"/>
          </a:p>
        </p:txBody>
      </p:sp>
      <p:pic>
        <p:nvPicPr>
          <p:cNvPr id="4" name="图片 3"/>
          <p:cNvPicPr>
            <a:picLocks noChangeAspect="1"/>
          </p:cNvPicPr>
          <p:nvPr/>
        </p:nvPicPr>
        <p:blipFill>
          <a:blip r:embed="rId2"/>
          <a:stretch>
            <a:fillRect/>
          </a:stretch>
        </p:blipFill>
        <p:spPr>
          <a:xfrm>
            <a:off x="1172000" y="1124744"/>
            <a:ext cx="6800000" cy="5413780"/>
          </a:xfrm>
          <a:prstGeom prst="rect">
            <a:avLst/>
          </a:prstGeom>
        </p:spPr>
      </p:pic>
      <p:sp>
        <p:nvSpPr>
          <p:cNvPr id="5" name="内容占位符 2"/>
          <p:cNvSpPr txBox="1">
            <a:spLocks/>
          </p:cNvSpPr>
          <p:nvPr/>
        </p:nvSpPr>
        <p:spPr>
          <a:xfrm>
            <a:off x="683568" y="488798"/>
            <a:ext cx="8229600" cy="557733"/>
          </a:xfrm>
          <a:prstGeom prst="rect">
            <a:avLst/>
          </a:prstGeom>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kumimoji="0" lang="zh-CN" altLang="en-US" b="1" dirty="0" smtClean="0">
                <a:solidFill>
                  <a:schemeClr val="tx2"/>
                </a:solidFill>
              </a:rPr>
              <a:t>指定目标数据文件</a:t>
            </a:r>
            <a:endParaRPr kumimoji="0" lang="en-US" altLang="zh-CN" b="1" dirty="0" smtClean="0">
              <a:solidFill>
                <a:schemeClr val="tx2"/>
              </a:solidFill>
            </a:endParaRPr>
          </a:p>
        </p:txBody>
      </p:sp>
    </p:spTree>
    <p:extLst>
      <p:ext uri="{BB962C8B-B14F-4D97-AF65-F5344CB8AC3E}">
        <p14:creationId xmlns:p14="http://schemas.microsoft.com/office/powerpoint/2010/main" val="4119919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2492</TotalTime>
  <Words>1594</Words>
  <Application>Microsoft Office PowerPoint</Application>
  <PresentationFormat>全屏显示(4:3)</PresentationFormat>
  <Paragraphs>236</Paragraphs>
  <Slides>61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61</vt:i4>
      </vt:variant>
    </vt:vector>
  </HeadingPairs>
  <TitlesOfParts>
    <vt:vector size="70" baseType="lpstr">
      <vt:lpstr>隶书</vt:lpstr>
      <vt:lpstr>宋体</vt:lpstr>
      <vt:lpstr>Calibri</vt:lpstr>
      <vt:lpstr>Constantia</vt:lpstr>
      <vt:lpstr>Times New Roman</vt:lpstr>
      <vt:lpstr>Verdana</vt:lpstr>
      <vt:lpstr>Wingdings</vt:lpstr>
      <vt:lpstr>Wingdings 2</vt:lpstr>
      <vt:lpstr>流畅</vt:lpstr>
      <vt:lpstr>《数据库系统原理实践》 课程要求与说明</vt:lpstr>
      <vt:lpstr>课程目的</vt:lpstr>
      <vt:lpstr>课程主要内容</vt:lpstr>
      <vt:lpstr>基本要求</vt:lpstr>
      <vt:lpstr>PowerPoint 演示文稿</vt:lpstr>
      <vt:lpstr>具体规范参见《实践报告格式撰写规范》</vt:lpstr>
      <vt:lpstr>实验部分的指导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例：数据从文件导入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数据库应用系统设计指导</vt:lpstr>
      <vt:lpstr>目的</vt:lpstr>
      <vt:lpstr>选题</vt:lpstr>
      <vt:lpstr>选题参考</vt:lpstr>
      <vt:lpstr>应用系统设计基本要求</vt:lpstr>
      <vt:lpstr>主要内容1：建立需求分析并形成书面材料</vt:lpstr>
      <vt:lpstr>主要内容2：总体设计及其书面文档</vt:lpstr>
      <vt:lpstr>PowerPoint 演示文稿</vt:lpstr>
      <vt:lpstr>PowerPoint 演示文稿</vt:lpstr>
      <vt:lpstr>PowerPoint 演示文稿</vt:lpstr>
      <vt:lpstr>主要内容3：数据库设计及其书面文档</vt:lpstr>
      <vt:lpstr>PowerPoint 演示文稿</vt:lpstr>
      <vt:lpstr>PowerPoint 演示文稿</vt:lpstr>
      <vt:lpstr>主要内容4： 详细设计及其文档</vt:lpstr>
      <vt:lpstr>主要内容4： 详细设计及其文档</vt:lpstr>
      <vt:lpstr>主要内容4： 详细设计及其文档</vt:lpstr>
      <vt:lpstr>PowerPoint 演示文稿</vt:lpstr>
      <vt:lpstr>PowerPoint 演示文稿</vt:lpstr>
      <vt:lpstr>PowerPoint 演示文稿</vt:lpstr>
      <vt:lpstr>主要内容5： 测试分析及其文档</vt:lpstr>
      <vt:lpstr>主要内容5： 测试分析及其文档</vt:lpstr>
      <vt:lpstr>主要内容6：整理、撰写课程设计报告</vt:lpstr>
      <vt:lpstr>特色与亮点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考核方式</vt:lpstr>
      <vt:lpstr>提交电子资料</vt:lpstr>
      <vt:lpstr>提交电子资料</vt:lpstr>
      <vt:lpstr>阶段性要求</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panpp</cp:lastModifiedBy>
  <cp:revision>346</cp:revision>
  <dcterms:created xsi:type="dcterms:W3CDTF">2005-02-24T05:24:23Z</dcterms:created>
  <dcterms:modified xsi:type="dcterms:W3CDTF">2019-04-26T08:59:43Z</dcterms:modified>
</cp:coreProperties>
</file>