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0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50d9c973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50d9c973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50d9c973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50d9c973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50d9c97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50d9c973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45d0560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45d0560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60aa603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60aa603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60aa6035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60aa6035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50d9c973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50d9c973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50d9c9730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50d9c9730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50d9c973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50d9c9730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50d9c9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50d9c9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474085.3479229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ypi.org/project/simple-emulator/" TargetMode="External"/><Relationship Id="rId5" Type="http://schemas.openxmlformats.org/officeDocument/2006/relationships/hyperlink" Target="https://en.wikipedia.org/wiki/TCP_congestion_control#TCP_New_Reno" TargetMode="External"/><Relationship Id="rId4" Type="http://schemas.openxmlformats.org/officeDocument/2006/relationships/hyperlink" Target="https://dl.acm.org/doi/abs/10.1145/3474085.3479208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engMingTang/Meet-Deadline-Requirements-Challenge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trans.online/MMGC2021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transCompetition/Meet-Deadline-Requirements-Challeng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engMingTang/Meet-Deadline-Requirements-Challenge/tree/master/solution_demo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transCompetition/Meet-Deadline-Requirements-Challenge/tree/master/dataset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MM’21 Grand Challenge (GC)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ShengMing Tang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Additional Resources</a:t>
            </a: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 dirty="0">
                <a:solidFill>
                  <a:schemeClr val="hlink"/>
                </a:solidFill>
                <a:hlinkClick r:id="rId3"/>
              </a:rPr>
              <a:t>Grand Challenge paper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800" u="sng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Paper</a:t>
            </a:r>
            <a:r>
              <a:rPr lang="zh-TW" sz="1800" dirty="0"/>
              <a:t> that won the first award</a:t>
            </a:r>
            <a:endParaRPr lang="en-US" altLang="zh-TW"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altLang="zh-TW" sz="1800" dirty="0"/>
              <a:t>Simply reproducing the algorithm will result in zero score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Basics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u="sng" dirty="0">
                <a:solidFill>
                  <a:schemeClr val="hlink"/>
                </a:solidFill>
                <a:hlinkClick r:id="rId5"/>
              </a:rPr>
              <a:t>TCP Reno </a:t>
            </a:r>
            <a:r>
              <a:rPr lang="zh-TW" dirty="0"/>
              <a:t>(congestion control algorithm)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Simulation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u="sng" dirty="0">
                <a:solidFill>
                  <a:schemeClr val="hlink"/>
                </a:solidFill>
                <a:hlinkClick r:id="rId6"/>
              </a:rPr>
              <a:t>Emulator class explained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 dirty="0"/>
              <a:t>Instantiation details</a:t>
            </a:r>
            <a:endParaRPr dirty="0"/>
          </a:p>
        </p:txBody>
      </p:sp>
      <p:sp>
        <p:nvSpPr>
          <p:cNvPr id="130" name="Google Shape;13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BA6AF-8BB1-4315-8A42-0738DED4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File Structure and Self Test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DA360D-2177-4ABD-B240-E8199E829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Clone or fork this </a:t>
            </a:r>
            <a:r>
              <a:rPr lang="en-US" altLang="zh-TW" dirty="0">
                <a:hlinkClick r:id="rId2"/>
              </a:rPr>
              <a:t>https://github.com/ShengMingTang/Meet-Deadline-Requirements-Challenge</a:t>
            </a:r>
            <a:endParaRPr lang="en-US" altLang="zh-TW" dirty="0"/>
          </a:p>
          <a:p>
            <a:r>
              <a:rPr lang="en-US" altLang="zh-TW" dirty="0"/>
              <a:t>Put everything you need under CS3570/s{</a:t>
            </a:r>
            <a:r>
              <a:rPr lang="en-US" altLang="zh-TW" dirty="0" err="1"/>
              <a:t>StudentID</a:t>
            </a:r>
            <a:r>
              <a:rPr lang="en-US" altLang="zh-TW" dirty="0"/>
              <a:t>}</a:t>
            </a:r>
          </a:p>
          <a:p>
            <a:pPr lvl="1"/>
            <a:r>
              <a:rPr lang="en-US" altLang="zh-TW" dirty="0"/>
              <a:t>Read the document string in ‘TA_eval.py’ carefully</a:t>
            </a:r>
          </a:p>
          <a:p>
            <a:pPr lvl="1"/>
            <a:r>
              <a:rPr lang="en-US" altLang="zh-TW" dirty="0"/>
              <a:t>‘solution.py’, ‘requirements.txt’, and so on</a:t>
            </a:r>
          </a:p>
          <a:p>
            <a:r>
              <a:rPr lang="en-US" altLang="zh-TW" dirty="0"/>
              <a:t>We will change to your directory when evaluating your code</a:t>
            </a:r>
          </a:p>
          <a:p>
            <a:pPr lvl="1"/>
            <a:r>
              <a:rPr lang="en-US" altLang="zh-TW" dirty="0"/>
              <a:t>Use </a:t>
            </a:r>
            <a:r>
              <a:rPr lang="en-US" altLang="zh-TW" dirty="0">
                <a:solidFill>
                  <a:srgbClr val="FF0000"/>
                </a:solidFill>
              </a:rPr>
              <a:t>relative path </a:t>
            </a:r>
            <a:r>
              <a:rPr lang="en-US" altLang="zh-TW" dirty="0"/>
              <a:t>when reading/writing files</a:t>
            </a:r>
          </a:p>
          <a:p>
            <a:r>
              <a:rPr lang="en-US" altLang="zh-TW" dirty="0"/>
              <a:t>Run ‘TA_testcaseGen.py’</a:t>
            </a:r>
          </a:p>
          <a:p>
            <a:pPr lvl="1"/>
            <a:r>
              <a:rPr lang="en-US" altLang="zh-TW" dirty="0"/>
              <a:t>A small batch of test cases will be generated in ‘hidden/’</a:t>
            </a:r>
          </a:p>
          <a:p>
            <a:r>
              <a:rPr lang="en-US" altLang="zh-TW" dirty="0"/>
              <a:t>Run ‘TA_eval.py’</a:t>
            </a:r>
          </a:p>
          <a:p>
            <a:pPr lvl="1"/>
            <a:r>
              <a:rPr lang="en-US" altLang="zh-TW" dirty="0"/>
              <a:t>Some output will logged and qoe.csv will be generated to bookkeep the details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935312-100A-41BE-A5B9-66B4B407BE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485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Submission Details</a:t>
            </a:r>
            <a:r>
              <a:rPr lang="en-US" altLang="zh-TW" dirty="0"/>
              <a:t> (for code)</a:t>
            </a:r>
            <a:endParaRPr dirty="0"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solution.py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Your code must start from this template (in CS3570/s000000000)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The class must be named ‘</a:t>
            </a:r>
            <a:r>
              <a:rPr lang="en-US" dirty="0" err="1"/>
              <a:t>MySolution</a:t>
            </a:r>
            <a:r>
              <a:rPr lang="en-US" dirty="0"/>
              <a:t>’</a:t>
            </a:r>
          </a:p>
          <a:p>
            <a:r>
              <a:rPr lang="en-US" dirty="0"/>
              <a:t>sideModule.py</a:t>
            </a:r>
          </a:p>
          <a:p>
            <a:pPr lvl="1"/>
            <a:r>
              <a:rPr lang="en-US" dirty="0"/>
              <a:t>Optional, if you have any code that is separated</a:t>
            </a:r>
          </a:p>
          <a:p>
            <a:r>
              <a:rPr lang="en-US" dirty="0"/>
              <a:t>requirements.txt</a:t>
            </a:r>
          </a:p>
          <a:p>
            <a:pPr lvl="1"/>
            <a:r>
              <a:rPr lang="en-US" dirty="0"/>
              <a:t>$ pip freeze &gt; requirements.txt</a:t>
            </a:r>
          </a:p>
          <a:p>
            <a:pPr lvl="1"/>
            <a:r>
              <a:rPr lang="en-US" dirty="0"/>
              <a:t>To separate your environment from others’</a:t>
            </a:r>
          </a:p>
          <a:p>
            <a:r>
              <a:rPr lang="en-US" dirty="0"/>
              <a:t>others</a:t>
            </a:r>
          </a:p>
          <a:p>
            <a:pPr lvl="1"/>
            <a:r>
              <a:rPr lang="en-US" dirty="0"/>
              <a:t>Any of additional files</a:t>
            </a:r>
          </a:p>
          <a:p>
            <a:pPr lvl="1"/>
            <a:r>
              <a:rPr lang="en-US" dirty="0"/>
              <a:t>Model files</a:t>
            </a:r>
          </a:p>
        </p:txBody>
      </p:sp>
      <p:sp>
        <p:nvSpPr>
          <p:cNvPr id="137" name="Google Shape;13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C726ED-3784-4040-8DA0-06444D6A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Evaluations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CD02E4-9ACE-4866-AF09-C70AF2D6D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Test cases will be released after your submission</a:t>
            </a:r>
          </a:p>
          <a:p>
            <a:r>
              <a:rPr lang="en-US" altLang="zh-TW" dirty="0"/>
              <a:t>We will use exactly the same code as ‘TA_eval.py’ to evaluate your performance</a:t>
            </a:r>
          </a:p>
          <a:p>
            <a:r>
              <a:rPr lang="en-US" altLang="zh-TW" dirty="0"/>
              <a:t>Make sure that your structure is compatible with our requirements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Live demo is required if your code throws any exception</a:t>
            </a:r>
          </a:p>
          <a:p>
            <a:pPr lvl="1"/>
            <a:r>
              <a:rPr lang="en-US" altLang="zh-TW" dirty="0"/>
              <a:t>Scores will be heavily deducted if this comes from implementation not setting errors</a:t>
            </a:r>
          </a:p>
          <a:p>
            <a:pPr lvl="1"/>
            <a:r>
              <a:rPr lang="en-US" altLang="zh-TW" dirty="0"/>
              <a:t>Make sure that you have passed the self test</a:t>
            </a:r>
          </a:p>
          <a:p>
            <a:pPr lvl="1"/>
            <a:r>
              <a:rPr lang="en-US" altLang="zh-TW" dirty="0"/>
              <a:t>Zero score if the team does not show up for makeup demo</a:t>
            </a:r>
          </a:p>
          <a:p>
            <a:r>
              <a:rPr lang="en-US" altLang="zh-TW" dirty="0"/>
              <a:t>Actual run time is limited to 20 sec / test case</a:t>
            </a:r>
            <a:r>
              <a:rPr lang="zh-TW" altLang="en-US" dirty="0"/>
              <a:t> </a:t>
            </a:r>
            <a:r>
              <a:rPr lang="en-US" altLang="zh-TW" dirty="0"/>
              <a:t>(maybe extended)</a:t>
            </a:r>
          </a:p>
          <a:p>
            <a:pPr lvl="1"/>
            <a:r>
              <a:rPr lang="en-US" altLang="zh-TW" dirty="0"/>
              <a:t>Each test case is of length 20 seconds</a:t>
            </a:r>
          </a:p>
          <a:p>
            <a:pPr fontAlgn="base"/>
            <a:r>
              <a:rPr lang="en-US" altLang="zh-TW" dirty="0"/>
              <a:t>Benchmark Scores (summation of </a:t>
            </a:r>
            <a:r>
              <a:rPr lang="en-US" altLang="zh-TW" dirty="0" err="1"/>
              <a:t>QoE</a:t>
            </a:r>
            <a:r>
              <a:rPr lang="en-US" altLang="zh-TW" dirty="0"/>
              <a:t> overall testcases)</a:t>
            </a:r>
          </a:p>
          <a:p>
            <a:pPr lvl="1" fontAlgn="base"/>
            <a:r>
              <a:rPr lang="en-US" altLang="zh-TW" dirty="0"/>
              <a:t>top ⅓: 10 points</a:t>
            </a:r>
          </a:p>
          <a:p>
            <a:pPr lvl="1" fontAlgn="base"/>
            <a:r>
              <a:rPr lang="en-US" altLang="zh-TW" dirty="0"/>
              <a:t>next ⅓: 7 points</a:t>
            </a:r>
          </a:p>
          <a:p>
            <a:pPr lvl="1" fontAlgn="base"/>
            <a:r>
              <a:rPr lang="en-US" altLang="zh-TW" dirty="0"/>
              <a:t>last ⅓: 4 points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9A1C16-AE4F-4A48-895A-234BA8DA89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67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 dirty="0">
                <a:solidFill>
                  <a:schemeClr val="hlink"/>
                </a:solidFill>
                <a:hlinkClick r:id="rId3"/>
              </a:rPr>
              <a:t>GC web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Real Time Communication (RTC) application are popular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800" dirty="0"/>
              <a:t>Online conferencing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dirty="0"/>
              <a:t>Control (commands, reponse ASAP)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dirty="0"/>
              <a:t>Video (large b/w consumption, stalling is tolerable)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dirty="0"/>
              <a:t>Audio (annoying if sounds are not smooth)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Delay senstitive multimedia challenges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Meet deadline requirements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 dirty="0">
                <a:solidFill>
                  <a:srgbClr val="FF0000"/>
                </a:solidFill>
              </a:rPr>
              <a:t>Can we send everything out once a block is available at highest rate?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6425" y="141077"/>
            <a:ext cx="5475101" cy="12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Transmission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Application data are in unit of blocks with different priority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 dirty="0"/>
              <a:t>Control (high</a:t>
            </a:r>
            <a:r>
              <a:rPr lang="en-US" altLang="zh-TW" dirty="0"/>
              <a:t>, priority-0</a:t>
            </a:r>
            <a:r>
              <a:rPr lang="zh-TW" dirty="0"/>
              <a:t>)</a:t>
            </a:r>
            <a:endParaRPr dirty="0"/>
          </a:p>
          <a:p>
            <a:pPr lvl="2"/>
            <a:r>
              <a:rPr lang="zh-TW" dirty="0"/>
              <a:t>Video (low</a:t>
            </a:r>
            <a:r>
              <a:rPr lang="en-US" altLang="zh-TW" dirty="0"/>
              <a:t>, priority-1</a:t>
            </a:r>
            <a:r>
              <a:rPr lang="zh-TW" dirty="0"/>
              <a:t>)</a:t>
            </a:r>
            <a:endParaRPr dirty="0"/>
          </a:p>
          <a:p>
            <a:pPr lvl="2"/>
            <a:r>
              <a:rPr lang="zh-TW" dirty="0"/>
              <a:t>Audio (middle</a:t>
            </a:r>
            <a:r>
              <a:rPr lang="en-US" altLang="zh-TW" dirty="0"/>
              <a:t>, priority-2</a:t>
            </a:r>
            <a:r>
              <a:rPr lang="zh-TW" dirty="0"/>
              <a:t>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Blocks are divided into packet</a:t>
            </a:r>
            <a:r>
              <a:rPr lang="en-US" altLang="zh-TW" dirty="0"/>
              <a:t>s</a:t>
            </a:r>
            <a:r>
              <a:rPr lang="zh-TW" dirty="0"/>
              <a:t> to fit into lower network layers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Congestion Control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>
                <a:solidFill>
                  <a:srgbClr val="FF0000"/>
                </a:solidFill>
              </a:rPr>
              <a:t>Send at unlimited speed will congest the link along the way</a:t>
            </a:r>
            <a:endParaRPr dirty="0"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Congested link will introduce packet losses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 dirty="0"/>
              <a:t>Miss a deadline</a:t>
            </a:r>
            <a:endParaRPr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3375" y="73025"/>
            <a:ext cx="3236124" cy="21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Introduction</a:t>
            </a:r>
            <a:r>
              <a:rPr lang="en-US" altLang="zh-TW" dirty="0"/>
              <a:t> (cont’d)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Objective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Serve highest possible QoE</a:t>
            </a:r>
            <a:r>
              <a:rPr lang="en-US" altLang="zh-TW" dirty="0"/>
              <a:t>, which is composed of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 dirty="0"/>
              <a:t>Priority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 dirty="0"/>
              <a:t>Meet</a:t>
            </a:r>
            <a:r>
              <a:rPr lang="en-US" altLang="zh-TW" dirty="0"/>
              <a:t>ting</a:t>
            </a:r>
            <a:r>
              <a:rPr lang="zh-TW" dirty="0"/>
              <a:t> the deadline</a:t>
            </a:r>
            <a:r>
              <a:rPr lang="en-US" altLang="zh-TW" dirty="0"/>
              <a:t> or not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Design congestion control (CC) algorithms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 dirty="0">
                <a:solidFill>
                  <a:srgbClr val="FF0000"/>
                </a:solidFill>
              </a:rPr>
              <a:t>Which block to send</a:t>
            </a:r>
            <a:endParaRPr dirty="0">
              <a:solidFill>
                <a:srgbClr val="FF0000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 dirty="0">
                <a:solidFill>
                  <a:srgbClr val="FF0000"/>
                </a:solidFill>
              </a:rPr>
              <a:t>Congestion window control (if your alg. is congestion window based)</a:t>
            </a:r>
            <a:endParaRPr dirty="0">
              <a:solidFill>
                <a:srgbClr val="FF0000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 dirty="0">
                <a:solidFill>
                  <a:srgbClr val="FF0000"/>
                </a:solidFill>
              </a:rPr>
              <a:t>At what speed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79" name="Google Shape;79;p16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554" y="3290456"/>
            <a:ext cx="7060891" cy="1668822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Simulation Platform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Platform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Network trace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Network condition record which can be replayed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Application trace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Block record which also could be replayed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Use the two traces to replay different scenarios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0050" y="3060122"/>
            <a:ext cx="6843900" cy="19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description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Block scheduler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select which application block to send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Bandwidth estimator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bandwidth estimation</a:t>
            </a:r>
            <a:r>
              <a:rPr lang="en-US" altLang="zh-TW" dirty="0"/>
              <a:t> (not necessary if you don’t need this)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congestion controll triggered on packet ACK/loss/sent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050" y="3000397"/>
            <a:ext cx="6843900" cy="19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Function</a:t>
            </a:r>
            <a:r>
              <a:rPr lang="zh-TW" dirty="0"/>
              <a:t> Explained</a:t>
            </a:r>
            <a:endParaRPr dirty="0"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def select_block(self, cur_time: float, block_queue: list) -&gt; int: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return block index to be sent relative to the block_queue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def on_packet_sent(self, cur_time: float) -&gt; dict: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called on every packet is sent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state update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return {“cwnd”: int, “send_rate”: float}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def cc_trigger(self, cur_time: float , event_info: dict) -&gt; dict: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called on packet ack-ed or droped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state update (return in the same form as on_packet_sent(...))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Examples are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here</a:t>
            </a:r>
            <a:r>
              <a:rPr lang="zh-TW"/>
              <a:t>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TCP Reno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 dirty="0">
                <a:solidFill>
                  <a:schemeClr val="hlink"/>
                </a:solidFill>
                <a:hlinkClick r:id="rId3"/>
              </a:rPr>
              <a:t>Open dataset</a:t>
            </a:r>
            <a:r>
              <a:rPr lang="zh-TW" dirty="0"/>
              <a:t> (on the same Github)</a:t>
            </a:r>
            <a:endParaRPr lang="zh-TW" altLang="en-US" dirty="0"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9600" y="1974275"/>
            <a:ext cx="1787525" cy="29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6392" y="2123749"/>
            <a:ext cx="5334082" cy="26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451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The </a:t>
            </a:r>
            <a:r>
              <a:rPr lang="en-US" altLang="zh-TW" dirty="0" err="1"/>
              <a:t>QoE</a:t>
            </a:r>
            <a:r>
              <a:rPr lang="en-US" altLang="zh-TW" dirty="0"/>
              <a:t> Model</a:t>
            </a:r>
            <a:endParaRPr dirty="0"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000" y="1152475"/>
            <a:ext cx="6592626" cy="38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/>
          <p:nvPr/>
        </p:nvSpPr>
        <p:spPr>
          <a:xfrm>
            <a:off x="3052925" y="4526275"/>
            <a:ext cx="2462100" cy="550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5573388" y="4441225"/>
            <a:ext cx="2840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Pn for meeting the deadline</a:t>
            </a:r>
            <a:br>
              <a:rPr lang="zh-TW">
                <a:solidFill>
                  <a:srgbClr val="FF0000"/>
                </a:solidFill>
              </a:rPr>
            </a:br>
            <a:r>
              <a:rPr lang="zh-TW">
                <a:solidFill>
                  <a:srgbClr val="FF0000"/>
                </a:solidFill>
              </a:rPr>
              <a:t>-Pn otherwise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5368925" y="2966400"/>
            <a:ext cx="1924800" cy="199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734</Words>
  <Application>Microsoft Office PowerPoint</Application>
  <PresentationFormat>如螢幕大小 (16:9)</PresentationFormat>
  <Paragraphs>121</Paragraphs>
  <Slides>13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MM’21 Grand Challenge (GC)</vt:lpstr>
      <vt:lpstr>Introduction</vt:lpstr>
      <vt:lpstr>Introduction</vt:lpstr>
      <vt:lpstr>Introduction (cont’d)</vt:lpstr>
      <vt:lpstr>Simulation Platform</vt:lpstr>
      <vt:lpstr>Task description</vt:lpstr>
      <vt:lpstr>Function Explained</vt:lpstr>
      <vt:lpstr>Dataset</vt:lpstr>
      <vt:lpstr>The QoE Model</vt:lpstr>
      <vt:lpstr>Additional Resources</vt:lpstr>
      <vt:lpstr>File Structure and Self Test</vt:lpstr>
      <vt:lpstr>Submission Details (for code)</vt:lpstr>
      <vt:lpstr>Evaluations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MM’21 Grand Challenge (GC)</dc:title>
  <cp:lastModifiedBy> </cp:lastModifiedBy>
  <cp:revision>14</cp:revision>
  <dcterms:modified xsi:type="dcterms:W3CDTF">2022-04-12T01:46:31Z</dcterms:modified>
</cp:coreProperties>
</file>