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V3C sample stream with MIV extensions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283876" y="2617870"/>
            <a:ext cx="2373401" cy="3533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Intermediate bitstream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88985" y="2626390"/>
            <a:ext cx="3612872" cy="5595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Appended in the multiplexing stage</a:t>
            </a:r>
            <a:br>
              <a:rPr lang="en-US">
                <a:latin typeface="Arial"/>
                <a:cs typeface="Arial"/>
              </a:rPr>
            </a:br>
            <a:r>
              <a:rPr lang="en-US" sz="1400">
                <a:latin typeface="Arial"/>
                <a:cs typeface="Arial"/>
              </a:rPr>
              <a:t>(all video sub bitstreams)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171" y="3257221"/>
            <a:ext cx="2830061" cy="16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u="sng">
                <a:latin typeface="Arial"/>
                <a:cs typeface="Arial"/>
              </a:rPr>
              <a:t>Common atlas data (CAD)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682" y="3703139"/>
            <a:ext cx="2368789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latin typeface="Arial"/>
                <a:cs typeface="Arial"/>
              </a:rPr>
              <a:t>Common atlas sequence parameter set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33079" y="3257221"/>
            <a:ext cx="8125559" cy="16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>
                <a:latin typeface="Arial"/>
                <a:cs typeface="Arial"/>
              </a:rPr>
              <a:t>Atlas data (AD)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97972" y="3703139"/>
            <a:ext cx="915271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latin typeface="Arial"/>
                <a:cs typeface="Arial"/>
              </a:rPr>
              <a:t>Atlas tile layer (patches)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9325" y="3703140"/>
            <a:ext cx="964310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Atlas sequence param. set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187" y="977562"/>
            <a:ext cx="11971364" cy="132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>
                <a:latin typeface="Arial"/>
                <a:cs typeface="Arial"/>
              </a:rPr>
              <a:t>V3C sample stream (one file)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2142" y="1372941"/>
            <a:ext cx="1035820" cy="773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V3C parameter 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90469" y="1364514"/>
            <a:ext cx="947720" cy="782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Common</a:t>
            </a:r>
            <a:br>
              <a:rPr lang="en-US" sz="1400">
                <a:latin typeface="Arial"/>
                <a:cs typeface="Arial"/>
              </a:rPr>
            </a:br>
            <a:r>
              <a:rPr lang="en-US" sz="1400">
                <a:latin typeface="Arial"/>
                <a:cs typeface="Arial"/>
              </a:rPr>
              <a:t>atlas 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07581" y="1364521"/>
            <a:ext cx="66234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Atlas</a:t>
            </a:r>
          </a:p>
          <a:p>
            <a:pPr algn="ctr"/>
            <a:r>
              <a:rPr lang="en-US" sz="1400">
                <a:latin typeface="Arial"/>
                <a:cs typeface="Arial"/>
              </a:rPr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91641" y="1372941"/>
            <a:ext cx="1044234" cy="77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Geometry video 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67545" y="1364513"/>
            <a:ext cx="1044233" cy="77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Attribute video data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18258" y="1364514"/>
            <a:ext cx="66794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Atlas</a:t>
            </a:r>
          </a:p>
          <a:p>
            <a:pPr algn="ctr"/>
            <a:r>
              <a:rPr lang="en-US" sz="1400">
                <a:latin typeface="Arial"/>
                <a:cs typeface="Arial"/>
              </a:rPr>
              <a:t>data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55574" y="1452856"/>
            <a:ext cx="471245" cy="4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78819" y="1461331"/>
            <a:ext cx="471245" cy="4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766945" y="1364514"/>
            <a:ext cx="1044234" cy="77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Geometry video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833889" y="1356086"/>
            <a:ext cx="113378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Attribute video data</a:t>
            </a:r>
          </a:p>
        </p:txBody>
      </p:sp>
      <p:sp>
        <p:nvSpPr>
          <p:cNvPr id="60" name="Left Brace 59"/>
          <p:cNvSpPr/>
          <p:nvPr/>
        </p:nvSpPr>
        <p:spPr>
          <a:xfrm rot="16200000">
            <a:off x="2600044" y="136001"/>
            <a:ext cx="208263" cy="4764064"/>
          </a:xfrm>
          <a:prstGeom prst="leftBrace">
            <a:avLst>
              <a:gd name="adj1" fmla="val 8333"/>
              <a:gd name="adj2" fmla="val 775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2" name="Left Brace 61"/>
          <p:cNvSpPr/>
          <p:nvPr/>
        </p:nvSpPr>
        <p:spPr>
          <a:xfrm rot="16200000">
            <a:off x="8567580" y="-862039"/>
            <a:ext cx="222784" cy="677466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1080" y="4219858"/>
            <a:ext cx="1914241" cy="445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View parameters list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23171" y="1418167"/>
            <a:ext cx="1767298" cy="18390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2846565" y="1372941"/>
            <a:ext cx="106667" cy="18842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637702" y="3703139"/>
            <a:ext cx="836204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Atlas frame param. set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23215" y="3970210"/>
            <a:ext cx="471245" cy="4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73" name="Left Brace 72"/>
          <p:cNvSpPr/>
          <p:nvPr/>
        </p:nvSpPr>
        <p:spPr>
          <a:xfrm rot="16200000">
            <a:off x="6525528" y="4236278"/>
            <a:ext cx="214333" cy="186943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59579" y="5278164"/>
            <a:ext cx="1293467" cy="353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Intra period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786319" y="3703139"/>
            <a:ext cx="921965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Atlas tile layer (patches)</a:t>
            </a:r>
          </a:p>
        </p:txBody>
      </p:sp>
      <p:sp>
        <p:nvSpPr>
          <p:cNvPr id="77" name="Left Brace 76"/>
          <p:cNvSpPr/>
          <p:nvPr/>
        </p:nvSpPr>
        <p:spPr>
          <a:xfrm rot="16200000">
            <a:off x="8612161" y="4237990"/>
            <a:ext cx="214333" cy="18660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1188" y="5278164"/>
            <a:ext cx="1293467" cy="353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Intra period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209744" y="3686313"/>
            <a:ext cx="913307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latin typeface="Arial"/>
                <a:cs typeface="Arial"/>
              </a:rPr>
              <a:t>Atlas tile layer (patches)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732754" y="5278164"/>
            <a:ext cx="1821162" cy="353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Final intra period</a:t>
            </a:r>
          </a:p>
        </p:txBody>
      </p:sp>
      <p:sp>
        <p:nvSpPr>
          <p:cNvPr id="82" name="Left Brace 81"/>
          <p:cNvSpPr/>
          <p:nvPr/>
        </p:nvSpPr>
        <p:spPr>
          <a:xfrm rot="16200000">
            <a:off x="10557262" y="4716312"/>
            <a:ext cx="214334" cy="90937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3972945" y="1364514"/>
            <a:ext cx="7378858" cy="18927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241455" y="1372941"/>
            <a:ext cx="79759" cy="18842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482D7-0410-45FD-A83F-0225FC138F75}"/>
              </a:ext>
            </a:extLst>
          </p:cNvPr>
          <p:cNvSpPr/>
          <p:nvPr/>
        </p:nvSpPr>
        <p:spPr>
          <a:xfrm>
            <a:off x="7434906" y="1364514"/>
            <a:ext cx="1044233" cy="782358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latin typeface="Arial"/>
                <a:cs typeface="Arial"/>
              </a:rPr>
              <a:t>Occupancy video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0CCC2A-C0ED-42F1-B1EA-A1045AB59AB3}"/>
              </a:ext>
            </a:extLst>
          </p:cNvPr>
          <p:cNvSpPr/>
          <p:nvPr/>
        </p:nvSpPr>
        <p:spPr>
          <a:xfrm>
            <a:off x="10990387" y="1356086"/>
            <a:ext cx="1044233" cy="782358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latin typeface="Arial"/>
                <a:cs typeface="Arial"/>
              </a:rPr>
              <a:t>Occupancy video data</a:t>
            </a:r>
          </a:p>
        </p:txBody>
      </p:sp>
    </p:spTree>
    <p:extLst>
      <p:ext uri="{BB962C8B-B14F-4D97-AF65-F5344CB8AC3E}">
        <p14:creationId xmlns:p14="http://schemas.microsoft.com/office/powerpoint/2010/main" val="26254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25</cp:revision>
  <dcterms:created xsi:type="dcterms:W3CDTF">2019-03-26T16:46:57Z</dcterms:created>
  <dcterms:modified xsi:type="dcterms:W3CDTF">2021-01-12T10:31:05Z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