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6" r:id="rId1"/>
  </p:sldMasterIdLst>
  <p:notesMasterIdLst>
    <p:notesMasterId r:id="rId25"/>
  </p:notesMasterIdLst>
  <p:sldIdLst>
    <p:sldId id="256" r:id="rId2"/>
    <p:sldId id="294" r:id="rId3"/>
    <p:sldId id="313" r:id="rId4"/>
    <p:sldId id="314" r:id="rId5"/>
    <p:sldId id="312" r:id="rId6"/>
    <p:sldId id="315" r:id="rId7"/>
    <p:sldId id="310" r:id="rId8"/>
    <p:sldId id="278" r:id="rId9"/>
    <p:sldId id="269" r:id="rId10"/>
    <p:sldId id="302" r:id="rId11"/>
    <p:sldId id="287" r:id="rId12"/>
    <p:sldId id="304" r:id="rId13"/>
    <p:sldId id="295" r:id="rId14"/>
    <p:sldId id="276" r:id="rId15"/>
    <p:sldId id="277" r:id="rId16"/>
    <p:sldId id="286" r:id="rId17"/>
    <p:sldId id="303" r:id="rId18"/>
    <p:sldId id="290" r:id="rId19"/>
    <p:sldId id="291" r:id="rId20"/>
    <p:sldId id="292" r:id="rId21"/>
    <p:sldId id="306" r:id="rId22"/>
    <p:sldId id="307" r:id="rId23"/>
    <p:sldId id="298" r:id="rId24"/>
  </p:sldIdLst>
  <p:sldSz cx="12192000" cy="6858000"/>
  <p:notesSz cx="6858000" cy="9144000"/>
  <p:custDataLst>
    <p:tags r:id="rId2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079" autoAdjust="0"/>
    <p:restoredTop sz="92308"/>
  </p:normalViewPr>
  <p:slideViewPr>
    <p:cSldViewPr snapToGrid="0" snapToObjects="1">
      <p:cViewPr>
        <p:scale>
          <a:sx n="52" d="100"/>
          <a:sy n="52" d="100"/>
        </p:scale>
        <p:origin x="-654" y="-6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500C36-D9E5-804F-8825-4C4C01FA27AF}" type="datetimeFigureOut">
              <a:rPr lang="en-US" smtClean="0"/>
              <a:t>7/19/2016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5CCF32-1CD2-8243-9E71-4DE6A419F48A}" type="slidenum">
              <a:rPr lang="en-US" smtClean="0"/>
              <a:t>‹#›</a:t>
            </a:fld>
            <a:endParaRPr lang="en-US"/>
          </a:p>
        </p:txBody>
      </p:sp>
    </p:spTree>
    <p:extLst>
      <p:ext uri="{BB962C8B-B14F-4D97-AF65-F5344CB8AC3E}">
        <p14:creationId xmlns:p14="http://schemas.microsoft.com/office/powerpoint/2010/main" val="1997056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5CCF32-1CD2-8243-9E71-4DE6A419F48A}" type="slidenum">
              <a:rPr lang="en-US" smtClean="0"/>
              <a:t>8</a:t>
            </a:fld>
            <a:endParaRPr lang="en-US"/>
          </a:p>
        </p:txBody>
      </p:sp>
    </p:spTree>
    <p:extLst>
      <p:ext uri="{BB962C8B-B14F-4D97-AF65-F5344CB8AC3E}">
        <p14:creationId xmlns:p14="http://schemas.microsoft.com/office/powerpoint/2010/main" val="355056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5586B75A-687E-405C-8A0B-8D00578BA2C3}" type="datetimeFigureOut">
              <a:rPr lang="en-US" smtClean="0"/>
              <a:pPr/>
              <a:t>7/19/2016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09270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7/19/2016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79720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7/19/2016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03340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7/19/2016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932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7/19/2016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1274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7/19/2016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3098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7/19/2016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06880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7/19/2016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73218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7/19/2016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44821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7/19/2016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4992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7/19/2016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95475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5586B75A-687E-405C-8A0B-8D00578BA2C3}" type="datetimeFigureOut">
              <a:rPr lang="en-US" smtClean="0"/>
              <a:pPr/>
              <a:t>7/19/2016</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16464767"/>
      </p:ext>
    </p:extLst>
  </p:cSld>
  <p:clrMap bg1="lt1" tx1="dk1" bg2="lt2" tx2="dk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Lst>
  <p:hf sldNum="0"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Law Hackathon</a:t>
            </a:r>
            <a:br>
              <a:rPr lang="en-US" dirty="0"/>
            </a:br>
            <a:r>
              <a:rPr lang="en-US" dirty="0"/>
              <a:t>Proposed Solution</a:t>
            </a:r>
          </a:p>
        </p:txBody>
      </p:sp>
      <p:sp>
        <p:nvSpPr>
          <p:cNvPr id="3" name="Subtitle 2"/>
          <p:cNvSpPr>
            <a:spLocks noGrp="1"/>
          </p:cNvSpPr>
          <p:nvPr>
            <p:ph type="subTitle" idx="1"/>
          </p:nvPr>
        </p:nvSpPr>
        <p:spPr/>
        <p:txBody>
          <a:bodyPr/>
          <a:lstStyle/>
          <a:p>
            <a:r>
              <a:rPr lang="en-US" dirty="0"/>
              <a:t>Mariam </a:t>
            </a:r>
            <a:r>
              <a:rPr lang="en-US" dirty="0" err="1"/>
              <a:t>Jaber</a:t>
            </a:r>
            <a:r>
              <a:rPr lang="en-US" dirty="0"/>
              <a:t>, Gary Bai, Andrew Ha, Alexander Jones, Sheng An Zhang</a:t>
            </a:r>
          </a:p>
        </p:txBody>
      </p:sp>
    </p:spTree>
    <p:custDataLst>
      <p:tags r:id="rId1"/>
    </p:custDataLst>
    <p:extLst>
      <p:ext uri="{BB962C8B-B14F-4D97-AF65-F5344CB8AC3E}">
        <p14:creationId xmlns:p14="http://schemas.microsoft.com/office/powerpoint/2010/main" val="831274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AU" dirty="0" smtClean="0"/>
              <a:t>Clients may have limited or no access to platform</a:t>
            </a:r>
          </a:p>
          <a:p>
            <a:r>
              <a:rPr lang="en-AU" dirty="0" smtClean="0"/>
              <a:t>Resistance to change</a:t>
            </a:r>
          </a:p>
          <a:p>
            <a:r>
              <a:rPr lang="en-AU" dirty="0" smtClean="0"/>
              <a:t>Special cases in which cannot be solved within the scope of the technology (i.e. Human error, Loss of Documentation)</a:t>
            </a:r>
          </a:p>
          <a:p>
            <a:r>
              <a:rPr lang="en-AU" dirty="0" smtClean="0"/>
              <a:t>A single local database in RACS creates a risk of data loss or server failure.</a:t>
            </a:r>
          </a:p>
          <a:p>
            <a:endParaRPr lang="en-AU" dirty="0" smtClean="0"/>
          </a:p>
          <a:p>
            <a:endParaRPr lang="en-AU" dirty="0"/>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p:nvSpPr>
        <p:spPr>
          <a:xfrm>
            <a:off x="286871" y="184224"/>
            <a:ext cx="10219764" cy="776922"/>
          </a:xfrm>
          <a:prstGeom prst="rect">
            <a:avLst/>
          </a:prstGeom>
        </p:spPr>
        <p:txBody>
          <a:bodyPr vert="horz" lIns="91440" tIns="27432" rIns="91440" bIns="45720" rtlCol="0" anchor="b">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r>
              <a:rPr lang="en-US" b="0">
                <a:solidFill>
                  <a:schemeClr val="tx1"/>
                </a:solidFill>
                <a:latin typeface="Calibri" charset="0"/>
                <a:ea typeface="Calibri" charset="0"/>
                <a:cs typeface="Calibri" charset="0"/>
              </a:rPr>
              <a:t>Considered risks and issues</a:t>
            </a:r>
            <a:endParaRPr lang="en-US" b="0" dirty="0">
              <a:solidFill>
                <a:schemeClr val="tx1"/>
              </a:solidFill>
              <a:latin typeface="Calibri" charset="0"/>
              <a:ea typeface="Calibri" charset="0"/>
              <a:cs typeface="Calibri" charset="0"/>
            </a:endParaRPr>
          </a:p>
        </p:txBody>
      </p:sp>
      <p:sp>
        <p:nvSpPr>
          <p:cNvPr id="9" name="Rectangle 8"/>
          <p:cNvSpPr/>
          <p:nvPr/>
        </p:nvSpPr>
        <p:spPr>
          <a:xfrm>
            <a:off x="1142393"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Situation</a:t>
            </a:r>
          </a:p>
        </p:txBody>
      </p:sp>
      <p:sp>
        <p:nvSpPr>
          <p:cNvPr id="10" name="Rectangle 9"/>
          <p:cNvSpPr/>
          <p:nvPr/>
        </p:nvSpPr>
        <p:spPr>
          <a:xfrm>
            <a:off x="3269572" y="6348499"/>
            <a:ext cx="2082850" cy="34490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tx1"/>
                </a:solidFill>
              </a:rPr>
              <a:t>Analysis</a:t>
            </a:r>
          </a:p>
        </p:txBody>
      </p:sp>
      <p:sp>
        <p:nvSpPr>
          <p:cNvPr id="11" name="Rectangle 10"/>
          <p:cNvSpPr/>
          <p:nvPr/>
        </p:nvSpPr>
        <p:spPr>
          <a:xfrm>
            <a:off x="5396751" y="6348499"/>
            <a:ext cx="2082850" cy="344905"/>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solidFill>
                  <a:schemeClr val="bg1"/>
                </a:solidFill>
              </a:rPr>
              <a:t>Approach</a:t>
            </a:r>
            <a:endParaRPr lang="en-US" sz="1600" dirty="0">
              <a:solidFill>
                <a:schemeClr val="bg1"/>
              </a:solidFill>
            </a:endParaRPr>
          </a:p>
        </p:txBody>
      </p:sp>
      <p:sp>
        <p:nvSpPr>
          <p:cNvPr id="12" name="Rectangle 11"/>
          <p:cNvSpPr/>
          <p:nvPr/>
        </p:nvSpPr>
        <p:spPr>
          <a:xfrm>
            <a:off x="7523930"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Conclusion</a:t>
            </a:r>
          </a:p>
        </p:txBody>
      </p:sp>
    </p:spTree>
    <p:custDataLst>
      <p:tags r:id="rId1"/>
    </p:custDataLst>
    <p:extLst>
      <p:ext uri="{BB962C8B-B14F-4D97-AF65-F5344CB8AC3E}">
        <p14:creationId xmlns:p14="http://schemas.microsoft.com/office/powerpoint/2010/main" val="1237032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1" y="184224"/>
            <a:ext cx="10219764" cy="776922"/>
          </a:xfrm>
        </p:spPr>
        <p:txBody>
          <a:bodyPr>
            <a:normAutofit/>
          </a:bodyPr>
          <a:lstStyle/>
          <a:p>
            <a:r>
              <a:rPr lang="en-US" b="0" dirty="0" smtClean="0">
                <a:solidFill>
                  <a:schemeClr val="tx1"/>
                </a:solidFill>
                <a:latin typeface="Calibri" charset="0"/>
                <a:ea typeface="Calibri" charset="0"/>
                <a:cs typeface="Calibri" charset="0"/>
              </a:rPr>
              <a:t>UNTITLED</a:t>
            </a:r>
            <a:endParaRPr lang="en-US" b="0" dirty="0">
              <a:solidFill>
                <a:schemeClr val="tx1"/>
              </a:solidFill>
              <a:latin typeface="Calibri" charset="0"/>
              <a:ea typeface="Calibri" charset="0"/>
              <a:cs typeface="Calibri" charset="0"/>
            </a:endParaRP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142393"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Situation</a:t>
            </a:r>
          </a:p>
        </p:txBody>
      </p:sp>
      <p:sp>
        <p:nvSpPr>
          <p:cNvPr id="63" name="Rectangle 62"/>
          <p:cNvSpPr/>
          <p:nvPr/>
        </p:nvSpPr>
        <p:spPr>
          <a:xfrm>
            <a:off x="3269572" y="6348499"/>
            <a:ext cx="2082850" cy="344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Analysis</a:t>
            </a:r>
          </a:p>
        </p:txBody>
      </p:sp>
      <p:sp>
        <p:nvSpPr>
          <p:cNvPr id="64" name="Rectangle 63"/>
          <p:cNvSpPr/>
          <p:nvPr/>
        </p:nvSpPr>
        <p:spPr>
          <a:xfrm>
            <a:off x="5396751"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Approach</a:t>
            </a:r>
          </a:p>
        </p:txBody>
      </p:sp>
      <p:sp>
        <p:nvSpPr>
          <p:cNvPr id="65" name="Rectangle 64"/>
          <p:cNvSpPr/>
          <p:nvPr/>
        </p:nvSpPr>
        <p:spPr>
          <a:xfrm>
            <a:off x="7523930"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Conclusion</a:t>
            </a:r>
          </a:p>
        </p:txBody>
      </p:sp>
    </p:spTree>
    <p:custDataLst>
      <p:tags r:id="rId1"/>
    </p:custDataLst>
    <p:extLst>
      <p:ext uri="{BB962C8B-B14F-4D97-AF65-F5344CB8AC3E}">
        <p14:creationId xmlns:p14="http://schemas.microsoft.com/office/powerpoint/2010/main" val="1986513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1" y="184224"/>
            <a:ext cx="9367492" cy="776922"/>
          </a:xfrm>
        </p:spPr>
        <p:txBody>
          <a:bodyPr>
            <a:normAutofit/>
          </a:bodyPr>
          <a:lstStyle/>
          <a:p>
            <a:r>
              <a:rPr lang="en-US" b="0" dirty="0">
                <a:solidFill>
                  <a:schemeClr val="tx1"/>
                </a:solidFill>
                <a:latin typeface="Calibri" charset="0"/>
                <a:ea typeface="Calibri" charset="0"/>
                <a:cs typeface="Calibri" charset="0"/>
              </a:rPr>
              <a:t>UNTITLED</a:t>
            </a:r>
            <a:endParaRPr lang="en-US" b="0" dirty="0">
              <a:solidFill>
                <a:schemeClr val="tx1"/>
              </a:solidFill>
              <a:latin typeface="Calibri" charset="0"/>
              <a:ea typeface="Calibri" charset="0"/>
              <a:cs typeface="Calibri" charset="0"/>
            </a:endParaRP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142393"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Situation</a:t>
            </a:r>
          </a:p>
        </p:txBody>
      </p:sp>
      <p:sp>
        <p:nvSpPr>
          <p:cNvPr id="39" name="Rectangle 38"/>
          <p:cNvSpPr/>
          <p:nvPr/>
        </p:nvSpPr>
        <p:spPr>
          <a:xfrm>
            <a:off x="3269572" y="6348499"/>
            <a:ext cx="2082850" cy="344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Analysis</a:t>
            </a:r>
          </a:p>
        </p:txBody>
      </p:sp>
      <p:sp>
        <p:nvSpPr>
          <p:cNvPr id="40" name="Rectangle 39"/>
          <p:cNvSpPr/>
          <p:nvPr/>
        </p:nvSpPr>
        <p:spPr>
          <a:xfrm>
            <a:off x="5396751"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Approach</a:t>
            </a:r>
          </a:p>
        </p:txBody>
      </p:sp>
      <p:sp>
        <p:nvSpPr>
          <p:cNvPr id="41" name="Rectangle 40"/>
          <p:cNvSpPr/>
          <p:nvPr/>
        </p:nvSpPr>
        <p:spPr>
          <a:xfrm>
            <a:off x="7523930"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Conclusion</a:t>
            </a:r>
          </a:p>
        </p:txBody>
      </p:sp>
    </p:spTree>
    <p:custDataLst>
      <p:tags r:id="rId1"/>
    </p:custDataLst>
    <p:extLst>
      <p:ext uri="{BB962C8B-B14F-4D97-AF65-F5344CB8AC3E}">
        <p14:creationId xmlns:p14="http://schemas.microsoft.com/office/powerpoint/2010/main" val="644193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0" y="184224"/>
            <a:ext cx="10148047" cy="776922"/>
          </a:xfrm>
        </p:spPr>
        <p:txBody>
          <a:bodyPr>
            <a:normAutofit/>
          </a:bodyPr>
          <a:lstStyle/>
          <a:p>
            <a:r>
              <a:rPr lang="en-US" b="0" dirty="0">
                <a:solidFill>
                  <a:schemeClr val="tx1"/>
                </a:solidFill>
                <a:latin typeface="Calibri" charset="0"/>
                <a:ea typeface="Calibri" charset="0"/>
                <a:cs typeface="Calibri" charset="0"/>
              </a:rPr>
              <a:t>UNTITLED</a:t>
            </a:r>
            <a:endParaRPr lang="en-US" b="0" dirty="0">
              <a:solidFill>
                <a:schemeClr val="tx1"/>
              </a:solidFill>
              <a:latin typeface="Calibri" charset="0"/>
              <a:ea typeface="Calibri" charset="0"/>
              <a:cs typeface="Calibri" charset="0"/>
            </a:endParaRP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142393"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Situation</a:t>
            </a:r>
          </a:p>
        </p:txBody>
      </p:sp>
      <p:sp>
        <p:nvSpPr>
          <p:cNvPr id="23" name="Rectangle 22"/>
          <p:cNvSpPr/>
          <p:nvPr/>
        </p:nvSpPr>
        <p:spPr>
          <a:xfrm>
            <a:off x="3269572"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Analysis</a:t>
            </a:r>
          </a:p>
        </p:txBody>
      </p:sp>
      <p:sp>
        <p:nvSpPr>
          <p:cNvPr id="24" name="Rectangle 23"/>
          <p:cNvSpPr/>
          <p:nvPr/>
        </p:nvSpPr>
        <p:spPr>
          <a:xfrm>
            <a:off x="5396751" y="6348499"/>
            <a:ext cx="2082850" cy="344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Approach</a:t>
            </a:r>
          </a:p>
        </p:txBody>
      </p:sp>
      <p:sp>
        <p:nvSpPr>
          <p:cNvPr id="26" name="Rectangle 25"/>
          <p:cNvSpPr/>
          <p:nvPr/>
        </p:nvSpPr>
        <p:spPr>
          <a:xfrm>
            <a:off x="7523930"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Conclusion</a:t>
            </a:r>
          </a:p>
        </p:txBody>
      </p:sp>
    </p:spTree>
    <p:custDataLst>
      <p:tags r:id="rId1"/>
    </p:custDataLst>
    <p:extLst>
      <p:ext uri="{BB962C8B-B14F-4D97-AF65-F5344CB8AC3E}">
        <p14:creationId xmlns:p14="http://schemas.microsoft.com/office/powerpoint/2010/main" val="232673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0" y="184224"/>
            <a:ext cx="9161929" cy="776922"/>
          </a:xfrm>
        </p:spPr>
        <p:txBody>
          <a:bodyPr>
            <a:normAutofit/>
          </a:bodyPr>
          <a:lstStyle/>
          <a:p>
            <a:r>
              <a:rPr lang="en-US" b="0" dirty="0">
                <a:solidFill>
                  <a:schemeClr val="tx1"/>
                </a:solidFill>
                <a:latin typeface="Calibri" charset="0"/>
                <a:ea typeface="Calibri" charset="0"/>
                <a:cs typeface="Calibri" charset="0"/>
              </a:rPr>
              <a:t>UNTITLED</a:t>
            </a:r>
            <a:endParaRPr lang="en-US" b="0" dirty="0">
              <a:solidFill>
                <a:schemeClr val="tx1"/>
              </a:solidFill>
              <a:latin typeface="Calibri" charset="0"/>
              <a:ea typeface="Calibri" charset="0"/>
              <a:cs typeface="Calibri" charset="0"/>
            </a:endParaRP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142393"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Situation</a:t>
            </a:r>
          </a:p>
        </p:txBody>
      </p:sp>
      <p:sp>
        <p:nvSpPr>
          <p:cNvPr id="16" name="Rectangle 15"/>
          <p:cNvSpPr/>
          <p:nvPr/>
        </p:nvSpPr>
        <p:spPr>
          <a:xfrm>
            <a:off x="3269572"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Analysis</a:t>
            </a:r>
          </a:p>
        </p:txBody>
      </p:sp>
      <p:sp>
        <p:nvSpPr>
          <p:cNvPr id="17" name="Rectangle 16"/>
          <p:cNvSpPr/>
          <p:nvPr/>
        </p:nvSpPr>
        <p:spPr>
          <a:xfrm>
            <a:off x="5396751"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Approach</a:t>
            </a:r>
          </a:p>
        </p:txBody>
      </p:sp>
      <p:sp>
        <p:nvSpPr>
          <p:cNvPr id="18" name="Rectangle 17"/>
          <p:cNvSpPr/>
          <p:nvPr/>
        </p:nvSpPr>
        <p:spPr>
          <a:xfrm>
            <a:off x="7523930" y="6348499"/>
            <a:ext cx="2082850" cy="344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Conclusion</a:t>
            </a:r>
          </a:p>
        </p:txBody>
      </p:sp>
    </p:spTree>
    <p:custDataLst>
      <p:tags r:id="rId1"/>
    </p:custDataLst>
    <p:extLst>
      <p:ext uri="{BB962C8B-B14F-4D97-AF65-F5344CB8AC3E}">
        <p14:creationId xmlns:p14="http://schemas.microsoft.com/office/powerpoint/2010/main" val="1343387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0" y="184224"/>
            <a:ext cx="9161929" cy="776922"/>
          </a:xfrm>
        </p:spPr>
        <p:txBody>
          <a:bodyPr>
            <a:normAutofit/>
          </a:bodyPr>
          <a:lstStyle/>
          <a:p>
            <a:r>
              <a:rPr lang="en-US" b="0" dirty="0">
                <a:solidFill>
                  <a:schemeClr val="tx1"/>
                </a:solidFill>
                <a:latin typeface="Calibri" charset="0"/>
                <a:ea typeface="Calibri" charset="0"/>
                <a:cs typeface="Calibri" charset="0"/>
              </a:rPr>
              <a:t>UNTITLED</a:t>
            </a:r>
            <a:endParaRPr lang="en-US" b="0" dirty="0">
              <a:solidFill>
                <a:schemeClr val="tx1"/>
              </a:solidFill>
              <a:latin typeface="Calibri" charset="0"/>
              <a:ea typeface="Calibri" charset="0"/>
              <a:cs typeface="Calibri" charset="0"/>
            </a:endParaRP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idx="1"/>
          </p:nvPr>
        </p:nvSpPr>
        <p:spPr/>
        <p:txBody>
          <a:bodyPr/>
          <a:lstStyle/>
          <a:p>
            <a:endParaRPr lang="en-AU"/>
          </a:p>
        </p:txBody>
      </p:sp>
    </p:spTree>
    <p:custDataLst>
      <p:tags r:id="rId1"/>
    </p:custDataLst>
    <p:extLst>
      <p:ext uri="{BB962C8B-B14F-4D97-AF65-F5344CB8AC3E}">
        <p14:creationId xmlns:p14="http://schemas.microsoft.com/office/powerpoint/2010/main" val="1717148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0" y="184224"/>
            <a:ext cx="10177930" cy="776922"/>
          </a:xfrm>
        </p:spPr>
        <p:txBody>
          <a:bodyPr>
            <a:normAutofit/>
          </a:bodyPr>
          <a:lstStyle/>
          <a:p>
            <a:r>
              <a:rPr lang="en-US" b="0" dirty="0">
                <a:solidFill>
                  <a:schemeClr val="tx1"/>
                </a:solidFill>
                <a:latin typeface="Calibri" charset="0"/>
                <a:ea typeface="Calibri" charset="0"/>
                <a:cs typeface="Calibri" charset="0"/>
              </a:rPr>
              <a:t>UNTITLED</a:t>
            </a:r>
            <a:endParaRPr lang="en-US" b="0" dirty="0">
              <a:solidFill>
                <a:schemeClr val="tx1"/>
              </a:solidFill>
              <a:latin typeface="Calibri" charset="0"/>
              <a:ea typeface="Calibri" charset="0"/>
              <a:cs typeface="Calibri" charset="0"/>
            </a:endParaRP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02683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0" y="184224"/>
            <a:ext cx="9941651" cy="776922"/>
          </a:xfrm>
        </p:spPr>
        <p:txBody>
          <a:bodyPr>
            <a:normAutofit/>
          </a:bodyPr>
          <a:lstStyle/>
          <a:p>
            <a:r>
              <a:rPr lang="en-US" b="0" dirty="0">
                <a:solidFill>
                  <a:schemeClr val="tx1"/>
                </a:solidFill>
                <a:latin typeface="Calibri" charset="0"/>
                <a:ea typeface="Calibri" charset="0"/>
                <a:cs typeface="Calibri" charset="0"/>
              </a:rPr>
              <a:t>UNTITLED</a:t>
            </a:r>
            <a:endParaRPr lang="en-US" b="0" dirty="0">
              <a:solidFill>
                <a:schemeClr val="tx1"/>
              </a:solidFill>
              <a:latin typeface="Calibri" charset="0"/>
              <a:ea typeface="Calibri" charset="0"/>
              <a:cs typeface="Calibri" charset="0"/>
            </a:endParaRP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84318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0" y="184224"/>
            <a:ext cx="9941651" cy="776922"/>
          </a:xfrm>
        </p:spPr>
        <p:txBody>
          <a:bodyPr>
            <a:normAutofit/>
          </a:bodyPr>
          <a:lstStyle/>
          <a:p>
            <a:r>
              <a:rPr lang="en-US" b="0" dirty="0">
                <a:solidFill>
                  <a:schemeClr val="tx1"/>
                </a:solidFill>
                <a:latin typeface="Calibri" charset="0"/>
                <a:ea typeface="Calibri" charset="0"/>
                <a:cs typeface="Calibri" charset="0"/>
              </a:rPr>
              <a:t>UNTITLED</a:t>
            </a:r>
            <a:endParaRPr lang="en-US" b="0" dirty="0">
              <a:solidFill>
                <a:schemeClr val="tx1"/>
              </a:solidFill>
              <a:latin typeface="Calibri" charset="0"/>
              <a:ea typeface="Calibri" charset="0"/>
              <a:cs typeface="Calibri" charset="0"/>
            </a:endParaRP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70707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0" y="184224"/>
            <a:ext cx="9161929" cy="776922"/>
          </a:xfrm>
        </p:spPr>
        <p:txBody>
          <a:bodyPr>
            <a:normAutofit/>
          </a:bodyPr>
          <a:lstStyle/>
          <a:p>
            <a:r>
              <a:rPr lang="en-US" b="0" dirty="0">
                <a:solidFill>
                  <a:schemeClr val="tx1"/>
                </a:solidFill>
                <a:latin typeface="Calibri" charset="0"/>
                <a:ea typeface="Calibri" charset="0"/>
                <a:cs typeface="Calibri" charset="0"/>
              </a:rPr>
              <a:t>UNTITLED</a:t>
            </a:r>
            <a:endParaRPr lang="en-US" b="0" dirty="0">
              <a:solidFill>
                <a:schemeClr val="tx1"/>
              </a:solidFill>
              <a:latin typeface="Calibri" charset="0"/>
              <a:ea typeface="Calibri" charset="0"/>
              <a:cs typeface="Calibri" charset="0"/>
            </a:endParaRP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52083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1" y="184224"/>
            <a:ext cx="10219764" cy="776922"/>
          </a:xfrm>
        </p:spPr>
        <p:txBody>
          <a:bodyPr>
            <a:normAutofit/>
          </a:bodyPr>
          <a:lstStyle/>
          <a:p>
            <a:r>
              <a:rPr lang="en-US" b="0" dirty="0">
                <a:solidFill>
                  <a:schemeClr val="tx1"/>
                </a:solidFill>
                <a:latin typeface="Calibri" charset="0"/>
                <a:ea typeface="Calibri" charset="0"/>
                <a:cs typeface="Calibri" charset="0"/>
              </a:rPr>
              <a:t>Agenda</a:t>
            </a: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923048" y="1953540"/>
            <a:ext cx="4859015" cy="7318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Introduction</a:t>
            </a:r>
          </a:p>
        </p:txBody>
      </p:sp>
      <p:sp>
        <p:nvSpPr>
          <p:cNvPr id="19" name="Rectangle 18"/>
          <p:cNvSpPr/>
          <p:nvPr/>
        </p:nvSpPr>
        <p:spPr>
          <a:xfrm>
            <a:off x="2538109" y="3003486"/>
            <a:ext cx="4859015" cy="7318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Analysis</a:t>
            </a:r>
          </a:p>
        </p:txBody>
      </p:sp>
      <p:sp>
        <p:nvSpPr>
          <p:cNvPr id="20" name="Rectangle 19"/>
          <p:cNvSpPr/>
          <p:nvPr/>
        </p:nvSpPr>
        <p:spPr>
          <a:xfrm>
            <a:off x="3156215" y="4053433"/>
            <a:ext cx="4859015" cy="7318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Approach</a:t>
            </a:r>
          </a:p>
        </p:txBody>
      </p:sp>
      <p:sp>
        <p:nvSpPr>
          <p:cNvPr id="21" name="Rectangle 20"/>
          <p:cNvSpPr/>
          <p:nvPr/>
        </p:nvSpPr>
        <p:spPr>
          <a:xfrm>
            <a:off x="3771276" y="5129065"/>
            <a:ext cx="4859015" cy="7318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Conclusion</a:t>
            </a:r>
          </a:p>
        </p:txBody>
      </p:sp>
      <p:sp>
        <p:nvSpPr>
          <p:cNvPr id="11" name="Down Arrow 10"/>
          <p:cNvSpPr/>
          <p:nvPr/>
        </p:nvSpPr>
        <p:spPr>
          <a:xfrm>
            <a:off x="6349350" y="2601642"/>
            <a:ext cx="432713" cy="481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6999559" y="3650046"/>
            <a:ext cx="432713" cy="481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a:off x="7597787" y="4722141"/>
            <a:ext cx="432713" cy="481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958649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0" y="184224"/>
            <a:ext cx="9431288" cy="776922"/>
          </a:xfrm>
        </p:spPr>
        <p:txBody>
          <a:bodyPr>
            <a:normAutofit/>
          </a:bodyPr>
          <a:lstStyle/>
          <a:p>
            <a:r>
              <a:rPr lang="en-US" b="0" dirty="0">
                <a:solidFill>
                  <a:schemeClr val="tx1"/>
                </a:solidFill>
                <a:latin typeface="Calibri" charset="0"/>
                <a:ea typeface="Calibri" charset="0"/>
                <a:cs typeface="Calibri" charset="0"/>
              </a:rPr>
              <a:t>UNTITLED</a:t>
            </a:r>
            <a:endParaRPr lang="en-US" b="0" dirty="0">
              <a:solidFill>
                <a:schemeClr val="tx1"/>
              </a:solidFill>
              <a:latin typeface="Calibri" charset="0"/>
              <a:ea typeface="Calibri" charset="0"/>
              <a:cs typeface="Calibri" charset="0"/>
            </a:endParaRP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552192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69" y="184224"/>
            <a:ext cx="9870921" cy="776922"/>
          </a:xfrm>
        </p:spPr>
        <p:txBody>
          <a:bodyPr>
            <a:normAutofit/>
          </a:bodyPr>
          <a:lstStyle/>
          <a:p>
            <a:r>
              <a:rPr lang="en-US" b="0" dirty="0">
                <a:solidFill>
                  <a:schemeClr val="tx1"/>
                </a:solidFill>
                <a:latin typeface="Calibri" charset="0"/>
                <a:ea typeface="Calibri" charset="0"/>
                <a:cs typeface="Calibri" charset="0"/>
              </a:rPr>
              <a:t>UNTITLED</a:t>
            </a:r>
            <a:endParaRPr lang="en-US" b="0" dirty="0">
              <a:solidFill>
                <a:schemeClr val="tx1"/>
              </a:solidFill>
              <a:latin typeface="Calibri" charset="0"/>
              <a:ea typeface="Calibri" charset="0"/>
              <a:cs typeface="Calibri" charset="0"/>
            </a:endParaRP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67106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58" y="184224"/>
            <a:ext cx="11123252" cy="776922"/>
          </a:xfrm>
        </p:spPr>
        <p:txBody>
          <a:bodyPr>
            <a:normAutofit/>
          </a:bodyPr>
          <a:lstStyle/>
          <a:p>
            <a:r>
              <a:rPr lang="en-US" b="0" dirty="0" smtClean="0">
                <a:solidFill>
                  <a:schemeClr val="tx1"/>
                </a:solidFill>
                <a:latin typeface="Calibri" charset="0"/>
                <a:ea typeface="Calibri" charset="0"/>
                <a:cs typeface="Calibri" charset="0"/>
              </a:rPr>
              <a:t>UNTITLED</a:t>
            </a:r>
            <a:endParaRPr lang="en-US" b="0" dirty="0">
              <a:solidFill>
                <a:schemeClr val="tx1"/>
              </a:solidFill>
              <a:latin typeface="Calibri" charset="0"/>
              <a:ea typeface="Calibri" charset="0"/>
              <a:cs typeface="Calibri" charset="0"/>
            </a:endParaRP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679102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0" y="184224"/>
            <a:ext cx="9431288" cy="776922"/>
          </a:xfrm>
        </p:spPr>
        <p:txBody>
          <a:bodyPr>
            <a:normAutofit/>
          </a:bodyPr>
          <a:lstStyle/>
          <a:p>
            <a:r>
              <a:rPr lang="en-US" b="0" dirty="0">
                <a:solidFill>
                  <a:schemeClr val="tx1"/>
                </a:solidFill>
                <a:latin typeface="Calibri" charset="0"/>
                <a:ea typeface="Calibri" charset="0"/>
                <a:cs typeface="Calibri" charset="0"/>
              </a:rPr>
              <a:t>UNTITLED</a:t>
            </a:r>
            <a:endParaRPr lang="en-US" b="0" dirty="0">
              <a:solidFill>
                <a:schemeClr val="tx1"/>
              </a:solidFill>
              <a:latin typeface="Calibri" charset="0"/>
              <a:ea typeface="Calibri" charset="0"/>
              <a:cs typeface="Calibri" charset="0"/>
            </a:endParaRP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40793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1" y="184224"/>
            <a:ext cx="10219764" cy="776922"/>
          </a:xfrm>
        </p:spPr>
        <p:txBody>
          <a:bodyPr>
            <a:normAutofit/>
          </a:bodyPr>
          <a:lstStyle/>
          <a:p>
            <a:r>
              <a:rPr lang="en-US" b="0" dirty="0">
                <a:solidFill>
                  <a:schemeClr val="tx1"/>
                </a:solidFill>
                <a:latin typeface="Calibri" charset="0"/>
                <a:ea typeface="Calibri" charset="0"/>
                <a:cs typeface="Calibri" charset="0"/>
              </a:rPr>
              <a:t>Situation</a:t>
            </a: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142393" y="6348499"/>
            <a:ext cx="2082850" cy="344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Situation</a:t>
            </a:r>
          </a:p>
        </p:txBody>
      </p:sp>
      <p:sp>
        <p:nvSpPr>
          <p:cNvPr id="14" name="Rectangle 13"/>
          <p:cNvSpPr/>
          <p:nvPr/>
        </p:nvSpPr>
        <p:spPr>
          <a:xfrm>
            <a:off x="3269572"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Analysis</a:t>
            </a:r>
          </a:p>
        </p:txBody>
      </p:sp>
      <p:sp>
        <p:nvSpPr>
          <p:cNvPr id="15" name="Rectangle 14"/>
          <p:cNvSpPr/>
          <p:nvPr/>
        </p:nvSpPr>
        <p:spPr>
          <a:xfrm>
            <a:off x="5396751"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Approach</a:t>
            </a:r>
          </a:p>
        </p:txBody>
      </p:sp>
      <p:sp>
        <p:nvSpPr>
          <p:cNvPr id="17" name="Rectangle 16"/>
          <p:cNvSpPr/>
          <p:nvPr/>
        </p:nvSpPr>
        <p:spPr>
          <a:xfrm>
            <a:off x="7523930"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Conclusion</a:t>
            </a:r>
          </a:p>
        </p:txBody>
      </p:sp>
      <p:sp>
        <p:nvSpPr>
          <p:cNvPr id="4" name="Content Placeholder 3"/>
          <p:cNvSpPr>
            <a:spLocks noGrp="1"/>
          </p:cNvSpPr>
          <p:nvPr>
            <p:ph idx="1"/>
          </p:nvPr>
        </p:nvSpPr>
        <p:spPr/>
        <p:txBody>
          <a:bodyPr/>
          <a:lstStyle/>
          <a:p>
            <a:pPr marL="0" indent="0">
              <a:buNone/>
            </a:pPr>
            <a:r>
              <a:rPr lang="en-AU" dirty="0"/>
              <a:t>Refugee Advice &amp; Casework Service &amp; Casework Service (RACS) currently aid refugees who have had their claims for a TVP or </a:t>
            </a:r>
            <a:r>
              <a:rPr lang="en-AU" dirty="0" smtClean="0"/>
              <a:t>SHEV rejected </a:t>
            </a:r>
            <a:r>
              <a:rPr lang="en-AU" dirty="0"/>
              <a:t>through the Fast Track Process.</a:t>
            </a:r>
          </a:p>
          <a:p>
            <a:pPr marL="0" indent="0">
              <a:buNone/>
            </a:pPr>
            <a:r>
              <a:rPr lang="en-AU" dirty="0"/>
              <a:t>RACS offers a legal pathway for these refugees to appeal this decision in which they would not have otherwise.</a:t>
            </a:r>
          </a:p>
          <a:p>
            <a:pPr marL="0" indent="0">
              <a:buNone/>
            </a:pPr>
            <a:r>
              <a:rPr lang="en-AU" dirty="0"/>
              <a:t>They currently use an e-mail system in conjunction with their local database to allow the clients to send in their forms and papers that are required to review and lodge their </a:t>
            </a:r>
            <a:r>
              <a:rPr lang="en-AU" dirty="0" smtClean="0"/>
              <a:t>application.</a:t>
            </a:r>
            <a:endParaRPr lang="en-AU" dirty="0"/>
          </a:p>
          <a:p>
            <a:endParaRPr lang="en-AU" dirty="0"/>
          </a:p>
        </p:txBody>
      </p:sp>
    </p:spTree>
    <p:custDataLst>
      <p:tags r:id="rId1"/>
    </p:custDataLst>
    <p:extLst>
      <p:ext uri="{BB962C8B-B14F-4D97-AF65-F5344CB8AC3E}">
        <p14:creationId xmlns:p14="http://schemas.microsoft.com/office/powerpoint/2010/main" val="483187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1" y="184224"/>
            <a:ext cx="10219764" cy="776922"/>
          </a:xfrm>
        </p:spPr>
        <p:txBody>
          <a:bodyPr>
            <a:normAutofit/>
          </a:bodyPr>
          <a:lstStyle/>
          <a:p>
            <a:r>
              <a:rPr lang="en-US" b="0" dirty="0" smtClean="0">
                <a:solidFill>
                  <a:schemeClr val="tx1"/>
                </a:solidFill>
                <a:latin typeface="Calibri" charset="0"/>
                <a:ea typeface="Calibri" charset="0"/>
                <a:cs typeface="Calibri" charset="0"/>
              </a:rPr>
              <a:t>Situation (cont.)</a:t>
            </a:r>
            <a:endParaRPr lang="en-US" b="0" dirty="0">
              <a:solidFill>
                <a:schemeClr val="tx1"/>
              </a:solidFill>
              <a:latin typeface="Calibri" charset="0"/>
              <a:ea typeface="Calibri" charset="0"/>
              <a:cs typeface="Calibri" charset="0"/>
            </a:endParaRP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142393" y="6348499"/>
            <a:ext cx="2082850" cy="344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Situation</a:t>
            </a:r>
          </a:p>
        </p:txBody>
      </p:sp>
      <p:sp>
        <p:nvSpPr>
          <p:cNvPr id="14" name="Rectangle 13"/>
          <p:cNvSpPr/>
          <p:nvPr/>
        </p:nvSpPr>
        <p:spPr>
          <a:xfrm>
            <a:off x="3269572"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Analysis</a:t>
            </a:r>
          </a:p>
        </p:txBody>
      </p:sp>
      <p:sp>
        <p:nvSpPr>
          <p:cNvPr id="15" name="Rectangle 14"/>
          <p:cNvSpPr/>
          <p:nvPr/>
        </p:nvSpPr>
        <p:spPr>
          <a:xfrm>
            <a:off x="5396751"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Approach</a:t>
            </a:r>
          </a:p>
        </p:txBody>
      </p:sp>
      <p:sp>
        <p:nvSpPr>
          <p:cNvPr id="17" name="Rectangle 16"/>
          <p:cNvSpPr/>
          <p:nvPr/>
        </p:nvSpPr>
        <p:spPr>
          <a:xfrm>
            <a:off x="7523930"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Conclusion</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0448" y="1257026"/>
            <a:ext cx="4046883" cy="4541769"/>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348" y="1118677"/>
            <a:ext cx="4306475" cy="4827485"/>
          </a:xfrm>
          <a:prstGeom prst="rect">
            <a:avLst/>
          </a:prstGeom>
        </p:spPr>
      </p:pic>
    </p:spTree>
    <p:custDataLst>
      <p:tags r:id="rId1"/>
    </p:custDataLst>
    <p:extLst>
      <p:ext uri="{BB962C8B-B14F-4D97-AF65-F5344CB8AC3E}">
        <p14:creationId xmlns:p14="http://schemas.microsoft.com/office/powerpoint/2010/main" val="47958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1" y="184224"/>
            <a:ext cx="10219764" cy="776922"/>
          </a:xfrm>
        </p:spPr>
        <p:txBody>
          <a:bodyPr>
            <a:normAutofit/>
          </a:bodyPr>
          <a:lstStyle/>
          <a:p>
            <a:r>
              <a:rPr lang="en-US" b="0" dirty="0">
                <a:solidFill>
                  <a:schemeClr val="tx1"/>
                </a:solidFill>
                <a:latin typeface="Calibri" charset="0"/>
                <a:ea typeface="Calibri" charset="0"/>
                <a:cs typeface="Calibri" charset="0"/>
              </a:rPr>
              <a:t>Problem</a:t>
            </a: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142393"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Situation</a:t>
            </a:r>
          </a:p>
        </p:txBody>
      </p:sp>
      <p:sp>
        <p:nvSpPr>
          <p:cNvPr id="39" name="Rectangle 38"/>
          <p:cNvSpPr/>
          <p:nvPr/>
        </p:nvSpPr>
        <p:spPr>
          <a:xfrm>
            <a:off x="3269572" y="6348499"/>
            <a:ext cx="2082850" cy="344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Analysis</a:t>
            </a:r>
          </a:p>
        </p:txBody>
      </p:sp>
      <p:sp>
        <p:nvSpPr>
          <p:cNvPr id="40" name="Rectangle 39"/>
          <p:cNvSpPr/>
          <p:nvPr/>
        </p:nvSpPr>
        <p:spPr>
          <a:xfrm>
            <a:off x="5396751"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Approach</a:t>
            </a:r>
          </a:p>
        </p:txBody>
      </p:sp>
      <p:sp>
        <p:nvSpPr>
          <p:cNvPr id="41" name="Rectangle 40"/>
          <p:cNvSpPr/>
          <p:nvPr/>
        </p:nvSpPr>
        <p:spPr>
          <a:xfrm>
            <a:off x="7523930"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Conclusion</a:t>
            </a:r>
          </a:p>
        </p:txBody>
      </p:sp>
      <p:sp>
        <p:nvSpPr>
          <p:cNvPr id="4" name="Content Placeholder 3"/>
          <p:cNvSpPr>
            <a:spLocks noGrp="1"/>
          </p:cNvSpPr>
          <p:nvPr>
            <p:ph idx="1"/>
          </p:nvPr>
        </p:nvSpPr>
        <p:spPr/>
        <p:txBody>
          <a:bodyPr/>
          <a:lstStyle/>
          <a:p>
            <a:pPr marL="0" indent="0">
              <a:buNone/>
            </a:pPr>
            <a:r>
              <a:rPr lang="en-AU" dirty="0"/>
              <a:t>We identified the main issue that has the largest impact on not only RACS but also the stakeholders within this Non-for-Profit organisation.</a:t>
            </a:r>
          </a:p>
          <a:p>
            <a:r>
              <a:rPr lang="en-AU" sz="2000" dirty="0"/>
              <a:t>The current E-mail system is extremely inefficient and often causes the administration staff and legal staff to follow up on the clients due to unclear or missing information/papers that are essential and mandatory for the claim.</a:t>
            </a:r>
          </a:p>
          <a:p>
            <a:pPr marL="0" indent="0">
              <a:buNone/>
            </a:pPr>
            <a:r>
              <a:rPr lang="en-AU" sz="2000" dirty="0"/>
              <a:t>The three major stakeholder parties that we have identified are :</a:t>
            </a:r>
          </a:p>
          <a:p>
            <a:pPr marL="457200" indent="-457200">
              <a:buFont typeface="+mj-lt"/>
              <a:buAutoNum type="arabicPeriod"/>
            </a:pPr>
            <a:r>
              <a:rPr lang="en-AU" dirty="0"/>
              <a:t>RACS (As its own entity excluding all legal staff)</a:t>
            </a:r>
          </a:p>
          <a:p>
            <a:pPr marL="457200" indent="-457200">
              <a:buFont typeface="+mj-lt"/>
              <a:buAutoNum type="arabicPeriod"/>
            </a:pPr>
            <a:r>
              <a:rPr lang="en-AU" dirty="0"/>
              <a:t>The legal staff (Both volunteer and contracted to carry out appeal)</a:t>
            </a:r>
          </a:p>
          <a:p>
            <a:pPr marL="457200" indent="-457200">
              <a:buFont typeface="+mj-lt"/>
              <a:buAutoNum type="arabicPeriod"/>
            </a:pPr>
            <a:r>
              <a:rPr lang="en-AU" sz="2000" dirty="0"/>
              <a:t>The sponsors (A party comprising of all parties that fund RACS)</a:t>
            </a:r>
          </a:p>
        </p:txBody>
      </p:sp>
    </p:spTree>
    <p:custDataLst>
      <p:tags r:id="rId1"/>
    </p:custDataLst>
    <p:extLst>
      <p:ext uri="{BB962C8B-B14F-4D97-AF65-F5344CB8AC3E}">
        <p14:creationId xmlns:p14="http://schemas.microsoft.com/office/powerpoint/2010/main" val="53638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t>RACS have confirmed that most if not all clients that have applied for this process have had access to smartphones.</a:t>
            </a:r>
          </a:p>
          <a:p>
            <a:endParaRPr lang="en-AU" dirty="0"/>
          </a:p>
        </p:txBody>
      </p:sp>
      <p:sp>
        <p:nvSpPr>
          <p:cNvPr id="4" name="Title 1"/>
          <p:cNvSpPr txBox="1">
            <a:spLocks/>
          </p:cNvSpPr>
          <p:nvPr/>
        </p:nvSpPr>
        <p:spPr>
          <a:xfrm>
            <a:off x="286871" y="184224"/>
            <a:ext cx="10219764" cy="776922"/>
          </a:xfrm>
          <a:prstGeom prst="rect">
            <a:avLst/>
          </a:prstGeom>
        </p:spPr>
        <p:txBody>
          <a:bodyPr vert="horz" lIns="91440" tIns="27432" rIns="91440" bIns="45720" rtlCol="0" anchor="b">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r>
              <a:rPr lang="en-US" b="0" dirty="0" smtClean="0">
                <a:solidFill>
                  <a:schemeClr val="tx1"/>
                </a:solidFill>
                <a:latin typeface="Calibri" charset="0"/>
                <a:ea typeface="Calibri" charset="0"/>
                <a:cs typeface="Calibri" charset="0"/>
              </a:rPr>
              <a:t>Key Assumptions</a:t>
            </a:r>
            <a:endParaRPr lang="en-US" b="0" dirty="0">
              <a:solidFill>
                <a:schemeClr val="tx1"/>
              </a:solidFill>
              <a:latin typeface="Calibri" charset="0"/>
              <a:ea typeface="Calibri" charset="0"/>
              <a:cs typeface="Calibri" charset="0"/>
            </a:endParaRPr>
          </a:p>
        </p:txBody>
      </p:sp>
      <p:cxnSp>
        <p:nvCxnSpPr>
          <p:cNvPr id="5" name="Straight Connector 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142393"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Situation</a:t>
            </a:r>
          </a:p>
        </p:txBody>
      </p:sp>
      <p:sp>
        <p:nvSpPr>
          <p:cNvPr id="7" name="Rectangle 6"/>
          <p:cNvSpPr/>
          <p:nvPr/>
        </p:nvSpPr>
        <p:spPr>
          <a:xfrm>
            <a:off x="3269572" y="6348499"/>
            <a:ext cx="2082850" cy="344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Analysis</a:t>
            </a:r>
          </a:p>
        </p:txBody>
      </p:sp>
      <p:sp>
        <p:nvSpPr>
          <p:cNvPr id="8" name="Rectangle 7"/>
          <p:cNvSpPr/>
          <p:nvPr/>
        </p:nvSpPr>
        <p:spPr>
          <a:xfrm>
            <a:off x="5396751"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Approach</a:t>
            </a:r>
          </a:p>
        </p:txBody>
      </p:sp>
      <p:sp>
        <p:nvSpPr>
          <p:cNvPr id="9" name="Rectangle 8"/>
          <p:cNvSpPr/>
          <p:nvPr/>
        </p:nvSpPr>
        <p:spPr>
          <a:xfrm>
            <a:off x="7523930"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Conclusion</a:t>
            </a:r>
          </a:p>
        </p:txBody>
      </p:sp>
    </p:spTree>
    <p:custDataLst>
      <p:tags r:id="rId1"/>
    </p:custDataLst>
    <p:extLst>
      <p:ext uri="{BB962C8B-B14F-4D97-AF65-F5344CB8AC3E}">
        <p14:creationId xmlns:p14="http://schemas.microsoft.com/office/powerpoint/2010/main" val="2013040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0" y="262393"/>
            <a:ext cx="9692640" cy="698753"/>
          </a:xfrm>
        </p:spPr>
        <p:txBody>
          <a:bodyPr>
            <a:normAutofit/>
          </a:bodyPr>
          <a:lstStyle/>
          <a:p>
            <a:r>
              <a:rPr lang="en-US" b="0" dirty="0">
                <a:solidFill>
                  <a:schemeClr val="tx1"/>
                </a:solidFill>
                <a:latin typeface="Calibri" charset="0"/>
                <a:ea typeface="Calibri" charset="0"/>
                <a:cs typeface="Calibri" charset="0"/>
              </a:rPr>
              <a:t>How the problem affects each party</a:t>
            </a:r>
          </a:p>
        </p:txBody>
      </p:sp>
      <p:sp>
        <p:nvSpPr>
          <p:cNvPr id="7" name="Content Placeholder 6"/>
          <p:cNvSpPr>
            <a:spLocks noGrp="1"/>
          </p:cNvSpPr>
          <p:nvPr>
            <p:ph idx="1"/>
          </p:nvPr>
        </p:nvSpPr>
        <p:spPr/>
        <p:txBody>
          <a:bodyPr>
            <a:normAutofit lnSpcReduction="10000"/>
          </a:bodyPr>
          <a:lstStyle/>
          <a:p>
            <a:r>
              <a:rPr lang="en-AU" dirty="0"/>
              <a:t>RACS: They are overburdened with extra workloads to follow up on incomplete or missing information. This leads to extra costs and inefficient usage of resources to provide translation services or extra interviews.</a:t>
            </a:r>
          </a:p>
          <a:p>
            <a:r>
              <a:rPr lang="en-AU" dirty="0"/>
              <a:t>The legal staff: They are often given time-consuming, repetitive tasks that could be automated to increase efficiency to that the staff could apply their expertise to other clients that need their valuable time</a:t>
            </a:r>
          </a:p>
          <a:p>
            <a:r>
              <a:rPr lang="en-AU" dirty="0"/>
              <a:t>The sponsors: The money that is granted/donated/paid to RACS is often </a:t>
            </a:r>
            <a:r>
              <a:rPr lang="en-AU" dirty="0" smtClean="0"/>
              <a:t>allocative </a:t>
            </a:r>
            <a:r>
              <a:rPr lang="en-AU" dirty="0"/>
              <a:t>inefficient due to the inefficient use of other resources (i.e. Time, Workforce)</a:t>
            </a:r>
          </a:p>
          <a:p>
            <a:r>
              <a:rPr lang="en-AU" dirty="0"/>
              <a:t>Clients: They are given fewer resources to utilise to help them lodge an appeal</a:t>
            </a: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142393"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Situation</a:t>
            </a:r>
          </a:p>
        </p:txBody>
      </p:sp>
      <p:sp>
        <p:nvSpPr>
          <p:cNvPr id="39" name="Rectangle 38"/>
          <p:cNvSpPr/>
          <p:nvPr/>
        </p:nvSpPr>
        <p:spPr>
          <a:xfrm>
            <a:off x="3269572" y="6348499"/>
            <a:ext cx="2082850" cy="344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Analysis</a:t>
            </a:r>
          </a:p>
        </p:txBody>
      </p:sp>
      <p:sp>
        <p:nvSpPr>
          <p:cNvPr id="40" name="Rectangle 39"/>
          <p:cNvSpPr/>
          <p:nvPr/>
        </p:nvSpPr>
        <p:spPr>
          <a:xfrm>
            <a:off x="5396751"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Approach</a:t>
            </a:r>
          </a:p>
        </p:txBody>
      </p:sp>
      <p:sp>
        <p:nvSpPr>
          <p:cNvPr id="41" name="Rectangle 40"/>
          <p:cNvSpPr/>
          <p:nvPr/>
        </p:nvSpPr>
        <p:spPr>
          <a:xfrm>
            <a:off x="7523930"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Conclusion</a:t>
            </a:r>
          </a:p>
        </p:txBody>
      </p:sp>
    </p:spTree>
    <p:custDataLst>
      <p:tags r:id="rId1"/>
    </p:custDataLst>
    <p:extLst>
      <p:ext uri="{BB962C8B-B14F-4D97-AF65-F5344CB8AC3E}">
        <p14:creationId xmlns:p14="http://schemas.microsoft.com/office/powerpoint/2010/main" val="1389881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AU" dirty="0"/>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1142393"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Situation</a:t>
            </a:r>
          </a:p>
        </p:txBody>
      </p:sp>
      <p:sp>
        <p:nvSpPr>
          <p:cNvPr id="117" name="Rectangle 116"/>
          <p:cNvSpPr/>
          <p:nvPr/>
        </p:nvSpPr>
        <p:spPr>
          <a:xfrm>
            <a:off x="3269572" y="6348499"/>
            <a:ext cx="2082850" cy="34490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tx1"/>
                </a:solidFill>
              </a:rPr>
              <a:t>Analysis</a:t>
            </a:r>
          </a:p>
        </p:txBody>
      </p:sp>
      <p:sp>
        <p:nvSpPr>
          <p:cNvPr id="118" name="Rectangle 117"/>
          <p:cNvSpPr/>
          <p:nvPr/>
        </p:nvSpPr>
        <p:spPr>
          <a:xfrm>
            <a:off x="5396751" y="6348499"/>
            <a:ext cx="2082850" cy="344905"/>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solidFill>
                  <a:schemeClr val="bg1"/>
                </a:solidFill>
              </a:rPr>
              <a:t>Approach</a:t>
            </a:r>
            <a:endParaRPr lang="en-US" sz="1600" dirty="0">
              <a:solidFill>
                <a:schemeClr val="bg1"/>
              </a:solidFill>
            </a:endParaRPr>
          </a:p>
        </p:txBody>
      </p:sp>
      <p:sp>
        <p:nvSpPr>
          <p:cNvPr id="119" name="Rectangle 118"/>
          <p:cNvSpPr/>
          <p:nvPr/>
        </p:nvSpPr>
        <p:spPr>
          <a:xfrm>
            <a:off x="7523930"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Conclusion</a:t>
            </a:r>
          </a:p>
        </p:txBody>
      </p:sp>
      <p:sp>
        <p:nvSpPr>
          <p:cNvPr id="120" name="Title 1"/>
          <p:cNvSpPr txBox="1">
            <a:spLocks/>
          </p:cNvSpPr>
          <p:nvPr/>
        </p:nvSpPr>
        <p:spPr>
          <a:xfrm>
            <a:off x="286871" y="184224"/>
            <a:ext cx="10219764" cy="776922"/>
          </a:xfrm>
          <a:prstGeom prst="rect">
            <a:avLst/>
          </a:prstGeom>
        </p:spPr>
        <p:txBody>
          <a:bodyPr vert="horz" lIns="91440" tIns="27432" rIns="91440" bIns="45720" rtlCol="0" anchor="b">
            <a:normAutofit fontScale="92500"/>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r>
              <a:rPr lang="en-US" b="0" dirty="0">
                <a:solidFill>
                  <a:schemeClr val="tx1"/>
                </a:solidFill>
                <a:latin typeface="Calibri" charset="0"/>
                <a:ea typeface="Calibri" charset="0"/>
                <a:cs typeface="Calibri" charset="0"/>
              </a:rPr>
              <a:t>Our proposed solution with working Prototype</a:t>
            </a:r>
          </a:p>
        </p:txBody>
      </p:sp>
    </p:spTree>
    <p:custDataLst>
      <p:tags r:id="rId1"/>
    </p:custDataLst>
    <p:extLst>
      <p:ext uri="{BB962C8B-B14F-4D97-AF65-F5344CB8AC3E}">
        <p14:creationId xmlns:p14="http://schemas.microsoft.com/office/powerpoint/2010/main" val="442704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1" y="184224"/>
            <a:ext cx="10219764" cy="776922"/>
          </a:xfrm>
        </p:spPr>
        <p:txBody>
          <a:bodyPr>
            <a:normAutofit/>
          </a:bodyPr>
          <a:lstStyle/>
          <a:p>
            <a:r>
              <a:rPr lang="en-US" b="0" dirty="0">
                <a:solidFill>
                  <a:schemeClr val="tx1"/>
                </a:solidFill>
                <a:latin typeface="Calibri" charset="0"/>
                <a:ea typeface="Calibri" charset="0"/>
                <a:cs typeface="Calibri" charset="0"/>
              </a:rPr>
              <a:t>Impact of our solution on stakeholders</a:t>
            </a:r>
          </a:p>
        </p:txBody>
      </p:sp>
      <p:cxnSp>
        <p:nvCxnSpPr>
          <p:cNvPr id="25" name="Straight Connector 24"/>
          <p:cNvCxnSpPr/>
          <p:nvPr/>
        </p:nvCxnSpPr>
        <p:spPr>
          <a:xfrm>
            <a:off x="286870" y="961146"/>
            <a:ext cx="10614212"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Content Placeholder 6"/>
          <p:cNvSpPr>
            <a:spLocks noGrp="1"/>
          </p:cNvSpPr>
          <p:nvPr>
            <p:ph idx="1"/>
          </p:nvPr>
        </p:nvSpPr>
        <p:spPr/>
        <p:txBody>
          <a:bodyPr/>
          <a:lstStyle/>
          <a:p>
            <a:r>
              <a:rPr lang="en-AU" dirty="0"/>
              <a:t>RACS: They are able to streamline their services and automate much of the information collection that will be generated and stored in their local database. This would drastically improve the efficiency of the entity and the use of its resources.</a:t>
            </a:r>
          </a:p>
          <a:p>
            <a:r>
              <a:rPr lang="en-AU" dirty="0"/>
              <a:t>The legal staff: Instead of performing arduous back-and-forth information hunts and repetitive actions, they are better able to spend their time preparing and reviewing cases for clients</a:t>
            </a:r>
          </a:p>
          <a:p>
            <a:r>
              <a:rPr lang="en-AU" dirty="0"/>
              <a:t>The sponsors: Their money is better used and the costs are cut drastically meaning RACS can reuse them for other endeavours.</a:t>
            </a:r>
          </a:p>
          <a:p>
            <a:r>
              <a:rPr lang="en-AU" dirty="0"/>
              <a:t>Clients: They gain access to a 24/7 online portal that provides tailored support to each client throughout their application filling process.</a:t>
            </a:r>
          </a:p>
          <a:p>
            <a:endParaRPr lang="en-AU" dirty="0"/>
          </a:p>
        </p:txBody>
      </p:sp>
      <p:sp>
        <p:nvSpPr>
          <p:cNvPr id="9" name="Rectangle 8"/>
          <p:cNvSpPr/>
          <p:nvPr/>
        </p:nvSpPr>
        <p:spPr>
          <a:xfrm>
            <a:off x="1142393"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Situation</a:t>
            </a:r>
          </a:p>
        </p:txBody>
      </p:sp>
      <p:sp>
        <p:nvSpPr>
          <p:cNvPr id="10" name="Rectangle 9"/>
          <p:cNvSpPr/>
          <p:nvPr/>
        </p:nvSpPr>
        <p:spPr>
          <a:xfrm>
            <a:off x="3269572" y="6348499"/>
            <a:ext cx="2082850" cy="34490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tx1"/>
                </a:solidFill>
              </a:rPr>
              <a:t>Analysis</a:t>
            </a:r>
          </a:p>
        </p:txBody>
      </p:sp>
      <p:sp>
        <p:nvSpPr>
          <p:cNvPr id="11" name="Rectangle 10"/>
          <p:cNvSpPr/>
          <p:nvPr/>
        </p:nvSpPr>
        <p:spPr>
          <a:xfrm>
            <a:off x="5396751" y="6348499"/>
            <a:ext cx="2082850" cy="344905"/>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solidFill>
                  <a:schemeClr val="bg1"/>
                </a:solidFill>
              </a:rPr>
              <a:t>Approach</a:t>
            </a:r>
            <a:endParaRPr lang="en-US" sz="1600" dirty="0">
              <a:solidFill>
                <a:schemeClr val="bg1"/>
              </a:solidFill>
            </a:endParaRPr>
          </a:p>
        </p:txBody>
      </p:sp>
      <p:sp>
        <p:nvSpPr>
          <p:cNvPr id="12" name="Rectangle 11"/>
          <p:cNvSpPr/>
          <p:nvPr/>
        </p:nvSpPr>
        <p:spPr>
          <a:xfrm>
            <a:off x="7523930" y="6348499"/>
            <a:ext cx="2082850" cy="3449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Conclusion</a:t>
            </a:r>
          </a:p>
        </p:txBody>
      </p:sp>
    </p:spTree>
    <p:custDataLst>
      <p:tags r:id="rId1"/>
    </p:custDataLst>
    <p:extLst>
      <p:ext uri="{BB962C8B-B14F-4D97-AF65-F5344CB8AC3E}">
        <p14:creationId xmlns:p14="http://schemas.microsoft.com/office/powerpoint/2010/main" val="15725154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XPANDSHOWBAR" val="True"/>
  <p:tag name="BULLETTYPE" val="3"/>
  <p:tag name="RESPCOUNTERSTYLE" val="-1"/>
  <p:tag name="INPUTSOURCE" val="1"/>
  <p:tag name="BACKUPMAINTENANCE" val="7"/>
  <p:tag name="ROTATIONINTERVAL" val="2"/>
  <p:tag name="RACERSMAXDISPLAYED" val="5"/>
  <p:tag name="TEAMSINLEADERBOARD" val="5"/>
  <p:tag name="BUBBLEVALUEFORMAT" val="0.0"/>
  <p:tag name="CUSTOMCELLFORECOLOR" val="-16777216"/>
  <p:tag name="CUSTOMCELLBACKCOLOR4" val="-8355712"/>
  <p:tag name="DISPLAYDEVICEID" val="True"/>
  <p:tag name="GRIDSIZE" val="{Width=800, Height=600}"/>
  <p:tag name="CHARTLABELS" val="1"/>
  <p:tag name="PARTLISTDEFAULT" val="1"/>
  <p:tag name="INCORRECTPOINTVALUE" val="0"/>
  <p:tag name="AUTOADJUSTPARTRANGE" val="True"/>
  <p:tag name="FIBNUMRESULTS" val="5"/>
  <p:tag name="PRRESPONSE2" val="9"/>
  <p:tag name="PRRESPONSE6" val="5"/>
  <p:tag name="PRRESPONSE10" val="1"/>
  <p:tag name="POWERPOINTVERSION" val="14.0"/>
  <p:tag name="CSVFORMAT" val="0"/>
  <p:tag name="RESPCOUNTERFORMAT" val="0"/>
  <p:tag name="ALLOWDUPLICATES" val="False"/>
  <p:tag name="REVIEWONLY" val="False"/>
  <p:tag name="RACEANIMATIONSPEED" val="3"/>
  <p:tag name="BUBBLENAMEVISIBLE" val="True"/>
  <p:tag name="CUSTOMGRIDBACKCOLOR" val="-2830136"/>
  <p:tag name="USESCHEMECOLORS" val="True"/>
  <p:tag name="GRIDROTATIONINTERVAL" val="2"/>
  <p:tag name="CHARTCOLORS" val="0"/>
  <p:tag name="INCLUDEPPT" val="True"/>
  <p:tag name="REALTIMEBACKUPPATH" val="(None)"/>
  <p:tag name="FIBDISPLAYRESULTS" val="True"/>
  <p:tag name="PRRESPONSE3" val="8"/>
  <p:tag name="PRRESPONSE8" val="3"/>
  <p:tag name="TPVERSION" val="2008"/>
  <p:tag name="ANSWERNOWSTYLE" val="-1"/>
  <p:tag name="COUNTDOWNSECONDS" val="10"/>
  <p:tag name="AUTOADVANCE" val="False"/>
  <p:tag name="SKIPREMAININGRACESLIDES" val="True"/>
  <p:tag name="BUBBLEGROUPING" val="3"/>
  <p:tag name="CUSTOMCELLBACKCOLOR3" val="-268652"/>
  <p:tag name="AUTOSIZEGRID" val="True"/>
  <p:tag name="INCLUDENONRESPONDERS" val="False"/>
  <p:tag name="REALTIMEBACKUP" val="False"/>
  <p:tag name="FIBINCLUDEOTHER" val="True"/>
  <p:tag name="PRRESPONSE5" val="6"/>
  <p:tag name="ALWAYSOPENPOLL" val="False"/>
  <p:tag name="ANSWERNOWTEXT" val="Answer Now"/>
  <p:tag name="BACKUPSESSIONS" val="True"/>
  <p:tag name="RACEENDPOINTS" val="100"/>
  <p:tag name="DEFAULTNUMTEAMS" val="5"/>
  <p:tag name="DISPLAYDEVICENUMBER" val="True"/>
  <p:tag name="RESETCHARTS" val="True"/>
  <p:tag name="ZEROBASED" val="False"/>
  <p:tag name="PRRESPONSE1" val="10"/>
  <p:tag name="SHOWFLASHWARNING" val="True"/>
  <p:tag name="COUNTDOWNSTYLE" val="-1"/>
  <p:tag name="AUTOUPDATEALIASES" val="True"/>
  <p:tag name="BUBBLESIZEVISIBLE" val="True"/>
  <p:tag name="GRIDOPACITY" val="90"/>
  <p:tag name="ALLOWUSERFEEDBACK" val="True"/>
  <p:tag name="FIBDISPLAYKEYWORDS" val="True"/>
  <p:tag name="SHOWBARVISIBLE" val="True"/>
  <p:tag name="NUMRESPONSES" val="1"/>
  <p:tag name="MAXRESPONDERS" val="5"/>
  <p:tag name="GRIDPOSITION" val="1"/>
  <p:tag name="CHARTSCALE" val="True"/>
  <p:tag name="PRRESPONSE9" val="2"/>
  <p:tag name="CHARTVALUEFORMAT" val="0%"/>
  <p:tag name="CUSTOMCELLBACKCOLOR2" val="-13395457"/>
  <p:tag name="CORRECTPOINTVALUE" val="1"/>
  <p:tag name="USESECONDARYMONITOR" val="True"/>
  <p:tag name="PARTICIPANTSINLEADERBOARD" val="5"/>
  <p:tag name="MULTIRESPDIVISOR" val="1"/>
  <p:tag name="SAVECSVWITHSESSION" val="True"/>
  <p:tag name="DISPLAYNAME" val="True"/>
  <p:tag name="PRRESPONSE7" val="4"/>
  <p:tag name="POLLINGCYCLE" val="2"/>
  <p:tag name="STDCHART" val="1"/>
  <p:tag name="RESPTABLESTYLE" val="-1"/>
  <p:tag name="CUSTOMCELLBACKCOLOR1" val="-657956"/>
  <p:tag name="PRRESPONSE4" val="7"/>
  <p:tag name="ADVANCEDSETTINGSVIEW" val="False"/>
  <p:tag name="DELIMITERS" val="3.1"/>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View">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View" id="{BA0EB5A6-F2D4-4F82-977B-64ADEE4A2A69}" vid="{23C5FE65-18CC-4A65-9EBC-B05E331504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3583</TotalTime>
  <Words>610</Words>
  <Application>Microsoft Office PowerPoint</Application>
  <PresentationFormat>Custom</PresentationFormat>
  <Paragraphs>99</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View</vt:lpstr>
      <vt:lpstr>Law Hackathon Proposed Solution</vt:lpstr>
      <vt:lpstr>Agenda</vt:lpstr>
      <vt:lpstr>Situation</vt:lpstr>
      <vt:lpstr>Situation (cont.)</vt:lpstr>
      <vt:lpstr>Problem</vt:lpstr>
      <vt:lpstr>PowerPoint Presentation</vt:lpstr>
      <vt:lpstr>How the problem affects each party</vt:lpstr>
      <vt:lpstr>PowerPoint Presentation</vt:lpstr>
      <vt:lpstr>Impact of our solution on stakeholders</vt:lpstr>
      <vt:lpstr>PowerPoint Presentation</vt:lpstr>
      <vt:lpstr>UNTITLED</vt:lpstr>
      <vt:lpstr>UNTITLED</vt:lpstr>
      <vt:lpstr>UNTITLED</vt:lpstr>
      <vt:lpstr>UNTITLED</vt:lpstr>
      <vt:lpstr>UNTITLED</vt:lpstr>
      <vt:lpstr>UNTITLED</vt:lpstr>
      <vt:lpstr>UNTITLED</vt:lpstr>
      <vt:lpstr>UNTITLED</vt:lpstr>
      <vt:lpstr>UNTITLED</vt:lpstr>
      <vt:lpstr>UNTITLED</vt:lpstr>
      <vt:lpstr>UNTITLED</vt:lpstr>
      <vt:lpstr>UNTITLED</vt:lpstr>
      <vt:lpstr>UNTITLED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Strategy&amp; Case Comp</dc:title>
  <dc:creator>Nguyen37, Kevin</dc:creator>
  <cp:lastModifiedBy>Amelia Brown</cp:lastModifiedBy>
  <cp:revision>103</cp:revision>
  <dcterms:created xsi:type="dcterms:W3CDTF">2016-03-23T03:38:55Z</dcterms:created>
  <dcterms:modified xsi:type="dcterms:W3CDTF">2016-07-19T00:27:51Z</dcterms:modified>
</cp:coreProperties>
</file>