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6" r:id="rId1"/>
  </p:sldMasterIdLst>
  <p:notesMasterIdLst>
    <p:notesMasterId r:id="rId23"/>
  </p:notesMasterIdLst>
  <p:sldIdLst>
    <p:sldId id="256" r:id="rId2"/>
    <p:sldId id="294" r:id="rId3"/>
    <p:sldId id="313" r:id="rId4"/>
    <p:sldId id="312" r:id="rId5"/>
    <p:sldId id="310" r:id="rId6"/>
    <p:sldId id="278" r:id="rId7"/>
    <p:sldId id="269" r:id="rId8"/>
    <p:sldId id="302" r:id="rId9"/>
    <p:sldId id="287" r:id="rId10"/>
    <p:sldId id="304" r:id="rId11"/>
    <p:sldId id="295" r:id="rId12"/>
    <p:sldId id="276" r:id="rId13"/>
    <p:sldId id="277" r:id="rId14"/>
    <p:sldId id="286" r:id="rId15"/>
    <p:sldId id="303" r:id="rId16"/>
    <p:sldId id="290" r:id="rId17"/>
    <p:sldId id="291" r:id="rId18"/>
    <p:sldId id="292" r:id="rId19"/>
    <p:sldId id="306" r:id="rId20"/>
    <p:sldId id="307" r:id="rId21"/>
    <p:sldId id="29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79" autoAdjust="0"/>
    <p:restoredTop sz="92308"/>
  </p:normalViewPr>
  <p:slideViewPr>
    <p:cSldViewPr snapToGrid="0" snapToObjects="1">
      <p:cViewPr varScale="1">
        <p:scale>
          <a:sx n="85" d="100"/>
          <a:sy n="85" d="100"/>
        </p:scale>
        <p:origin x="120"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Veda</a:t>
            </a:r>
            <a:r>
              <a:rPr lang="en-US" baseline="0" dirty="0"/>
              <a:t> Net Profit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Veda </c:v>
                </c:pt>
              </c:strCache>
            </c:strRef>
          </c:tx>
          <c:spPr>
            <a:ln w="28575" cap="rnd">
              <a:solidFill>
                <a:schemeClr val="accent1"/>
              </a:solidFill>
              <a:round/>
            </a:ln>
            <a:effectLst/>
          </c:spPr>
          <c:marker>
            <c:symbol val="none"/>
          </c:marker>
          <c:cat>
            <c:numRef>
              <c:f>Sheet1!$A$2:$A$5</c:f>
              <c:numCache>
                <c:formatCode>General</c:formatCode>
                <c:ptCount val="4"/>
                <c:pt idx="0">
                  <c:v>2012</c:v>
                </c:pt>
                <c:pt idx="1">
                  <c:v>2013</c:v>
                </c:pt>
                <c:pt idx="2">
                  <c:v>2014</c:v>
                </c:pt>
                <c:pt idx="3">
                  <c:v>2015</c:v>
                </c:pt>
              </c:numCache>
            </c:numRef>
          </c:cat>
          <c:val>
            <c:numRef>
              <c:f>Sheet1!$B$2:$B$5</c:f>
              <c:numCache>
                <c:formatCode>General</c:formatCode>
                <c:ptCount val="4"/>
                <c:pt idx="0">
                  <c:v>390</c:v>
                </c:pt>
                <c:pt idx="1">
                  <c:v>820</c:v>
                </c:pt>
                <c:pt idx="2">
                  <c:v>1060</c:v>
                </c:pt>
                <c:pt idx="3">
                  <c:v>1170</c:v>
                </c:pt>
              </c:numCache>
            </c:numRef>
          </c:val>
          <c:smooth val="0"/>
          <c:extLst>
            <c:ext xmlns:c16="http://schemas.microsoft.com/office/drawing/2014/chart" uri="{C3380CC4-5D6E-409C-BE32-E72D297353CC}">
              <c16:uniqueId val="{00000000-D49C-42E9-BA52-B3AB7F22A77D}"/>
            </c:ext>
          </c:extLst>
        </c:ser>
        <c:dLbls>
          <c:showLegendKey val="0"/>
          <c:showVal val="0"/>
          <c:showCatName val="0"/>
          <c:showSerName val="0"/>
          <c:showPercent val="0"/>
          <c:showBubbleSize val="0"/>
        </c:dLbls>
        <c:smooth val="0"/>
        <c:axId val="-1964307584"/>
        <c:axId val="-1965989504"/>
      </c:lineChart>
      <c:catAx>
        <c:axId val="-196430758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65989504"/>
        <c:crosses val="autoZero"/>
        <c:auto val="1"/>
        <c:lblAlgn val="ctr"/>
        <c:lblOffset val="100"/>
        <c:noMultiLvlLbl val="0"/>
      </c:catAx>
      <c:valAx>
        <c:axId val="-1965989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6430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Net Profit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Veda</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Sheet1!$A$2:$A$5</c:f>
              <c:numCache>
                <c:formatCode>General</c:formatCode>
                <c:ptCount val="4"/>
                <c:pt idx="0">
                  <c:v>2012</c:v>
                </c:pt>
                <c:pt idx="1">
                  <c:v>2013</c:v>
                </c:pt>
                <c:pt idx="2">
                  <c:v>2014</c:v>
                </c:pt>
                <c:pt idx="3" formatCode="0">
                  <c:v>2015</c:v>
                </c:pt>
              </c:numCache>
            </c:numRef>
          </c:cat>
          <c:val>
            <c:numRef>
              <c:f>Sheet1!$B$2:$B$5</c:f>
              <c:numCache>
                <c:formatCode>General</c:formatCode>
                <c:ptCount val="4"/>
                <c:pt idx="0">
                  <c:v>390</c:v>
                </c:pt>
                <c:pt idx="1">
                  <c:v>820</c:v>
                </c:pt>
                <c:pt idx="2">
                  <c:v>1060</c:v>
                </c:pt>
                <c:pt idx="3">
                  <c:v>1170</c:v>
                </c:pt>
              </c:numCache>
            </c:numRef>
          </c:val>
          <c:smooth val="0"/>
          <c:extLst>
            <c:ext xmlns:c16="http://schemas.microsoft.com/office/drawing/2014/chart" uri="{C3380CC4-5D6E-409C-BE32-E72D297353CC}">
              <c16:uniqueId val="{00000000-EDF1-4627-A616-70D2466269C0}"/>
            </c:ext>
          </c:extLst>
        </c:ser>
        <c:ser>
          <c:idx val="1"/>
          <c:order val="1"/>
          <c:tx>
            <c:strRef>
              <c:f>Sheet1!$C$1</c:f>
              <c:strCache>
                <c:ptCount val="1"/>
                <c:pt idx="0">
                  <c:v>D&amp;B</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Sheet1!$A$2:$A$5</c:f>
              <c:numCache>
                <c:formatCode>General</c:formatCode>
                <c:ptCount val="4"/>
                <c:pt idx="0">
                  <c:v>2012</c:v>
                </c:pt>
                <c:pt idx="1">
                  <c:v>2013</c:v>
                </c:pt>
                <c:pt idx="2">
                  <c:v>2014</c:v>
                </c:pt>
                <c:pt idx="3" formatCode="0">
                  <c:v>2015</c:v>
                </c:pt>
              </c:numCache>
            </c:numRef>
          </c:cat>
          <c:val>
            <c:numRef>
              <c:f>Sheet1!$C$2:$C$5</c:f>
              <c:numCache>
                <c:formatCode>General</c:formatCode>
                <c:ptCount val="4"/>
                <c:pt idx="0">
                  <c:v>297</c:v>
                </c:pt>
                <c:pt idx="1">
                  <c:v>262</c:v>
                </c:pt>
                <c:pt idx="2">
                  <c:v>298</c:v>
                </c:pt>
                <c:pt idx="3">
                  <c:v>173</c:v>
                </c:pt>
              </c:numCache>
            </c:numRef>
          </c:val>
          <c:smooth val="0"/>
          <c:extLst>
            <c:ext xmlns:c16="http://schemas.microsoft.com/office/drawing/2014/chart" uri="{C3380CC4-5D6E-409C-BE32-E72D297353CC}">
              <c16:uniqueId val="{00000001-EDF1-4627-A616-70D2466269C0}"/>
            </c:ext>
          </c:extLst>
        </c:ser>
        <c:ser>
          <c:idx val="2"/>
          <c:order val="2"/>
          <c:tx>
            <c:strRef>
              <c:f>Sheet1!$D$1</c:f>
              <c:strCache>
                <c:ptCount val="1"/>
                <c:pt idx="0">
                  <c:v>McGraw</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Sheet1!$A$2:$A$5</c:f>
              <c:numCache>
                <c:formatCode>General</c:formatCode>
                <c:ptCount val="4"/>
                <c:pt idx="0">
                  <c:v>2012</c:v>
                </c:pt>
                <c:pt idx="1">
                  <c:v>2013</c:v>
                </c:pt>
                <c:pt idx="2">
                  <c:v>2014</c:v>
                </c:pt>
                <c:pt idx="3" formatCode="0">
                  <c:v>2015</c:v>
                </c:pt>
              </c:numCache>
            </c:numRef>
          </c:cat>
          <c:val>
            <c:numRef>
              <c:f>Sheet1!$D$2:$D$5</c:f>
              <c:numCache>
                <c:formatCode>General</c:formatCode>
                <c:ptCount val="4"/>
                <c:pt idx="0">
                  <c:v>492</c:v>
                </c:pt>
                <c:pt idx="1">
                  <c:v>1268</c:v>
                </c:pt>
                <c:pt idx="2">
                  <c:v>-13</c:v>
                </c:pt>
                <c:pt idx="3">
                  <c:v>1466</c:v>
                </c:pt>
              </c:numCache>
            </c:numRef>
          </c:val>
          <c:smooth val="0"/>
          <c:extLst>
            <c:ext xmlns:c16="http://schemas.microsoft.com/office/drawing/2014/chart" uri="{C3380CC4-5D6E-409C-BE32-E72D297353CC}">
              <c16:uniqueId val="{00000002-EDF1-4627-A616-70D2466269C0}"/>
            </c:ext>
          </c:extLst>
        </c:ser>
        <c:ser>
          <c:idx val="3"/>
          <c:order val="3"/>
          <c:tx>
            <c:strRef>
              <c:f>Sheet1!$E$1</c:f>
              <c:strCache>
                <c:ptCount val="1"/>
                <c:pt idx="0">
                  <c:v>Moody</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Sheet1!$A$2:$A$5</c:f>
              <c:numCache>
                <c:formatCode>General</c:formatCode>
                <c:ptCount val="4"/>
                <c:pt idx="0">
                  <c:v>2012</c:v>
                </c:pt>
                <c:pt idx="1">
                  <c:v>2013</c:v>
                </c:pt>
                <c:pt idx="2">
                  <c:v>2014</c:v>
                </c:pt>
                <c:pt idx="3" formatCode="0">
                  <c:v>2015</c:v>
                </c:pt>
              </c:numCache>
            </c:numRef>
          </c:cat>
          <c:val>
            <c:numRef>
              <c:f>Sheet1!$E$2:$E$5</c:f>
              <c:numCache>
                <c:formatCode>General</c:formatCode>
                <c:ptCount val="4"/>
                <c:pt idx="0">
                  <c:v>1660</c:v>
                </c:pt>
                <c:pt idx="1">
                  <c:v>1660</c:v>
                </c:pt>
                <c:pt idx="2">
                  <c:v>1680</c:v>
                </c:pt>
                <c:pt idx="3">
                  <c:v>1664</c:v>
                </c:pt>
              </c:numCache>
            </c:numRef>
          </c:val>
          <c:smooth val="0"/>
          <c:extLst>
            <c:ext xmlns:c16="http://schemas.microsoft.com/office/drawing/2014/chart" uri="{C3380CC4-5D6E-409C-BE32-E72D297353CC}">
              <c16:uniqueId val="{00000003-EDF1-4627-A616-70D2466269C0}"/>
            </c:ext>
          </c:extLst>
        </c:ser>
        <c:dLbls>
          <c:showLegendKey val="0"/>
          <c:showVal val="0"/>
          <c:showCatName val="0"/>
          <c:showSerName val="0"/>
          <c:showPercent val="0"/>
          <c:showBubbleSize val="0"/>
        </c:dLbls>
        <c:marker val="1"/>
        <c:smooth val="0"/>
        <c:axId val="-1993613184"/>
        <c:axId val="-1993820096"/>
      </c:lineChart>
      <c:catAx>
        <c:axId val="-199361318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3820096"/>
        <c:crosses val="autoZero"/>
        <c:auto val="1"/>
        <c:lblAlgn val="ctr"/>
        <c:lblOffset val="100"/>
        <c:noMultiLvlLbl val="0"/>
      </c:catAx>
      <c:valAx>
        <c:axId val="-199382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3613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500C36-D9E5-804F-8825-4C4C01FA27AF}" type="datetimeFigureOut">
              <a:rPr lang="en-US" smtClean="0"/>
              <a:t>7/18/2016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5CCF32-1CD2-8243-9E71-4DE6A419F48A}" type="slidenum">
              <a:rPr lang="en-US" smtClean="0"/>
              <a:t>‹#›</a:t>
            </a:fld>
            <a:endParaRPr lang="en-US"/>
          </a:p>
        </p:txBody>
      </p:sp>
    </p:spTree>
    <p:extLst>
      <p:ext uri="{BB962C8B-B14F-4D97-AF65-F5344CB8AC3E}">
        <p14:creationId xmlns:p14="http://schemas.microsoft.com/office/powerpoint/2010/main" val="1997056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5CCF32-1CD2-8243-9E71-4DE6A419F48A}" type="slidenum">
              <a:rPr lang="en-US" smtClean="0"/>
              <a:t>6</a:t>
            </a:fld>
            <a:endParaRPr lang="en-US"/>
          </a:p>
        </p:txBody>
      </p:sp>
    </p:spTree>
    <p:extLst>
      <p:ext uri="{BB962C8B-B14F-4D97-AF65-F5344CB8AC3E}">
        <p14:creationId xmlns:p14="http://schemas.microsoft.com/office/powerpoint/2010/main" val="355056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5586B75A-687E-405C-8A0B-8D00578BA2C3}" type="datetimeFigureOut">
              <a:rPr lang="en-US" smtClean="0"/>
              <a:pPr/>
              <a:t>7/18/2016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09270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79720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334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932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1274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7/18/2016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098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7/18/2016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688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7/18/2016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7321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7/18/2016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4482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7/18/2016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4992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7/18/2016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9547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5586B75A-687E-405C-8A0B-8D00578BA2C3}" type="datetimeFigureOut">
              <a:rPr lang="en-US" smtClean="0"/>
              <a:pPr/>
              <a:t>7/18/2016</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6464767"/>
      </p:ext>
    </p:extLst>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Lst>
  <p:hf sldNum="0"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Law Hackathon</a:t>
            </a:r>
            <a:br>
              <a:rPr lang="en-US" dirty="0"/>
            </a:br>
            <a:r>
              <a:rPr lang="en-US" dirty="0"/>
              <a:t>Proposed Solution</a:t>
            </a:r>
          </a:p>
        </p:txBody>
      </p:sp>
      <p:sp>
        <p:nvSpPr>
          <p:cNvPr id="3" name="Subtitle 2"/>
          <p:cNvSpPr>
            <a:spLocks noGrp="1"/>
          </p:cNvSpPr>
          <p:nvPr>
            <p:ph type="subTitle" idx="1"/>
          </p:nvPr>
        </p:nvSpPr>
        <p:spPr/>
        <p:txBody>
          <a:bodyPr/>
          <a:lstStyle/>
          <a:p>
            <a:r>
              <a:rPr lang="en-US" dirty="0"/>
              <a:t>Mariam </a:t>
            </a:r>
            <a:r>
              <a:rPr lang="en-US" dirty="0" err="1"/>
              <a:t>Jaber</a:t>
            </a:r>
            <a:r>
              <a:rPr lang="en-US" dirty="0"/>
              <a:t>, Gary Bai, Andrew Ha, Alexander Jones, Sheng An Zhang</a:t>
            </a:r>
          </a:p>
        </p:txBody>
      </p:sp>
    </p:spTree>
    <p:extLst>
      <p:ext uri="{BB962C8B-B14F-4D97-AF65-F5344CB8AC3E}">
        <p14:creationId xmlns:p14="http://schemas.microsoft.com/office/powerpoint/2010/main" val="831274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1" y="184224"/>
            <a:ext cx="9367492" cy="776922"/>
          </a:xfrm>
        </p:spPr>
        <p:txBody>
          <a:bodyPr>
            <a:normAutofit fontScale="90000"/>
          </a:bodyPr>
          <a:lstStyle/>
          <a:p>
            <a:r>
              <a:rPr lang="en-US" b="0" dirty="0">
                <a:solidFill>
                  <a:schemeClr val="tx1"/>
                </a:solidFill>
                <a:latin typeface="Calibri" charset="0"/>
                <a:ea typeface="Calibri" charset="0"/>
                <a:cs typeface="Calibri" charset="0"/>
              </a:rPr>
              <a:t>Why does </a:t>
            </a:r>
            <a:r>
              <a:rPr lang="en-US" b="0">
                <a:solidFill>
                  <a:schemeClr val="tx1"/>
                </a:solidFill>
                <a:latin typeface="Calibri" charset="0"/>
                <a:ea typeface="Calibri" charset="0"/>
                <a:cs typeface="Calibri" charset="0"/>
              </a:rPr>
              <a:t>Veda group Ltd. </a:t>
            </a:r>
            <a:r>
              <a:rPr lang="en-US" b="0" dirty="0">
                <a:solidFill>
                  <a:schemeClr val="tx1"/>
                </a:solidFill>
                <a:latin typeface="Calibri" charset="0"/>
                <a:ea typeface="Calibri" charset="0"/>
                <a:cs typeface="Calibri" charset="0"/>
              </a:rPr>
              <a:t>fit in our criteria</a:t>
            </a: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553114" y="1446238"/>
            <a:ext cx="3162851" cy="5836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Growth</a:t>
            </a:r>
          </a:p>
        </p:txBody>
      </p:sp>
      <p:sp>
        <p:nvSpPr>
          <p:cNvPr id="21" name="Rounded Rectangle 20"/>
          <p:cNvSpPr/>
          <p:nvPr/>
        </p:nvSpPr>
        <p:spPr>
          <a:xfrm>
            <a:off x="4012550" y="1446237"/>
            <a:ext cx="3162851" cy="5836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Strategic Advantage</a:t>
            </a:r>
          </a:p>
        </p:txBody>
      </p:sp>
      <p:sp>
        <p:nvSpPr>
          <p:cNvPr id="22" name="Rounded Rectangle 21"/>
          <p:cNvSpPr/>
          <p:nvPr/>
        </p:nvSpPr>
        <p:spPr>
          <a:xfrm>
            <a:off x="7471986" y="1446236"/>
            <a:ext cx="3162851" cy="5836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Synergies</a:t>
            </a:r>
          </a:p>
        </p:txBody>
      </p:sp>
      <p:sp>
        <p:nvSpPr>
          <p:cNvPr id="26" name="Oval 25"/>
          <p:cNvSpPr/>
          <p:nvPr/>
        </p:nvSpPr>
        <p:spPr>
          <a:xfrm>
            <a:off x="436089" y="1318981"/>
            <a:ext cx="342900" cy="3286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a:t>
            </a:r>
          </a:p>
        </p:txBody>
      </p:sp>
      <p:sp>
        <p:nvSpPr>
          <p:cNvPr id="27" name="Oval 26"/>
          <p:cNvSpPr/>
          <p:nvPr/>
        </p:nvSpPr>
        <p:spPr>
          <a:xfrm>
            <a:off x="3841100" y="1318981"/>
            <a:ext cx="342900" cy="3286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2</a:t>
            </a:r>
          </a:p>
        </p:txBody>
      </p:sp>
      <p:sp>
        <p:nvSpPr>
          <p:cNvPr id="28" name="Oval 27"/>
          <p:cNvSpPr/>
          <p:nvPr/>
        </p:nvSpPr>
        <p:spPr>
          <a:xfrm>
            <a:off x="7346851" y="1318981"/>
            <a:ext cx="342900" cy="3286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3</a:t>
            </a:r>
          </a:p>
        </p:txBody>
      </p:sp>
      <p:sp>
        <p:nvSpPr>
          <p:cNvPr id="19" name="Rounded Rectangle 18"/>
          <p:cNvSpPr/>
          <p:nvPr/>
        </p:nvSpPr>
        <p:spPr>
          <a:xfrm>
            <a:off x="4012548" y="2223987"/>
            <a:ext cx="3162851" cy="10329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Access to over 85% of Australian credit data</a:t>
            </a:r>
          </a:p>
        </p:txBody>
      </p:sp>
      <p:sp>
        <p:nvSpPr>
          <p:cNvPr id="20" name="Rounded Rectangle 19"/>
          <p:cNvSpPr/>
          <p:nvPr/>
        </p:nvSpPr>
        <p:spPr>
          <a:xfrm>
            <a:off x="4012548" y="3615049"/>
            <a:ext cx="3162851" cy="10329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Has high market share of 41.5%</a:t>
            </a:r>
          </a:p>
        </p:txBody>
      </p:sp>
      <p:sp>
        <p:nvSpPr>
          <p:cNvPr id="29" name="Rounded Rectangle 28"/>
          <p:cNvSpPr/>
          <p:nvPr/>
        </p:nvSpPr>
        <p:spPr>
          <a:xfrm>
            <a:off x="4012548" y="4963322"/>
            <a:ext cx="3162851" cy="10329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Diversified into consumer, commercial, B2C and international</a:t>
            </a:r>
          </a:p>
        </p:txBody>
      </p:sp>
      <p:sp>
        <p:nvSpPr>
          <p:cNvPr id="30" name="Rounded Rectangle 29"/>
          <p:cNvSpPr/>
          <p:nvPr/>
        </p:nvSpPr>
        <p:spPr>
          <a:xfrm>
            <a:off x="553113" y="3329783"/>
            <a:ext cx="3162851" cy="79429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300% growth over the last 4 years</a:t>
            </a:r>
            <a:endParaRPr lang="en-US" dirty="0"/>
          </a:p>
        </p:txBody>
      </p:sp>
      <p:graphicFrame>
        <p:nvGraphicFramePr>
          <p:cNvPr id="6" name="Chart 5"/>
          <p:cNvGraphicFramePr/>
          <p:nvPr>
            <p:extLst>
              <p:ext uri="{D42A27DB-BD31-4B8C-83A1-F6EECF244321}">
                <p14:modId xmlns:p14="http://schemas.microsoft.com/office/powerpoint/2010/main" val="87404510"/>
              </p:ext>
            </p:extLst>
          </p:nvPr>
        </p:nvGraphicFramePr>
        <p:xfrm>
          <a:off x="286870" y="4202091"/>
          <a:ext cx="3429095" cy="2075613"/>
        </p:xfrm>
        <a:graphic>
          <a:graphicData uri="http://schemas.openxmlformats.org/drawingml/2006/chart">
            <c:chart xmlns:c="http://schemas.openxmlformats.org/drawingml/2006/chart" xmlns:r="http://schemas.openxmlformats.org/officeDocument/2006/relationships" r:id="rId2"/>
          </a:graphicData>
        </a:graphic>
      </p:graphicFrame>
      <p:sp>
        <p:nvSpPr>
          <p:cNvPr id="23" name="Rounded Rectangle 22"/>
          <p:cNvSpPr/>
          <p:nvPr/>
        </p:nvSpPr>
        <p:spPr>
          <a:xfrm>
            <a:off x="553113" y="2223987"/>
            <a:ext cx="3162851" cy="9117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Annual net </a:t>
            </a:r>
            <a:r>
              <a:rPr lang="en-US" dirty="0"/>
              <a:t>profit increased by </a:t>
            </a:r>
            <a:r>
              <a:rPr lang="en-US"/>
              <a:t>780 in the last 4 years</a:t>
            </a:r>
            <a:endParaRPr lang="en-US" dirty="0"/>
          </a:p>
        </p:txBody>
      </p:sp>
      <p:sp>
        <p:nvSpPr>
          <p:cNvPr id="32" name="Rounded Rectangle 31"/>
          <p:cNvSpPr/>
          <p:nvPr/>
        </p:nvSpPr>
        <p:spPr>
          <a:xfrm>
            <a:off x="7471982" y="2223987"/>
            <a:ext cx="3162851" cy="10329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Collects crucial data which Equifax needs </a:t>
            </a:r>
            <a:r>
              <a:rPr lang="en-US" dirty="0">
                <a:sym typeface="Wingdings"/>
              </a:rPr>
              <a:t> Complimentary acquisition</a:t>
            </a:r>
            <a:endParaRPr lang="en-US" dirty="0"/>
          </a:p>
        </p:txBody>
      </p:sp>
      <p:sp>
        <p:nvSpPr>
          <p:cNvPr id="36" name="Rounded Rectangle 35"/>
          <p:cNvSpPr/>
          <p:nvPr/>
        </p:nvSpPr>
        <p:spPr>
          <a:xfrm>
            <a:off x="7471982" y="3615049"/>
            <a:ext cx="3162851" cy="10329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Possesses varied technologies to analyze data which Equifax can integrate into their company</a:t>
            </a:r>
          </a:p>
        </p:txBody>
      </p:sp>
      <p:sp>
        <p:nvSpPr>
          <p:cNvPr id="37" name="Rounded Rectangle 36"/>
          <p:cNvSpPr/>
          <p:nvPr/>
        </p:nvSpPr>
        <p:spPr>
          <a:xfrm>
            <a:off x="7471982" y="4963322"/>
            <a:ext cx="3162851" cy="10329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Veda collects data</a:t>
            </a:r>
            <a:br>
              <a:rPr lang="en-US" dirty="0"/>
            </a:br>
            <a:r>
              <a:rPr lang="en-US" dirty="0"/>
              <a:t>Equifax analyzes data</a:t>
            </a:r>
          </a:p>
        </p:txBody>
      </p:sp>
      <p:sp>
        <p:nvSpPr>
          <p:cNvPr id="38" name="Rectangle 37"/>
          <p:cNvSpPr/>
          <p:nvPr/>
        </p:nvSpPr>
        <p:spPr>
          <a:xfrm>
            <a:off x="1142393"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Situation</a:t>
            </a:r>
          </a:p>
        </p:txBody>
      </p:sp>
      <p:sp>
        <p:nvSpPr>
          <p:cNvPr id="39" name="Rectangle 38"/>
          <p:cNvSpPr/>
          <p:nvPr/>
        </p:nvSpPr>
        <p:spPr>
          <a:xfrm>
            <a:off x="3269572" y="6348499"/>
            <a:ext cx="2082850" cy="344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Analysis</a:t>
            </a:r>
          </a:p>
        </p:txBody>
      </p:sp>
      <p:sp>
        <p:nvSpPr>
          <p:cNvPr id="40" name="Rectangle 39"/>
          <p:cNvSpPr/>
          <p:nvPr/>
        </p:nvSpPr>
        <p:spPr>
          <a:xfrm>
            <a:off x="5396751"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Approach</a:t>
            </a:r>
          </a:p>
        </p:txBody>
      </p:sp>
      <p:sp>
        <p:nvSpPr>
          <p:cNvPr id="41" name="Rectangle 40"/>
          <p:cNvSpPr/>
          <p:nvPr/>
        </p:nvSpPr>
        <p:spPr>
          <a:xfrm>
            <a:off x="7523930"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spTree>
    <p:extLst>
      <p:ext uri="{BB962C8B-B14F-4D97-AF65-F5344CB8AC3E}">
        <p14:creationId xmlns:p14="http://schemas.microsoft.com/office/powerpoint/2010/main" val="644193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 y="184224"/>
            <a:ext cx="10148047" cy="776922"/>
          </a:xfrm>
        </p:spPr>
        <p:txBody>
          <a:bodyPr>
            <a:normAutofit fontScale="90000"/>
          </a:bodyPr>
          <a:lstStyle/>
          <a:p>
            <a:r>
              <a:rPr lang="en-US" b="0" dirty="0">
                <a:solidFill>
                  <a:schemeClr val="tx1"/>
                </a:solidFill>
                <a:latin typeface="Calibri" charset="0"/>
                <a:ea typeface="Calibri" charset="0"/>
                <a:cs typeface="Calibri" charset="0"/>
              </a:rPr>
              <a:t>Recommended </a:t>
            </a:r>
            <a:r>
              <a:rPr lang="en-US" b="0">
                <a:solidFill>
                  <a:schemeClr val="tx1"/>
                </a:solidFill>
                <a:latin typeface="Calibri" charset="0"/>
                <a:ea typeface="Calibri" charset="0"/>
                <a:cs typeface="Calibri" charset="0"/>
              </a:rPr>
              <a:t>Approach </a:t>
            </a:r>
            <a:r>
              <a:rPr lang="en-US" b="0">
                <a:solidFill>
                  <a:schemeClr val="tx1"/>
                </a:solidFill>
                <a:latin typeface="Calibri" charset="0"/>
                <a:ea typeface="Calibri" charset="0"/>
                <a:cs typeface="Calibri" charset="0"/>
                <a:sym typeface="Wingdings"/>
              </a:rPr>
              <a:t>– Acquisition of Veda</a:t>
            </a:r>
            <a:endParaRPr lang="en-US" b="0" dirty="0">
              <a:solidFill>
                <a:schemeClr val="tx1"/>
              </a:solidFill>
              <a:latin typeface="Calibri" charset="0"/>
              <a:ea typeface="Calibri" charset="0"/>
              <a:cs typeface="Calibri" charset="0"/>
            </a:endParaRP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Pentagon 2"/>
          <p:cNvSpPr/>
          <p:nvPr/>
        </p:nvSpPr>
        <p:spPr>
          <a:xfrm>
            <a:off x="663387" y="1380565"/>
            <a:ext cx="4805083" cy="357503"/>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Enterprise Value</a:t>
            </a:r>
          </a:p>
        </p:txBody>
      </p:sp>
      <p:sp>
        <p:nvSpPr>
          <p:cNvPr id="4" name="Chevron 3"/>
          <p:cNvSpPr/>
          <p:nvPr/>
        </p:nvSpPr>
        <p:spPr>
          <a:xfrm>
            <a:off x="5647620" y="1966152"/>
            <a:ext cx="4805082" cy="339179"/>
          </a:xfrm>
          <a:prstGeom prst="chevr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$2,500,000,000</a:t>
            </a:r>
          </a:p>
        </p:txBody>
      </p:sp>
      <p:sp>
        <p:nvSpPr>
          <p:cNvPr id="16" name="Pentagon 15"/>
          <p:cNvSpPr/>
          <p:nvPr/>
        </p:nvSpPr>
        <p:spPr>
          <a:xfrm>
            <a:off x="663386" y="1960483"/>
            <a:ext cx="4805083" cy="357503"/>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Offer Price</a:t>
            </a:r>
          </a:p>
        </p:txBody>
      </p:sp>
      <p:sp>
        <p:nvSpPr>
          <p:cNvPr id="17" name="Chevron 16"/>
          <p:cNvSpPr/>
          <p:nvPr/>
        </p:nvSpPr>
        <p:spPr>
          <a:xfrm>
            <a:off x="5647620" y="1378855"/>
            <a:ext cx="4805082" cy="339179"/>
          </a:xfrm>
          <a:prstGeom prst="chevr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$1,500,000,000</a:t>
            </a:r>
          </a:p>
        </p:txBody>
      </p:sp>
      <p:sp>
        <p:nvSpPr>
          <p:cNvPr id="18" name="Rounded Rectangle 17"/>
          <p:cNvSpPr/>
          <p:nvPr/>
        </p:nvSpPr>
        <p:spPr>
          <a:xfrm>
            <a:off x="663387" y="2737404"/>
            <a:ext cx="4625789" cy="1307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Reason for Acquisition Approach</a:t>
            </a:r>
          </a:p>
        </p:txBody>
      </p:sp>
      <p:sp>
        <p:nvSpPr>
          <p:cNvPr id="19" name="Rounded Rectangle 18"/>
          <p:cNvSpPr/>
          <p:nvPr/>
        </p:nvSpPr>
        <p:spPr>
          <a:xfrm>
            <a:off x="663386" y="4324012"/>
            <a:ext cx="4625790" cy="14630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Fastest, largest initial </a:t>
            </a:r>
            <a:r>
              <a:rPr lang="en-US"/>
              <a:t>international expansion</a:t>
            </a:r>
            <a:endParaRPr lang="en-US" dirty="0"/>
          </a:p>
        </p:txBody>
      </p:sp>
      <p:sp>
        <p:nvSpPr>
          <p:cNvPr id="20" name="Rounded Rectangle 19"/>
          <p:cNvSpPr/>
          <p:nvPr/>
        </p:nvSpPr>
        <p:spPr>
          <a:xfrm>
            <a:off x="5647620" y="2737404"/>
            <a:ext cx="4625790" cy="14630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Good way to achieve market power and share</a:t>
            </a:r>
          </a:p>
        </p:txBody>
      </p:sp>
      <p:sp>
        <p:nvSpPr>
          <p:cNvPr id="21" name="Rounded Rectangle 20"/>
          <p:cNvSpPr/>
          <p:nvPr/>
        </p:nvSpPr>
        <p:spPr>
          <a:xfrm>
            <a:off x="5647620" y="4330397"/>
            <a:ext cx="4625790" cy="14630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Low risk compared to greenfield</a:t>
            </a:r>
          </a:p>
        </p:txBody>
      </p:sp>
      <p:sp>
        <p:nvSpPr>
          <p:cNvPr id="22" name="Rectangle 21"/>
          <p:cNvSpPr/>
          <p:nvPr/>
        </p:nvSpPr>
        <p:spPr>
          <a:xfrm>
            <a:off x="1142393"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Situation</a:t>
            </a:r>
          </a:p>
        </p:txBody>
      </p:sp>
      <p:sp>
        <p:nvSpPr>
          <p:cNvPr id="23" name="Rectangle 22"/>
          <p:cNvSpPr/>
          <p:nvPr/>
        </p:nvSpPr>
        <p:spPr>
          <a:xfrm>
            <a:off x="3269572"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Analysis</a:t>
            </a:r>
          </a:p>
        </p:txBody>
      </p:sp>
      <p:sp>
        <p:nvSpPr>
          <p:cNvPr id="24" name="Rectangle 23"/>
          <p:cNvSpPr/>
          <p:nvPr/>
        </p:nvSpPr>
        <p:spPr>
          <a:xfrm>
            <a:off x="5396751" y="6348499"/>
            <a:ext cx="2082850" cy="344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Approach</a:t>
            </a:r>
          </a:p>
        </p:txBody>
      </p:sp>
      <p:sp>
        <p:nvSpPr>
          <p:cNvPr id="26" name="Rectangle 25"/>
          <p:cNvSpPr/>
          <p:nvPr/>
        </p:nvSpPr>
        <p:spPr>
          <a:xfrm>
            <a:off x="7523930"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spTree>
    <p:extLst>
      <p:ext uri="{BB962C8B-B14F-4D97-AF65-F5344CB8AC3E}">
        <p14:creationId xmlns:p14="http://schemas.microsoft.com/office/powerpoint/2010/main" val="232673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 y="184224"/>
            <a:ext cx="9161929" cy="776922"/>
          </a:xfrm>
        </p:spPr>
        <p:txBody>
          <a:bodyPr>
            <a:normAutofit/>
          </a:bodyPr>
          <a:lstStyle/>
          <a:p>
            <a:r>
              <a:rPr lang="en-US" b="0" dirty="0">
                <a:solidFill>
                  <a:schemeClr val="tx1"/>
                </a:solidFill>
                <a:latin typeface="Calibri" charset="0"/>
                <a:ea typeface="Calibri" charset="0"/>
                <a:cs typeface="Calibri" charset="0"/>
              </a:rPr>
              <a:t>Conclusion</a:t>
            </a: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142393"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Situation</a:t>
            </a:r>
          </a:p>
        </p:txBody>
      </p:sp>
      <p:sp>
        <p:nvSpPr>
          <p:cNvPr id="16" name="Rectangle 15"/>
          <p:cNvSpPr/>
          <p:nvPr/>
        </p:nvSpPr>
        <p:spPr>
          <a:xfrm>
            <a:off x="3269572"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Analysis</a:t>
            </a:r>
          </a:p>
        </p:txBody>
      </p:sp>
      <p:sp>
        <p:nvSpPr>
          <p:cNvPr id="17" name="Rectangle 16"/>
          <p:cNvSpPr/>
          <p:nvPr/>
        </p:nvSpPr>
        <p:spPr>
          <a:xfrm>
            <a:off x="5396751"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Approach</a:t>
            </a:r>
          </a:p>
        </p:txBody>
      </p:sp>
      <p:sp>
        <p:nvSpPr>
          <p:cNvPr id="18" name="Rectangle 17"/>
          <p:cNvSpPr/>
          <p:nvPr/>
        </p:nvSpPr>
        <p:spPr>
          <a:xfrm>
            <a:off x="7523930" y="6348499"/>
            <a:ext cx="2082850" cy="344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Conclusion</a:t>
            </a:r>
          </a:p>
        </p:txBody>
      </p:sp>
      <p:sp>
        <p:nvSpPr>
          <p:cNvPr id="5" name="Rounded Rectangle 4"/>
          <p:cNvSpPr/>
          <p:nvPr/>
        </p:nvSpPr>
        <p:spPr>
          <a:xfrm>
            <a:off x="3170352" y="1700230"/>
            <a:ext cx="2282125" cy="8964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Australian Market</a:t>
            </a:r>
          </a:p>
        </p:txBody>
      </p:sp>
      <p:sp>
        <p:nvSpPr>
          <p:cNvPr id="19" name="Rounded Rectangle 18"/>
          <p:cNvSpPr/>
          <p:nvPr/>
        </p:nvSpPr>
        <p:spPr>
          <a:xfrm>
            <a:off x="5754730" y="1700230"/>
            <a:ext cx="2282125" cy="8964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Veda Group Ltd.</a:t>
            </a:r>
          </a:p>
        </p:txBody>
      </p:sp>
      <p:sp>
        <p:nvSpPr>
          <p:cNvPr id="20" name="Rounded Rectangle 19"/>
          <p:cNvSpPr/>
          <p:nvPr/>
        </p:nvSpPr>
        <p:spPr>
          <a:xfrm>
            <a:off x="8339108" y="1717073"/>
            <a:ext cx="2282125" cy="8964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Financially sound</a:t>
            </a:r>
          </a:p>
        </p:txBody>
      </p:sp>
      <p:sp>
        <p:nvSpPr>
          <p:cNvPr id="7" name="Down Arrow 6"/>
          <p:cNvSpPr/>
          <p:nvPr/>
        </p:nvSpPr>
        <p:spPr>
          <a:xfrm>
            <a:off x="3909106" y="3053412"/>
            <a:ext cx="2886631" cy="93232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ounded Rectangle 20"/>
          <p:cNvSpPr/>
          <p:nvPr/>
        </p:nvSpPr>
        <p:spPr>
          <a:xfrm>
            <a:off x="781866" y="4416161"/>
            <a:ext cx="9624219" cy="15019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Acquire Veda Group Ltd.</a:t>
            </a:r>
          </a:p>
        </p:txBody>
      </p:sp>
      <p:sp>
        <p:nvSpPr>
          <p:cNvPr id="22" name="Rounded Rectangle 21"/>
          <p:cNvSpPr/>
          <p:nvPr/>
        </p:nvSpPr>
        <p:spPr>
          <a:xfrm>
            <a:off x="585974" y="1717073"/>
            <a:ext cx="2282125" cy="8964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Company needs</a:t>
            </a:r>
          </a:p>
        </p:txBody>
      </p:sp>
    </p:spTree>
    <p:extLst>
      <p:ext uri="{BB962C8B-B14F-4D97-AF65-F5344CB8AC3E}">
        <p14:creationId xmlns:p14="http://schemas.microsoft.com/office/powerpoint/2010/main" val="1343387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 y="184224"/>
            <a:ext cx="9161929" cy="776922"/>
          </a:xfrm>
        </p:spPr>
        <p:txBody>
          <a:bodyPr>
            <a:normAutofit/>
          </a:bodyPr>
          <a:lstStyle/>
          <a:p>
            <a:r>
              <a:rPr lang="en-US" b="0" dirty="0">
                <a:solidFill>
                  <a:schemeClr val="tx1"/>
                </a:solidFill>
                <a:latin typeface="Calibri" charset="0"/>
                <a:ea typeface="Calibri" charset="0"/>
                <a:cs typeface="Calibri" charset="0"/>
              </a:rPr>
              <a:t>Appendix</a:t>
            </a:r>
          </a:p>
        </p:txBody>
      </p:sp>
      <p:sp>
        <p:nvSpPr>
          <p:cNvPr id="3" name="Content Placeholder 2"/>
          <p:cNvSpPr>
            <a:spLocks noGrp="1"/>
          </p:cNvSpPr>
          <p:nvPr>
            <p:ph idx="1"/>
          </p:nvPr>
        </p:nvSpPr>
        <p:spPr>
          <a:xfrm>
            <a:off x="286870" y="1255058"/>
            <a:ext cx="10614212" cy="5091954"/>
          </a:xfrm>
        </p:spPr>
        <p:txBody>
          <a:bodyPr numCol="2">
            <a:normAutofit/>
          </a:bodyPr>
          <a:lstStyle/>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lang="en-US" dirty="0"/>
              <a:t>Opening slide</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lang="en-US" dirty="0"/>
              <a:t>Agenda</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lang="en-US" dirty="0"/>
              <a:t>Situation</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lang="en-US" dirty="0"/>
              <a:t>Criteria for market expansion (</a:t>
            </a:r>
            <a:r>
              <a:rPr lang="en-US" dirty="0" err="1"/>
              <a:t>i</a:t>
            </a:r>
            <a:r>
              <a:rPr lang="en-US" dirty="0"/>
              <a:t>)</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lang="en-US" dirty="0"/>
              <a:t>Criteria for market expansion (ii)</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lang="en-US" dirty="0"/>
              <a:t>Criteria for market expansion (iii)</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lang="en-US" dirty="0"/>
              <a:t>Criteria for M&amp;A activity (i)</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lang="en-US" dirty="0"/>
              <a:t>Criteria for M&amp;A activity (ii)</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lang="en-US" dirty="0"/>
              <a:t>Criteria for M&amp;A activity (iii)</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lang="en-US" dirty="0"/>
              <a:t>Why does Veda Group Ltd. fit in our criteria</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lang="en-US" dirty="0"/>
              <a:t>Recommended Approach – Acquisition of Veda</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lang="en-US" dirty="0"/>
              <a:t>Conclusion</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lang="en-US" dirty="0"/>
              <a:t>Appendix</a:t>
            </a:r>
            <a:br>
              <a:rPr lang="en-US" dirty="0"/>
            </a:br>
            <a:r>
              <a:rPr lang="en-US" dirty="0"/>
              <a:t>-----------------</a:t>
            </a:r>
          </a:p>
          <a:p>
            <a:pPr marL="457200" indent="-457200">
              <a:lnSpc>
                <a:spcPct val="100000"/>
              </a:lnSpc>
              <a:spcBef>
                <a:spcPts val="0"/>
              </a:spcBef>
              <a:spcAft>
                <a:spcPts val="0"/>
              </a:spcAft>
              <a:buClrTx/>
              <a:buSzTx/>
              <a:buFontTx/>
              <a:buAutoNum type="arabicPeriod"/>
            </a:pPr>
            <a:r>
              <a:rPr lang="en-US" dirty="0"/>
              <a:t>Criteria for market entry reasoning</a:t>
            </a:r>
          </a:p>
          <a:p>
            <a:pPr marL="457200" indent="-457200">
              <a:lnSpc>
                <a:spcPct val="100000"/>
              </a:lnSpc>
              <a:spcBef>
                <a:spcPts val="0"/>
              </a:spcBef>
              <a:spcAft>
                <a:spcPts val="0"/>
              </a:spcAft>
              <a:buClrTx/>
              <a:buSzTx/>
              <a:buFontTx/>
              <a:buAutoNum type="arabicPeriod"/>
            </a:pPr>
            <a:r>
              <a:rPr lang="en-US" dirty="0"/>
              <a:t>Company Net Profits and growth</a:t>
            </a:r>
          </a:p>
          <a:p>
            <a:pPr marL="457200" indent="-457200">
              <a:lnSpc>
                <a:spcPct val="100000"/>
              </a:lnSpc>
              <a:spcBef>
                <a:spcPts val="0"/>
              </a:spcBef>
              <a:spcAft>
                <a:spcPts val="0"/>
              </a:spcAft>
              <a:buClrTx/>
              <a:buSzTx/>
              <a:buFontTx/>
              <a:buAutoNum type="arabicPeriod"/>
            </a:pPr>
            <a:r>
              <a:rPr lang="en-US" dirty="0"/>
              <a:t>Criteria for M&amp;A – D&amp;B Hold Co.</a:t>
            </a:r>
          </a:p>
          <a:p>
            <a:pPr marL="457200" indent="-457200">
              <a:lnSpc>
                <a:spcPct val="100000"/>
              </a:lnSpc>
              <a:spcBef>
                <a:spcPts val="0"/>
              </a:spcBef>
              <a:spcAft>
                <a:spcPts val="0"/>
              </a:spcAft>
              <a:buClrTx/>
              <a:buSzTx/>
              <a:buFontTx/>
              <a:buAutoNum type="arabicPeriod"/>
            </a:pPr>
            <a:r>
              <a:rPr lang="en-US" dirty="0"/>
              <a:t>Criteria for M&amp;A - McGraw</a:t>
            </a:r>
          </a:p>
          <a:p>
            <a:pPr marL="457200" indent="-457200">
              <a:lnSpc>
                <a:spcPct val="100000"/>
              </a:lnSpc>
              <a:spcBef>
                <a:spcPts val="0"/>
              </a:spcBef>
              <a:spcAft>
                <a:spcPts val="0"/>
              </a:spcAft>
              <a:buClrTx/>
              <a:buSzTx/>
              <a:buFontTx/>
              <a:buAutoNum type="arabicPeriod"/>
            </a:pPr>
            <a:r>
              <a:rPr lang="en-US" dirty="0"/>
              <a:t>Criteria for M&amp;A – Moody’s Investors</a:t>
            </a:r>
          </a:p>
          <a:p>
            <a:pPr marL="457200" indent="-457200">
              <a:lnSpc>
                <a:spcPct val="100000"/>
              </a:lnSpc>
              <a:spcBef>
                <a:spcPts val="0"/>
              </a:spcBef>
              <a:spcAft>
                <a:spcPts val="0"/>
              </a:spcAft>
              <a:buClrTx/>
              <a:buSzTx/>
              <a:buFontTx/>
              <a:buAutoNum type="arabicPeriod"/>
            </a:pPr>
            <a:r>
              <a:rPr lang="en-US" dirty="0"/>
              <a:t>Alternative M&amp;A: Fitch Australia Pty. Ltd.</a:t>
            </a:r>
          </a:p>
          <a:p>
            <a:pPr marL="457200" indent="-457200">
              <a:lnSpc>
                <a:spcPct val="100000"/>
              </a:lnSpc>
              <a:spcBef>
                <a:spcPts val="0"/>
              </a:spcBef>
              <a:spcAft>
                <a:spcPts val="0"/>
              </a:spcAft>
              <a:buClrTx/>
              <a:buSzTx/>
              <a:buFontTx/>
              <a:buAutoNum type="arabicPeriod"/>
            </a:pPr>
            <a:r>
              <a:rPr lang="en-US" dirty="0"/>
              <a:t>Alternative M&amp;A: Experian Australian Holdings Pty. Ltd.</a:t>
            </a:r>
          </a:p>
          <a:p>
            <a:pPr marL="457200" indent="-457200">
              <a:lnSpc>
                <a:spcPct val="100000"/>
              </a:lnSpc>
              <a:spcBef>
                <a:spcPts val="0"/>
              </a:spcBef>
              <a:spcAft>
                <a:spcPts val="0"/>
              </a:spcAft>
              <a:buClrTx/>
              <a:buSzTx/>
              <a:buFontTx/>
              <a:buAutoNum type="arabicPeriod"/>
            </a:pPr>
            <a:r>
              <a:rPr lang="en-US" dirty="0"/>
              <a:t>Calculation of Acquisition Price - Veda</a:t>
            </a:r>
          </a:p>
          <a:p>
            <a:pPr marL="457200" indent="-457200">
              <a:lnSpc>
                <a:spcPct val="100000"/>
              </a:lnSpc>
              <a:spcBef>
                <a:spcPts val="0"/>
              </a:spcBef>
              <a:spcAft>
                <a:spcPts val="0"/>
              </a:spcAft>
              <a:buClrTx/>
              <a:buSzTx/>
              <a:buFontTx/>
              <a:buAutoNum type="arabicPeriod"/>
            </a:pPr>
            <a:endParaRPr lang="en-US" dirty="0"/>
          </a:p>
          <a:p>
            <a:pPr marL="457200" indent="-457200">
              <a:lnSpc>
                <a:spcPct val="100000"/>
              </a:lnSpc>
              <a:spcBef>
                <a:spcPts val="0"/>
              </a:spcBef>
              <a:spcAft>
                <a:spcPts val="0"/>
              </a:spcAft>
              <a:buClrTx/>
              <a:buSzTx/>
              <a:buFontTx/>
              <a:buAutoNum type="arabicPeriod"/>
            </a:pPr>
            <a:endParaRPr lang="en-US" dirty="0"/>
          </a:p>
          <a:p>
            <a:pPr marL="457200" indent="-457200">
              <a:lnSpc>
                <a:spcPct val="100000"/>
              </a:lnSpc>
              <a:spcBef>
                <a:spcPts val="0"/>
              </a:spcBef>
              <a:spcAft>
                <a:spcPts val="0"/>
              </a:spcAft>
              <a:buClrTx/>
              <a:buSzTx/>
              <a:buFontTx/>
              <a:buAutoNum type="arabicPeriod"/>
            </a:pPr>
            <a:endParaRPr lang="en-US" dirty="0"/>
          </a:p>
          <a:p>
            <a:pPr marL="457200" indent="-457200">
              <a:lnSpc>
                <a:spcPct val="100000"/>
              </a:lnSpc>
              <a:spcBef>
                <a:spcPts val="0"/>
              </a:spcBef>
              <a:spcAft>
                <a:spcPts val="0"/>
              </a:spcAft>
              <a:buClrTx/>
              <a:buSzTx/>
              <a:buFontTx/>
              <a:buAutoNum type="arabicPeriod"/>
            </a:pPr>
            <a:endParaRPr lang="en-US" dirty="0"/>
          </a:p>
          <a:p>
            <a:pPr marL="457200" marR="0" lvl="0" indent="-457200" defTabSz="91440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148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 y="184224"/>
            <a:ext cx="10177930" cy="776922"/>
          </a:xfrm>
        </p:spPr>
        <p:txBody>
          <a:bodyPr>
            <a:normAutofit/>
          </a:bodyPr>
          <a:lstStyle/>
          <a:p>
            <a:r>
              <a:rPr lang="en-US" b="0" dirty="0">
                <a:solidFill>
                  <a:schemeClr val="tx1"/>
                </a:solidFill>
                <a:latin typeface="Calibri" charset="0"/>
                <a:ea typeface="Calibri" charset="0"/>
                <a:cs typeface="Calibri" charset="0"/>
              </a:rPr>
              <a:t>Criteria for market expansion reasoning</a:t>
            </a: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191" name="Rounded Rectangle 190"/>
          <p:cNvSpPr/>
          <p:nvPr/>
        </p:nvSpPr>
        <p:spPr>
          <a:xfrm>
            <a:off x="412125" y="4869759"/>
            <a:ext cx="2614410" cy="16469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AU" sz="1100" u="sng" dirty="0"/>
              <a:t>China</a:t>
            </a:r>
            <a:br>
              <a:rPr lang="en-AU" sz="1100" u="sng" dirty="0"/>
            </a:br>
            <a:endParaRPr lang="en-US" sz="1100" dirty="0"/>
          </a:p>
          <a:p>
            <a:pPr marL="171450" indent="-171450">
              <a:buFont typeface="Arial" charset="0"/>
              <a:buChar char="•"/>
            </a:pPr>
            <a:r>
              <a:rPr lang="en-AU" sz="1100" dirty="0"/>
              <a:t>911 million working population </a:t>
            </a:r>
            <a:endParaRPr lang="en-US" sz="1100" dirty="0"/>
          </a:p>
          <a:p>
            <a:pPr marL="171450" indent="-171450">
              <a:buFont typeface="Arial" charset="0"/>
              <a:buChar char="•"/>
            </a:pPr>
            <a:r>
              <a:rPr lang="en-AU" sz="1100" dirty="0"/>
              <a:t>77 million companies</a:t>
            </a:r>
            <a:endParaRPr lang="en-US" sz="1100" dirty="0"/>
          </a:p>
          <a:p>
            <a:pPr marL="171450" indent="-171450">
              <a:buFont typeface="Arial" charset="0"/>
              <a:buChar char="•"/>
            </a:pPr>
            <a:r>
              <a:rPr lang="en-AU" sz="1100" dirty="0"/>
              <a:t>Credit rating goes down, then borrowing also decreases</a:t>
            </a:r>
            <a:endParaRPr lang="en-US" sz="1100" dirty="0"/>
          </a:p>
          <a:p>
            <a:pPr algn="ctr"/>
            <a:endParaRPr lang="en-US" sz="1100" dirty="0"/>
          </a:p>
        </p:txBody>
      </p:sp>
      <p:sp>
        <p:nvSpPr>
          <p:cNvPr id="192" name="Rounded Rectangle 191"/>
          <p:cNvSpPr/>
          <p:nvPr/>
        </p:nvSpPr>
        <p:spPr>
          <a:xfrm>
            <a:off x="3353053" y="4869758"/>
            <a:ext cx="2305318" cy="16469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AU" sz="1100" u="sng" dirty="0"/>
              <a:t>Hong Kong </a:t>
            </a:r>
            <a:br>
              <a:rPr lang="en-AU" sz="1100" u="sng" dirty="0"/>
            </a:br>
            <a:endParaRPr lang="en-US" sz="1100" dirty="0"/>
          </a:p>
          <a:p>
            <a:pPr marL="171450" indent="-171450">
              <a:buFont typeface="Arial" charset="0"/>
              <a:buChar char="•"/>
            </a:pPr>
            <a:r>
              <a:rPr lang="en-AU" sz="1100" dirty="0"/>
              <a:t>7.24 million working population</a:t>
            </a:r>
            <a:endParaRPr lang="en-US" sz="1100" dirty="0"/>
          </a:p>
          <a:p>
            <a:pPr marL="171450" indent="-171450">
              <a:buFont typeface="Arial" charset="0"/>
              <a:buChar char="•"/>
            </a:pPr>
            <a:r>
              <a:rPr lang="en-AU" sz="1100" dirty="0"/>
              <a:t>1.163 million registered business</a:t>
            </a:r>
            <a:endParaRPr lang="en-US" sz="1100" dirty="0"/>
          </a:p>
          <a:p>
            <a:pPr marL="171450" indent="-171450">
              <a:buFont typeface="Arial" charset="0"/>
              <a:buChar char="•"/>
            </a:pPr>
            <a:r>
              <a:rPr lang="en-AU" sz="1100" dirty="0"/>
              <a:t>~90% of population </a:t>
            </a:r>
            <a:endParaRPr lang="en-US" sz="1100" dirty="0"/>
          </a:p>
          <a:p>
            <a:pPr algn="ctr"/>
            <a:endParaRPr lang="en-US" sz="1100" dirty="0"/>
          </a:p>
        </p:txBody>
      </p:sp>
      <p:sp>
        <p:nvSpPr>
          <p:cNvPr id="193" name="Rounded Rectangle 192"/>
          <p:cNvSpPr/>
          <p:nvPr/>
        </p:nvSpPr>
        <p:spPr>
          <a:xfrm>
            <a:off x="5984889" y="4869758"/>
            <a:ext cx="2305318" cy="16469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AU" sz="1100" u="sng" dirty="0"/>
              <a:t>South Korea</a:t>
            </a:r>
            <a:br>
              <a:rPr lang="en-AU" sz="1100" u="sng" dirty="0"/>
            </a:br>
            <a:endParaRPr lang="en-US" sz="1100" dirty="0"/>
          </a:p>
          <a:p>
            <a:pPr marL="171450" indent="-171450">
              <a:buFont typeface="Arial" charset="0"/>
              <a:buChar char="•"/>
            </a:pPr>
            <a:r>
              <a:rPr lang="en-AU" sz="1100" dirty="0"/>
              <a:t>26.293 million Employed </a:t>
            </a:r>
            <a:endParaRPr lang="en-US" sz="1100" dirty="0"/>
          </a:p>
          <a:p>
            <a:pPr marL="171450" indent="-171450">
              <a:buFont typeface="Arial" charset="0"/>
              <a:buChar char="•"/>
            </a:pPr>
            <a:r>
              <a:rPr lang="en-AU" sz="1100" dirty="0"/>
              <a:t>1. 780 million registered companies</a:t>
            </a:r>
            <a:endParaRPr lang="en-US" sz="1100" dirty="0"/>
          </a:p>
          <a:p>
            <a:pPr marL="171450" indent="-171450">
              <a:buFont typeface="Arial" charset="0"/>
              <a:buChar char="•"/>
            </a:pPr>
            <a:r>
              <a:rPr lang="en-AU" sz="1100" dirty="0"/>
              <a:t>~90% of population </a:t>
            </a:r>
            <a:endParaRPr lang="en-US" sz="1100" dirty="0"/>
          </a:p>
          <a:p>
            <a:pPr algn="ctr"/>
            <a:endParaRPr lang="en-US" sz="1100" dirty="0"/>
          </a:p>
        </p:txBody>
      </p:sp>
      <p:sp>
        <p:nvSpPr>
          <p:cNvPr id="194" name="Rounded Rectangle 193"/>
          <p:cNvSpPr/>
          <p:nvPr/>
        </p:nvSpPr>
        <p:spPr>
          <a:xfrm>
            <a:off x="8616725" y="4869757"/>
            <a:ext cx="2305318" cy="16469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AU" sz="1100" u="sng" dirty="0"/>
              <a:t>Others </a:t>
            </a:r>
            <a:endParaRPr lang="en-US" sz="1100" dirty="0"/>
          </a:p>
          <a:p>
            <a:r>
              <a:rPr lang="en-AU" sz="1100" dirty="0"/>
              <a:t> </a:t>
            </a:r>
            <a:endParaRPr lang="en-US" sz="1100" dirty="0"/>
          </a:p>
          <a:p>
            <a:r>
              <a:rPr lang="en-AU" sz="1100" dirty="0"/>
              <a:t>57.06 million</a:t>
            </a:r>
            <a:endParaRPr lang="en-US" sz="1100" dirty="0"/>
          </a:p>
          <a:p>
            <a:r>
              <a:rPr lang="en-AU" sz="1100" dirty="0"/>
              <a:t>944,897 Businesses</a:t>
            </a:r>
            <a:endParaRPr lang="en-US" sz="1100" dirty="0"/>
          </a:p>
          <a:p>
            <a:r>
              <a:rPr lang="en-AU" sz="1100" dirty="0"/>
              <a:t>80%</a:t>
            </a:r>
            <a:endParaRPr lang="en-US" sz="1100" dirty="0"/>
          </a:p>
          <a:p>
            <a:pPr algn="ctr"/>
            <a:endParaRPr lang="en-US" sz="1100" dirty="0"/>
          </a:p>
        </p:txBody>
      </p:sp>
      <p:pic>
        <p:nvPicPr>
          <p:cNvPr id="195" name="Picture 19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284" y="1172111"/>
            <a:ext cx="7662173" cy="3486679"/>
          </a:xfrm>
          <a:prstGeom prst="rect">
            <a:avLst/>
          </a:prstGeom>
        </p:spPr>
      </p:pic>
    </p:spTree>
    <p:extLst>
      <p:ext uri="{BB962C8B-B14F-4D97-AF65-F5344CB8AC3E}">
        <p14:creationId xmlns:p14="http://schemas.microsoft.com/office/powerpoint/2010/main" val="1102683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 y="184224"/>
            <a:ext cx="9941651" cy="776922"/>
          </a:xfrm>
        </p:spPr>
        <p:txBody>
          <a:bodyPr>
            <a:normAutofit/>
          </a:bodyPr>
          <a:lstStyle/>
          <a:p>
            <a:r>
              <a:rPr lang="en-US" b="0" dirty="0">
                <a:solidFill>
                  <a:schemeClr val="tx1"/>
                </a:solidFill>
                <a:latin typeface="Calibri" charset="0"/>
                <a:ea typeface="Calibri" charset="0"/>
                <a:cs typeface="Calibri" charset="0"/>
              </a:rPr>
              <a:t>Company Net Profits and Growth</a:t>
            </a: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Chart 4"/>
          <p:cNvGraphicFramePr/>
          <p:nvPr>
            <p:extLst>
              <p:ext uri="{D42A27DB-BD31-4B8C-83A1-F6EECF244321}">
                <p14:modId xmlns:p14="http://schemas.microsoft.com/office/powerpoint/2010/main" val="1915866673"/>
              </p:ext>
            </p:extLst>
          </p:nvPr>
        </p:nvGraphicFramePr>
        <p:xfrm>
          <a:off x="685695" y="1522168"/>
          <a:ext cx="5892905" cy="45611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66143832"/>
              </p:ext>
            </p:extLst>
          </p:nvPr>
        </p:nvGraphicFramePr>
        <p:xfrm>
          <a:off x="6934204" y="4123379"/>
          <a:ext cx="3187696" cy="1574800"/>
        </p:xfrm>
        <a:graphic>
          <a:graphicData uri="http://schemas.openxmlformats.org/drawingml/2006/table">
            <a:tbl>
              <a:tblPr>
                <a:tableStyleId>{B301B821-A1FF-4177-AEE7-76D212191A09}</a:tableStyleId>
              </a:tblPr>
              <a:tblGrid>
                <a:gridCol w="533396">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22300">
                  <a:extLst>
                    <a:ext uri="{9D8B030D-6E8A-4147-A177-3AD203B41FA5}">
                      <a16:colId xmlns:a16="http://schemas.microsoft.com/office/drawing/2014/main" val="20004"/>
                    </a:ext>
                  </a:extLst>
                </a:gridCol>
              </a:tblGrid>
              <a:tr h="317500">
                <a:tc>
                  <a:txBody>
                    <a:bodyPr/>
                    <a:lstStyle/>
                    <a:p>
                      <a:pPr algn="l" fontAlgn="b"/>
                      <a:r>
                        <a:rPr lang="en-US" sz="1200" u="none" strike="noStrike">
                          <a:effectLst/>
                        </a:rPr>
                        <a:t> </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dirty="0">
                          <a:effectLst/>
                        </a:rPr>
                        <a:t>Veda</a:t>
                      </a:r>
                      <a:endParaRPr lang="en-US" sz="1200" b="0" i="0" u="none" strike="noStrike" dirty="0">
                        <a:solidFill>
                          <a:srgbClr val="000000"/>
                        </a:solidFill>
                        <a:effectLst/>
                        <a:latin typeface="Calibri" charset="0"/>
                      </a:endParaRPr>
                    </a:p>
                  </a:txBody>
                  <a:tcPr marL="12700" marR="12700" marT="12700" marB="0" anchor="b"/>
                </a:tc>
                <a:tc>
                  <a:txBody>
                    <a:bodyPr/>
                    <a:lstStyle/>
                    <a:p>
                      <a:pPr algn="l" fontAlgn="b"/>
                      <a:r>
                        <a:rPr lang="uk-UA" sz="1200" u="none" strike="noStrike" dirty="0">
                          <a:effectLst/>
                        </a:rPr>
                        <a:t>D&amp;B</a:t>
                      </a:r>
                      <a:endParaRPr lang="uk-UA" sz="1200" b="0" i="0" u="none" strike="noStrike" dirty="0">
                        <a:solidFill>
                          <a:srgbClr val="000000"/>
                        </a:solidFill>
                        <a:effectLst/>
                        <a:latin typeface="Calibri" charset="0"/>
                      </a:endParaRPr>
                    </a:p>
                  </a:txBody>
                  <a:tcPr marL="12700" marR="12700" marT="12700" marB="0" anchor="b"/>
                </a:tc>
                <a:tc>
                  <a:txBody>
                    <a:bodyPr/>
                    <a:lstStyle/>
                    <a:p>
                      <a:pPr algn="l" fontAlgn="b"/>
                      <a:r>
                        <a:rPr lang="en-US" sz="1200" u="none" strike="noStrike">
                          <a:effectLst/>
                        </a:rPr>
                        <a:t>McGraw</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Moody</a:t>
                      </a:r>
                      <a:endParaRPr lang="en-US" sz="1200" b="0" i="0" u="none" strike="noStrike">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0"/>
                  </a:ext>
                </a:extLst>
              </a:tr>
              <a:tr h="368300">
                <a:tc>
                  <a:txBody>
                    <a:bodyPr/>
                    <a:lstStyle/>
                    <a:p>
                      <a:pPr algn="l" fontAlgn="b"/>
                      <a:r>
                        <a:rPr lang="hu-HU" sz="1200" u="none" strike="noStrike">
                          <a:effectLst/>
                        </a:rPr>
                        <a:t>2012-2013</a:t>
                      </a:r>
                      <a:endParaRPr lang="hu-HU" sz="1200" b="0" i="0" u="none" strike="noStrike">
                        <a:solidFill>
                          <a:srgbClr val="000000"/>
                        </a:solidFill>
                        <a:effectLst/>
                        <a:latin typeface="Calibri" charset="0"/>
                      </a:endParaRPr>
                    </a:p>
                  </a:txBody>
                  <a:tcPr marL="12700" marR="12700" marT="12700" marB="0" anchor="b"/>
                </a:tc>
                <a:tc>
                  <a:txBody>
                    <a:bodyPr/>
                    <a:lstStyle/>
                    <a:p>
                      <a:pPr algn="r" fontAlgn="b"/>
                      <a:r>
                        <a:rPr lang="cs-CZ" sz="1200" u="none" strike="noStrike" dirty="0">
                          <a:effectLst/>
                        </a:rPr>
                        <a:t>110</a:t>
                      </a:r>
                      <a:endParaRPr lang="cs-CZ"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a:effectLst/>
                        </a:rPr>
                        <a:t>-12</a:t>
                      </a:r>
                      <a:endParaRPr lang="is-IS" sz="1200" b="0" i="0" u="none" strike="noStrike">
                        <a:solidFill>
                          <a:srgbClr val="000000"/>
                        </a:solidFill>
                        <a:effectLst/>
                        <a:latin typeface="Calibri" charset="0"/>
                      </a:endParaRPr>
                    </a:p>
                  </a:txBody>
                  <a:tcPr marL="12700" marR="12700" marT="12700" marB="0" anchor="b"/>
                </a:tc>
                <a:tc>
                  <a:txBody>
                    <a:bodyPr/>
                    <a:lstStyle/>
                    <a:p>
                      <a:pPr algn="r" fontAlgn="b"/>
                      <a:r>
                        <a:rPr lang="ru-RU" sz="1200" u="none" strike="noStrike" dirty="0">
                          <a:effectLst/>
                        </a:rPr>
                        <a:t>158</a:t>
                      </a:r>
                      <a:endParaRPr lang="ru-RU" sz="1200" b="0" i="0" u="none" strike="noStrike" dirty="0">
                        <a:solidFill>
                          <a:srgbClr val="000000"/>
                        </a:solidFill>
                        <a:effectLst/>
                        <a:latin typeface="Calibri" charset="0"/>
                      </a:endParaRPr>
                    </a:p>
                  </a:txBody>
                  <a:tcPr marL="12700" marR="12700" marT="12700" marB="0" anchor="b"/>
                </a:tc>
                <a:tc>
                  <a:txBody>
                    <a:bodyPr/>
                    <a:lstStyle/>
                    <a:p>
                      <a:pPr algn="r" fontAlgn="b"/>
                      <a:r>
                        <a:rPr lang="en-US" sz="1200" u="none" strike="noStrike">
                          <a:effectLst/>
                        </a:rPr>
                        <a:t>33</a:t>
                      </a:r>
                      <a:endParaRPr lang="en-US" sz="1200" b="0" i="0" u="none" strike="noStrike">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1"/>
                  </a:ext>
                </a:extLst>
              </a:tr>
              <a:tr h="459740">
                <a:tc>
                  <a:txBody>
                    <a:bodyPr/>
                    <a:lstStyle/>
                    <a:p>
                      <a:pPr algn="l" fontAlgn="b"/>
                      <a:r>
                        <a:rPr lang="is-IS" sz="1200" u="none" strike="noStrike">
                          <a:effectLst/>
                        </a:rPr>
                        <a:t>2013-2014</a:t>
                      </a:r>
                      <a:endParaRPr lang="is-IS" sz="1200" b="0" i="0" u="none" strike="noStrike">
                        <a:solidFill>
                          <a:srgbClr val="000000"/>
                        </a:solidFill>
                        <a:effectLst/>
                        <a:latin typeface="Calibri" charset="0"/>
                      </a:endParaRPr>
                    </a:p>
                  </a:txBody>
                  <a:tcPr marL="12700" marR="12700" marT="12700" marB="0" anchor="b"/>
                </a:tc>
                <a:tc>
                  <a:txBody>
                    <a:bodyPr/>
                    <a:lstStyle/>
                    <a:p>
                      <a:pPr algn="r" fontAlgn="b"/>
                      <a:r>
                        <a:rPr lang="is-IS" sz="1200" u="none" strike="noStrike" dirty="0">
                          <a:effectLst/>
                        </a:rPr>
                        <a:t>29</a:t>
                      </a:r>
                      <a:endParaRPr lang="is-IS" sz="1200" b="0" i="0" u="none" strike="noStrike" dirty="0">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14</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fi-FI" sz="1200" u="none" strike="noStrike">
                          <a:effectLst/>
                        </a:rPr>
                        <a:t>-101</a:t>
                      </a:r>
                      <a:endParaRPr lang="fi-FI"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6</a:t>
                      </a:r>
                      <a:endParaRPr lang="en-US" sz="1200" b="0" i="0" u="none" strike="noStrike">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2"/>
                  </a:ext>
                </a:extLst>
              </a:tr>
              <a:tr h="419100">
                <a:tc>
                  <a:txBody>
                    <a:bodyPr/>
                    <a:lstStyle/>
                    <a:p>
                      <a:pPr algn="l" fontAlgn="b"/>
                      <a:r>
                        <a:rPr lang="is-IS" sz="1200" u="none" strike="noStrike">
                          <a:effectLst/>
                        </a:rPr>
                        <a:t>2014-2015</a:t>
                      </a:r>
                      <a:endParaRPr lang="is-I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dirty="0">
                          <a:effectLst/>
                        </a:rPr>
                        <a:t>10</a:t>
                      </a:r>
                      <a:endParaRPr lang="en-US"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dirty="0">
                          <a:effectLst/>
                        </a:rPr>
                        <a:t>-42</a:t>
                      </a:r>
                      <a:endParaRPr lang="is-IS" sz="1200" b="0" i="0" u="none" strike="noStrike" dirty="0">
                        <a:solidFill>
                          <a:srgbClr val="000000"/>
                        </a:solidFill>
                        <a:effectLst/>
                        <a:latin typeface="Calibri" charset="0"/>
                      </a:endParaRPr>
                    </a:p>
                  </a:txBody>
                  <a:tcPr marL="12700" marR="12700" marT="12700" marB="0" anchor="b"/>
                </a:tc>
                <a:tc>
                  <a:txBody>
                    <a:bodyPr/>
                    <a:lstStyle/>
                    <a:p>
                      <a:pPr algn="r" fontAlgn="b"/>
                      <a:r>
                        <a:rPr lang="cs-CZ" sz="1200" u="none" strike="noStrike">
                          <a:effectLst/>
                        </a:rPr>
                        <a:t>114</a:t>
                      </a:r>
                      <a:endParaRPr lang="cs-CZ" sz="1200" b="0" i="0" u="none" strike="noStrike">
                        <a:solidFill>
                          <a:srgbClr val="000000"/>
                        </a:solidFill>
                        <a:effectLst/>
                        <a:latin typeface="Calibri" charset="0"/>
                      </a:endParaRPr>
                    </a:p>
                  </a:txBody>
                  <a:tcPr marL="12700" marR="12700" marT="12700" marB="0" anchor="b"/>
                </a:tc>
                <a:tc>
                  <a:txBody>
                    <a:bodyPr/>
                    <a:lstStyle/>
                    <a:p>
                      <a:pPr algn="r" fontAlgn="b"/>
                      <a:r>
                        <a:rPr lang="ru-RU" sz="1200" u="none" strike="noStrike" dirty="0">
                          <a:effectLst/>
                        </a:rPr>
                        <a:t>-19</a:t>
                      </a:r>
                      <a:endParaRPr lang="ru-RU" sz="1200" b="0" i="0" u="none" strike="noStrike" dirty="0">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3"/>
                  </a:ext>
                </a:extLst>
              </a:tr>
            </a:tbl>
          </a:graphicData>
        </a:graphic>
      </p:graphicFrame>
      <p:sp>
        <p:nvSpPr>
          <p:cNvPr id="10" name="TextBox 9"/>
          <p:cNvSpPr txBox="1"/>
          <p:nvPr/>
        </p:nvSpPr>
        <p:spPr>
          <a:xfrm>
            <a:off x="7296152" y="3754047"/>
            <a:ext cx="2413000" cy="369332"/>
          </a:xfrm>
          <a:prstGeom prst="rect">
            <a:avLst/>
          </a:prstGeom>
          <a:noFill/>
        </p:spPr>
        <p:txBody>
          <a:bodyPr wrap="square" rtlCol="0">
            <a:spAutoFit/>
          </a:bodyPr>
          <a:lstStyle/>
          <a:p>
            <a:pPr algn="ctr"/>
            <a:r>
              <a:rPr lang="en-US" dirty="0"/>
              <a:t>Percentage Growth</a:t>
            </a:r>
          </a:p>
        </p:txBody>
      </p:sp>
      <p:graphicFrame>
        <p:nvGraphicFramePr>
          <p:cNvPr id="11" name="Table 10"/>
          <p:cNvGraphicFramePr>
            <a:graphicFrameLocks noGrp="1"/>
          </p:cNvGraphicFramePr>
          <p:nvPr>
            <p:extLst>
              <p:ext uri="{D42A27DB-BD31-4B8C-83A1-F6EECF244321}">
                <p14:modId xmlns:p14="http://schemas.microsoft.com/office/powerpoint/2010/main" val="267437012"/>
              </p:ext>
            </p:extLst>
          </p:nvPr>
        </p:nvGraphicFramePr>
        <p:xfrm>
          <a:off x="6934204" y="1974533"/>
          <a:ext cx="3187696" cy="1602745"/>
        </p:xfrm>
        <a:graphic>
          <a:graphicData uri="http://schemas.openxmlformats.org/drawingml/2006/table">
            <a:tbl>
              <a:tblPr>
                <a:tableStyleId>{B301B821-A1FF-4177-AEE7-76D212191A09}</a:tableStyleId>
              </a:tblPr>
              <a:tblGrid>
                <a:gridCol w="444496">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tblGrid>
              <a:tr h="320549">
                <a:tc>
                  <a:txBody>
                    <a:bodyPr/>
                    <a:lstStyle/>
                    <a:p>
                      <a:pPr algn="l" fontAlgn="b"/>
                      <a:r>
                        <a:rPr lang="en-US" sz="1200" u="none" strike="noStrike" dirty="0">
                          <a:effectLst/>
                        </a:rPr>
                        <a:t> </a:t>
                      </a:r>
                      <a:endParaRPr lang="en-US" sz="1200" b="0" i="0" u="none" strike="noStrike" dirty="0">
                        <a:solidFill>
                          <a:srgbClr val="000000"/>
                        </a:solidFill>
                        <a:effectLst/>
                        <a:latin typeface="Calibri" charset="0"/>
                      </a:endParaRPr>
                    </a:p>
                  </a:txBody>
                  <a:tcPr marL="12700" marR="12700" marT="12700" marB="0" anchor="b"/>
                </a:tc>
                <a:tc>
                  <a:txBody>
                    <a:bodyPr/>
                    <a:lstStyle/>
                    <a:p>
                      <a:pPr algn="l" fontAlgn="b"/>
                      <a:r>
                        <a:rPr lang="en-US" sz="1200" u="none" strike="noStrike">
                          <a:effectLst/>
                        </a:rPr>
                        <a:t>Veda</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uk-UA" sz="1200" u="none" strike="noStrike">
                          <a:effectLst/>
                        </a:rPr>
                        <a:t>D&amp;B</a:t>
                      </a:r>
                      <a:endParaRPr lang="uk-UA"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McGraw</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Moody</a:t>
                      </a:r>
                      <a:endParaRPr lang="en-US" sz="1200" b="0" i="0" u="none" strike="noStrike">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0"/>
                  </a:ext>
                </a:extLst>
              </a:tr>
              <a:tr h="320549">
                <a:tc>
                  <a:txBody>
                    <a:bodyPr/>
                    <a:lstStyle/>
                    <a:p>
                      <a:pPr algn="r" fontAlgn="b"/>
                      <a:r>
                        <a:rPr lang="is-IS" sz="1200" u="none" strike="noStrike">
                          <a:effectLst/>
                        </a:rPr>
                        <a:t>2012</a:t>
                      </a:r>
                      <a:endParaRPr lang="is-IS" sz="1200" b="0" i="0" u="none" strike="noStrike">
                        <a:solidFill>
                          <a:srgbClr val="000000"/>
                        </a:solidFill>
                        <a:effectLst/>
                        <a:latin typeface="Calibri" charset="0"/>
                      </a:endParaRPr>
                    </a:p>
                  </a:txBody>
                  <a:tcPr marL="12700" marR="12700" marT="12700" marB="0" anchor="b"/>
                </a:tc>
                <a:tc>
                  <a:txBody>
                    <a:bodyPr/>
                    <a:lstStyle/>
                    <a:p>
                      <a:pPr algn="r" fontAlgn="b"/>
                      <a:r>
                        <a:rPr lang="uk-UA" sz="1200" u="none" strike="noStrike" dirty="0">
                          <a:effectLst/>
                        </a:rPr>
                        <a:t>390</a:t>
                      </a:r>
                      <a:endParaRPr lang="uk-UA" sz="1200" b="0" i="0" u="none" strike="noStrike" dirty="0">
                        <a:solidFill>
                          <a:srgbClr val="000000"/>
                        </a:solidFill>
                        <a:effectLst/>
                        <a:latin typeface="Calibri" charset="0"/>
                      </a:endParaRPr>
                    </a:p>
                  </a:txBody>
                  <a:tcPr marL="12700" marR="12700" marT="12700" marB="0" anchor="b"/>
                </a:tc>
                <a:tc>
                  <a:txBody>
                    <a:bodyPr/>
                    <a:lstStyle/>
                    <a:p>
                      <a:pPr algn="r" fontAlgn="b"/>
                      <a:r>
                        <a:rPr lang="cs-CZ" sz="1200" u="none" strike="noStrike">
                          <a:effectLst/>
                        </a:rPr>
                        <a:t>297</a:t>
                      </a:r>
                      <a:endParaRPr lang="cs-CZ" sz="1200" b="0" i="0" u="none" strike="noStrike">
                        <a:solidFill>
                          <a:srgbClr val="000000"/>
                        </a:solidFill>
                        <a:effectLst/>
                        <a:latin typeface="Calibri" charset="0"/>
                      </a:endParaRPr>
                    </a:p>
                  </a:txBody>
                  <a:tcPr marL="12700" marR="12700" marT="12700" marB="0" anchor="b"/>
                </a:tc>
                <a:tc>
                  <a:txBody>
                    <a:bodyPr/>
                    <a:lstStyle/>
                    <a:p>
                      <a:pPr algn="r" fontAlgn="b"/>
                      <a:r>
                        <a:rPr lang="cs-CZ" sz="1200" u="none" strike="noStrike" dirty="0">
                          <a:effectLst/>
                        </a:rPr>
                        <a:t>492</a:t>
                      </a:r>
                      <a:endParaRPr lang="cs-CZ"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a:effectLst/>
                        </a:rPr>
                        <a:t>1660</a:t>
                      </a:r>
                      <a:endParaRPr lang="is-IS" sz="1200" b="0" i="0" u="none" strike="noStrike">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1"/>
                  </a:ext>
                </a:extLst>
              </a:tr>
              <a:tr h="320549">
                <a:tc>
                  <a:txBody>
                    <a:bodyPr/>
                    <a:lstStyle/>
                    <a:p>
                      <a:pPr algn="r" fontAlgn="b"/>
                      <a:r>
                        <a:rPr lang="is-IS" sz="1200" u="none" strike="noStrike">
                          <a:effectLst/>
                        </a:rPr>
                        <a:t>2013</a:t>
                      </a:r>
                      <a:endParaRPr lang="is-IS" sz="1200" b="0" i="0" u="none" strike="noStrike">
                        <a:solidFill>
                          <a:srgbClr val="000000"/>
                        </a:solidFill>
                        <a:effectLst/>
                        <a:latin typeface="Calibri" charset="0"/>
                      </a:endParaRPr>
                    </a:p>
                  </a:txBody>
                  <a:tcPr marL="12700" marR="12700" marT="12700" marB="0" anchor="b"/>
                </a:tc>
                <a:tc>
                  <a:txBody>
                    <a:bodyPr/>
                    <a:lstStyle/>
                    <a:p>
                      <a:pPr algn="r" fontAlgn="b"/>
                      <a:r>
                        <a:rPr lang="is-IS" sz="1200" u="none" strike="noStrike">
                          <a:effectLst/>
                        </a:rPr>
                        <a:t>820</a:t>
                      </a:r>
                      <a:endParaRPr lang="is-IS" sz="1200" b="0" i="0" u="none" strike="noStrike">
                        <a:solidFill>
                          <a:srgbClr val="000000"/>
                        </a:solidFill>
                        <a:effectLst/>
                        <a:latin typeface="Calibri" charset="0"/>
                      </a:endParaRPr>
                    </a:p>
                  </a:txBody>
                  <a:tcPr marL="12700" marR="12700" marT="12700" marB="0" anchor="b"/>
                </a:tc>
                <a:tc>
                  <a:txBody>
                    <a:bodyPr/>
                    <a:lstStyle/>
                    <a:p>
                      <a:pPr algn="r" fontAlgn="b"/>
                      <a:r>
                        <a:rPr lang="is-IS" sz="1200" u="none" strike="noStrike">
                          <a:effectLst/>
                        </a:rPr>
                        <a:t>262</a:t>
                      </a:r>
                      <a:endParaRPr lang="is-IS" sz="1200" b="0" i="0" u="none" strike="noStrike">
                        <a:solidFill>
                          <a:srgbClr val="000000"/>
                        </a:solidFill>
                        <a:effectLst/>
                        <a:latin typeface="Calibri" charset="0"/>
                      </a:endParaRPr>
                    </a:p>
                  </a:txBody>
                  <a:tcPr marL="12700" marR="12700" marT="12700" marB="0" anchor="b"/>
                </a:tc>
                <a:tc>
                  <a:txBody>
                    <a:bodyPr/>
                    <a:lstStyle/>
                    <a:p>
                      <a:pPr algn="r" fontAlgn="b"/>
                      <a:r>
                        <a:rPr lang="tr-TR" sz="1200" u="none" strike="noStrike">
                          <a:effectLst/>
                        </a:rPr>
                        <a:t>1268</a:t>
                      </a:r>
                      <a:endParaRPr lang="tr-TR" sz="1200" b="0" i="0" u="none" strike="noStrike">
                        <a:solidFill>
                          <a:srgbClr val="000000"/>
                        </a:solidFill>
                        <a:effectLst/>
                        <a:latin typeface="Calibri" charset="0"/>
                      </a:endParaRPr>
                    </a:p>
                  </a:txBody>
                  <a:tcPr marL="12700" marR="12700" marT="12700" marB="0" anchor="b"/>
                </a:tc>
                <a:tc>
                  <a:txBody>
                    <a:bodyPr/>
                    <a:lstStyle/>
                    <a:p>
                      <a:pPr algn="r" fontAlgn="b"/>
                      <a:r>
                        <a:rPr lang="is-IS" sz="1200" u="none" strike="noStrike">
                          <a:effectLst/>
                        </a:rPr>
                        <a:t>1660</a:t>
                      </a:r>
                      <a:endParaRPr lang="is-IS" sz="1200" b="0" i="0" u="none" strike="noStrike">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2"/>
                  </a:ext>
                </a:extLst>
              </a:tr>
              <a:tr h="320549">
                <a:tc>
                  <a:txBody>
                    <a:bodyPr/>
                    <a:lstStyle/>
                    <a:p>
                      <a:pPr algn="r" fontAlgn="b"/>
                      <a:r>
                        <a:rPr lang="is-IS" sz="1200" u="none" strike="noStrike">
                          <a:effectLst/>
                        </a:rPr>
                        <a:t>2014</a:t>
                      </a:r>
                      <a:endParaRPr lang="is-IS" sz="1200" b="0" i="0" u="none" strike="noStrike">
                        <a:solidFill>
                          <a:srgbClr val="000000"/>
                        </a:solidFill>
                        <a:effectLst/>
                        <a:latin typeface="Calibri" charset="0"/>
                      </a:endParaRPr>
                    </a:p>
                  </a:txBody>
                  <a:tcPr marL="12700" marR="12700" marT="12700" marB="0" anchor="b"/>
                </a:tc>
                <a:tc>
                  <a:txBody>
                    <a:bodyPr/>
                    <a:lstStyle/>
                    <a:p>
                      <a:pPr algn="r" fontAlgn="b"/>
                      <a:r>
                        <a:rPr lang="is-IS" sz="1200" u="none" strike="noStrike">
                          <a:effectLst/>
                        </a:rPr>
                        <a:t>1060</a:t>
                      </a:r>
                      <a:endParaRPr lang="is-IS" sz="1200" b="0" i="0" u="none" strike="noStrike">
                        <a:solidFill>
                          <a:srgbClr val="000000"/>
                        </a:solidFill>
                        <a:effectLst/>
                        <a:latin typeface="Calibri" charset="0"/>
                      </a:endParaRPr>
                    </a:p>
                  </a:txBody>
                  <a:tcPr marL="12700" marR="12700" marT="12700" marB="0" anchor="b"/>
                </a:tc>
                <a:tc>
                  <a:txBody>
                    <a:bodyPr/>
                    <a:lstStyle/>
                    <a:p>
                      <a:pPr algn="r" fontAlgn="b"/>
                      <a:r>
                        <a:rPr lang="nl-NL" sz="1200" u="none" strike="noStrike">
                          <a:effectLst/>
                        </a:rPr>
                        <a:t>298</a:t>
                      </a:r>
                      <a:endParaRPr lang="nl-NL" sz="1200" b="0" i="0" u="none" strike="noStrike">
                        <a:solidFill>
                          <a:srgbClr val="000000"/>
                        </a:solidFill>
                        <a:effectLst/>
                        <a:latin typeface="Calibri" charset="0"/>
                      </a:endParaRPr>
                    </a:p>
                  </a:txBody>
                  <a:tcPr marL="12700" marR="12700" marT="12700" marB="0" anchor="b"/>
                </a:tc>
                <a:tc>
                  <a:txBody>
                    <a:bodyPr/>
                    <a:lstStyle/>
                    <a:p>
                      <a:pPr algn="r" fontAlgn="b"/>
                      <a:r>
                        <a:rPr lang="is-IS" sz="1200" u="none" strike="noStrike">
                          <a:effectLst/>
                        </a:rPr>
                        <a:t>-13</a:t>
                      </a:r>
                      <a:endParaRPr lang="is-IS" sz="1200" b="0" i="0" u="none" strike="noStrike">
                        <a:solidFill>
                          <a:srgbClr val="000000"/>
                        </a:solidFill>
                        <a:effectLst/>
                        <a:latin typeface="Calibri" charset="0"/>
                      </a:endParaRPr>
                    </a:p>
                  </a:txBody>
                  <a:tcPr marL="12700" marR="12700" marT="12700" marB="0" anchor="b"/>
                </a:tc>
                <a:tc>
                  <a:txBody>
                    <a:bodyPr/>
                    <a:lstStyle/>
                    <a:p>
                      <a:pPr algn="r" fontAlgn="b"/>
                      <a:r>
                        <a:rPr lang="is-IS" sz="1200" u="none" strike="noStrike">
                          <a:effectLst/>
                        </a:rPr>
                        <a:t>1680</a:t>
                      </a:r>
                      <a:endParaRPr lang="is-IS" sz="1200" b="0" i="0" u="none" strike="noStrike">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3"/>
                  </a:ext>
                </a:extLst>
              </a:tr>
              <a:tr h="320549">
                <a:tc>
                  <a:txBody>
                    <a:bodyPr/>
                    <a:lstStyle/>
                    <a:p>
                      <a:pPr algn="r" fontAlgn="b"/>
                      <a:r>
                        <a:rPr lang="is-IS" sz="1200" u="none" strike="noStrike">
                          <a:effectLst/>
                        </a:rPr>
                        <a:t>2015</a:t>
                      </a:r>
                      <a:endParaRPr lang="is-IS" sz="1200" b="0" i="0" u="none" strike="noStrike">
                        <a:solidFill>
                          <a:srgbClr val="000000"/>
                        </a:solidFill>
                        <a:effectLst/>
                        <a:latin typeface="Calibri" charset="0"/>
                      </a:endParaRPr>
                    </a:p>
                  </a:txBody>
                  <a:tcPr marL="12700" marR="12700" marT="12700" marB="0" anchor="b"/>
                </a:tc>
                <a:tc>
                  <a:txBody>
                    <a:bodyPr/>
                    <a:lstStyle/>
                    <a:p>
                      <a:pPr algn="r" fontAlgn="b"/>
                      <a:r>
                        <a:rPr lang="cs-CZ" sz="1200" u="none" strike="noStrike">
                          <a:effectLst/>
                        </a:rPr>
                        <a:t>1170</a:t>
                      </a:r>
                      <a:endParaRPr lang="cs-CZ" sz="1200" b="0" i="0" u="none" strike="noStrike">
                        <a:solidFill>
                          <a:srgbClr val="000000"/>
                        </a:solidFill>
                        <a:effectLst/>
                        <a:latin typeface="Calibri" charset="0"/>
                      </a:endParaRPr>
                    </a:p>
                  </a:txBody>
                  <a:tcPr marL="12700" marR="12700" marT="12700" marB="0" anchor="b"/>
                </a:tc>
                <a:tc>
                  <a:txBody>
                    <a:bodyPr/>
                    <a:lstStyle/>
                    <a:p>
                      <a:pPr algn="r" fontAlgn="b"/>
                      <a:r>
                        <a:rPr lang="is-IS" sz="1200" u="none" strike="noStrike" dirty="0">
                          <a:effectLst/>
                        </a:rPr>
                        <a:t>173</a:t>
                      </a:r>
                      <a:endParaRPr lang="is-IS"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a:effectLst/>
                        </a:rPr>
                        <a:t>1466</a:t>
                      </a:r>
                      <a:endParaRPr lang="is-IS" sz="1200" b="0" i="0" u="none" strike="noStrike">
                        <a:solidFill>
                          <a:srgbClr val="000000"/>
                        </a:solidFill>
                        <a:effectLst/>
                        <a:latin typeface="Calibri" charset="0"/>
                      </a:endParaRPr>
                    </a:p>
                  </a:txBody>
                  <a:tcPr marL="12700" marR="12700" marT="12700" marB="0" anchor="b"/>
                </a:tc>
                <a:tc>
                  <a:txBody>
                    <a:bodyPr/>
                    <a:lstStyle/>
                    <a:p>
                      <a:pPr algn="r" fontAlgn="b"/>
                      <a:r>
                        <a:rPr lang="is-IS" sz="1200" u="none" strike="noStrike" dirty="0">
                          <a:effectLst/>
                        </a:rPr>
                        <a:t>1664</a:t>
                      </a:r>
                      <a:endParaRPr lang="is-IS" sz="1200" b="0" i="0" u="none" strike="noStrike" dirty="0">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4"/>
                  </a:ext>
                </a:extLst>
              </a:tr>
            </a:tbl>
          </a:graphicData>
        </a:graphic>
      </p:graphicFrame>
      <p:sp>
        <p:nvSpPr>
          <p:cNvPr id="33" name="TextBox 32"/>
          <p:cNvSpPr txBox="1"/>
          <p:nvPr/>
        </p:nvSpPr>
        <p:spPr>
          <a:xfrm>
            <a:off x="7296152" y="1553402"/>
            <a:ext cx="2413000" cy="369332"/>
          </a:xfrm>
          <a:prstGeom prst="rect">
            <a:avLst/>
          </a:prstGeom>
          <a:noFill/>
        </p:spPr>
        <p:txBody>
          <a:bodyPr wrap="square" rtlCol="0">
            <a:spAutoFit/>
          </a:bodyPr>
          <a:lstStyle/>
          <a:p>
            <a:pPr algn="ctr"/>
            <a:r>
              <a:rPr lang="en-US" dirty="0"/>
              <a:t>Net Profit</a:t>
            </a:r>
          </a:p>
        </p:txBody>
      </p:sp>
    </p:spTree>
    <p:extLst>
      <p:ext uri="{BB962C8B-B14F-4D97-AF65-F5344CB8AC3E}">
        <p14:creationId xmlns:p14="http://schemas.microsoft.com/office/powerpoint/2010/main" val="1484318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372636" y="4869952"/>
            <a:ext cx="1595864" cy="19062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Rounded Rectangle 27"/>
          <p:cNvSpPr/>
          <p:nvPr/>
        </p:nvSpPr>
        <p:spPr>
          <a:xfrm>
            <a:off x="372636" y="3111541"/>
            <a:ext cx="1595864" cy="16633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ounded Rectangle 26"/>
          <p:cNvSpPr/>
          <p:nvPr/>
        </p:nvSpPr>
        <p:spPr>
          <a:xfrm>
            <a:off x="372636" y="1219367"/>
            <a:ext cx="1595864" cy="179905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286870" y="184224"/>
            <a:ext cx="9941651" cy="776922"/>
          </a:xfrm>
        </p:spPr>
        <p:txBody>
          <a:bodyPr>
            <a:normAutofit/>
          </a:bodyPr>
          <a:lstStyle/>
          <a:p>
            <a:r>
              <a:rPr lang="en-US" b="0" dirty="0">
                <a:solidFill>
                  <a:schemeClr val="tx1"/>
                </a:solidFill>
                <a:latin typeface="Calibri" charset="0"/>
                <a:ea typeface="Calibri" charset="0"/>
                <a:cs typeface="Calibri" charset="0"/>
              </a:rPr>
              <a:t>Criteria for M&amp;A – D&amp;B Hold Company</a:t>
            </a: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79" y="4944082"/>
            <a:ext cx="1302467" cy="130246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735" y="1359524"/>
            <a:ext cx="1179578" cy="117957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054" y="3253598"/>
            <a:ext cx="1084521" cy="1084521"/>
          </a:xfrm>
          <a:prstGeom prst="rect">
            <a:avLst/>
          </a:prstGeom>
        </p:spPr>
      </p:pic>
      <p:sp>
        <p:nvSpPr>
          <p:cNvPr id="12" name="Content Placeholder 3"/>
          <p:cNvSpPr txBox="1">
            <a:spLocks/>
          </p:cNvSpPr>
          <p:nvPr/>
        </p:nvSpPr>
        <p:spPr>
          <a:xfrm>
            <a:off x="2315600" y="3272309"/>
            <a:ext cx="8585482" cy="141355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spcAft>
                <a:spcPts val="0"/>
              </a:spcAft>
              <a:buClrTx/>
              <a:buSzTx/>
              <a:buFontTx/>
              <a:buNone/>
            </a:pPr>
            <a:r>
              <a:rPr lang="en-US" b="1" dirty="0"/>
              <a:t>Strategic advantage:</a:t>
            </a:r>
          </a:p>
          <a:p>
            <a:pPr>
              <a:lnSpc>
                <a:spcPct val="100000"/>
              </a:lnSpc>
              <a:spcBef>
                <a:spcPts val="0"/>
              </a:spcBef>
              <a:spcAft>
                <a:spcPts val="0"/>
              </a:spcAft>
              <a:buClrTx/>
              <a:buSzTx/>
            </a:pPr>
            <a:r>
              <a:rPr lang="en-US" sz="1600" b="1" dirty="0"/>
              <a:t> Commercial reporting and insight for business in international market</a:t>
            </a:r>
          </a:p>
          <a:p>
            <a:pPr>
              <a:lnSpc>
                <a:spcPct val="100000"/>
              </a:lnSpc>
              <a:spcBef>
                <a:spcPts val="0"/>
              </a:spcBef>
              <a:spcAft>
                <a:spcPts val="0"/>
              </a:spcAft>
              <a:buClrTx/>
              <a:buSzTx/>
            </a:pPr>
            <a:r>
              <a:rPr lang="en-US" sz="1600" b="1" dirty="0"/>
              <a:t>Risk management solutions, sales and marketing solutions</a:t>
            </a:r>
          </a:p>
          <a:p>
            <a:pPr>
              <a:lnSpc>
                <a:spcPct val="100000"/>
              </a:lnSpc>
              <a:spcBef>
                <a:spcPts val="0"/>
              </a:spcBef>
              <a:spcAft>
                <a:spcPts val="0"/>
              </a:spcAft>
              <a:buClrTx/>
              <a:buSzTx/>
            </a:pPr>
            <a:r>
              <a:rPr lang="en-US" sz="1600" b="1" dirty="0"/>
              <a:t>Largest influence on commercial reporting and insight for business</a:t>
            </a:r>
          </a:p>
          <a:p>
            <a:pPr marL="0" indent="0">
              <a:lnSpc>
                <a:spcPct val="100000"/>
              </a:lnSpc>
              <a:spcBef>
                <a:spcPts val="0"/>
              </a:spcBef>
              <a:spcAft>
                <a:spcPts val="0"/>
              </a:spcAft>
              <a:buClrTx/>
              <a:buSzTx/>
              <a:buFontTx/>
              <a:buNone/>
            </a:pPr>
            <a:endParaRPr lang="en-US" b="1" dirty="0"/>
          </a:p>
        </p:txBody>
      </p:sp>
      <p:sp>
        <p:nvSpPr>
          <p:cNvPr id="14" name="Rectangle 13"/>
          <p:cNvSpPr/>
          <p:nvPr/>
        </p:nvSpPr>
        <p:spPr>
          <a:xfrm>
            <a:off x="543783" y="2657623"/>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66512" y="2657623"/>
            <a:ext cx="251012" cy="2330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p:cNvSpPr/>
          <p:nvPr/>
        </p:nvSpPr>
        <p:spPr>
          <a:xfrm>
            <a:off x="1189241" y="2657623"/>
            <a:ext cx="251012" cy="2330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ectangle 16"/>
          <p:cNvSpPr/>
          <p:nvPr/>
        </p:nvSpPr>
        <p:spPr>
          <a:xfrm>
            <a:off x="1511970" y="2657623"/>
            <a:ext cx="251012" cy="2330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Rectangle 17"/>
          <p:cNvSpPr/>
          <p:nvPr/>
        </p:nvSpPr>
        <p:spPr>
          <a:xfrm>
            <a:off x="557054" y="4452779"/>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79783" y="4452779"/>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02512" y="4452779"/>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525241" y="4452779"/>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7882" y="6412084"/>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70611" y="6412084"/>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93340" y="6412084"/>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516069" y="6412084"/>
            <a:ext cx="251012" cy="2330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Oval 29"/>
          <p:cNvSpPr/>
          <p:nvPr/>
        </p:nvSpPr>
        <p:spPr>
          <a:xfrm>
            <a:off x="233085" y="1135957"/>
            <a:ext cx="342900" cy="3286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a:t>
            </a:r>
          </a:p>
        </p:txBody>
      </p:sp>
      <p:sp>
        <p:nvSpPr>
          <p:cNvPr id="31" name="Oval 30"/>
          <p:cNvSpPr/>
          <p:nvPr/>
        </p:nvSpPr>
        <p:spPr>
          <a:xfrm>
            <a:off x="233085" y="3061432"/>
            <a:ext cx="342900" cy="3286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2</a:t>
            </a:r>
          </a:p>
        </p:txBody>
      </p:sp>
      <p:sp>
        <p:nvSpPr>
          <p:cNvPr id="32" name="Oval 31"/>
          <p:cNvSpPr/>
          <p:nvPr/>
        </p:nvSpPr>
        <p:spPr>
          <a:xfrm>
            <a:off x="233085" y="4800521"/>
            <a:ext cx="342900" cy="3286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3</a:t>
            </a:r>
          </a:p>
        </p:txBody>
      </p:sp>
      <p:sp>
        <p:nvSpPr>
          <p:cNvPr id="33" name="Content Placeholder 3"/>
          <p:cNvSpPr txBox="1">
            <a:spLocks/>
          </p:cNvSpPr>
          <p:nvPr/>
        </p:nvSpPr>
        <p:spPr>
          <a:xfrm>
            <a:off x="2315599" y="4944082"/>
            <a:ext cx="8585482" cy="141355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spcAft>
                <a:spcPts val="0"/>
              </a:spcAft>
              <a:buClrTx/>
              <a:buSzTx/>
              <a:buFontTx/>
              <a:buNone/>
            </a:pPr>
            <a:r>
              <a:rPr lang="en-US" b="1" dirty="0"/>
              <a:t>Synergy</a:t>
            </a:r>
          </a:p>
          <a:p>
            <a:pPr>
              <a:lnSpc>
                <a:spcPct val="100000"/>
              </a:lnSpc>
              <a:spcBef>
                <a:spcPts val="0"/>
              </a:spcBef>
              <a:spcAft>
                <a:spcPts val="0"/>
              </a:spcAft>
              <a:buClrTx/>
              <a:buSzTx/>
            </a:pPr>
            <a:r>
              <a:rPr lang="en-US" sz="1600" b="1" dirty="0"/>
              <a:t> Small presence in consumer credit reporting – consumer markets are the largest</a:t>
            </a:r>
          </a:p>
          <a:p>
            <a:pPr marL="0" indent="0">
              <a:lnSpc>
                <a:spcPct val="100000"/>
              </a:lnSpc>
              <a:spcBef>
                <a:spcPts val="0"/>
              </a:spcBef>
              <a:spcAft>
                <a:spcPts val="0"/>
              </a:spcAft>
              <a:buClrTx/>
              <a:buSzTx/>
              <a:buFontTx/>
              <a:buNone/>
            </a:pPr>
            <a:endParaRPr lang="en-US" b="1" dirty="0"/>
          </a:p>
        </p:txBody>
      </p:sp>
      <p:sp>
        <p:nvSpPr>
          <p:cNvPr id="34" name="Content Placeholder 3"/>
          <p:cNvSpPr txBox="1">
            <a:spLocks/>
          </p:cNvSpPr>
          <p:nvPr/>
        </p:nvSpPr>
        <p:spPr>
          <a:xfrm>
            <a:off x="2315599" y="1219367"/>
            <a:ext cx="8585482" cy="141355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spcAft>
                <a:spcPts val="0"/>
              </a:spcAft>
              <a:buClrTx/>
              <a:buSzTx/>
              <a:buFontTx/>
              <a:buNone/>
            </a:pPr>
            <a:r>
              <a:rPr lang="en-US" b="1" dirty="0"/>
              <a:t>Business Growth</a:t>
            </a:r>
          </a:p>
          <a:p>
            <a:pPr>
              <a:lnSpc>
                <a:spcPct val="100000"/>
              </a:lnSpc>
              <a:spcBef>
                <a:spcPts val="0"/>
              </a:spcBef>
              <a:spcAft>
                <a:spcPts val="0"/>
              </a:spcAft>
              <a:buClrTx/>
              <a:buSzTx/>
            </a:pPr>
            <a:r>
              <a:rPr lang="en-US" sz="1600" b="1" dirty="0"/>
              <a:t> See graph</a:t>
            </a:r>
          </a:p>
          <a:p>
            <a:pPr marL="0" indent="0">
              <a:lnSpc>
                <a:spcPct val="100000"/>
              </a:lnSpc>
              <a:spcBef>
                <a:spcPts val="0"/>
              </a:spcBef>
              <a:spcAft>
                <a:spcPts val="0"/>
              </a:spcAft>
              <a:buClrTx/>
              <a:buSzTx/>
              <a:buFontTx/>
              <a:buNone/>
            </a:pPr>
            <a:endParaRPr lang="en-US" b="1" dirty="0"/>
          </a:p>
        </p:txBody>
      </p:sp>
    </p:spTree>
    <p:extLst>
      <p:ext uri="{BB962C8B-B14F-4D97-AF65-F5344CB8AC3E}">
        <p14:creationId xmlns:p14="http://schemas.microsoft.com/office/powerpoint/2010/main" val="70707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372636" y="4869952"/>
            <a:ext cx="1595864" cy="19062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Rounded Rectangle 30"/>
          <p:cNvSpPr/>
          <p:nvPr/>
        </p:nvSpPr>
        <p:spPr>
          <a:xfrm>
            <a:off x="372636" y="3111541"/>
            <a:ext cx="1595864" cy="16633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ounded Rectangle 31"/>
          <p:cNvSpPr/>
          <p:nvPr/>
        </p:nvSpPr>
        <p:spPr>
          <a:xfrm>
            <a:off x="372636" y="1219367"/>
            <a:ext cx="1595864" cy="179905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286870" y="184224"/>
            <a:ext cx="9161929" cy="776922"/>
          </a:xfrm>
        </p:spPr>
        <p:txBody>
          <a:bodyPr>
            <a:normAutofit/>
          </a:bodyPr>
          <a:lstStyle/>
          <a:p>
            <a:r>
              <a:rPr lang="en-US" b="0" dirty="0">
                <a:solidFill>
                  <a:schemeClr val="tx1"/>
                </a:solidFill>
                <a:latin typeface="Calibri" charset="0"/>
                <a:ea typeface="Calibri" charset="0"/>
                <a:cs typeface="Calibri" charset="0"/>
              </a:rPr>
              <a:t>Criteria for M&amp;A – McGraw</a:t>
            </a: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79" y="4944082"/>
            <a:ext cx="1302467" cy="130246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054" y="3253598"/>
            <a:ext cx="1084521" cy="1084521"/>
          </a:xfrm>
          <a:prstGeom prst="rect">
            <a:avLst/>
          </a:prstGeom>
        </p:spPr>
      </p:pic>
      <p:sp>
        <p:nvSpPr>
          <p:cNvPr id="16" name="Rectangle 15"/>
          <p:cNvSpPr/>
          <p:nvPr/>
        </p:nvSpPr>
        <p:spPr>
          <a:xfrm>
            <a:off x="557054" y="4452779"/>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79783" y="4452779"/>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02512" y="4452779"/>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525241" y="4452779"/>
            <a:ext cx="251012" cy="2330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Rectangle 19"/>
          <p:cNvSpPr/>
          <p:nvPr/>
        </p:nvSpPr>
        <p:spPr>
          <a:xfrm>
            <a:off x="547882" y="6412084"/>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70611" y="6412084"/>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93340" y="6412084"/>
            <a:ext cx="251012" cy="2330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ectangle 22"/>
          <p:cNvSpPr/>
          <p:nvPr/>
        </p:nvSpPr>
        <p:spPr>
          <a:xfrm>
            <a:off x="1516069" y="6412084"/>
            <a:ext cx="251012" cy="2330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735" y="1359524"/>
            <a:ext cx="1179578" cy="1179578"/>
          </a:xfrm>
          <a:prstGeom prst="rect">
            <a:avLst/>
          </a:prstGeom>
        </p:spPr>
      </p:pic>
      <p:sp>
        <p:nvSpPr>
          <p:cNvPr id="26" name="Rectangle 25"/>
          <p:cNvSpPr/>
          <p:nvPr/>
        </p:nvSpPr>
        <p:spPr>
          <a:xfrm>
            <a:off x="543783" y="2657623"/>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66512" y="2657623"/>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189241" y="2657623"/>
            <a:ext cx="251012" cy="2330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Rectangle 28"/>
          <p:cNvSpPr/>
          <p:nvPr/>
        </p:nvSpPr>
        <p:spPr>
          <a:xfrm>
            <a:off x="1511970" y="2657623"/>
            <a:ext cx="251012" cy="2330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Oval 32"/>
          <p:cNvSpPr/>
          <p:nvPr/>
        </p:nvSpPr>
        <p:spPr>
          <a:xfrm>
            <a:off x="233085" y="1135957"/>
            <a:ext cx="342900" cy="3286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a:t>
            </a:r>
          </a:p>
        </p:txBody>
      </p:sp>
      <p:sp>
        <p:nvSpPr>
          <p:cNvPr id="34" name="Oval 33"/>
          <p:cNvSpPr/>
          <p:nvPr/>
        </p:nvSpPr>
        <p:spPr>
          <a:xfrm>
            <a:off x="233085" y="3061432"/>
            <a:ext cx="342900" cy="3286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2</a:t>
            </a:r>
          </a:p>
        </p:txBody>
      </p:sp>
      <p:sp>
        <p:nvSpPr>
          <p:cNvPr id="35" name="Oval 34"/>
          <p:cNvSpPr/>
          <p:nvPr/>
        </p:nvSpPr>
        <p:spPr>
          <a:xfrm>
            <a:off x="233085" y="4800521"/>
            <a:ext cx="342900" cy="3286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3</a:t>
            </a:r>
          </a:p>
        </p:txBody>
      </p:sp>
      <p:sp>
        <p:nvSpPr>
          <p:cNvPr id="36" name="Content Placeholder 3"/>
          <p:cNvSpPr txBox="1">
            <a:spLocks/>
          </p:cNvSpPr>
          <p:nvPr/>
        </p:nvSpPr>
        <p:spPr>
          <a:xfrm>
            <a:off x="2315600" y="3272309"/>
            <a:ext cx="8585482" cy="141355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spcAft>
                <a:spcPts val="0"/>
              </a:spcAft>
              <a:buClrTx/>
              <a:buSzTx/>
              <a:buFontTx/>
              <a:buNone/>
            </a:pPr>
            <a:r>
              <a:rPr lang="en-US" b="1" dirty="0"/>
              <a:t>Strategic advantage:</a:t>
            </a:r>
          </a:p>
          <a:p>
            <a:pPr>
              <a:lnSpc>
                <a:spcPct val="100000"/>
              </a:lnSpc>
              <a:spcBef>
                <a:spcPts val="0"/>
              </a:spcBef>
              <a:spcAft>
                <a:spcPts val="0"/>
              </a:spcAft>
              <a:buClrTx/>
              <a:buSzTx/>
            </a:pPr>
            <a:r>
              <a:rPr lang="en-US" sz="1600" b="1" dirty="0"/>
              <a:t> Iconic brand in finance and business: including S&amp;P Ratings Services, S&amp;P Global Market Intelligence, S&amp;P Dow Jones Indices, </a:t>
            </a:r>
            <a:r>
              <a:rPr lang="en-US" sz="1600" b="1" dirty="0" err="1"/>
              <a:t>Platts</a:t>
            </a:r>
            <a:r>
              <a:rPr lang="en-US" sz="1600" b="1" dirty="0"/>
              <a:t> and J.D. Power</a:t>
            </a:r>
          </a:p>
          <a:p>
            <a:pPr>
              <a:lnSpc>
                <a:spcPct val="100000"/>
              </a:lnSpc>
              <a:spcBef>
                <a:spcPts val="0"/>
              </a:spcBef>
              <a:spcAft>
                <a:spcPts val="0"/>
              </a:spcAft>
              <a:buClrTx/>
              <a:buSzTx/>
            </a:pPr>
            <a:r>
              <a:rPr lang="en-US" sz="1600" b="1" dirty="0"/>
              <a:t>Intelligence to manage risks and identify growth opportunities</a:t>
            </a:r>
          </a:p>
          <a:p>
            <a:pPr>
              <a:lnSpc>
                <a:spcPct val="100000"/>
              </a:lnSpc>
              <a:spcBef>
                <a:spcPts val="0"/>
              </a:spcBef>
              <a:spcAft>
                <a:spcPts val="0"/>
              </a:spcAft>
              <a:buClrTx/>
              <a:buSzTx/>
            </a:pPr>
            <a:r>
              <a:rPr lang="en-US" sz="1600" b="1" dirty="0"/>
              <a:t>Focuses on SCR – good perception</a:t>
            </a:r>
          </a:p>
          <a:p>
            <a:pPr marL="0" indent="0">
              <a:lnSpc>
                <a:spcPct val="100000"/>
              </a:lnSpc>
              <a:spcBef>
                <a:spcPts val="0"/>
              </a:spcBef>
              <a:spcAft>
                <a:spcPts val="0"/>
              </a:spcAft>
              <a:buClrTx/>
              <a:buSzTx/>
              <a:buFontTx/>
              <a:buNone/>
            </a:pPr>
            <a:endParaRPr lang="en-US" b="1" dirty="0"/>
          </a:p>
        </p:txBody>
      </p:sp>
      <p:sp>
        <p:nvSpPr>
          <p:cNvPr id="37" name="Content Placeholder 3"/>
          <p:cNvSpPr txBox="1">
            <a:spLocks/>
          </p:cNvSpPr>
          <p:nvPr/>
        </p:nvSpPr>
        <p:spPr>
          <a:xfrm>
            <a:off x="2315599" y="4944082"/>
            <a:ext cx="8585482" cy="170108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spcAft>
                <a:spcPts val="0"/>
              </a:spcAft>
              <a:buClrTx/>
              <a:buSzTx/>
              <a:buFontTx/>
              <a:buNone/>
            </a:pPr>
            <a:r>
              <a:rPr lang="en-US" b="1" dirty="0"/>
              <a:t>Synergy</a:t>
            </a:r>
          </a:p>
          <a:p>
            <a:pPr>
              <a:lnSpc>
                <a:spcPct val="100000"/>
              </a:lnSpc>
              <a:spcBef>
                <a:spcPts val="0"/>
              </a:spcBef>
              <a:spcAft>
                <a:spcPts val="0"/>
              </a:spcAft>
              <a:buClrTx/>
              <a:buSzTx/>
            </a:pPr>
            <a:r>
              <a:rPr lang="en-US" sz="1600" b="1" dirty="0"/>
              <a:t>Independent benchmarks &amp; ratings, analytics, data and research in the global capital, commodity and corporate markets</a:t>
            </a:r>
          </a:p>
          <a:p>
            <a:pPr>
              <a:lnSpc>
                <a:spcPct val="100000"/>
              </a:lnSpc>
              <a:spcBef>
                <a:spcPts val="0"/>
              </a:spcBef>
              <a:spcAft>
                <a:spcPts val="0"/>
              </a:spcAft>
              <a:buClrTx/>
              <a:buSzTx/>
            </a:pPr>
            <a:r>
              <a:rPr lang="en-US" sz="1600" b="1" dirty="0"/>
              <a:t>Promote sustainable growth in the global capital, commodity and corporate markets by providing customers with essential intelligence and superior service</a:t>
            </a:r>
          </a:p>
          <a:p>
            <a:pPr marL="0" indent="0">
              <a:lnSpc>
                <a:spcPct val="100000"/>
              </a:lnSpc>
              <a:spcBef>
                <a:spcPts val="0"/>
              </a:spcBef>
              <a:spcAft>
                <a:spcPts val="0"/>
              </a:spcAft>
              <a:buClrTx/>
              <a:buSzTx/>
              <a:buFontTx/>
              <a:buNone/>
            </a:pPr>
            <a:endParaRPr lang="en-US" b="1" dirty="0"/>
          </a:p>
        </p:txBody>
      </p:sp>
      <p:sp>
        <p:nvSpPr>
          <p:cNvPr id="38" name="Content Placeholder 3"/>
          <p:cNvSpPr txBox="1">
            <a:spLocks/>
          </p:cNvSpPr>
          <p:nvPr/>
        </p:nvSpPr>
        <p:spPr>
          <a:xfrm>
            <a:off x="2315599" y="1219367"/>
            <a:ext cx="8585482" cy="141355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spcAft>
                <a:spcPts val="0"/>
              </a:spcAft>
              <a:buClrTx/>
              <a:buSzTx/>
              <a:buFontTx/>
              <a:buNone/>
            </a:pPr>
            <a:r>
              <a:rPr lang="en-US" b="1" dirty="0"/>
              <a:t>Business Growth</a:t>
            </a:r>
          </a:p>
          <a:p>
            <a:pPr>
              <a:lnSpc>
                <a:spcPct val="100000"/>
              </a:lnSpc>
              <a:spcBef>
                <a:spcPts val="0"/>
              </a:spcBef>
              <a:spcAft>
                <a:spcPts val="0"/>
              </a:spcAft>
              <a:buClrTx/>
              <a:buSzTx/>
            </a:pPr>
            <a:r>
              <a:rPr lang="en-US" sz="1600" b="1" dirty="0"/>
              <a:t> See graph</a:t>
            </a:r>
          </a:p>
          <a:p>
            <a:pPr marL="0" indent="0">
              <a:lnSpc>
                <a:spcPct val="100000"/>
              </a:lnSpc>
              <a:spcBef>
                <a:spcPts val="0"/>
              </a:spcBef>
              <a:spcAft>
                <a:spcPts val="0"/>
              </a:spcAft>
              <a:buClrTx/>
              <a:buSzTx/>
              <a:buFontTx/>
              <a:buNone/>
            </a:pPr>
            <a:endParaRPr lang="en-US" b="1" dirty="0"/>
          </a:p>
        </p:txBody>
      </p:sp>
    </p:spTree>
    <p:extLst>
      <p:ext uri="{BB962C8B-B14F-4D97-AF65-F5344CB8AC3E}">
        <p14:creationId xmlns:p14="http://schemas.microsoft.com/office/powerpoint/2010/main" val="520835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372636" y="4869952"/>
            <a:ext cx="1595864" cy="19062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Rounded Rectangle 30"/>
          <p:cNvSpPr/>
          <p:nvPr/>
        </p:nvSpPr>
        <p:spPr>
          <a:xfrm>
            <a:off x="372636" y="3111541"/>
            <a:ext cx="1595864" cy="16633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ounded Rectangle 31"/>
          <p:cNvSpPr/>
          <p:nvPr/>
        </p:nvSpPr>
        <p:spPr>
          <a:xfrm>
            <a:off x="372636" y="1219367"/>
            <a:ext cx="1595864" cy="179905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286870" y="184224"/>
            <a:ext cx="9431288" cy="776922"/>
          </a:xfrm>
        </p:spPr>
        <p:txBody>
          <a:bodyPr>
            <a:normAutofit/>
          </a:bodyPr>
          <a:lstStyle/>
          <a:p>
            <a:r>
              <a:rPr lang="en-US" b="0" dirty="0">
                <a:solidFill>
                  <a:schemeClr val="tx1"/>
                </a:solidFill>
                <a:latin typeface="Calibri" charset="0"/>
                <a:ea typeface="Calibri" charset="0"/>
                <a:cs typeface="Calibri" charset="0"/>
              </a:rPr>
              <a:t>Criteria for M&amp;A – Moody’s Investors</a:t>
            </a: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79" y="4944082"/>
            <a:ext cx="1302467" cy="130246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054" y="3253598"/>
            <a:ext cx="1084521" cy="1084521"/>
          </a:xfrm>
          <a:prstGeom prst="rect">
            <a:avLst/>
          </a:prstGeom>
        </p:spPr>
      </p:pic>
      <p:sp>
        <p:nvSpPr>
          <p:cNvPr id="16" name="Rectangle 15"/>
          <p:cNvSpPr/>
          <p:nvPr/>
        </p:nvSpPr>
        <p:spPr>
          <a:xfrm>
            <a:off x="557054" y="4452779"/>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79783" y="4452779"/>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02512" y="4452779"/>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525241" y="4452779"/>
            <a:ext cx="251012" cy="2330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Rectangle 19"/>
          <p:cNvSpPr/>
          <p:nvPr/>
        </p:nvSpPr>
        <p:spPr>
          <a:xfrm>
            <a:off x="547882" y="6412084"/>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70611" y="6412084"/>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93340" y="6412084"/>
            <a:ext cx="251012" cy="2330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ectangle 22"/>
          <p:cNvSpPr/>
          <p:nvPr/>
        </p:nvSpPr>
        <p:spPr>
          <a:xfrm>
            <a:off x="1516069" y="6412084"/>
            <a:ext cx="251012" cy="2330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735" y="1359524"/>
            <a:ext cx="1179578" cy="1179578"/>
          </a:xfrm>
          <a:prstGeom prst="rect">
            <a:avLst/>
          </a:prstGeom>
        </p:spPr>
      </p:pic>
      <p:sp>
        <p:nvSpPr>
          <p:cNvPr id="26" name="Rectangle 25"/>
          <p:cNvSpPr/>
          <p:nvPr/>
        </p:nvSpPr>
        <p:spPr>
          <a:xfrm>
            <a:off x="543783" y="2657623"/>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66512" y="2657623"/>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189241" y="2657623"/>
            <a:ext cx="251012" cy="23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511970" y="2657623"/>
            <a:ext cx="251012" cy="2330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Oval 32"/>
          <p:cNvSpPr/>
          <p:nvPr/>
        </p:nvSpPr>
        <p:spPr>
          <a:xfrm>
            <a:off x="233085" y="1135957"/>
            <a:ext cx="342900" cy="3286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a:t>
            </a:r>
          </a:p>
        </p:txBody>
      </p:sp>
      <p:sp>
        <p:nvSpPr>
          <p:cNvPr id="34" name="Oval 33"/>
          <p:cNvSpPr/>
          <p:nvPr/>
        </p:nvSpPr>
        <p:spPr>
          <a:xfrm>
            <a:off x="233085" y="3061432"/>
            <a:ext cx="342900" cy="3286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2</a:t>
            </a:r>
          </a:p>
        </p:txBody>
      </p:sp>
      <p:sp>
        <p:nvSpPr>
          <p:cNvPr id="35" name="Oval 34"/>
          <p:cNvSpPr/>
          <p:nvPr/>
        </p:nvSpPr>
        <p:spPr>
          <a:xfrm>
            <a:off x="233085" y="4800521"/>
            <a:ext cx="342900" cy="3286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3</a:t>
            </a:r>
          </a:p>
        </p:txBody>
      </p:sp>
      <p:sp>
        <p:nvSpPr>
          <p:cNvPr id="36" name="Content Placeholder 3"/>
          <p:cNvSpPr txBox="1">
            <a:spLocks/>
          </p:cNvSpPr>
          <p:nvPr/>
        </p:nvSpPr>
        <p:spPr>
          <a:xfrm>
            <a:off x="2315600" y="3272309"/>
            <a:ext cx="8585482" cy="141355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spcAft>
                <a:spcPts val="0"/>
              </a:spcAft>
              <a:buClrTx/>
              <a:buSzTx/>
              <a:buFontTx/>
              <a:buNone/>
            </a:pPr>
            <a:r>
              <a:rPr lang="en-US" b="1" dirty="0"/>
              <a:t>Strategic advantage:</a:t>
            </a:r>
          </a:p>
          <a:p>
            <a:pPr>
              <a:lnSpc>
                <a:spcPct val="100000"/>
              </a:lnSpc>
              <a:spcBef>
                <a:spcPts val="0"/>
              </a:spcBef>
              <a:spcAft>
                <a:spcPts val="0"/>
              </a:spcAft>
              <a:buClrTx/>
              <a:buSzTx/>
            </a:pPr>
            <a:r>
              <a:rPr lang="en-US" sz="1600" b="1" dirty="0"/>
              <a:t> Access to worldwide data and advisory services</a:t>
            </a:r>
          </a:p>
          <a:p>
            <a:pPr>
              <a:lnSpc>
                <a:spcPct val="100000"/>
              </a:lnSpc>
              <a:spcBef>
                <a:spcPts val="0"/>
              </a:spcBef>
              <a:spcAft>
                <a:spcPts val="0"/>
              </a:spcAft>
              <a:buClrTx/>
              <a:buSzTx/>
            </a:pPr>
            <a:r>
              <a:rPr lang="en-US" sz="1600" b="1" dirty="0"/>
              <a:t>Leading edge technology</a:t>
            </a:r>
          </a:p>
          <a:p>
            <a:pPr>
              <a:lnSpc>
                <a:spcPct val="100000"/>
              </a:lnSpc>
              <a:spcBef>
                <a:spcPts val="0"/>
              </a:spcBef>
              <a:spcAft>
                <a:spcPts val="0"/>
              </a:spcAft>
              <a:buClrTx/>
              <a:buSzTx/>
            </a:pPr>
            <a:r>
              <a:rPr lang="en-US" sz="1600" b="1" dirty="0"/>
              <a:t>Research for credit and economic analysis and financial risk management</a:t>
            </a:r>
            <a:endParaRPr lang="en-US" b="1" dirty="0"/>
          </a:p>
        </p:txBody>
      </p:sp>
      <p:sp>
        <p:nvSpPr>
          <p:cNvPr id="37" name="Content Placeholder 3"/>
          <p:cNvSpPr txBox="1">
            <a:spLocks/>
          </p:cNvSpPr>
          <p:nvPr/>
        </p:nvSpPr>
        <p:spPr>
          <a:xfrm>
            <a:off x="2315599" y="4944082"/>
            <a:ext cx="8585482" cy="141355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spcAft>
                <a:spcPts val="0"/>
              </a:spcAft>
              <a:buClrTx/>
              <a:buSzTx/>
              <a:buFontTx/>
              <a:buNone/>
            </a:pPr>
            <a:r>
              <a:rPr lang="en-US" b="1" dirty="0"/>
              <a:t>Synergy</a:t>
            </a:r>
          </a:p>
          <a:p>
            <a:pPr>
              <a:lnSpc>
                <a:spcPct val="100000"/>
              </a:lnSpc>
              <a:spcBef>
                <a:spcPts val="0"/>
              </a:spcBef>
              <a:spcAft>
                <a:spcPts val="0"/>
              </a:spcAft>
              <a:buClrTx/>
              <a:buSzTx/>
            </a:pPr>
            <a:r>
              <a:rPr lang="en-US" sz="1600" b="1" dirty="0"/>
              <a:t> Credit rating, research, tools and analysis</a:t>
            </a:r>
          </a:p>
          <a:p>
            <a:pPr>
              <a:lnSpc>
                <a:spcPct val="100000"/>
              </a:lnSpc>
              <a:spcBef>
                <a:spcPts val="0"/>
              </a:spcBef>
              <a:spcAft>
                <a:spcPts val="0"/>
              </a:spcAft>
              <a:buClrTx/>
              <a:buSzTx/>
            </a:pPr>
            <a:r>
              <a:rPr lang="en-US" sz="1600" b="1" dirty="0"/>
              <a:t>Competition to business (does not complement like Veda)</a:t>
            </a:r>
          </a:p>
          <a:p>
            <a:pPr marL="0" indent="0">
              <a:lnSpc>
                <a:spcPct val="100000"/>
              </a:lnSpc>
              <a:spcBef>
                <a:spcPts val="0"/>
              </a:spcBef>
              <a:spcAft>
                <a:spcPts val="0"/>
              </a:spcAft>
              <a:buClrTx/>
              <a:buSzTx/>
              <a:buFontTx/>
              <a:buNone/>
            </a:pPr>
            <a:endParaRPr lang="en-US" b="1" dirty="0"/>
          </a:p>
        </p:txBody>
      </p:sp>
      <p:sp>
        <p:nvSpPr>
          <p:cNvPr id="38" name="Content Placeholder 3"/>
          <p:cNvSpPr txBox="1">
            <a:spLocks/>
          </p:cNvSpPr>
          <p:nvPr/>
        </p:nvSpPr>
        <p:spPr>
          <a:xfrm>
            <a:off x="2315599" y="1219367"/>
            <a:ext cx="8585482" cy="141355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spcAft>
                <a:spcPts val="0"/>
              </a:spcAft>
              <a:buClrTx/>
              <a:buSzTx/>
              <a:buFontTx/>
              <a:buNone/>
            </a:pPr>
            <a:r>
              <a:rPr lang="en-US" b="1" dirty="0"/>
              <a:t>Business Growth</a:t>
            </a:r>
          </a:p>
          <a:p>
            <a:pPr>
              <a:lnSpc>
                <a:spcPct val="100000"/>
              </a:lnSpc>
              <a:spcBef>
                <a:spcPts val="0"/>
              </a:spcBef>
              <a:spcAft>
                <a:spcPts val="0"/>
              </a:spcAft>
              <a:buClrTx/>
              <a:buSzTx/>
            </a:pPr>
            <a:r>
              <a:rPr lang="en-US" sz="1600" b="1" dirty="0"/>
              <a:t> See graph</a:t>
            </a:r>
          </a:p>
          <a:p>
            <a:pPr marL="0" indent="0">
              <a:lnSpc>
                <a:spcPct val="100000"/>
              </a:lnSpc>
              <a:spcBef>
                <a:spcPts val="0"/>
              </a:spcBef>
              <a:spcAft>
                <a:spcPts val="0"/>
              </a:spcAft>
              <a:buClrTx/>
              <a:buSzTx/>
              <a:buFontTx/>
              <a:buNone/>
            </a:pPr>
            <a:endParaRPr lang="en-US" b="1" dirty="0"/>
          </a:p>
        </p:txBody>
      </p:sp>
    </p:spTree>
    <p:extLst>
      <p:ext uri="{BB962C8B-B14F-4D97-AF65-F5344CB8AC3E}">
        <p14:creationId xmlns:p14="http://schemas.microsoft.com/office/powerpoint/2010/main" val="552192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69" y="184224"/>
            <a:ext cx="9870921" cy="776922"/>
          </a:xfrm>
        </p:spPr>
        <p:txBody>
          <a:bodyPr>
            <a:normAutofit/>
          </a:bodyPr>
          <a:lstStyle/>
          <a:p>
            <a:r>
              <a:rPr lang="en-US" b="0" dirty="0">
                <a:solidFill>
                  <a:schemeClr val="tx1"/>
                </a:solidFill>
                <a:latin typeface="Calibri" charset="0"/>
                <a:ea typeface="Calibri" charset="0"/>
                <a:cs typeface="Calibri" charset="0"/>
              </a:rPr>
              <a:t>Alternative M&amp;A: Fitch Australia Pty. Ltd.</a:t>
            </a: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6870" y="1252331"/>
            <a:ext cx="10228730" cy="5355312"/>
          </a:xfrm>
          <a:prstGeom prst="rect">
            <a:avLst/>
          </a:prstGeom>
          <a:noFill/>
        </p:spPr>
        <p:txBody>
          <a:bodyPr wrap="square" rtlCol="0">
            <a:spAutoFit/>
          </a:bodyPr>
          <a:lstStyle/>
          <a:p>
            <a:r>
              <a:rPr lang="en-US" b="1" dirty="0"/>
              <a:t>Estimated market share: 4.1%</a:t>
            </a:r>
            <a:br>
              <a:rPr lang="en-US" b="1" dirty="0"/>
            </a:br>
            <a:endParaRPr lang="en-US" dirty="0"/>
          </a:p>
          <a:p>
            <a:r>
              <a:rPr lang="en-US" b="1" dirty="0"/>
              <a:t>Fitch is one of the big three global ratings agencies. Its Australian business is smaller than those of its global counterparts Standard and Poor's and Moody's. Dual-headquartered in New York and London, the company has a presence in a growing number of countries worldwide. Its letter rating system covers AAA to D credit.</a:t>
            </a:r>
            <a:br>
              <a:rPr lang="en-US" b="1" dirty="0"/>
            </a:br>
            <a:endParaRPr lang="en-US" dirty="0"/>
          </a:p>
          <a:p>
            <a:r>
              <a:rPr lang="en-US" b="1" dirty="0"/>
              <a:t>Fitch is part of the French company </a:t>
            </a:r>
            <a:r>
              <a:rPr lang="en-US" b="1" dirty="0" err="1"/>
              <a:t>Fimalac</a:t>
            </a:r>
            <a:r>
              <a:rPr lang="en-US" b="1" dirty="0"/>
              <a:t>, since its purchase in 1997 and merger with IBCA, Europe's largest rating agency. It also acquired the credit agency Duff &amp; Phelps and </a:t>
            </a:r>
            <a:r>
              <a:rPr lang="en-US" b="1" dirty="0" err="1"/>
              <a:t>Bankwatch</a:t>
            </a:r>
            <a:r>
              <a:rPr lang="en-US" b="1" dirty="0"/>
              <a:t> in 2000, which provides credit ratings to banks, 1,200 corporate issuers, 90 governments and 45,000 municipal transactions.</a:t>
            </a:r>
            <a:br>
              <a:rPr lang="en-US" b="1" dirty="0"/>
            </a:br>
            <a:endParaRPr lang="en-US" dirty="0"/>
          </a:p>
          <a:p>
            <a:r>
              <a:rPr lang="en-US" b="1" dirty="0"/>
              <a:t>Globally, Fitch rates about 1,600 financial institutions and 1,000 corporate clients. It maintains surveillance on 3,300 structured finance and 17,000 municipal bond ratings in the US tax-exempt market. Fitch Ratings also covers more than 800 insurance companies and about 70 sovereigns.</a:t>
            </a:r>
            <a:endParaRPr lang="en-US" dirty="0"/>
          </a:p>
          <a:p>
            <a:br>
              <a:rPr lang="en-US" dirty="0"/>
            </a:br>
            <a:endParaRPr lang="en-US" dirty="0"/>
          </a:p>
        </p:txBody>
      </p:sp>
    </p:spTree>
    <p:extLst>
      <p:ext uri="{BB962C8B-B14F-4D97-AF65-F5344CB8AC3E}">
        <p14:creationId xmlns:p14="http://schemas.microsoft.com/office/powerpoint/2010/main" val="106710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1" y="184224"/>
            <a:ext cx="10219764" cy="776922"/>
          </a:xfrm>
        </p:spPr>
        <p:txBody>
          <a:bodyPr>
            <a:normAutofit/>
          </a:bodyPr>
          <a:lstStyle/>
          <a:p>
            <a:r>
              <a:rPr lang="en-US" b="0" dirty="0">
                <a:solidFill>
                  <a:schemeClr val="tx1"/>
                </a:solidFill>
                <a:latin typeface="Calibri" charset="0"/>
                <a:ea typeface="Calibri" charset="0"/>
                <a:cs typeface="Calibri" charset="0"/>
              </a:rPr>
              <a:t>Agenda</a:t>
            </a: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923048" y="1953540"/>
            <a:ext cx="4859015" cy="7318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Introduction</a:t>
            </a:r>
          </a:p>
        </p:txBody>
      </p:sp>
      <p:sp>
        <p:nvSpPr>
          <p:cNvPr id="19" name="Rectangle 18"/>
          <p:cNvSpPr/>
          <p:nvPr/>
        </p:nvSpPr>
        <p:spPr>
          <a:xfrm>
            <a:off x="2538109" y="3003486"/>
            <a:ext cx="4859015" cy="7318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Analysis</a:t>
            </a:r>
          </a:p>
        </p:txBody>
      </p:sp>
      <p:sp>
        <p:nvSpPr>
          <p:cNvPr id="20" name="Rectangle 19"/>
          <p:cNvSpPr/>
          <p:nvPr/>
        </p:nvSpPr>
        <p:spPr>
          <a:xfrm>
            <a:off x="3156215" y="4053433"/>
            <a:ext cx="4859015" cy="7318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Approach</a:t>
            </a:r>
          </a:p>
        </p:txBody>
      </p:sp>
      <p:sp>
        <p:nvSpPr>
          <p:cNvPr id="21" name="Rectangle 20"/>
          <p:cNvSpPr/>
          <p:nvPr/>
        </p:nvSpPr>
        <p:spPr>
          <a:xfrm>
            <a:off x="3771276" y="5129065"/>
            <a:ext cx="4859015" cy="7318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sp>
        <p:nvSpPr>
          <p:cNvPr id="11" name="Down Arrow 10"/>
          <p:cNvSpPr/>
          <p:nvPr/>
        </p:nvSpPr>
        <p:spPr>
          <a:xfrm>
            <a:off x="6349350" y="2601642"/>
            <a:ext cx="432713" cy="481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6999559" y="3650046"/>
            <a:ext cx="432713" cy="481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7597787" y="4722141"/>
            <a:ext cx="432713" cy="481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8649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58" y="184224"/>
            <a:ext cx="11123252" cy="776922"/>
          </a:xfrm>
        </p:spPr>
        <p:txBody>
          <a:bodyPr>
            <a:normAutofit fontScale="90000"/>
          </a:bodyPr>
          <a:lstStyle/>
          <a:p>
            <a:r>
              <a:rPr lang="en-US" b="0">
                <a:solidFill>
                  <a:schemeClr val="tx1"/>
                </a:solidFill>
                <a:latin typeface="Calibri" charset="0"/>
                <a:ea typeface="Calibri" charset="0"/>
                <a:cs typeface="Calibri" charset="0"/>
              </a:rPr>
              <a:t>Alternative M&amp;A: Experian </a:t>
            </a:r>
            <a:r>
              <a:rPr lang="en-US" b="0" dirty="0">
                <a:solidFill>
                  <a:schemeClr val="tx1"/>
                </a:solidFill>
                <a:latin typeface="Calibri" charset="0"/>
                <a:ea typeface="Calibri" charset="0"/>
                <a:cs typeface="Calibri" charset="0"/>
              </a:rPr>
              <a:t>Australia Holdings Pty. Ltd.</a:t>
            </a: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6870" y="1252331"/>
            <a:ext cx="10228730" cy="3970318"/>
          </a:xfrm>
          <a:prstGeom prst="rect">
            <a:avLst/>
          </a:prstGeom>
          <a:noFill/>
        </p:spPr>
        <p:txBody>
          <a:bodyPr wrap="square" rtlCol="0">
            <a:spAutoFit/>
          </a:bodyPr>
          <a:lstStyle/>
          <a:p>
            <a:r>
              <a:rPr lang="en-US" b="1" dirty="0"/>
              <a:t>Estimated market share: 2.0%</a:t>
            </a:r>
          </a:p>
          <a:p>
            <a:endParaRPr lang="en-US" dirty="0"/>
          </a:p>
          <a:p>
            <a:r>
              <a:rPr lang="en-US" b="1" dirty="0"/>
              <a:t>Experian Australia Holdings Pty Ltd is a subsidiary of Experian plc, a Dublin-based global provider of credit reporting services. The company was incorporated in 2007 and mainly provides analytics and intelligence on online consumer behavior. The company also provides marketing strategies that capitalize on its research.</a:t>
            </a:r>
          </a:p>
          <a:p>
            <a:endParaRPr lang="en-US" dirty="0"/>
          </a:p>
          <a:p>
            <a:r>
              <a:rPr lang="en-US" b="1" dirty="0"/>
              <a:t>In August 2011, the Australian Competition and Consumer Commission allowed ANZ, Citigroup, the Commonwealth Bank, GE Capital Finance, NAB and Westpac collectively to acquire a minority stake in Experian. The joint venture plans to expand Experian's activities to include consumer and credit reporting services. While their market share is currently low, the partnership with the big investors may allow Experian to quickly build both a large database of reports based on data from its investors and a large client base.</a:t>
            </a:r>
            <a:endParaRPr lang="en-US" dirty="0"/>
          </a:p>
        </p:txBody>
      </p:sp>
    </p:spTree>
    <p:extLst>
      <p:ext uri="{BB962C8B-B14F-4D97-AF65-F5344CB8AC3E}">
        <p14:creationId xmlns:p14="http://schemas.microsoft.com/office/powerpoint/2010/main" val="1679102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 y="184224"/>
            <a:ext cx="9431288" cy="776922"/>
          </a:xfrm>
        </p:spPr>
        <p:txBody>
          <a:bodyPr>
            <a:normAutofit/>
          </a:bodyPr>
          <a:lstStyle/>
          <a:p>
            <a:r>
              <a:rPr lang="en-US" b="0" dirty="0">
                <a:solidFill>
                  <a:schemeClr val="tx1"/>
                </a:solidFill>
                <a:latin typeface="Calibri" charset="0"/>
                <a:ea typeface="Calibri" charset="0"/>
                <a:cs typeface="Calibri" charset="0"/>
              </a:rPr>
              <a:t>Calculation of Acquisition Price- Veda</a:t>
            </a: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Pentagon 3"/>
          <p:cNvSpPr/>
          <p:nvPr/>
        </p:nvSpPr>
        <p:spPr>
          <a:xfrm>
            <a:off x="286870" y="1400611"/>
            <a:ext cx="3110061" cy="67491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Market capitalization</a:t>
            </a:r>
          </a:p>
        </p:txBody>
      </p:sp>
      <p:sp>
        <p:nvSpPr>
          <p:cNvPr id="27" name="Pentagon 26"/>
          <p:cNvSpPr/>
          <p:nvPr/>
        </p:nvSpPr>
        <p:spPr>
          <a:xfrm>
            <a:off x="286871" y="2607807"/>
            <a:ext cx="3110060" cy="674914"/>
          </a:xfrm>
          <a:prstGeom prst="homePlat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$1,742,940,000</a:t>
            </a:r>
            <a:endParaRPr lang="en-US" dirty="0"/>
          </a:p>
        </p:txBody>
      </p:sp>
      <p:sp>
        <p:nvSpPr>
          <p:cNvPr id="29" name="Chevron 28"/>
          <p:cNvSpPr/>
          <p:nvPr/>
        </p:nvSpPr>
        <p:spPr>
          <a:xfrm>
            <a:off x="3719443" y="1400611"/>
            <a:ext cx="3323063" cy="6749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Enterprise </a:t>
            </a:r>
            <a:r>
              <a:rPr lang="en-US" dirty="0">
                <a:solidFill>
                  <a:schemeClr val="bg1"/>
                </a:solidFill>
              </a:rPr>
              <a:t>Value</a:t>
            </a:r>
          </a:p>
        </p:txBody>
      </p:sp>
      <p:sp>
        <p:nvSpPr>
          <p:cNvPr id="30" name="Chevron 29"/>
          <p:cNvSpPr/>
          <p:nvPr/>
        </p:nvSpPr>
        <p:spPr>
          <a:xfrm>
            <a:off x="7365018" y="1400611"/>
            <a:ext cx="3323063" cy="6749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Acquisition Price</a:t>
            </a:r>
            <a:endParaRPr lang="en-US" dirty="0">
              <a:solidFill>
                <a:schemeClr val="bg1"/>
              </a:solidFill>
            </a:endParaRPr>
          </a:p>
        </p:txBody>
      </p:sp>
      <p:sp>
        <p:nvSpPr>
          <p:cNvPr id="31" name="Chevron 30"/>
          <p:cNvSpPr/>
          <p:nvPr/>
        </p:nvSpPr>
        <p:spPr>
          <a:xfrm>
            <a:off x="3719442" y="2607807"/>
            <a:ext cx="3323063" cy="674914"/>
          </a:xfrm>
          <a:prstGeom prst="chevr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chemeClr val="tx1"/>
                </a:solidFill>
              </a:rPr>
              <a:t>$1,519,040,000</a:t>
            </a:r>
            <a:endParaRPr lang="en-US" dirty="0">
              <a:solidFill>
                <a:schemeClr val="tx1"/>
              </a:solidFill>
            </a:endParaRPr>
          </a:p>
        </p:txBody>
      </p:sp>
      <p:sp>
        <p:nvSpPr>
          <p:cNvPr id="32" name="Chevron 31"/>
          <p:cNvSpPr/>
          <p:nvPr/>
        </p:nvSpPr>
        <p:spPr>
          <a:xfrm>
            <a:off x="7365016" y="2607807"/>
            <a:ext cx="3323063" cy="674914"/>
          </a:xfrm>
          <a:prstGeom prst="chevr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$2,500,000,000</a:t>
            </a:r>
          </a:p>
        </p:txBody>
      </p:sp>
      <p:cxnSp>
        <p:nvCxnSpPr>
          <p:cNvPr id="35" name="Straight Arrow Connector 34"/>
          <p:cNvCxnSpPr/>
          <p:nvPr/>
        </p:nvCxnSpPr>
        <p:spPr>
          <a:xfrm flipH="1">
            <a:off x="1672683" y="3462340"/>
            <a:ext cx="490" cy="486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25336" y="3957635"/>
            <a:ext cx="6539680" cy="369332"/>
          </a:xfrm>
          <a:prstGeom prst="rect">
            <a:avLst/>
          </a:prstGeom>
          <a:noFill/>
        </p:spPr>
        <p:txBody>
          <a:bodyPr wrap="square" rtlCol="0">
            <a:spAutoFit/>
          </a:bodyPr>
          <a:lstStyle/>
          <a:p>
            <a:r>
              <a:rPr lang="en-US" dirty="0"/>
              <a:t>Market Capitalization = Shares Outstanding x </a:t>
            </a:r>
            <a:r>
              <a:rPr lang="en-US"/>
              <a:t>Share Price</a:t>
            </a:r>
          </a:p>
        </p:txBody>
      </p:sp>
      <p:cxnSp>
        <p:nvCxnSpPr>
          <p:cNvPr id="38" name="Straight Connector 37"/>
          <p:cNvCxnSpPr/>
          <p:nvPr/>
        </p:nvCxnSpPr>
        <p:spPr>
          <a:xfrm>
            <a:off x="5218771" y="3525916"/>
            <a:ext cx="0" cy="431719"/>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672683" y="4844486"/>
            <a:ext cx="6947064" cy="369332"/>
          </a:xfrm>
          <a:prstGeom prst="rect">
            <a:avLst/>
          </a:prstGeom>
          <a:noFill/>
        </p:spPr>
        <p:txBody>
          <a:bodyPr wrap="square" rtlCol="0">
            <a:spAutoFit/>
          </a:bodyPr>
          <a:lstStyle/>
          <a:p>
            <a:r>
              <a:rPr lang="en-US" dirty="0"/>
              <a:t>Enterprise value = Net Debt + </a:t>
            </a:r>
            <a:r>
              <a:rPr lang="en-US"/>
              <a:t>Market Capitalization + Hybrids</a:t>
            </a:r>
          </a:p>
        </p:txBody>
      </p:sp>
      <p:cxnSp>
        <p:nvCxnSpPr>
          <p:cNvPr id="41" name="Straight Arrow Connector 40"/>
          <p:cNvCxnSpPr/>
          <p:nvPr/>
        </p:nvCxnSpPr>
        <p:spPr>
          <a:xfrm>
            <a:off x="5218771" y="4343296"/>
            <a:ext cx="0" cy="46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996114" y="3525916"/>
            <a:ext cx="929" cy="1671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661557" y="5514013"/>
            <a:ext cx="8026522" cy="369332"/>
          </a:xfrm>
          <a:prstGeom prst="rect">
            <a:avLst/>
          </a:prstGeom>
          <a:noFill/>
        </p:spPr>
        <p:txBody>
          <a:bodyPr wrap="square" rtlCol="0">
            <a:spAutoFit/>
          </a:bodyPr>
          <a:lstStyle/>
          <a:p>
            <a:r>
              <a:rPr lang="en-US" dirty="0"/>
              <a:t>Acquisition Price = Enterprise value + estimated future profits </a:t>
            </a:r>
            <a:r>
              <a:rPr lang="en-US"/>
              <a:t>(estimate)</a:t>
            </a:r>
            <a:endParaRPr lang="en-US" dirty="0"/>
          </a:p>
        </p:txBody>
      </p:sp>
    </p:spTree>
    <p:extLst>
      <p:ext uri="{BB962C8B-B14F-4D97-AF65-F5344CB8AC3E}">
        <p14:creationId xmlns:p14="http://schemas.microsoft.com/office/powerpoint/2010/main" val="1240793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1" y="184224"/>
            <a:ext cx="10219764" cy="776922"/>
          </a:xfrm>
        </p:spPr>
        <p:txBody>
          <a:bodyPr>
            <a:normAutofit/>
          </a:bodyPr>
          <a:lstStyle/>
          <a:p>
            <a:r>
              <a:rPr lang="en-US" b="0" dirty="0">
                <a:solidFill>
                  <a:schemeClr val="tx1"/>
                </a:solidFill>
                <a:latin typeface="Calibri" charset="0"/>
                <a:ea typeface="Calibri" charset="0"/>
                <a:cs typeface="Calibri" charset="0"/>
              </a:rPr>
              <a:t>Situation</a:t>
            </a: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142393" y="6348499"/>
            <a:ext cx="2082850" cy="344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Situation</a:t>
            </a:r>
          </a:p>
        </p:txBody>
      </p:sp>
      <p:sp>
        <p:nvSpPr>
          <p:cNvPr id="14" name="Rectangle 13"/>
          <p:cNvSpPr/>
          <p:nvPr/>
        </p:nvSpPr>
        <p:spPr>
          <a:xfrm>
            <a:off x="3269572"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Analysis</a:t>
            </a:r>
          </a:p>
        </p:txBody>
      </p:sp>
      <p:sp>
        <p:nvSpPr>
          <p:cNvPr id="15" name="Rectangle 14"/>
          <p:cNvSpPr/>
          <p:nvPr/>
        </p:nvSpPr>
        <p:spPr>
          <a:xfrm>
            <a:off x="5396751"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Approach</a:t>
            </a:r>
          </a:p>
        </p:txBody>
      </p:sp>
      <p:sp>
        <p:nvSpPr>
          <p:cNvPr id="17" name="Rectangle 16"/>
          <p:cNvSpPr/>
          <p:nvPr/>
        </p:nvSpPr>
        <p:spPr>
          <a:xfrm>
            <a:off x="7523930"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sp>
        <p:nvSpPr>
          <p:cNvPr id="4" name="Content Placeholder 3"/>
          <p:cNvSpPr>
            <a:spLocks noGrp="1"/>
          </p:cNvSpPr>
          <p:nvPr>
            <p:ph idx="1"/>
          </p:nvPr>
        </p:nvSpPr>
        <p:spPr/>
        <p:txBody>
          <a:bodyPr/>
          <a:lstStyle/>
          <a:p>
            <a:pPr marL="0" indent="0">
              <a:buNone/>
            </a:pPr>
            <a:r>
              <a:rPr lang="en-AU" dirty="0"/>
              <a:t>Refugee Advice &amp; Casework Service &amp; Casework Service (RACS) currently aid refugees who have had their claims for a TVP or SHEV through the Fast Track Process.</a:t>
            </a:r>
          </a:p>
          <a:p>
            <a:pPr marL="0" indent="0">
              <a:buNone/>
            </a:pPr>
            <a:r>
              <a:rPr lang="en-AU" dirty="0"/>
              <a:t>RACS offers a legal pathway for these refugees to appeal this decision in which they would not have otherwise.</a:t>
            </a:r>
          </a:p>
          <a:p>
            <a:pPr marL="0" indent="0">
              <a:buNone/>
            </a:pPr>
            <a:r>
              <a:rPr lang="en-AU" dirty="0"/>
              <a:t>They currently use an e-mail system in conjunction with their local database to allow the clients to send in their forms and papers that are required to review and lodge their application</a:t>
            </a:r>
          </a:p>
          <a:p>
            <a:endParaRPr lang="en-AU" dirty="0"/>
          </a:p>
        </p:txBody>
      </p:sp>
    </p:spTree>
    <p:extLst>
      <p:ext uri="{BB962C8B-B14F-4D97-AF65-F5344CB8AC3E}">
        <p14:creationId xmlns:p14="http://schemas.microsoft.com/office/powerpoint/2010/main" val="48318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1" y="184224"/>
            <a:ext cx="10219764" cy="776922"/>
          </a:xfrm>
        </p:spPr>
        <p:txBody>
          <a:bodyPr>
            <a:normAutofit/>
          </a:bodyPr>
          <a:lstStyle/>
          <a:p>
            <a:r>
              <a:rPr lang="en-US" b="0" dirty="0">
                <a:solidFill>
                  <a:schemeClr val="tx1"/>
                </a:solidFill>
                <a:latin typeface="Calibri" charset="0"/>
                <a:ea typeface="Calibri" charset="0"/>
                <a:cs typeface="Calibri" charset="0"/>
              </a:rPr>
              <a:t>Problem</a:t>
            </a: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142393"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Situation</a:t>
            </a:r>
          </a:p>
        </p:txBody>
      </p:sp>
      <p:sp>
        <p:nvSpPr>
          <p:cNvPr id="39" name="Rectangle 38"/>
          <p:cNvSpPr/>
          <p:nvPr/>
        </p:nvSpPr>
        <p:spPr>
          <a:xfrm>
            <a:off x="3269572" y="6348499"/>
            <a:ext cx="2082850" cy="344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Analysis</a:t>
            </a:r>
          </a:p>
        </p:txBody>
      </p:sp>
      <p:sp>
        <p:nvSpPr>
          <p:cNvPr id="40" name="Rectangle 39"/>
          <p:cNvSpPr/>
          <p:nvPr/>
        </p:nvSpPr>
        <p:spPr>
          <a:xfrm>
            <a:off x="5396751"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Approach</a:t>
            </a:r>
          </a:p>
        </p:txBody>
      </p:sp>
      <p:sp>
        <p:nvSpPr>
          <p:cNvPr id="41" name="Rectangle 40"/>
          <p:cNvSpPr/>
          <p:nvPr/>
        </p:nvSpPr>
        <p:spPr>
          <a:xfrm>
            <a:off x="7523930"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sp>
        <p:nvSpPr>
          <p:cNvPr id="4" name="Content Placeholder 3"/>
          <p:cNvSpPr>
            <a:spLocks noGrp="1"/>
          </p:cNvSpPr>
          <p:nvPr>
            <p:ph idx="1"/>
          </p:nvPr>
        </p:nvSpPr>
        <p:spPr/>
        <p:txBody>
          <a:bodyPr/>
          <a:lstStyle/>
          <a:p>
            <a:pPr marL="0" indent="0">
              <a:buNone/>
            </a:pPr>
            <a:r>
              <a:rPr lang="en-AU" dirty="0"/>
              <a:t>We identified the main issue that has the largest impact on not only RACS but also the stakeholders within this Non-for-Profit organisation.</a:t>
            </a:r>
          </a:p>
          <a:p>
            <a:r>
              <a:rPr lang="en-AU" sz="2000" dirty="0"/>
              <a:t>The current E-mail system is extremely inefficient and often causes the administration staff and legal staff to follow up on the clients due to unclear or missing information/papers that are essential and mandatory for the claim.</a:t>
            </a:r>
          </a:p>
          <a:p>
            <a:pPr marL="0" indent="0">
              <a:buNone/>
            </a:pPr>
            <a:r>
              <a:rPr lang="en-AU" sz="2000" dirty="0"/>
              <a:t>The three major stakeholder parties that we have identified are :</a:t>
            </a:r>
          </a:p>
          <a:p>
            <a:pPr marL="457200" indent="-457200">
              <a:buFont typeface="+mj-lt"/>
              <a:buAutoNum type="arabicPeriod"/>
            </a:pPr>
            <a:r>
              <a:rPr lang="en-AU" dirty="0"/>
              <a:t>RACS (As its own entity excluding all legal staff)</a:t>
            </a:r>
          </a:p>
          <a:p>
            <a:pPr marL="457200" indent="-457200">
              <a:buFont typeface="+mj-lt"/>
              <a:buAutoNum type="arabicPeriod"/>
            </a:pPr>
            <a:r>
              <a:rPr lang="en-AU" dirty="0"/>
              <a:t>The legal staff (Both volunteer and contracted to carry out appeal)</a:t>
            </a:r>
          </a:p>
          <a:p>
            <a:pPr marL="457200" indent="-457200">
              <a:buFont typeface="+mj-lt"/>
              <a:buAutoNum type="arabicPeriod"/>
            </a:pPr>
            <a:r>
              <a:rPr lang="en-AU" sz="2000" dirty="0"/>
              <a:t>The sponsors (A party comprising of all parties that fund RACS)</a:t>
            </a:r>
          </a:p>
        </p:txBody>
      </p:sp>
    </p:spTree>
    <p:extLst>
      <p:ext uri="{BB962C8B-B14F-4D97-AF65-F5344CB8AC3E}">
        <p14:creationId xmlns:p14="http://schemas.microsoft.com/office/powerpoint/2010/main" val="536385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 y="262393"/>
            <a:ext cx="9692640" cy="698753"/>
          </a:xfrm>
        </p:spPr>
        <p:txBody>
          <a:bodyPr>
            <a:normAutofit/>
          </a:bodyPr>
          <a:lstStyle/>
          <a:p>
            <a:r>
              <a:rPr lang="en-US" b="0" dirty="0">
                <a:solidFill>
                  <a:schemeClr val="tx1"/>
                </a:solidFill>
                <a:latin typeface="Calibri" charset="0"/>
                <a:ea typeface="Calibri" charset="0"/>
                <a:cs typeface="Calibri" charset="0"/>
              </a:rPr>
              <a:t>How the problem affects each party</a:t>
            </a:r>
          </a:p>
        </p:txBody>
      </p:sp>
      <p:sp>
        <p:nvSpPr>
          <p:cNvPr id="7" name="Content Placeholder 6"/>
          <p:cNvSpPr>
            <a:spLocks noGrp="1"/>
          </p:cNvSpPr>
          <p:nvPr>
            <p:ph idx="1"/>
          </p:nvPr>
        </p:nvSpPr>
        <p:spPr/>
        <p:txBody>
          <a:bodyPr>
            <a:normAutofit lnSpcReduction="10000"/>
          </a:bodyPr>
          <a:lstStyle/>
          <a:p>
            <a:r>
              <a:rPr lang="en-AU" dirty="0"/>
              <a:t>RACS: They are overburdened with extra workloads to follow up on incomplete or missing information. This leads to extra costs and inefficient usage of resources to provide translation services or extra interviews.</a:t>
            </a:r>
          </a:p>
          <a:p>
            <a:r>
              <a:rPr lang="en-AU" dirty="0"/>
              <a:t>The legal staff: They are often given time-consuming, repetitive tasks that could be automated to increase efficiency to that the staff could apply their expertise to other clients that need their valuable time</a:t>
            </a:r>
          </a:p>
          <a:p>
            <a:r>
              <a:rPr lang="en-AU" dirty="0"/>
              <a:t>The sponsors: The money that is granted/donated/paid to RACS is often </a:t>
            </a:r>
            <a:r>
              <a:rPr lang="en-AU" dirty="0" err="1"/>
              <a:t>allocatively</a:t>
            </a:r>
            <a:r>
              <a:rPr lang="en-AU" dirty="0"/>
              <a:t> inefficient due to the inefficient use of other resources (i.e. Time, Workforce)</a:t>
            </a:r>
          </a:p>
          <a:p>
            <a:r>
              <a:rPr lang="en-AU" dirty="0"/>
              <a:t>Clients: They are given fewer resources to utilise to help them lodge an appeal</a:t>
            </a: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142393"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Situation</a:t>
            </a:r>
          </a:p>
        </p:txBody>
      </p:sp>
      <p:sp>
        <p:nvSpPr>
          <p:cNvPr id="39" name="Rectangle 38"/>
          <p:cNvSpPr/>
          <p:nvPr/>
        </p:nvSpPr>
        <p:spPr>
          <a:xfrm>
            <a:off x="3269572" y="6348499"/>
            <a:ext cx="2082850" cy="344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Analysis</a:t>
            </a:r>
          </a:p>
        </p:txBody>
      </p:sp>
      <p:sp>
        <p:nvSpPr>
          <p:cNvPr id="40" name="Rectangle 39"/>
          <p:cNvSpPr/>
          <p:nvPr/>
        </p:nvSpPr>
        <p:spPr>
          <a:xfrm>
            <a:off x="5396751"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Approach</a:t>
            </a:r>
          </a:p>
        </p:txBody>
      </p:sp>
      <p:sp>
        <p:nvSpPr>
          <p:cNvPr id="41" name="Rectangle 40"/>
          <p:cNvSpPr/>
          <p:nvPr/>
        </p:nvSpPr>
        <p:spPr>
          <a:xfrm>
            <a:off x="7523930"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spTree>
    <p:extLst>
      <p:ext uri="{BB962C8B-B14F-4D97-AF65-F5344CB8AC3E}">
        <p14:creationId xmlns:p14="http://schemas.microsoft.com/office/powerpoint/2010/main" val="1389881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AU"/>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1142393"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Situation</a:t>
            </a:r>
          </a:p>
        </p:txBody>
      </p:sp>
      <p:sp>
        <p:nvSpPr>
          <p:cNvPr id="117" name="Rectangle 116"/>
          <p:cNvSpPr/>
          <p:nvPr/>
        </p:nvSpPr>
        <p:spPr>
          <a:xfrm>
            <a:off x="3269572" y="6348499"/>
            <a:ext cx="2082850" cy="344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Analysis</a:t>
            </a:r>
          </a:p>
        </p:txBody>
      </p:sp>
      <p:sp>
        <p:nvSpPr>
          <p:cNvPr id="118" name="Rectangle 117"/>
          <p:cNvSpPr/>
          <p:nvPr/>
        </p:nvSpPr>
        <p:spPr>
          <a:xfrm>
            <a:off x="5396751"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Approach</a:t>
            </a:r>
          </a:p>
        </p:txBody>
      </p:sp>
      <p:sp>
        <p:nvSpPr>
          <p:cNvPr id="119" name="Rectangle 118"/>
          <p:cNvSpPr/>
          <p:nvPr/>
        </p:nvSpPr>
        <p:spPr>
          <a:xfrm>
            <a:off x="7523930"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sp>
        <p:nvSpPr>
          <p:cNvPr id="120" name="Title 1"/>
          <p:cNvSpPr txBox="1">
            <a:spLocks/>
          </p:cNvSpPr>
          <p:nvPr/>
        </p:nvSpPr>
        <p:spPr>
          <a:xfrm>
            <a:off x="286871" y="184224"/>
            <a:ext cx="10219764" cy="776922"/>
          </a:xfrm>
          <a:prstGeom prst="rect">
            <a:avLst/>
          </a:prstGeom>
        </p:spPr>
        <p:txBody>
          <a:bodyPr vert="horz" lIns="91440" tIns="27432" rIns="91440" bIns="45720" rtlCol="0" anchor="b">
            <a:normAutofit fontScale="92500"/>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US" b="0" dirty="0">
                <a:solidFill>
                  <a:schemeClr val="tx1"/>
                </a:solidFill>
                <a:latin typeface="Calibri" charset="0"/>
                <a:ea typeface="Calibri" charset="0"/>
                <a:cs typeface="Calibri" charset="0"/>
              </a:rPr>
              <a:t>Our proposed solution with working Prototype</a:t>
            </a:r>
          </a:p>
        </p:txBody>
      </p:sp>
    </p:spTree>
    <p:extLst>
      <p:ext uri="{BB962C8B-B14F-4D97-AF65-F5344CB8AC3E}">
        <p14:creationId xmlns:p14="http://schemas.microsoft.com/office/powerpoint/2010/main" val="44270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1" y="184224"/>
            <a:ext cx="10219764" cy="776922"/>
          </a:xfrm>
        </p:spPr>
        <p:txBody>
          <a:bodyPr>
            <a:normAutofit/>
          </a:bodyPr>
          <a:lstStyle/>
          <a:p>
            <a:r>
              <a:rPr lang="en-US" b="0" dirty="0">
                <a:solidFill>
                  <a:schemeClr val="tx1"/>
                </a:solidFill>
                <a:latin typeface="Calibri" charset="0"/>
                <a:ea typeface="Calibri" charset="0"/>
                <a:cs typeface="Calibri" charset="0"/>
              </a:rPr>
              <a:t>Impact of our solution on stakeholders</a:t>
            </a: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142393" y="6366428"/>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Situation</a:t>
            </a:r>
          </a:p>
        </p:txBody>
      </p:sp>
      <p:sp>
        <p:nvSpPr>
          <p:cNvPr id="26" name="Rectangle 25"/>
          <p:cNvSpPr/>
          <p:nvPr/>
        </p:nvSpPr>
        <p:spPr>
          <a:xfrm>
            <a:off x="3269572" y="6366428"/>
            <a:ext cx="2082850" cy="344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Analysis</a:t>
            </a:r>
          </a:p>
        </p:txBody>
      </p:sp>
      <p:sp>
        <p:nvSpPr>
          <p:cNvPr id="30" name="Rectangle 29"/>
          <p:cNvSpPr/>
          <p:nvPr/>
        </p:nvSpPr>
        <p:spPr>
          <a:xfrm>
            <a:off x="5396751" y="6366428"/>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Approach</a:t>
            </a:r>
          </a:p>
        </p:txBody>
      </p:sp>
      <p:sp>
        <p:nvSpPr>
          <p:cNvPr id="31" name="Rectangle 30"/>
          <p:cNvSpPr/>
          <p:nvPr/>
        </p:nvSpPr>
        <p:spPr>
          <a:xfrm>
            <a:off x="7523930" y="6366428"/>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sp>
        <p:nvSpPr>
          <p:cNvPr id="7" name="Content Placeholder 6"/>
          <p:cNvSpPr>
            <a:spLocks noGrp="1"/>
          </p:cNvSpPr>
          <p:nvPr>
            <p:ph idx="1"/>
          </p:nvPr>
        </p:nvSpPr>
        <p:spPr/>
        <p:txBody>
          <a:bodyPr/>
          <a:lstStyle/>
          <a:p>
            <a:r>
              <a:rPr lang="en-AU" dirty="0"/>
              <a:t>RACS: They are able to streamline their services and automate much of the information collection that will be generated and stored in their local database. This would drastically improve the efficiency of the entity and the use of its resources.</a:t>
            </a:r>
          </a:p>
          <a:p>
            <a:r>
              <a:rPr lang="en-AU" dirty="0"/>
              <a:t>The legal staff: Instead of performing arduous back-and-forth information hunts and repetitive actions, they are better able to spend their time preparing and reviewing cases for clients</a:t>
            </a:r>
          </a:p>
          <a:p>
            <a:r>
              <a:rPr lang="en-AU" dirty="0"/>
              <a:t>The sponsors: Their money is better used and the costs are cut drastically meaning RACS can reuse them for other endeavours.</a:t>
            </a:r>
          </a:p>
          <a:p>
            <a:r>
              <a:rPr lang="en-AU" dirty="0"/>
              <a:t>Clients: They gain access to a 24/7 online portal that provides tailored support to each client throughout their application filling process.</a:t>
            </a:r>
          </a:p>
          <a:p>
            <a:endParaRPr lang="en-AU" dirty="0"/>
          </a:p>
        </p:txBody>
      </p:sp>
    </p:spTree>
    <p:extLst>
      <p:ext uri="{BB962C8B-B14F-4D97-AF65-F5344CB8AC3E}">
        <p14:creationId xmlns:p14="http://schemas.microsoft.com/office/powerpoint/2010/main" val="1572515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AU"/>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142393"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Situation</a:t>
            </a:r>
          </a:p>
        </p:txBody>
      </p:sp>
      <p:sp>
        <p:nvSpPr>
          <p:cNvPr id="36" name="Rectangle 35"/>
          <p:cNvSpPr/>
          <p:nvPr/>
        </p:nvSpPr>
        <p:spPr>
          <a:xfrm>
            <a:off x="3269572" y="6348499"/>
            <a:ext cx="2082850" cy="344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Analysis</a:t>
            </a:r>
          </a:p>
        </p:txBody>
      </p:sp>
      <p:sp>
        <p:nvSpPr>
          <p:cNvPr id="37" name="Rectangle 36"/>
          <p:cNvSpPr/>
          <p:nvPr/>
        </p:nvSpPr>
        <p:spPr>
          <a:xfrm>
            <a:off x="5396751"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Approach</a:t>
            </a:r>
          </a:p>
        </p:txBody>
      </p:sp>
      <p:sp>
        <p:nvSpPr>
          <p:cNvPr id="38" name="Rectangle 37"/>
          <p:cNvSpPr/>
          <p:nvPr/>
        </p:nvSpPr>
        <p:spPr>
          <a:xfrm>
            <a:off x="7523930"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sp>
        <p:nvSpPr>
          <p:cNvPr id="18" name="Title 1"/>
          <p:cNvSpPr txBox="1">
            <a:spLocks/>
          </p:cNvSpPr>
          <p:nvPr/>
        </p:nvSpPr>
        <p:spPr>
          <a:xfrm>
            <a:off x="286871" y="184224"/>
            <a:ext cx="10219764" cy="776922"/>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US" b="0">
                <a:solidFill>
                  <a:schemeClr val="tx1"/>
                </a:solidFill>
                <a:latin typeface="Calibri" charset="0"/>
                <a:ea typeface="Calibri" charset="0"/>
                <a:cs typeface="Calibri" charset="0"/>
              </a:rPr>
              <a:t>Considered risks and issues</a:t>
            </a:r>
            <a:endParaRPr lang="en-US" b="0" dirty="0">
              <a:solidFill>
                <a:schemeClr val="tx1"/>
              </a:solidFill>
              <a:latin typeface="Calibri" charset="0"/>
              <a:ea typeface="Calibri" charset="0"/>
              <a:cs typeface="Calibri" charset="0"/>
            </a:endParaRPr>
          </a:p>
        </p:txBody>
      </p:sp>
    </p:spTree>
    <p:extLst>
      <p:ext uri="{BB962C8B-B14F-4D97-AF65-F5344CB8AC3E}">
        <p14:creationId xmlns:p14="http://schemas.microsoft.com/office/powerpoint/2010/main" val="1237032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1" y="184224"/>
            <a:ext cx="10219764" cy="776922"/>
          </a:xfrm>
        </p:spPr>
        <p:txBody>
          <a:bodyPr>
            <a:normAutofit/>
          </a:bodyPr>
          <a:lstStyle/>
          <a:p>
            <a:r>
              <a:rPr lang="en-US" b="0" dirty="0">
                <a:solidFill>
                  <a:schemeClr val="tx1"/>
                </a:solidFill>
                <a:latin typeface="Calibri" charset="0"/>
                <a:ea typeface="Calibri" charset="0"/>
                <a:cs typeface="Calibri" charset="0"/>
              </a:rPr>
              <a:t>Criteria for Mergers &amp; Acquisition</a:t>
            </a: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1151324260"/>
              </p:ext>
            </p:extLst>
          </p:nvPr>
        </p:nvGraphicFramePr>
        <p:xfrm>
          <a:off x="545432" y="1545563"/>
          <a:ext cx="10105582" cy="4260340"/>
        </p:xfrm>
        <a:graphic>
          <a:graphicData uri="http://schemas.openxmlformats.org/drawingml/2006/table">
            <a:tbl>
              <a:tblPr firstRow="1" bandRow="1">
                <a:tableStyleId>{B301B821-A1FF-4177-AEE7-76D212191A09}</a:tableStyleId>
              </a:tblPr>
              <a:tblGrid>
                <a:gridCol w="2134982">
                  <a:extLst>
                    <a:ext uri="{9D8B030D-6E8A-4147-A177-3AD203B41FA5}">
                      <a16:colId xmlns:a16="http://schemas.microsoft.com/office/drawing/2014/main" val="20000"/>
                    </a:ext>
                  </a:extLst>
                </a:gridCol>
                <a:gridCol w="1915014">
                  <a:extLst>
                    <a:ext uri="{9D8B030D-6E8A-4147-A177-3AD203B41FA5}">
                      <a16:colId xmlns:a16="http://schemas.microsoft.com/office/drawing/2014/main" val="20001"/>
                    </a:ext>
                  </a:extLst>
                </a:gridCol>
                <a:gridCol w="2018528">
                  <a:extLst>
                    <a:ext uri="{9D8B030D-6E8A-4147-A177-3AD203B41FA5}">
                      <a16:colId xmlns:a16="http://schemas.microsoft.com/office/drawing/2014/main" val="20002"/>
                    </a:ext>
                  </a:extLst>
                </a:gridCol>
                <a:gridCol w="1966772">
                  <a:extLst>
                    <a:ext uri="{9D8B030D-6E8A-4147-A177-3AD203B41FA5}">
                      <a16:colId xmlns:a16="http://schemas.microsoft.com/office/drawing/2014/main" val="20003"/>
                    </a:ext>
                  </a:extLst>
                </a:gridCol>
                <a:gridCol w="2070286">
                  <a:extLst>
                    <a:ext uri="{9D8B030D-6E8A-4147-A177-3AD203B41FA5}">
                      <a16:colId xmlns:a16="http://schemas.microsoft.com/office/drawing/2014/main" val="20004"/>
                    </a:ext>
                  </a:extLst>
                </a:gridCol>
              </a:tblGrid>
              <a:tr h="1065085">
                <a:tc>
                  <a:txBody>
                    <a:bodyPr/>
                    <a:lstStyle/>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Vega Group Ltd.</a:t>
                      </a:r>
                    </a:p>
                  </a:txBody>
                  <a:tcPr/>
                </a:tc>
                <a:tc>
                  <a:txBody>
                    <a:bodyPr/>
                    <a:lstStyle/>
                    <a:p>
                      <a:r>
                        <a:rPr lang="en-US" sz="1600" dirty="0"/>
                        <a:t>D</a:t>
                      </a:r>
                      <a:r>
                        <a:rPr lang="en-US" sz="1600" baseline="0" dirty="0"/>
                        <a:t>&amp;B Hold Company</a:t>
                      </a:r>
                      <a:endParaRPr lang="en-US" sz="1600" dirty="0"/>
                    </a:p>
                  </a:txBody>
                  <a:tcPr/>
                </a:tc>
                <a:tc>
                  <a:txBody>
                    <a:bodyPr/>
                    <a:lstStyle/>
                    <a:p>
                      <a:r>
                        <a:rPr lang="en-US" sz="1800" dirty="0"/>
                        <a:t>McGraw-Hill</a:t>
                      </a:r>
                      <a:r>
                        <a:rPr lang="en-US" sz="1800" baseline="0" dirty="0"/>
                        <a:t> Federal Credit Union</a:t>
                      </a:r>
                      <a:endParaRPr lang="en-US" sz="1800" dirty="0"/>
                    </a:p>
                  </a:txBody>
                  <a:tcPr/>
                </a:tc>
                <a:tc>
                  <a:txBody>
                    <a:bodyPr/>
                    <a:lstStyle/>
                    <a:p>
                      <a:r>
                        <a:rPr lang="en-US" sz="1600" dirty="0"/>
                        <a:t>Moody’s Investors</a:t>
                      </a:r>
                    </a:p>
                  </a:txBody>
                  <a:tcPr/>
                </a:tc>
                <a:extLst>
                  <a:ext uri="{0D108BD9-81ED-4DB2-BD59-A6C34878D82A}">
                    <a16:rowId xmlns:a16="http://schemas.microsoft.com/office/drawing/2014/main" val="10000"/>
                  </a:ext>
                </a:extLst>
              </a:tr>
              <a:tr h="1065085">
                <a:tc>
                  <a:txBody>
                    <a:bodyPr/>
                    <a:lstStyle/>
                    <a:p>
                      <a:r>
                        <a:rPr lang="en-US" dirty="0"/>
                        <a:t>Business Growth</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1065085">
                <a:tc>
                  <a:txBody>
                    <a:bodyPr/>
                    <a:lstStyle/>
                    <a:p>
                      <a:r>
                        <a:rPr lang="en-US" dirty="0"/>
                        <a:t>Strategic</a:t>
                      </a:r>
                      <a:r>
                        <a:rPr lang="en-US" baseline="0" dirty="0"/>
                        <a:t> Advantage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2"/>
                  </a:ext>
                </a:extLst>
              </a:tr>
              <a:tr h="1065085">
                <a:tc>
                  <a:txBody>
                    <a:bodyPr/>
                    <a:lstStyle/>
                    <a:p>
                      <a:r>
                        <a:rPr lang="en-US" dirty="0"/>
                        <a:t>Synergy</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113" name="Rounded Rectangle 112"/>
          <p:cNvSpPr/>
          <p:nvPr/>
        </p:nvSpPr>
        <p:spPr>
          <a:xfrm>
            <a:off x="2531420" y="1329703"/>
            <a:ext cx="1927527" cy="4844756"/>
          </a:xfrm>
          <a:prstGeom prst="round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6" name="Rectangle 175"/>
          <p:cNvSpPr/>
          <p:nvPr/>
        </p:nvSpPr>
        <p:spPr>
          <a:xfrm>
            <a:off x="2658870" y="2986698"/>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3073548" y="2986698"/>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3488226" y="2986698"/>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3902904" y="2986698"/>
            <a:ext cx="343974" cy="343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3" name="Rectangle 182"/>
          <p:cNvSpPr/>
          <p:nvPr/>
        </p:nvSpPr>
        <p:spPr>
          <a:xfrm>
            <a:off x="2658870" y="4052776"/>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3073548" y="4052776"/>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3488226" y="4052776"/>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3902904" y="4052776"/>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2658870" y="5152720"/>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3073548" y="5152720"/>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3488226" y="5152720"/>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3902904" y="5152720"/>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4707803" y="2986698"/>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5122481" y="2986698"/>
            <a:ext cx="343974" cy="343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3" name="Rectangle 192"/>
          <p:cNvSpPr/>
          <p:nvPr/>
        </p:nvSpPr>
        <p:spPr>
          <a:xfrm>
            <a:off x="5537159" y="2986698"/>
            <a:ext cx="343974" cy="343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4" name="Rectangle 193"/>
          <p:cNvSpPr/>
          <p:nvPr/>
        </p:nvSpPr>
        <p:spPr>
          <a:xfrm>
            <a:off x="5951837" y="2986698"/>
            <a:ext cx="343974" cy="343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5" name="Rectangle 194"/>
          <p:cNvSpPr/>
          <p:nvPr/>
        </p:nvSpPr>
        <p:spPr>
          <a:xfrm>
            <a:off x="4707803" y="4052776"/>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5122481" y="4052776"/>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a:off x="5537159" y="4052776"/>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5951837" y="4052776"/>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4707803" y="5152720"/>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p:cNvSpPr/>
          <p:nvPr/>
        </p:nvSpPr>
        <p:spPr>
          <a:xfrm>
            <a:off x="5122481" y="5152720"/>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5537159" y="5152720"/>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5951837" y="5152720"/>
            <a:ext cx="343974" cy="343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3" name="Rectangle 202"/>
          <p:cNvSpPr/>
          <p:nvPr/>
        </p:nvSpPr>
        <p:spPr>
          <a:xfrm>
            <a:off x="6725728" y="2986698"/>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7140406" y="2986698"/>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7555084" y="2986698"/>
            <a:ext cx="343974" cy="343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6" name="Rectangle 205"/>
          <p:cNvSpPr/>
          <p:nvPr/>
        </p:nvSpPr>
        <p:spPr>
          <a:xfrm>
            <a:off x="7969762" y="2986698"/>
            <a:ext cx="343974" cy="343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7" name="Rectangle 206"/>
          <p:cNvSpPr/>
          <p:nvPr/>
        </p:nvSpPr>
        <p:spPr>
          <a:xfrm>
            <a:off x="6725728" y="4052776"/>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7140406" y="4052776"/>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7555084" y="4052776"/>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7969762" y="4052776"/>
            <a:ext cx="343974" cy="343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1" name="Rectangle 210"/>
          <p:cNvSpPr/>
          <p:nvPr/>
        </p:nvSpPr>
        <p:spPr>
          <a:xfrm>
            <a:off x="6725728" y="5152720"/>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7140406" y="5152720"/>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7555084" y="5152720"/>
            <a:ext cx="343974" cy="343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4" name="Rectangle 213"/>
          <p:cNvSpPr/>
          <p:nvPr/>
        </p:nvSpPr>
        <p:spPr>
          <a:xfrm>
            <a:off x="7969762" y="5152720"/>
            <a:ext cx="343974" cy="343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5" name="Rectangle 214"/>
          <p:cNvSpPr/>
          <p:nvPr/>
        </p:nvSpPr>
        <p:spPr>
          <a:xfrm>
            <a:off x="8743653" y="2997987"/>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p:cNvSpPr/>
          <p:nvPr/>
        </p:nvSpPr>
        <p:spPr>
          <a:xfrm>
            <a:off x="9158331" y="2997987"/>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9573009" y="2997987"/>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p:cNvSpPr/>
          <p:nvPr/>
        </p:nvSpPr>
        <p:spPr>
          <a:xfrm>
            <a:off x="9987687" y="2997987"/>
            <a:ext cx="343974" cy="343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9" name="Rectangle 218"/>
          <p:cNvSpPr/>
          <p:nvPr/>
        </p:nvSpPr>
        <p:spPr>
          <a:xfrm>
            <a:off x="8743653" y="4064065"/>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p:cNvSpPr/>
          <p:nvPr/>
        </p:nvSpPr>
        <p:spPr>
          <a:xfrm>
            <a:off x="9158331" y="4064065"/>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a:off x="9573009" y="4064065"/>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9987687" y="4064065"/>
            <a:ext cx="343974" cy="343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3" name="Rectangle 222"/>
          <p:cNvSpPr/>
          <p:nvPr/>
        </p:nvSpPr>
        <p:spPr>
          <a:xfrm>
            <a:off x="8743653" y="5164009"/>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p:cNvSpPr/>
          <p:nvPr/>
        </p:nvSpPr>
        <p:spPr>
          <a:xfrm>
            <a:off x="9158331" y="5164009"/>
            <a:ext cx="343974" cy="34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p:cNvSpPr/>
          <p:nvPr/>
        </p:nvSpPr>
        <p:spPr>
          <a:xfrm>
            <a:off x="9573009" y="5164009"/>
            <a:ext cx="343974" cy="343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6" name="Rectangle 225"/>
          <p:cNvSpPr/>
          <p:nvPr/>
        </p:nvSpPr>
        <p:spPr>
          <a:xfrm>
            <a:off x="9987687" y="5164009"/>
            <a:ext cx="343974" cy="343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7" name="Oval 226"/>
          <p:cNvSpPr/>
          <p:nvPr/>
        </p:nvSpPr>
        <p:spPr>
          <a:xfrm>
            <a:off x="81805" y="2688245"/>
            <a:ext cx="342900" cy="3286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a:t>
            </a:r>
          </a:p>
        </p:txBody>
      </p:sp>
      <p:sp>
        <p:nvSpPr>
          <p:cNvPr id="228" name="Oval 227"/>
          <p:cNvSpPr/>
          <p:nvPr/>
        </p:nvSpPr>
        <p:spPr>
          <a:xfrm>
            <a:off x="93189" y="3756176"/>
            <a:ext cx="342900" cy="3286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2</a:t>
            </a:r>
          </a:p>
        </p:txBody>
      </p:sp>
      <p:sp>
        <p:nvSpPr>
          <p:cNvPr id="229" name="Oval 228"/>
          <p:cNvSpPr/>
          <p:nvPr/>
        </p:nvSpPr>
        <p:spPr>
          <a:xfrm>
            <a:off x="93189" y="4824107"/>
            <a:ext cx="342900" cy="3286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3</a:t>
            </a:r>
          </a:p>
        </p:txBody>
      </p:sp>
      <p:sp>
        <p:nvSpPr>
          <p:cNvPr id="62" name="Rectangle 61"/>
          <p:cNvSpPr/>
          <p:nvPr/>
        </p:nvSpPr>
        <p:spPr>
          <a:xfrm>
            <a:off x="1142393"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Situation</a:t>
            </a:r>
          </a:p>
        </p:txBody>
      </p:sp>
      <p:sp>
        <p:nvSpPr>
          <p:cNvPr id="63" name="Rectangle 62"/>
          <p:cNvSpPr/>
          <p:nvPr/>
        </p:nvSpPr>
        <p:spPr>
          <a:xfrm>
            <a:off x="3269572" y="6348499"/>
            <a:ext cx="2082850" cy="344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Analysis</a:t>
            </a:r>
          </a:p>
        </p:txBody>
      </p:sp>
      <p:sp>
        <p:nvSpPr>
          <p:cNvPr id="64" name="Rectangle 63"/>
          <p:cNvSpPr/>
          <p:nvPr/>
        </p:nvSpPr>
        <p:spPr>
          <a:xfrm>
            <a:off x="5396751"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Approach</a:t>
            </a:r>
          </a:p>
        </p:txBody>
      </p:sp>
      <p:sp>
        <p:nvSpPr>
          <p:cNvPr id="65" name="Rectangle 64"/>
          <p:cNvSpPr/>
          <p:nvPr/>
        </p:nvSpPr>
        <p:spPr>
          <a:xfrm>
            <a:off x="7523930"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spTree>
    <p:extLst>
      <p:ext uri="{BB962C8B-B14F-4D97-AF65-F5344CB8AC3E}">
        <p14:creationId xmlns:p14="http://schemas.microsoft.com/office/powerpoint/2010/main" val="198651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barn(inVertical)">
                                      <p:cBhvr>
                                        <p:cTn id="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Lst>
  </p:timing>
</p:sld>
</file>

<file path=ppt/theme/theme1.xml><?xml version="1.0" encoding="utf-8"?>
<a:theme xmlns:a="http://schemas.openxmlformats.org/drawingml/2006/main" name="View">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3526</TotalTime>
  <Words>1248</Words>
  <Application>Microsoft Office PowerPoint</Application>
  <PresentationFormat>Widescreen</PresentationFormat>
  <Paragraphs>266</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Schoolbook</vt:lpstr>
      <vt:lpstr>Wingdings</vt:lpstr>
      <vt:lpstr>Wingdings 2</vt:lpstr>
      <vt:lpstr>View</vt:lpstr>
      <vt:lpstr>Law Hackathon Proposed Solution</vt:lpstr>
      <vt:lpstr>Agenda</vt:lpstr>
      <vt:lpstr>Situation</vt:lpstr>
      <vt:lpstr>Problem</vt:lpstr>
      <vt:lpstr>How the problem affects each party</vt:lpstr>
      <vt:lpstr>PowerPoint Presentation</vt:lpstr>
      <vt:lpstr>Impact of our solution on stakeholders</vt:lpstr>
      <vt:lpstr>PowerPoint Presentation</vt:lpstr>
      <vt:lpstr>Criteria for Mergers &amp; Acquisition</vt:lpstr>
      <vt:lpstr>Why does Veda group Ltd. fit in our criteria</vt:lpstr>
      <vt:lpstr>Recommended Approach – Acquisition of Veda</vt:lpstr>
      <vt:lpstr>Conclusion</vt:lpstr>
      <vt:lpstr>Appendix</vt:lpstr>
      <vt:lpstr>Criteria for market expansion reasoning</vt:lpstr>
      <vt:lpstr>Company Net Profits and Growth</vt:lpstr>
      <vt:lpstr>Criteria for M&amp;A – D&amp;B Hold Company</vt:lpstr>
      <vt:lpstr>Criteria for M&amp;A – McGraw</vt:lpstr>
      <vt:lpstr>Criteria for M&amp;A – Moody’s Investors</vt:lpstr>
      <vt:lpstr>Alternative M&amp;A: Fitch Australia Pty. Ltd.</vt:lpstr>
      <vt:lpstr>Alternative M&amp;A: Experian Australia Holdings Pty. Ltd.</vt:lpstr>
      <vt:lpstr>Calculation of Acquisition Price- Veda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Strategy&amp; Case Comp</dc:title>
  <dc:creator>Nguyen37, Kevin</dc:creator>
  <cp:lastModifiedBy>zhangshengan50@gmail.com</cp:lastModifiedBy>
  <cp:revision>98</cp:revision>
  <dcterms:created xsi:type="dcterms:W3CDTF">2016-03-23T03:38:55Z</dcterms:created>
  <dcterms:modified xsi:type="dcterms:W3CDTF">2016-07-18T10:47:37Z</dcterms:modified>
</cp:coreProperties>
</file>