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0" r:id="rId6"/>
    <p:sldId id="265" r:id="rId7"/>
    <p:sldId id="261" r:id="rId8"/>
    <p:sldId id="264" r:id="rId9"/>
    <p:sldId id="262"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80" r:id="rId23"/>
    <p:sldId id="281"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This is personal research and sharing, and it does not represent authority. For discussion and thinking only. It is precisely because these traditional algorithms are only the simplest version every time. It is helpful to discuss their essence and optimization techniques.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As a classic topic of computer, sort algorithm is often used to show data structure and algorithmic thinking. D</a:t>
            </a:r>
            <a:r>
              <a:rPr lang="en-US" altLang="zh-CN"/>
              <a:t>ivide and conquer, recursion, random algorithms, O(), compare or not compare strategy can be seen everywhere. In order to facilitate the discussion, the following default ascending sorting.</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Sorting algorithm is stable if whenever there are two records R and S with the same key and with R appearing before S in the original list, R will appear befor S in the sorted list.</a:t>
            </a:r>
            <a:endParaRPr lang="zh-CN" altLang="en-US"/>
          </a:p>
          <a:p>
            <a:r>
              <a:rPr lang="zh-CN" altLang="en-US"/>
              <a:t>https://www.javatpoint.com/daa-stable-sorting</a:t>
            </a:r>
            <a:endParaRPr lang="zh-CN" altLang="en-US"/>
          </a:p>
          <a:p>
            <a:r>
              <a:rPr lang="zh-CN" altLang="en-US"/>
              <a:t>https://stackoverflow.com/questions/1517793/what-is-stability-in-sorting-algorithms-and-why-is-it-important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延展性</a:t>
            </a:r>
            <a:r>
              <a:rPr lang="zh-CN" altLang="en-US"/>
              <a:t>问题</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such an orderly situation, a complete comparison process still needs to be arried out to think about whether it can be stopped early. Performance can be imProved, but the time complexity has not changed. When the amount of data is very large, this algorithm may cause a crash. </a:t>
            </a:r>
            <a:r>
              <a:rPr lang="en-US" altLang="zh-CN">
                <a:sym typeface="+mn-ea"/>
              </a:rPr>
              <a:t>how many real swaps/comparisons are required  by bubble sort?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stability</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https://www.faceprep.in/algorithms/selection-sort/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 : 2/3 == 0</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90.xml"/><Relationship Id="rId1" Type="http://schemas.openxmlformats.org/officeDocument/2006/relationships/tags" Target="../tags/tag8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tags" Target="../tags/tag9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tags" Target="../tags/tag9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9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8.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9.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5" Type="http://schemas.openxmlformats.org/officeDocument/2006/relationships/notesSlide" Target="../notesSlides/notesSlide1.xml"/><Relationship Id="rId14" Type="http://schemas.openxmlformats.org/officeDocument/2006/relationships/slideLayout" Target="../slideLayouts/slideLayout7.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0.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tags" Target="../tags/tag80.xml"/><Relationship Id="rId2" Type="http://schemas.openxmlformats.org/officeDocument/2006/relationships/image" Target="../media/image1.png"/><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tags" Target="../tags/tag8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SORT</a:t>
            </a:r>
            <a:r>
              <a:rPr lang="en-US" altLang="zh-CN"/>
              <a:t> OPTIMATION</a:t>
            </a:r>
            <a:endParaRPr lang="en-US" altLang="zh-CN"/>
          </a:p>
        </p:txBody>
      </p:sp>
      <p:sp>
        <p:nvSpPr>
          <p:cNvPr id="3" name="副标题 2"/>
          <p:cNvSpPr>
            <a:spLocks noGrp="1"/>
          </p:cNvSpPr>
          <p:nvPr>
            <p:ph type="subTitle" idx="1"/>
            <p:custDataLst>
              <p:tags r:id="rId2"/>
            </p:custDataLst>
          </p:nvPr>
        </p:nvSpPr>
        <p:spPr>
          <a:xfrm>
            <a:off x="1196260" y="3484835"/>
            <a:ext cx="9799200" cy="1472400"/>
          </a:xfrm>
        </p:spPr>
        <p:txBody>
          <a:bodyPr/>
          <a:p>
            <a:r>
              <a:rPr lang="en-US" altLang="zh-CN"/>
              <a:t>2021/6/4 BEIJING.</a:t>
            </a:r>
            <a:endParaRPr lang="en-US" altLang="zh-CN"/>
          </a:p>
          <a:p>
            <a:r>
              <a:rPr lang="en-US" altLang="zh-CN"/>
              <a:t>Vulcan</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BUBBLE SORT-C</a:t>
            </a:r>
            <a:endParaRPr lang="en-US" altLang="zh-CN"/>
          </a:p>
        </p:txBody>
      </p:sp>
      <p:graphicFrame>
        <p:nvGraphicFramePr>
          <p:cNvPr id="3" name="表格 2"/>
          <p:cNvGraphicFramePr/>
          <p:nvPr>
            <p:custDataLst>
              <p:tags r:id="rId1"/>
            </p:custDataLst>
          </p:nvPr>
        </p:nvGraphicFramePr>
        <p:xfrm>
          <a:off x="1828800" y="2857500"/>
          <a:ext cx="8533765" cy="1143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endParaRPr lang="en-US" altLang="zh-CN"/>
                    </a:p>
                  </a:txBody>
                  <a:tcPr/>
                </a:tc>
                <a:tc>
                  <a:txBody>
                    <a:bodyPr/>
                    <a:p>
                      <a:pPr>
                        <a:buNone/>
                      </a:pPr>
                      <a:r>
                        <a:rPr lang="en-US" altLang="zh-CN"/>
                        <a:t>VERSION ONE </a:t>
                      </a:r>
                      <a:endParaRPr lang="en-US" altLang="zh-CN"/>
                    </a:p>
                  </a:txBody>
                  <a:tcPr/>
                </a:tc>
                <a:tc>
                  <a:txBody>
                    <a:bodyPr/>
                    <a:p>
                      <a:pPr>
                        <a:buNone/>
                      </a:pPr>
                      <a:r>
                        <a:rPr lang="en-US" altLang="zh-CN"/>
                        <a:t>VERSION SEC.</a:t>
                      </a:r>
                      <a:endParaRPr lang="en-US" altLang="zh-CN"/>
                    </a:p>
                  </a:txBody>
                  <a:tcPr/>
                </a:tc>
              </a:tr>
              <a:tr h="381000">
                <a:tc>
                  <a:txBody>
                    <a:bodyPr/>
                    <a:p>
                      <a:pPr>
                        <a:buNone/>
                      </a:pPr>
                      <a:r>
                        <a:rPr lang="en-US" altLang="zh-CN"/>
                        <a:t>SWAPS</a:t>
                      </a:r>
                      <a:endParaRPr lang="en-US" altLang="zh-CN"/>
                    </a:p>
                  </a:txBody>
                  <a:tcPr/>
                </a:tc>
                <a:tc>
                  <a:txBody>
                    <a:bodyPr/>
                    <a:p>
                      <a:pPr>
                        <a:buNone/>
                      </a:pPr>
                      <a:r>
                        <a:rPr lang="en-US" altLang="zh-CN"/>
                        <a:t>3</a:t>
                      </a:r>
                      <a:endParaRPr lang="en-US" altLang="zh-CN"/>
                    </a:p>
                  </a:txBody>
                  <a:tcPr/>
                </a:tc>
                <a:tc>
                  <a:txBody>
                    <a:bodyPr/>
                    <a:p>
                      <a:pPr>
                        <a:buNone/>
                      </a:pPr>
                      <a:r>
                        <a:rPr lang="en-US" altLang="zh-CN"/>
                        <a:t>3</a:t>
                      </a:r>
                      <a:endParaRPr lang="en-US" altLang="zh-CN"/>
                    </a:p>
                  </a:txBody>
                  <a:tcPr/>
                </a:tc>
              </a:tr>
              <a:tr h="381000">
                <a:tc>
                  <a:txBody>
                    <a:bodyPr/>
                    <a:p>
                      <a:pPr>
                        <a:buNone/>
                      </a:pPr>
                      <a:r>
                        <a:rPr lang="en-US" altLang="zh-CN"/>
                        <a:t>COMPARISONS</a:t>
                      </a:r>
                      <a:endParaRPr lang="en-US" altLang="zh-CN"/>
                    </a:p>
                  </a:txBody>
                  <a:tcPr/>
                </a:tc>
                <a:tc>
                  <a:txBody>
                    <a:bodyPr/>
                    <a:p>
                      <a:pPr>
                        <a:buNone/>
                      </a:pPr>
                      <a:r>
                        <a:rPr lang="en-US" altLang="zh-CN"/>
                        <a:t>15</a:t>
                      </a:r>
                      <a:endParaRPr lang="en-US" altLang="zh-CN"/>
                    </a:p>
                  </a:txBody>
                  <a:tcPr/>
                </a:tc>
                <a:tc>
                  <a:txBody>
                    <a:bodyPr/>
                    <a:p>
                      <a:pPr>
                        <a:buNone/>
                      </a:pPr>
                      <a:r>
                        <a:rPr lang="en-US" altLang="zh-CN"/>
                        <a:t>9</a:t>
                      </a:r>
                      <a:endParaRPr lang="en-US" altLang="zh-CN"/>
                    </a:p>
                  </a:txBody>
                  <a:tcPr/>
                </a:tc>
              </a:tr>
            </a:tbl>
          </a:graphicData>
        </a:graphic>
      </p:graphicFrame>
      <p:graphicFrame>
        <p:nvGraphicFramePr>
          <p:cNvPr id="4" name="表格 3"/>
          <p:cNvGraphicFramePr/>
          <p:nvPr/>
        </p:nvGraphicFramePr>
        <p:xfrm>
          <a:off x="4509770" y="1902460"/>
          <a:ext cx="0" cy="0"/>
        </p:xfrm>
        <a:graphic>
          <a:graphicData uri="http://schemas.openxmlformats.org/drawingml/2006/table">
            <a:tbl>
              <a:tblPr firstRow="1" bandRow="1">
                <a:tableStyleId>{5940675A-B579-460E-94D1-54222C63F5DA}</a:tableStyleId>
              </a:tblPr>
              <a:tblGrid>
                <a:gridCol w="352425"/>
                <a:gridCol w="323850"/>
                <a:gridCol w="285750"/>
                <a:gridCol w="323850"/>
                <a:gridCol w="276225"/>
                <a:gridCol w="304800"/>
              </a:tblGrid>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selection-sort-2"/>
          <p:cNvPicPr>
            <a:picLocks noChangeAspect="1"/>
          </p:cNvPicPr>
          <p:nvPr>
            <p:ph type="pic" idx="1"/>
          </p:nvPr>
        </p:nvPicPr>
        <p:blipFill>
          <a:blip r:embed="rId1">
            <a:clrChange>
              <a:clrFrom>
                <a:srgbClr val="FFFFFF">
                  <a:alpha val="100000"/>
                </a:srgbClr>
              </a:clrFrom>
              <a:clrTo>
                <a:srgbClr val="FFFFFF">
                  <a:alpha val="100000"/>
                  <a:alpha val="0"/>
                </a:srgbClr>
              </a:clrTo>
            </a:clrChange>
          </a:blip>
          <a:stretch>
            <a:fillRect/>
          </a:stretch>
        </p:blipFill>
        <p:spPr>
          <a:xfrm>
            <a:off x="608330" y="2677160"/>
            <a:ext cx="5233035" cy="2362835"/>
          </a:xfrm>
          <a:prstGeom prst="rect">
            <a:avLst/>
          </a:prstGeom>
        </p:spPr>
      </p:pic>
      <p:sp>
        <p:nvSpPr>
          <p:cNvPr id="3" name="文本占位符 2"/>
          <p:cNvSpPr>
            <a:spLocks noGrp="1"/>
          </p:cNvSpPr>
          <p:nvPr>
            <p:ph type="body" sz="half" idx="2"/>
          </p:nvPr>
        </p:nvSpPr>
        <p:spPr/>
        <p:txBody>
          <a:bodyPr/>
          <a:p>
            <a:r>
              <a:rPr lang="en-US" altLang="zh-CN">
                <a:solidFill>
                  <a:srgbClr val="FF0000"/>
                </a:solidFill>
              </a:rPr>
              <a:t>Find the smallest value every time and put it in the first place until it is order.</a:t>
            </a:r>
            <a:endParaRPr lang="en-US" altLang="zh-CN">
              <a:solidFill>
                <a:srgbClr val="FF0000"/>
              </a:solidFill>
            </a:endParaRPr>
          </a:p>
          <a:p>
            <a:endParaRPr lang="en-US" altLang="zh-CN">
              <a:solidFill>
                <a:schemeClr val="tx1"/>
              </a:solidFill>
            </a:endParaRPr>
          </a:p>
          <a:p>
            <a:r>
              <a:rPr lang="en-US" altLang="zh-CN">
                <a:solidFill>
                  <a:schemeClr val="tx1"/>
                </a:solidFill>
              </a:rPr>
              <a:t>Given N items and L = 0, step:</a:t>
            </a:r>
            <a:endParaRPr lang="en-US" altLang="zh-CN">
              <a:solidFill>
                <a:schemeClr val="tx1"/>
              </a:solidFill>
            </a:endParaRPr>
          </a:p>
          <a:p>
            <a:r>
              <a:rPr lang="en-US" altLang="zh-CN">
                <a:solidFill>
                  <a:schemeClr val="tx1"/>
                </a:solidFill>
              </a:rPr>
              <a:t>1. find minValue X in [L...,N-1]</a:t>
            </a:r>
            <a:endParaRPr lang="en-US" altLang="zh-CN">
              <a:solidFill>
                <a:schemeClr val="tx1"/>
              </a:solidFill>
            </a:endParaRPr>
          </a:p>
          <a:p>
            <a:r>
              <a:rPr lang="en-US" altLang="zh-CN">
                <a:solidFill>
                  <a:schemeClr val="tx1"/>
                </a:solidFill>
              </a:rPr>
              <a:t>2. swap X and item in L</a:t>
            </a:r>
            <a:endParaRPr lang="en-US" altLang="zh-CN">
              <a:solidFill>
                <a:schemeClr val="tx1"/>
              </a:solidFill>
            </a:endParaRPr>
          </a:p>
          <a:p>
            <a:r>
              <a:rPr lang="en-US" altLang="zh-CN">
                <a:solidFill>
                  <a:schemeClr val="tx1"/>
                </a:solidFill>
              </a:rPr>
              <a:t>3. L++, for loop unitl L == N-2</a:t>
            </a:r>
            <a:endParaRPr lang="en-US" altLang="zh-CN">
              <a:solidFill>
                <a:schemeClr val="tx1"/>
              </a:solidFill>
            </a:endParaRPr>
          </a:p>
        </p:txBody>
      </p:sp>
      <p:sp>
        <p:nvSpPr>
          <p:cNvPr id="4" name="标题 3"/>
          <p:cNvSpPr>
            <a:spLocks noGrp="1"/>
          </p:cNvSpPr>
          <p:nvPr>
            <p:ph type="title"/>
          </p:nvPr>
        </p:nvSpPr>
        <p:spPr/>
        <p:txBody>
          <a:bodyPr/>
          <a:p>
            <a:r>
              <a:rPr lang="en-US" altLang="zh-CN"/>
              <a:t>SELECTION SORT(UNSTABLE)</a:t>
            </a:r>
            <a:endParaRPr lang="en-US" altLang="zh-CN"/>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p:txBody>
          <a:bodyPr>
            <a:normAutofit fontScale="80000"/>
          </a:bodyPr>
          <a:p>
            <a:r>
              <a:rPr lang="en-US" altLang="zh-CN"/>
              <a:t>void select_sort_v1(int *arr, int N, int i)  // i = 0</a:t>
            </a:r>
            <a:endParaRPr lang="en-US" altLang="zh-CN"/>
          </a:p>
          <a:p>
            <a:r>
              <a:rPr lang="en-US" altLang="zh-CN"/>
              <a:t>{</a:t>
            </a:r>
            <a:endParaRPr lang="en-US" altLang="zh-CN"/>
          </a:p>
          <a:p>
            <a:r>
              <a:rPr lang="en-US" altLang="zh-CN"/>
              <a:t>            if (i == N-1) return;   // End of recursion</a:t>
            </a:r>
            <a:endParaRPr lang="en-US" altLang="zh-CN"/>
          </a:p>
          <a:p>
            <a:r>
              <a:rPr lang="en-US" altLang="zh-CN"/>
              <a:t>            int minIndex = i;</a:t>
            </a:r>
            <a:endParaRPr lang="en-US" altLang="zh-CN"/>
          </a:p>
          <a:p>
            <a:r>
              <a:rPr lang="en-US" altLang="zh-CN"/>
              <a:t>            for (int j = i+1; j &lt; N; j++)</a:t>
            </a:r>
            <a:endParaRPr lang="en-US" altLang="zh-CN"/>
          </a:p>
          <a:p>
            <a:r>
              <a:rPr lang="en-US" altLang="zh-CN"/>
              <a:t>            {// Solve sub-problems</a:t>
            </a:r>
            <a:endParaRPr lang="en-US" altLang="zh-CN"/>
          </a:p>
          <a:p>
            <a:r>
              <a:rPr lang="en-US" altLang="zh-CN"/>
              <a:t>                 if (arr[j] &lt; arr[minIndex]) minIndex = j;</a:t>
            </a:r>
            <a:endParaRPr lang="en-US" altLang="zh-CN"/>
          </a:p>
          <a:p>
            <a:r>
              <a:rPr lang="en-US" altLang="zh-CN"/>
              <a:t>            }</a:t>
            </a:r>
            <a:endParaRPr lang="en-US" altLang="zh-CN"/>
          </a:p>
          <a:p>
            <a:r>
              <a:rPr lang="en-US" altLang="zh-CN"/>
              <a:t>            swap(arr, i, minIndex);</a:t>
            </a:r>
            <a:endParaRPr lang="en-US" altLang="zh-CN"/>
          </a:p>
          <a:p>
            <a:r>
              <a:rPr lang="en-US" altLang="zh-CN"/>
              <a:t>            i += 1;</a:t>
            </a:r>
            <a:endParaRPr lang="en-US" altLang="zh-CN"/>
          </a:p>
          <a:p>
            <a:r>
              <a:rPr lang="en-US" altLang="zh-CN"/>
              <a:t>            select_sort_2(arr, N, i);  // Recursive call</a:t>
            </a:r>
            <a:endParaRPr lang="en-US" altLang="zh-CN"/>
          </a:p>
          <a:p>
            <a:r>
              <a:rPr lang="en-US" altLang="zh-CN"/>
              <a:t>}</a:t>
            </a:r>
            <a:endParaRPr lang="en-US" altLang="zh-CN"/>
          </a:p>
        </p:txBody>
      </p:sp>
      <p:sp>
        <p:nvSpPr>
          <p:cNvPr id="4" name="标题 3"/>
          <p:cNvSpPr>
            <a:spLocks noGrp="1"/>
          </p:cNvSpPr>
          <p:nvPr>
            <p:ph type="title"/>
          </p:nvPr>
        </p:nvSpPr>
        <p:spPr/>
        <p:txBody>
          <a:bodyPr/>
          <a:p>
            <a:r>
              <a:rPr lang="en-US" altLang="zh-CN"/>
              <a:t>SELECTION SORT</a:t>
            </a:r>
            <a:endParaRPr lang="en-US" altLang="zh-CN"/>
          </a:p>
        </p:txBody>
      </p:sp>
      <p:sp>
        <p:nvSpPr>
          <p:cNvPr id="5" name="文本占位符 2"/>
          <p:cNvSpPr>
            <a:spLocks noGrp="1"/>
          </p:cNvSpPr>
          <p:nvPr/>
        </p:nvSpPr>
        <p:spPr>
          <a:xfrm>
            <a:off x="874160" y="1682200"/>
            <a:ext cx="5227200" cy="4608000"/>
          </a:xfrm>
          <a:prstGeom prst="rect">
            <a:avLst/>
          </a:prstGeom>
        </p:spPr>
        <p:txBody>
          <a:bodyPr vert="horz" lIns="90000" tIns="46800" rIns="90000" bIns="4680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void select_sort_v1(int *arr, int N)</a:t>
            </a:r>
            <a:endParaRPr lang="en-US" altLang="zh-CN"/>
          </a:p>
          <a:p>
            <a:r>
              <a:rPr lang="en-US" altLang="zh-CN"/>
              <a:t>{</a:t>
            </a:r>
            <a:endParaRPr lang="en-US" altLang="zh-CN"/>
          </a:p>
          <a:p>
            <a:r>
              <a:rPr lang="en-US" altLang="zh-CN"/>
              <a:t>	    int minIndex = 0;</a:t>
            </a:r>
            <a:endParaRPr lang="en-US" altLang="zh-CN"/>
          </a:p>
          <a:p>
            <a:r>
              <a:rPr lang="en-US" altLang="zh-CN"/>
              <a:t>       for (int i = 0; i &lt; N-1; i++)</a:t>
            </a:r>
            <a:endParaRPr lang="en-US" altLang="zh-CN"/>
          </a:p>
          <a:p>
            <a:r>
              <a:rPr lang="en-US" altLang="zh-CN"/>
              <a:t>	    {</a:t>
            </a:r>
            <a:endParaRPr lang="en-US" altLang="zh-CN"/>
          </a:p>
          <a:p>
            <a:r>
              <a:rPr lang="en-US" altLang="zh-CN"/>
              <a:t>	          minIndex = i;</a:t>
            </a:r>
            <a:endParaRPr lang="en-US" altLang="zh-CN"/>
          </a:p>
          <a:p>
            <a:r>
              <a:rPr lang="en-US" altLang="zh-CN"/>
              <a:t>              for (int j = i+1; j &lt; N; j++)</a:t>
            </a:r>
            <a:endParaRPr lang="en-US" altLang="zh-CN"/>
          </a:p>
          <a:p>
            <a:r>
              <a:rPr lang="en-US" altLang="zh-CN"/>
              <a:t>              {</a:t>
            </a:r>
            <a:endParaRPr lang="en-US" altLang="zh-CN"/>
          </a:p>
          <a:p>
            <a:r>
              <a:rPr lang="en-US" altLang="zh-CN"/>
              <a:t>                 if (arr[j] &lt; arr[minIndex]) minIndex = j;</a:t>
            </a:r>
            <a:endParaRPr lang="en-US" altLang="zh-CN"/>
          </a:p>
          <a:p>
            <a:r>
              <a:rPr lang="en-US" altLang="zh-CN"/>
              <a:t>              }</a:t>
            </a:r>
            <a:endParaRPr lang="en-US" altLang="zh-CN"/>
          </a:p>
          <a:p>
            <a:r>
              <a:rPr lang="en-US" altLang="zh-CN"/>
              <a:t>              swap(arr, i, minIndex);</a:t>
            </a:r>
            <a:endParaRPr lang="en-US" altLang="zh-CN"/>
          </a:p>
          <a:p>
            <a:r>
              <a:rPr lang="en-US" altLang="zh-CN"/>
              <a:t>       }          </a:t>
            </a:r>
            <a:endParaRPr lang="en-US" altLang="zh-CN"/>
          </a:p>
          <a:p>
            <a:r>
              <a:rPr lang="en-US" altLang="zh-CN"/>
              <a:t>}</a:t>
            </a:r>
            <a:endParaRPr lang="en-US" altLang="zh-CN"/>
          </a:p>
        </p:txBody>
      </p:sp>
      <p:sp>
        <p:nvSpPr>
          <p:cNvPr id="6" name="矩形 5"/>
          <p:cNvSpPr/>
          <p:nvPr/>
        </p:nvSpPr>
        <p:spPr>
          <a:xfrm>
            <a:off x="1673860" y="5198745"/>
            <a:ext cx="1976755" cy="292100"/>
          </a:xfrm>
          <a:prstGeom prst="rect">
            <a:avLst/>
          </a:prstGeom>
          <a:noFill/>
          <a:ln>
            <a:solidFill>
              <a:srgbClr val="C0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OP-SELECTION SORT</a:t>
            </a:r>
            <a:endParaRPr lang="en-US" altLang="zh-CN"/>
          </a:p>
        </p:txBody>
      </p:sp>
      <p:sp>
        <p:nvSpPr>
          <p:cNvPr id="4" name="内容占位符 3"/>
          <p:cNvSpPr>
            <a:spLocks noGrp="1"/>
          </p:cNvSpPr>
          <p:nvPr>
            <p:ph sz="half" idx="2"/>
          </p:nvPr>
        </p:nvSpPr>
        <p:spPr/>
        <p:txBody>
          <a:bodyPr/>
          <a:p>
            <a:r>
              <a:rPr lang="en-US" altLang="zh-CN"/>
              <a:t>Why not put the biggest one at the end, then </a:t>
            </a:r>
            <a:r>
              <a:rPr lang="en-US" altLang="zh-CN">
                <a:solidFill>
                  <a:srgbClr val="FF0000"/>
                </a:solidFill>
              </a:rPr>
              <a:t>why not put the smallest one at the top and the biggest one at the end once.</a:t>
            </a:r>
            <a:endParaRPr lang="en-US" altLang="zh-CN">
              <a:solidFill>
                <a:srgbClr val="FF0000"/>
              </a:solidFill>
            </a:endParaRPr>
          </a:p>
          <a:p>
            <a:r>
              <a:rPr lang="en-US" altLang="zh-CN">
                <a:solidFill>
                  <a:schemeClr val="tx1"/>
                </a:solidFill>
              </a:rPr>
              <a:t>Given N items and L = 0, M = N-1:</a:t>
            </a:r>
            <a:endParaRPr lang="en-US" altLang="zh-CN">
              <a:solidFill>
                <a:schemeClr val="tx1"/>
              </a:solidFill>
            </a:endParaRPr>
          </a:p>
          <a:p>
            <a:pPr marL="0" indent="0">
              <a:buNone/>
            </a:pPr>
            <a:r>
              <a:rPr lang="en-US" altLang="zh-CN">
                <a:solidFill>
                  <a:schemeClr val="tx1"/>
                </a:solidFill>
              </a:rPr>
              <a:t>1. find the minValue X and maxValue R in [L,M]</a:t>
            </a:r>
            <a:endParaRPr lang="en-US" altLang="zh-CN">
              <a:solidFill>
                <a:schemeClr val="tx1"/>
              </a:solidFill>
            </a:endParaRPr>
          </a:p>
          <a:p>
            <a:pPr marL="0" indent="0">
              <a:buNone/>
            </a:pPr>
            <a:r>
              <a:rPr lang="en-US" altLang="zh-CN">
                <a:solidFill>
                  <a:schemeClr val="tx1"/>
                </a:solidFill>
              </a:rPr>
              <a:t>2. swap X and item in L; swap R and item in M</a:t>
            </a:r>
            <a:endParaRPr lang="en-US" altLang="zh-CN">
              <a:solidFill>
                <a:schemeClr val="tx1"/>
              </a:solidFill>
            </a:endParaRPr>
          </a:p>
          <a:p>
            <a:pPr marL="0" indent="0">
              <a:buNone/>
            </a:pPr>
            <a:r>
              <a:rPr lang="en-US" altLang="zh-CN">
                <a:solidFill>
                  <a:schemeClr val="tx1"/>
                </a:solidFill>
              </a:rPr>
              <a:t>3. L++, M-- for loop until L==N/2-1</a:t>
            </a:r>
            <a:endParaRPr lang="en-US" altLang="zh-CN">
              <a:solidFill>
                <a:schemeClr val="tx1"/>
              </a:solidFill>
            </a:endParaRPr>
          </a:p>
        </p:txBody>
      </p:sp>
      <p:pic>
        <p:nvPicPr>
          <p:cNvPr id="5" name="内容占位符 4"/>
          <p:cNvPicPr>
            <a:picLocks noChangeAspect="1"/>
          </p:cNvPicPr>
          <p:nvPr>
            <p:ph sz="half" idx="1"/>
          </p:nvPr>
        </p:nvPicPr>
        <p:blipFill>
          <a:blip r:embed="rId1"/>
          <a:stretch>
            <a:fillRect/>
          </a:stretch>
        </p:blipFill>
        <p:spPr>
          <a:xfrm>
            <a:off x="608330" y="2151380"/>
            <a:ext cx="5177155" cy="344678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OP-BINARY-SELECTION SORT</a:t>
            </a:r>
            <a:endParaRPr lang="en-US" altLang="zh-CN"/>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814070" y="1313815"/>
            <a:ext cx="3648075" cy="5150485"/>
          </a:xfrm>
          <a:prstGeom prst="rect">
            <a:avLst/>
          </a:prstGeom>
        </p:spPr>
      </p:pic>
      <p:pic>
        <p:nvPicPr>
          <p:cNvPr id="4" name="图片 3"/>
          <p:cNvPicPr>
            <a:picLocks noChangeAspect="1"/>
          </p:cNvPicPr>
          <p:nvPr/>
        </p:nvPicPr>
        <p:blipFill>
          <a:blip r:embed="rId2">
            <a:clrChange>
              <a:clrFrom>
                <a:srgbClr val="FFFFFF">
                  <a:alpha val="100000"/>
                </a:srgbClr>
              </a:clrFrom>
              <a:clrTo>
                <a:srgbClr val="FFFFFF">
                  <a:alpha val="100000"/>
                  <a:alpha val="0"/>
                </a:srgbClr>
              </a:clrTo>
            </a:clrChange>
          </a:blip>
          <a:srcRect r="-687" b="47279"/>
          <a:stretch>
            <a:fillRect/>
          </a:stretch>
        </p:blipFill>
        <p:spPr>
          <a:xfrm>
            <a:off x="5212080" y="1922145"/>
            <a:ext cx="3164840" cy="492125"/>
          </a:xfrm>
          <a:prstGeom prst="rect">
            <a:avLst/>
          </a:prstGeom>
        </p:spPr>
      </p:pic>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rcRect r="-1425" b="-50284"/>
          <a:stretch>
            <a:fillRect/>
          </a:stretch>
        </p:blipFill>
        <p:spPr>
          <a:xfrm>
            <a:off x="5212080" y="3383915"/>
            <a:ext cx="3524250" cy="1009650"/>
          </a:xfrm>
          <a:prstGeom prst="rect">
            <a:avLst/>
          </a:prstGeom>
        </p:spPr>
      </p:pic>
      <p:cxnSp>
        <p:nvCxnSpPr>
          <p:cNvPr id="6" name="直接箭头连接符 5"/>
          <p:cNvCxnSpPr/>
          <p:nvPr/>
        </p:nvCxnSpPr>
        <p:spPr>
          <a:xfrm flipV="1">
            <a:off x="4544060" y="4218940"/>
            <a:ext cx="1641475" cy="15386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925570" y="2672080"/>
            <a:ext cx="1520825" cy="226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743350" y="1564725"/>
            <a:ext cx="5227200" cy="4608000"/>
          </a:xfrm>
        </p:spPr>
        <p:txBody>
          <a:bodyPr/>
          <a:p>
            <a:r>
              <a:rPr lang="en-US" altLang="zh-CN"/>
              <a:t>1. STOP EARLY</a:t>
            </a:r>
            <a:endParaRPr lang="en-US" altLang="zh-CN"/>
          </a:p>
          <a:p>
            <a:r>
              <a:rPr lang="en-US" altLang="zh-CN"/>
              <a:t>2. DIVIDE AND CONQUER</a:t>
            </a:r>
            <a:endParaRPr lang="en-US" altLang="zh-CN"/>
          </a:p>
          <a:p>
            <a:r>
              <a:rPr lang="en-US" altLang="zh-CN"/>
              <a:t>3. </a:t>
            </a:r>
            <a:r>
              <a:rPr lang="en-US" altLang="zh-CN" b="1"/>
              <a:t>REDUCE THE NUMBER OF EXCHANGES</a:t>
            </a:r>
            <a:endParaRPr lang="en-US" altLang="zh-CN" b="1"/>
          </a:p>
        </p:txBody>
      </p:sp>
      <p:sp>
        <p:nvSpPr>
          <p:cNvPr id="4" name="标题 3"/>
          <p:cNvSpPr>
            <a:spLocks noGrp="1"/>
          </p:cNvSpPr>
          <p:nvPr>
            <p:ph type="title"/>
          </p:nvPr>
        </p:nvSpPr>
        <p:spPr/>
        <p:txBody>
          <a:bodyPr/>
          <a:p>
            <a:r>
              <a:rPr lang="en-US" altLang="zh-CN"/>
              <a:t>SELECTION SORT-C</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INSERTION SORT</a:t>
            </a:r>
            <a:endParaRPr lang="en-US" altLang="zh-CN"/>
          </a:p>
        </p:txBody>
      </p:sp>
      <p:pic>
        <p:nvPicPr>
          <p:cNvPr id="3" name="图片 2" descr="inserting+sort+example"/>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909695" y="2414270"/>
            <a:ext cx="4371975" cy="20288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0"/>
          <p:cNvPicPr>
            <a:picLocks noChangeAspect="1"/>
          </p:cNvPicPr>
          <p:nvPr>
            <p:ph type="pic" idx="1"/>
          </p:nvPr>
        </p:nvPicPr>
        <p:blipFill>
          <a:blip r:embed="rId1">
            <a:clrChange>
              <a:clrFrom>
                <a:srgbClr val="000000">
                  <a:alpha val="100000"/>
                </a:srgbClr>
              </a:clrFrom>
              <a:clrTo>
                <a:srgbClr val="000000">
                  <a:alpha val="100000"/>
                  <a:alpha val="0"/>
                </a:srgbClr>
              </a:clrTo>
            </a:clrChange>
          </a:blip>
          <a:stretch>
            <a:fillRect/>
          </a:stretch>
        </p:blipFill>
        <p:spPr>
          <a:xfrm>
            <a:off x="608330" y="1896745"/>
            <a:ext cx="5233035" cy="3924300"/>
          </a:xfrm>
          <a:prstGeom prst="rect">
            <a:avLst/>
          </a:prstGeom>
        </p:spPr>
      </p:pic>
      <p:sp>
        <p:nvSpPr>
          <p:cNvPr id="3" name="文本占位符 2"/>
          <p:cNvSpPr>
            <a:spLocks noGrp="1"/>
          </p:cNvSpPr>
          <p:nvPr>
            <p:ph type="body" sz="half" idx="2"/>
          </p:nvPr>
        </p:nvSpPr>
        <p:spPr/>
        <p:txBody>
          <a:bodyPr>
            <a:normAutofit fontScale="90000" lnSpcReduction="10000"/>
          </a:bodyPr>
          <a:p>
            <a:r>
              <a:rPr lang="en-US" altLang="zh-CN"/>
              <a:t>void insert_sort_1(int *arr, int N)</a:t>
            </a:r>
            <a:endParaRPr lang="en-US" altLang="zh-CN"/>
          </a:p>
          <a:p>
            <a:r>
              <a:rPr lang="en-US" altLang="zh-CN"/>
              <a:t>{</a:t>
            </a:r>
            <a:endParaRPr lang="en-US" altLang="zh-CN"/>
          </a:p>
          <a:p>
            <a:r>
              <a:rPr lang="en-US" altLang="zh-CN"/>
              <a:t>	for (int i = 1; i &lt; N; i++)</a:t>
            </a:r>
            <a:endParaRPr lang="en-US" altLang="zh-CN"/>
          </a:p>
          <a:p>
            <a:r>
              <a:rPr lang="en-US" altLang="zh-CN"/>
              <a:t>   {</a:t>
            </a:r>
            <a:endParaRPr lang="en-US" altLang="zh-CN"/>
          </a:p>
          <a:p>
            <a:r>
              <a:rPr lang="en-US" altLang="zh-CN"/>
              <a:t>	      int cur = i;</a:t>
            </a:r>
            <a:endParaRPr lang="en-US" altLang="zh-CN"/>
          </a:p>
          <a:p>
            <a:r>
              <a:rPr lang="en-US" altLang="zh-CN"/>
              <a:t>         while (cur &gt; 0 &amp;&amp; arr[cur] &lt; arr[cur-1])</a:t>
            </a:r>
            <a:endParaRPr lang="en-US" altLang="zh-CN"/>
          </a:p>
          <a:p>
            <a:r>
              <a:rPr lang="en-US" altLang="zh-CN"/>
              <a:t>         {</a:t>
            </a:r>
            <a:endParaRPr lang="en-US" altLang="zh-CN"/>
          </a:p>
          <a:p>
            <a:r>
              <a:rPr lang="en-US" altLang="zh-CN"/>
              <a:t>              swap(arr, cur, cur-1);</a:t>
            </a:r>
            <a:endParaRPr lang="en-US" altLang="zh-CN"/>
          </a:p>
          <a:p>
            <a:r>
              <a:rPr lang="en-US" altLang="zh-CN"/>
              <a:t>              cur--;</a:t>
            </a:r>
            <a:endParaRPr lang="en-US" altLang="zh-CN"/>
          </a:p>
          <a:p>
            <a:r>
              <a:rPr lang="en-US" altLang="zh-CN"/>
              <a:t>         }</a:t>
            </a:r>
            <a:endParaRPr lang="en-US" altLang="zh-CN"/>
          </a:p>
          <a:p>
            <a:r>
              <a:rPr lang="en-US" altLang="zh-CN"/>
              <a:t>    }</a:t>
            </a:r>
            <a:endParaRPr lang="en-US" altLang="zh-CN"/>
          </a:p>
          <a:p>
            <a:r>
              <a:rPr lang="en-US" altLang="zh-CN"/>
              <a:t>}</a:t>
            </a:r>
            <a:endParaRPr lang="en-US" altLang="zh-CN"/>
          </a:p>
        </p:txBody>
      </p:sp>
      <p:sp>
        <p:nvSpPr>
          <p:cNvPr id="4" name="标题 3"/>
          <p:cNvSpPr>
            <a:spLocks noGrp="1"/>
          </p:cNvSpPr>
          <p:nvPr>
            <p:ph type="title"/>
          </p:nvPr>
        </p:nvSpPr>
        <p:spPr/>
        <p:txBody>
          <a:bodyPr/>
          <a:p>
            <a:r>
              <a:rPr lang="en-US" altLang="zh-CN"/>
              <a:t>INSERTION SORT(STABLE)</a:t>
            </a:r>
            <a:endParaRPr lang="en-US" altLang="zh-CN"/>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OP-INSERTION SORT</a:t>
            </a:r>
            <a:endParaRPr lang="en-US" altLang="zh-CN"/>
          </a:p>
        </p:txBody>
      </p:sp>
      <p:sp>
        <p:nvSpPr>
          <p:cNvPr id="3" name="文本框 2"/>
          <p:cNvSpPr txBox="1"/>
          <p:nvPr/>
        </p:nvSpPr>
        <p:spPr>
          <a:xfrm>
            <a:off x="775335" y="1550035"/>
            <a:ext cx="5224145" cy="645160"/>
          </a:xfrm>
          <a:prstGeom prst="rect">
            <a:avLst/>
          </a:prstGeom>
          <a:noFill/>
        </p:spPr>
        <p:txBody>
          <a:bodyPr wrap="square" rtlCol="0">
            <a:spAutoFit/>
          </a:bodyPr>
          <a:p>
            <a:r>
              <a:rPr lang="en-US" altLang="zh-CN"/>
              <a:t>1. REDUCE THE NUMBERS OF EXCHANGES</a:t>
            </a:r>
            <a:endParaRPr lang="en-US" altLang="zh-CN"/>
          </a:p>
          <a:p>
            <a:r>
              <a:rPr lang="en-US" altLang="zh-CN"/>
              <a:t>2. Unsupervised</a:t>
            </a:r>
            <a:endParaRPr lang="en-US" altLang="zh-CN"/>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076700" y="2857500"/>
            <a:ext cx="4038600" cy="114300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OP-INSERTION SORT</a:t>
            </a:r>
            <a:endParaRPr lang="en-US" altLang="zh-CN"/>
          </a:p>
        </p:txBody>
      </p:sp>
      <p:sp>
        <p:nvSpPr>
          <p:cNvPr id="3" name="文本框 2"/>
          <p:cNvSpPr txBox="1"/>
          <p:nvPr/>
        </p:nvSpPr>
        <p:spPr>
          <a:xfrm>
            <a:off x="784860" y="1501775"/>
            <a:ext cx="3510280" cy="5354320"/>
          </a:xfrm>
          <a:prstGeom prst="rect">
            <a:avLst/>
          </a:prstGeom>
          <a:noFill/>
        </p:spPr>
        <p:txBody>
          <a:bodyPr wrap="square" rtlCol="0">
            <a:spAutoFit/>
          </a:bodyPr>
          <a:p>
            <a:r>
              <a:rPr lang="en-US" altLang="zh-CN"/>
              <a:t>void insert_sort_v2(int *arr, int N)</a:t>
            </a:r>
            <a:endParaRPr lang="en-US" altLang="zh-CN"/>
          </a:p>
          <a:p>
            <a:r>
              <a:rPr lang="en-US" altLang="zh-CN"/>
              <a:t>{</a:t>
            </a:r>
            <a:endParaRPr lang="en-US" altLang="zh-CN"/>
          </a:p>
          <a:p>
            <a:r>
              <a:rPr lang="en-US" altLang="zh-CN"/>
              <a:t>        int ind = 0;</a:t>
            </a:r>
            <a:endParaRPr lang="en-US" altLang="zh-CN"/>
          </a:p>
          <a:p>
            <a:r>
              <a:rPr lang="en-US" altLang="zh-CN"/>
              <a:t>        for (int i = 1; i &lt; N; i++)</a:t>
            </a:r>
            <a:endParaRPr lang="en-US" altLang="zh-CN"/>
          </a:p>
          <a:p>
            <a:r>
              <a:rPr lang="en-US" altLang="zh-CN"/>
              <a:t>        {</a:t>
            </a:r>
            <a:endParaRPr lang="en-US" altLang="zh-CN"/>
          </a:p>
          <a:p>
            <a:r>
              <a:rPr lang="en-US" altLang="zh-CN"/>
              <a:t>               if (arr[i] &lt; arr[ind])</a:t>
            </a:r>
            <a:endParaRPr lang="en-US" altLang="zh-CN"/>
          </a:p>
          <a:p>
            <a:r>
              <a:rPr lang="en-US" altLang="zh-CN"/>
              <a:t>               {</a:t>
            </a:r>
            <a:endParaRPr lang="en-US" altLang="zh-CN"/>
          </a:p>
          <a:p>
            <a:r>
              <a:rPr lang="en-US" altLang="zh-CN"/>
              <a:t>                     ind = i; </a:t>
            </a:r>
            <a:endParaRPr lang="en-US" altLang="zh-CN"/>
          </a:p>
          <a:p>
            <a:r>
              <a:rPr lang="en-US" altLang="zh-CN"/>
              <a:t>               }</a:t>
            </a:r>
            <a:endParaRPr lang="en-US" altLang="zh-CN"/>
          </a:p>
          <a:p>
            <a:r>
              <a:rPr lang="en-US" altLang="zh-CN"/>
              <a:t>        }</a:t>
            </a:r>
            <a:endParaRPr lang="en-US" altLang="zh-CN"/>
          </a:p>
          <a:p>
            <a:r>
              <a:rPr lang="en-US" altLang="zh-CN"/>
              <a:t>       // put min value to first idx</a:t>
            </a:r>
            <a:endParaRPr lang="en-US" altLang="zh-CN"/>
          </a:p>
          <a:p>
            <a:r>
              <a:rPr lang="en-US" altLang="zh-CN"/>
              <a:t>        while (ind &gt; 0)</a:t>
            </a:r>
            <a:endParaRPr lang="en-US" altLang="zh-CN"/>
          </a:p>
          <a:p>
            <a:r>
              <a:rPr lang="en-US" altLang="zh-CN"/>
              <a:t>        {</a:t>
            </a:r>
            <a:endParaRPr lang="en-US" altLang="zh-CN"/>
          </a:p>
          <a:p>
            <a:r>
              <a:rPr lang="en-US" altLang="zh-CN"/>
              <a:t>              swap(arr, ind, ind-1);</a:t>
            </a:r>
            <a:endParaRPr lang="en-US" altLang="zh-CN"/>
          </a:p>
          <a:p>
            <a:r>
              <a:rPr lang="en-US" altLang="zh-CN"/>
              <a:t>              ind--;</a:t>
            </a:r>
            <a:endParaRPr lang="en-US" altLang="zh-CN"/>
          </a:p>
          <a:p>
            <a:r>
              <a:rPr lang="en-US" altLang="zh-CN"/>
              <a:t>        }</a:t>
            </a:r>
            <a:endParaRPr lang="en-US" altLang="zh-CN"/>
          </a:p>
          <a:p>
            <a:r>
              <a:rPr lang="en-US" altLang="zh-CN"/>
              <a:t>        ...</a:t>
            </a:r>
            <a:endParaRPr lang="en-US" altLang="zh-CN"/>
          </a:p>
          <a:p>
            <a:endParaRPr lang="en-US" altLang="zh-CN"/>
          </a:p>
          <a:p>
            <a:r>
              <a:rPr lang="en-US" altLang="zh-CN"/>
              <a:t>}</a:t>
            </a:r>
            <a:endParaRPr lang="en-US" altLang="zh-CN"/>
          </a:p>
        </p:txBody>
      </p:sp>
      <p:sp>
        <p:nvSpPr>
          <p:cNvPr id="5" name="文本框 4"/>
          <p:cNvSpPr txBox="1"/>
          <p:nvPr/>
        </p:nvSpPr>
        <p:spPr>
          <a:xfrm>
            <a:off x="6382385" y="1559560"/>
            <a:ext cx="4306570" cy="3692525"/>
          </a:xfrm>
          <a:prstGeom prst="rect">
            <a:avLst/>
          </a:prstGeom>
          <a:noFill/>
        </p:spPr>
        <p:txBody>
          <a:bodyPr wrap="square" rtlCol="0">
            <a:spAutoFit/>
          </a:bodyPr>
          <a:p>
            <a:r>
              <a:rPr lang="en-US" altLang="zh-CN"/>
              <a:t>int currentNum = 0;</a:t>
            </a:r>
            <a:endParaRPr lang="en-US" altLang="zh-CN"/>
          </a:p>
          <a:p>
            <a:r>
              <a:rPr lang="en-US" altLang="zh-CN"/>
              <a:t>for (int i = 2; i &lt; N; i++)</a:t>
            </a:r>
            <a:endParaRPr lang="en-US" altLang="zh-CN"/>
          </a:p>
          <a:p>
            <a:r>
              <a:rPr lang="en-US" altLang="zh-CN"/>
              <a:t>{</a:t>
            </a:r>
            <a:endParaRPr lang="en-US" altLang="zh-CN"/>
          </a:p>
          <a:p>
            <a:r>
              <a:rPr lang="en-US" altLang="zh-CN"/>
              <a:t>      currentNum = arr[i];</a:t>
            </a:r>
            <a:endParaRPr lang="en-US" altLang="zh-CN"/>
          </a:p>
          <a:p>
            <a:r>
              <a:rPr lang="en-US" altLang="zh-CN"/>
              <a:t>      int pre = i -1;</a:t>
            </a:r>
            <a:endParaRPr lang="en-US" altLang="zh-CN"/>
          </a:p>
          <a:p>
            <a:r>
              <a:rPr lang="en-US" altLang="zh-CN"/>
              <a:t>      while (currentNum &lt; arr[pre])</a:t>
            </a:r>
            <a:endParaRPr lang="en-US" altLang="zh-CN"/>
          </a:p>
          <a:p>
            <a:r>
              <a:rPr lang="en-US" altLang="zh-CN"/>
              <a:t>       {</a:t>
            </a:r>
            <a:endParaRPr lang="en-US" altLang="zh-CN"/>
          </a:p>
          <a:p>
            <a:r>
              <a:rPr lang="en-US" altLang="zh-CN"/>
              <a:t>                  arr[pre+1] = arr[pre];</a:t>
            </a:r>
            <a:endParaRPr lang="en-US" altLang="zh-CN"/>
          </a:p>
          <a:p>
            <a:r>
              <a:rPr lang="en-US" altLang="zh-CN"/>
              <a:t>                  pre--;</a:t>
            </a:r>
            <a:endParaRPr lang="en-US" altLang="zh-CN"/>
          </a:p>
          <a:p>
            <a:r>
              <a:rPr lang="en-US" altLang="zh-CN"/>
              <a:t>       }</a:t>
            </a:r>
            <a:endParaRPr lang="en-US" altLang="zh-CN"/>
          </a:p>
          <a:p>
            <a:r>
              <a:rPr lang="en-US" altLang="zh-CN"/>
              <a:t>       // swap;</a:t>
            </a:r>
            <a:endParaRPr lang="en-US" altLang="zh-CN"/>
          </a:p>
          <a:p>
            <a:r>
              <a:rPr lang="en-US" altLang="zh-CN"/>
              <a:t>       arr[pre+1] = currentNum; </a:t>
            </a:r>
            <a:endParaRPr lang="en-US" altLang="zh-CN"/>
          </a:p>
          <a:p>
            <a:r>
              <a:rPr lang="en-US" altLang="zh-CN"/>
              <a:t>}</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SORT MEANING</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文本框 31"/>
          <p:cNvSpPr txBox="1"/>
          <p:nvPr>
            <p:custDataLst>
              <p:tags r:id="rId5"/>
            </p:custDataLst>
          </p:nvPr>
        </p:nvSpPr>
        <p:spPr>
          <a:xfrm>
            <a:off x="5768975" y="4972685"/>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a:bodyPr>
          <a:lstStyle/>
          <a:p>
            <a:pPr algn="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8"/>
            </p:custDataLst>
          </p:nvPr>
        </p:nvSpPr>
        <p:spPr>
          <a:xfrm>
            <a:off x="887095" y="1515745"/>
            <a:ext cx="1851660" cy="1014095"/>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BUBBLE\SELECTION\INSERTION</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lnSpcReduction="10000"/>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BREAKTHROUGH </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1" name="文本框 20"/>
          <p:cNvSpPr txBox="1"/>
          <p:nvPr>
            <p:custDataLst>
              <p:tags r:id="rId12"/>
            </p:custDataLst>
          </p:nvPr>
        </p:nvSpPr>
        <p:spPr>
          <a:xfrm>
            <a:off x="6878955" y="4972685"/>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CONCLUTION</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tx1">
                    <a:lumMod val="65000"/>
                    <a:lumOff val="35000"/>
                  </a:schemeClr>
                </a:solidFill>
                <a:cs typeface="微软雅黑" panose="020B0503020204020204" pitchFamily="34" charset="-122"/>
                <a:sym typeface="Arial" panose="020B0604020202020204" pitchFamily="34" charset="0"/>
              </a:rPr>
              <a:t>BREAKTHROUGH</a:t>
            </a:r>
            <a:endParaRPr lang="zh-CN" altLang="en-US"/>
          </a:p>
        </p:txBody>
      </p:sp>
      <p:sp>
        <p:nvSpPr>
          <p:cNvPr id="3" name="文本框 2"/>
          <p:cNvSpPr txBox="1"/>
          <p:nvPr/>
        </p:nvSpPr>
        <p:spPr>
          <a:xfrm>
            <a:off x="727075" y="1444625"/>
            <a:ext cx="8769985" cy="922020"/>
          </a:xfrm>
          <a:prstGeom prst="rect">
            <a:avLst/>
          </a:prstGeom>
          <a:noFill/>
        </p:spPr>
        <p:txBody>
          <a:bodyPr wrap="square" rtlCol="0">
            <a:spAutoFit/>
          </a:bodyPr>
          <a:p>
            <a:r>
              <a:rPr lang="en-US" altLang="zh-CN"/>
              <a:t>The essence of sorting algorithm is actually to eliminate reversed pairs. If there are positive integers i, j such that 1 &lt;= i &lt; j &lt;= n  and A[i] &gt; A[j], then the ordered pair&lt;A[i], A[j]&gt; is called a reversed pair of A. </a:t>
            </a:r>
            <a:endParaRPr lang="en-US" altLang="zh-CN"/>
          </a:p>
        </p:txBody>
      </p:sp>
      <p:pic>
        <p:nvPicPr>
          <p:cNvPr id="4" name="图片 3" descr="reverse_pairs"/>
          <p:cNvPicPr>
            <a:picLocks noChangeAspect="1"/>
          </p:cNvPicPr>
          <p:nvPr/>
        </p:nvPicPr>
        <p:blipFill>
          <a:blip r:embed="rId1">
            <a:clrChange>
              <a:clrFrom>
                <a:srgbClr val="FFFFFF">
                  <a:alpha val="100000"/>
                </a:srgbClr>
              </a:clrFrom>
              <a:clrTo>
                <a:srgbClr val="FFFFFF">
                  <a:alpha val="100000"/>
                  <a:alpha val="0"/>
                </a:srgbClr>
              </a:clrTo>
            </a:clrChange>
          </a:blip>
          <a:srcRect r="1446" b="6798"/>
          <a:stretch>
            <a:fillRect/>
          </a:stretch>
        </p:blipFill>
        <p:spPr>
          <a:xfrm>
            <a:off x="795655" y="2134235"/>
            <a:ext cx="3605530" cy="278003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CONCLUTION</a:t>
            </a:r>
            <a:endParaRPr lang="en-US" altLang="zh-CN"/>
          </a:p>
        </p:txBody>
      </p:sp>
      <p:sp>
        <p:nvSpPr>
          <p:cNvPr id="3" name="文本框 2"/>
          <p:cNvSpPr txBox="1"/>
          <p:nvPr/>
        </p:nvSpPr>
        <p:spPr>
          <a:xfrm>
            <a:off x="765810" y="1405890"/>
            <a:ext cx="7917180" cy="1753235"/>
          </a:xfrm>
          <a:prstGeom prst="rect">
            <a:avLst/>
          </a:prstGeom>
          <a:noFill/>
        </p:spPr>
        <p:txBody>
          <a:bodyPr wrap="square" rtlCol="0">
            <a:spAutoFit/>
          </a:bodyPr>
          <a:p>
            <a:r>
              <a:rPr lang="en-US" altLang="zh-CN"/>
              <a:t>1. The meaning of sorting algorithm</a:t>
            </a:r>
            <a:endParaRPr lang="en-US" altLang="zh-CN"/>
          </a:p>
          <a:p>
            <a:r>
              <a:rPr lang="en-US" altLang="zh-CN"/>
              <a:t>2. The way the sorting algorithm is optimized (O(n^2))</a:t>
            </a:r>
            <a:endParaRPr lang="en-US" altLang="zh-CN"/>
          </a:p>
          <a:p>
            <a:r>
              <a:rPr lang="en-US" altLang="zh-CN"/>
              <a:t>       stop early</a:t>
            </a:r>
            <a:endParaRPr lang="en-US" altLang="zh-CN"/>
          </a:p>
          <a:p>
            <a:r>
              <a:rPr lang="en-US" altLang="zh-CN"/>
              <a:t>       reduce the number of exchanges</a:t>
            </a:r>
            <a:endParaRPr lang="en-US" altLang="zh-CN"/>
          </a:p>
          <a:p>
            <a:r>
              <a:rPr lang="en-US" altLang="zh-CN"/>
              <a:t>       dichotomy</a:t>
            </a:r>
            <a:endParaRPr lang="en-US" altLang="zh-CN"/>
          </a:p>
          <a:p>
            <a:r>
              <a:rPr lang="en-US" altLang="zh-CN"/>
              <a:t>3. The essence of sorting algorithm. </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Thanks</a:t>
            </a:r>
            <a:endParaRPr lang="en-US" altLang="zh-CN"/>
          </a:p>
        </p:txBody>
      </p:sp>
      <p:sp>
        <p:nvSpPr>
          <p:cNvPr id="3" name="文本占位符 2"/>
          <p:cNvSpPr>
            <a:spLocks noGrp="1"/>
          </p:cNvSpPr>
          <p:nvPr>
            <p:ph type="body" idx="1"/>
          </p:nvPr>
        </p:nvSpPr>
        <p:spPr/>
        <p:txBody>
          <a:bodyPr/>
          <a:p>
            <a:r>
              <a:rPr lang="en-US" altLang="zh-CN"/>
              <a:t>Next: O(nLogN) sort optimation so on</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sort"/>
          <p:cNvPicPr>
            <a:picLocks noChangeAspect="1"/>
          </p:cNvPicPr>
          <p:nvPr>
            <p:ph type="pic" idx="1"/>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608330" y="2266950"/>
            <a:ext cx="5233035" cy="3183255"/>
          </a:xfrm>
          <a:prstGeom prst="rect">
            <a:avLst/>
          </a:prstGeom>
        </p:spPr>
      </p:pic>
      <p:sp>
        <p:nvSpPr>
          <p:cNvPr id="3" name="文本占位符 2"/>
          <p:cNvSpPr>
            <a:spLocks noGrp="1"/>
          </p:cNvSpPr>
          <p:nvPr>
            <p:ph type="body" sz="half" idx="2"/>
          </p:nvPr>
        </p:nvSpPr>
        <p:spPr/>
        <p:txBody>
          <a:bodyPr/>
          <a:p>
            <a:r>
              <a:rPr lang="en-US" altLang="zh-CN">
                <a:solidFill>
                  <a:srgbClr val="FF0000"/>
                </a:solidFill>
              </a:rPr>
              <a:t>Problem: It reorders the items in an array(or list) in a certain order(descending or ascending).</a:t>
            </a:r>
            <a:endParaRPr lang="en-US" altLang="zh-CN">
              <a:solidFill>
                <a:srgbClr val="FF0000"/>
              </a:solidFill>
            </a:endParaRPr>
          </a:p>
          <a:p>
            <a:r>
              <a:rPr lang="en-US" altLang="zh-CN"/>
              <a:t>1.Understand the essence of sorting and ideas for solving and optimizing problems.</a:t>
            </a:r>
            <a:endParaRPr lang="en-US" altLang="zh-CN"/>
          </a:p>
          <a:p>
            <a:r>
              <a:rPr lang="en-US" altLang="zh-CN"/>
              <a:t>2.O(N^2)</a:t>
            </a:r>
            <a:r>
              <a:rPr lang="zh-CN" altLang="en-US"/>
              <a:t>、</a:t>
            </a:r>
            <a:r>
              <a:rPr lang="en-US" altLang="zh-CN"/>
              <a:t>O(NlonN)</a:t>
            </a:r>
            <a:r>
              <a:rPr lang="zh-CN" altLang="en-US"/>
              <a:t>、</a:t>
            </a:r>
            <a:r>
              <a:rPr lang="en-US" altLang="zh-CN"/>
              <a:t>O(N)</a:t>
            </a:r>
            <a:endParaRPr lang="en-US" altLang="zh-CN"/>
          </a:p>
          <a:p>
            <a:r>
              <a:rPr lang="en-US" altLang="zh-CN"/>
              <a:t>3.Stable/Unstable</a:t>
            </a:r>
            <a:endParaRPr lang="en-US" altLang="zh-CN"/>
          </a:p>
        </p:txBody>
      </p:sp>
      <p:sp>
        <p:nvSpPr>
          <p:cNvPr id="4" name="标题 3"/>
          <p:cNvSpPr>
            <a:spLocks noGrp="1"/>
          </p:cNvSpPr>
          <p:nvPr>
            <p:ph type="title"/>
          </p:nvPr>
        </p:nvSpPr>
        <p:spPr/>
        <p:txBody>
          <a:bodyPr/>
          <a:p>
            <a:r>
              <a:rPr lang="en-US" altLang="zh-CN"/>
              <a:t>SORT MEANING(MOTION)</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BIG O</a:t>
            </a:r>
            <a:endParaRPr lang="en-US" altLang="zh-CN"/>
          </a:p>
        </p:txBody>
      </p:sp>
      <p:pic>
        <p:nvPicPr>
          <p:cNvPr id="4" name="内容占位符 3" descr="growth_rates"/>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1990725" y="1490345"/>
            <a:ext cx="8202930" cy="475932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sort stablity</a:t>
            </a:r>
            <a:endParaRPr lang="en-US" altLang="zh-CN"/>
          </a:p>
        </p:txBody>
      </p:sp>
      <p:pic>
        <p:nvPicPr>
          <p:cNvPr id="4" name="内容占位符 3" descr="stablity"/>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3108960" y="1490345"/>
            <a:ext cx="5966460" cy="475932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20125"/>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rPr>
              <a:t>LOOKING FOR A SPECIFIC VALUE</a:t>
            </a:r>
            <a:endPar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rPr>
              <a:t>FIND THE MAXIMUM/MINIMUM VALUE</a:t>
            </a:r>
            <a:endPar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rPr>
              <a:t>TEST ELEMENT UNIQUENESS</a:t>
            </a:r>
            <a:endPar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rPr>
              <a:t>CUDA PARALLEL</a:t>
            </a:r>
            <a:endPar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rPr>
              <a:t>SEARCH ENGINE</a:t>
            </a:r>
            <a:endPar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pPr>
            <a:r>
              <a:rPr kumimoji="0" altLang="zh-CN"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微软雅黑" panose="020B0503020204020204" pitchFamily="34" charset="-122"/>
              </a:rPr>
              <a:t>Melleability Problem</a:t>
            </a:r>
            <a:endParaRPr kumimoji="0" altLang="zh-CN"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bubble_sort"/>
          <p:cNvPicPr>
            <a:picLocks noChangeAspect="1"/>
          </p:cNvPicPr>
          <p:nvPr>
            <p:ph type="pic" idx="1"/>
          </p:nvPr>
        </p:nvPicPr>
        <p:blipFill>
          <a:blip r:embed="rId1">
            <a:clrChange>
              <a:clrFrom>
                <a:srgbClr val="FFFFFF">
                  <a:alpha val="100000"/>
                </a:srgbClr>
              </a:clrFrom>
              <a:clrTo>
                <a:srgbClr val="FFFFFF">
                  <a:alpha val="100000"/>
                  <a:alpha val="0"/>
                </a:srgbClr>
              </a:clrTo>
            </a:clrChange>
          </a:blip>
          <a:stretch>
            <a:fillRect/>
          </a:stretch>
        </p:blipFill>
        <p:spPr>
          <a:xfrm>
            <a:off x="608330" y="2174240"/>
            <a:ext cx="5233035" cy="3369310"/>
          </a:xfrm>
          <a:prstGeom prst="rect">
            <a:avLst/>
          </a:prstGeom>
        </p:spPr>
      </p:pic>
      <p:sp>
        <p:nvSpPr>
          <p:cNvPr id="3" name="文本占位符 2"/>
          <p:cNvSpPr>
            <a:spLocks noGrp="1"/>
          </p:cNvSpPr>
          <p:nvPr>
            <p:ph type="body" sz="half" idx="2"/>
          </p:nvPr>
        </p:nvSpPr>
        <p:spPr/>
        <p:txBody>
          <a:bodyPr/>
          <a:p>
            <a:r>
              <a:rPr lang="en-US" altLang="zh-CN">
                <a:solidFill>
                  <a:srgbClr val="FF0000"/>
                </a:solidFill>
              </a:rPr>
              <a:t>By comparing adjacent elements in pairs, push the largest element to the end.</a:t>
            </a:r>
            <a:endParaRPr lang="en-US" altLang="zh-CN">
              <a:solidFill>
                <a:srgbClr val="FF0000"/>
              </a:solidFill>
            </a:endParaRPr>
          </a:p>
          <a:p>
            <a:r>
              <a:rPr lang="en-US" altLang="zh-CN"/>
              <a:t>.First pass:ARR=[a,b,c,d]</a:t>
            </a:r>
            <a:endParaRPr lang="en-US" altLang="zh-CN"/>
          </a:p>
          <a:p>
            <a:r>
              <a:rPr lang="en-US" altLang="zh-CN"/>
              <a:t>         if a &gt; b:</a:t>
            </a:r>
            <a:endParaRPr lang="en-US" altLang="zh-CN"/>
          </a:p>
          <a:p>
            <a:r>
              <a:rPr lang="en-US" altLang="zh-CN"/>
              <a:t>		ARR[b_idx],ARR[a_idx] = a, b</a:t>
            </a:r>
            <a:endParaRPr lang="en-US" altLang="zh-CN"/>
          </a:p>
          <a:p>
            <a:r>
              <a:rPr lang="en-US" altLang="zh-CN"/>
              <a:t>         next, compare (a,c)</a:t>
            </a:r>
            <a:endParaRPr lang="en-US" altLang="zh-CN"/>
          </a:p>
          <a:p>
            <a:r>
              <a:rPr lang="en-US" altLang="zh-CN"/>
              <a:t>         Until the last element is compared.</a:t>
            </a:r>
            <a:endParaRPr lang="en-US" altLang="zh-CN"/>
          </a:p>
          <a:p>
            <a:r>
              <a:rPr lang="en-US" altLang="zh-CN"/>
              <a:t>.iteration or recursion</a:t>
            </a:r>
            <a:endParaRPr lang="en-US" altLang="zh-CN"/>
          </a:p>
          <a:p>
            <a:r>
              <a:rPr lang="en-US" altLang="zh-CN"/>
              <a:t>             </a:t>
            </a:r>
            <a:endParaRPr lang="en-US" altLang="zh-CN"/>
          </a:p>
          <a:p>
            <a:endParaRPr lang="en-US" altLang="zh-CN"/>
          </a:p>
          <a:p>
            <a:endParaRPr lang="en-US" altLang="zh-CN"/>
          </a:p>
        </p:txBody>
      </p:sp>
      <p:sp>
        <p:nvSpPr>
          <p:cNvPr id="4" name="标题 3"/>
          <p:cNvSpPr>
            <a:spLocks noGrp="1"/>
          </p:cNvSpPr>
          <p:nvPr>
            <p:ph type="title"/>
          </p:nvPr>
        </p:nvSpPr>
        <p:spPr/>
        <p:txBody>
          <a:bodyPr/>
          <a:p>
            <a:r>
              <a:rPr lang="en-US" altLang="zh-CN"/>
              <a:t>BUBBLE SORT(STABLE)</a:t>
            </a:r>
            <a:endParaRPr lang="en-US" altLang="zh-CN"/>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BUBBLE SORT-BIG O</a:t>
            </a:r>
            <a:endParaRPr lang="en-US" altLang="zh-CN"/>
          </a:p>
        </p:txBody>
      </p:sp>
      <p:sp>
        <p:nvSpPr>
          <p:cNvPr id="3" name="文本框 2"/>
          <p:cNvSpPr txBox="1"/>
          <p:nvPr/>
        </p:nvSpPr>
        <p:spPr>
          <a:xfrm>
            <a:off x="810260" y="1563370"/>
            <a:ext cx="4924425" cy="2861310"/>
          </a:xfrm>
          <a:prstGeom prst="rect">
            <a:avLst/>
          </a:prstGeom>
          <a:noFill/>
        </p:spPr>
        <p:txBody>
          <a:bodyPr wrap="square" rtlCol="0">
            <a:spAutoFit/>
          </a:bodyPr>
          <a:p>
            <a:r>
              <a:rPr lang="en-US" altLang="zh-CN"/>
              <a:t>c++:</a:t>
            </a:r>
            <a:endParaRPr lang="en-US" altLang="zh-CN"/>
          </a:p>
          <a:p>
            <a:r>
              <a:rPr lang="en-US" altLang="zh-CN"/>
              <a:t>void bubble_sort_v1(int *arr, int N)</a:t>
            </a:r>
            <a:endParaRPr lang="en-US" altLang="zh-CN"/>
          </a:p>
          <a:p>
            <a:r>
              <a:rPr lang="en-US" altLang="zh-CN"/>
              <a:t>{</a:t>
            </a:r>
            <a:endParaRPr lang="en-US" altLang="zh-CN"/>
          </a:p>
          <a:p>
            <a:r>
              <a:rPr lang="en-US" altLang="zh-CN"/>
              <a:t>        for (int i = 0; i &lt; N-1; i++)</a:t>
            </a:r>
            <a:endParaRPr lang="en-US" altLang="zh-CN"/>
          </a:p>
          <a:p>
            <a:r>
              <a:rPr lang="en-US" altLang="zh-CN"/>
              <a:t>            for(int j = 0; j &lt; N-1-i; j++)</a:t>
            </a:r>
            <a:endParaRPr lang="en-US" altLang="zh-CN"/>
          </a:p>
          <a:p>
            <a:r>
              <a:rPr lang="en-US" altLang="zh-CN"/>
              <a:t>            {</a:t>
            </a:r>
            <a:endParaRPr lang="en-US" altLang="zh-CN"/>
          </a:p>
          <a:p>
            <a:r>
              <a:rPr lang="en-US" altLang="zh-CN"/>
              <a:t>                  if (arr[j] &gt; arr[j+1])</a:t>
            </a:r>
            <a:endParaRPr lang="en-US" altLang="zh-CN"/>
          </a:p>
          <a:p>
            <a:r>
              <a:rPr lang="en-US" altLang="zh-CN"/>
              <a:t>                     swap(arr, j, j+1)</a:t>
            </a:r>
            <a:endParaRPr lang="en-US" altLang="zh-CN"/>
          </a:p>
          <a:p>
            <a:r>
              <a:rPr lang="en-US" altLang="zh-CN"/>
              <a:t>            }</a:t>
            </a:r>
            <a:endParaRPr lang="en-US" altLang="zh-CN"/>
          </a:p>
          <a:p>
            <a:r>
              <a:rPr lang="en-US" altLang="zh-CN"/>
              <a:t>}</a:t>
            </a:r>
            <a:endParaRPr lang="en-US" altLang="zh-CN"/>
          </a:p>
        </p:txBody>
      </p:sp>
      <p:sp>
        <p:nvSpPr>
          <p:cNvPr id="5" name="文本框 4"/>
          <p:cNvSpPr txBox="1"/>
          <p:nvPr/>
        </p:nvSpPr>
        <p:spPr>
          <a:xfrm>
            <a:off x="6464935" y="1666875"/>
            <a:ext cx="5663565" cy="4523105"/>
          </a:xfrm>
          <a:prstGeom prst="rect">
            <a:avLst/>
          </a:prstGeom>
          <a:noFill/>
        </p:spPr>
        <p:txBody>
          <a:bodyPr wrap="square" rtlCol="0">
            <a:spAutoFit/>
          </a:bodyPr>
          <a:p>
            <a:r>
              <a:rPr lang="en-US" altLang="zh-CN"/>
              <a:t>BIG-O:</a:t>
            </a:r>
            <a:endParaRPr lang="en-US" altLang="zh-CN"/>
          </a:p>
          <a:p>
            <a:r>
              <a:rPr lang="en-US" altLang="zh-CN"/>
              <a:t>     </a:t>
            </a:r>
            <a:r>
              <a:rPr lang="en-US" altLang="zh-CN">
                <a:solidFill>
                  <a:srgbClr val="FF0000"/>
                </a:solidFill>
              </a:rPr>
              <a:t>Comparison and exchange usually take a constant time, called c.</a:t>
            </a:r>
            <a:endParaRPr lang="en-US" altLang="zh-CN"/>
          </a:p>
          <a:p>
            <a:endParaRPr lang="en-US" altLang="zh-CN"/>
          </a:p>
          <a:p>
            <a:r>
              <a:rPr lang="en-US" altLang="zh-CN"/>
              <a:t>1.  i = 0, (N-1) times iterator</a:t>
            </a:r>
            <a:endParaRPr lang="en-US" altLang="zh-CN"/>
          </a:p>
          <a:p>
            <a:r>
              <a:rPr lang="en-US" altLang="zh-CN"/>
              <a:t>2.  i = 1, (N-2) times</a:t>
            </a:r>
            <a:endParaRPr lang="en-US" altLang="zh-CN"/>
          </a:p>
          <a:p>
            <a:r>
              <a:rPr lang="en-US" altLang="zh-CN"/>
              <a:t>3.  i = 2, (N-3) times</a:t>
            </a:r>
            <a:endParaRPr lang="en-US" altLang="zh-CN"/>
          </a:p>
          <a:p>
            <a:r>
              <a:rPr lang="en-US" altLang="zh-CN"/>
              <a:t>4.  i = N-1, 0 times</a:t>
            </a:r>
            <a:endParaRPr lang="en-US" altLang="zh-CN"/>
          </a:p>
          <a:p>
            <a:endParaRPr lang="en-US" altLang="zh-CN"/>
          </a:p>
          <a:p>
            <a:r>
              <a:rPr lang="en-US" altLang="zh-CN"/>
              <a:t>total times = (N-1) + (N-2) + (N-3) + ... + 1 + 0 </a:t>
            </a:r>
            <a:endParaRPr lang="en-US" altLang="zh-CN"/>
          </a:p>
          <a:p>
            <a:r>
              <a:rPr lang="en-US" altLang="zh-CN"/>
              <a:t>                 = N*(N-1)/2</a:t>
            </a:r>
            <a:endParaRPr lang="en-US" altLang="zh-CN"/>
          </a:p>
          <a:p>
            <a:endParaRPr lang="en-US" altLang="zh-CN"/>
          </a:p>
          <a:p>
            <a:r>
              <a:rPr lang="en-US" altLang="zh-CN"/>
              <a:t>T = c*N*(N-1)/2 = </a:t>
            </a:r>
            <a:r>
              <a:rPr lang="en-US" altLang="zh-CN">
                <a:solidFill>
                  <a:srgbClr val="FF0000"/>
                </a:solidFill>
              </a:rPr>
              <a:t>O(N^2)</a:t>
            </a:r>
            <a:endParaRPr lang="en-US" altLang="zh-CN">
              <a:solidFill>
                <a:srgbClr val="FF0000"/>
              </a:solidFill>
            </a:endParaRPr>
          </a:p>
          <a:p>
            <a:endParaRPr lang="en-US" altLang="zh-CN"/>
          </a:p>
          <a:p>
            <a:endParaRPr lang="en-US" altLang="zh-CN"/>
          </a:p>
          <a:p>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OP-BUBBLE SORT</a:t>
            </a:r>
            <a:endParaRPr lang="en-US" altLang="zh-CN"/>
          </a:p>
        </p:txBody>
      </p:sp>
      <p:pic>
        <p:nvPicPr>
          <p:cNvPr id="5" name="图片占位符 4"/>
          <p:cNvPicPr>
            <a:picLocks noChangeAspect="1"/>
          </p:cNvPicPr>
          <p:nvPr>
            <p:ph type="pic" idx="1"/>
          </p:nvPr>
        </p:nvPicPr>
        <p:blipFill>
          <a:blip r:embed="rId1">
            <a:clrChange>
              <a:clrFrom>
                <a:srgbClr val="FFFFFF">
                  <a:alpha val="100000"/>
                </a:srgbClr>
              </a:clrFrom>
              <a:clrTo>
                <a:srgbClr val="FFFFFF">
                  <a:alpha val="100000"/>
                  <a:alpha val="0"/>
                </a:srgbClr>
              </a:clrTo>
            </a:clrChange>
          </a:blip>
          <a:stretch>
            <a:fillRect/>
          </a:stretch>
        </p:blipFill>
        <p:spPr>
          <a:xfrm>
            <a:off x="2114550" y="3482340"/>
            <a:ext cx="2219325" cy="752475"/>
          </a:xfrm>
          <a:prstGeom prst="rect">
            <a:avLst/>
          </a:prstGeom>
        </p:spPr>
      </p:pic>
      <p:pic>
        <p:nvPicPr>
          <p:cNvPr id="6" name="图片 5"/>
          <p:cNvPicPr>
            <a:picLocks noChangeAspect="1"/>
          </p:cNvPicPr>
          <p:nvPr/>
        </p:nvPicPr>
        <p:blipFill>
          <a:blip r:embed="rId2">
            <a:clrChange>
              <a:clrFrom>
                <a:srgbClr val="FFFFFF">
                  <a:alpha val="100000"/>
                </a:srgbClr>
              </a:clrFrom>
              <a:clrTo>
                <a:srgbClr val="FFFFFF">
                  <a:alpha val="100000"/>
                  <a:alpha val="0"/>
                </a:srgbClr>
              </a:clrTo>
            </a:clrChange>
          </a:blip>
          <a:srcRect r="2689" b="10251"/>
          <a:stretch>
            <a:fillRect/>
          </a:stretch>
        </p:blipFill>
        <p:spPr>
          <a:xfrm>
            <a:off x="2114550" y="4472305"/>
            <a:ext cx="2205990" cy="795020"/>
          </a:xfrm>
          <a:prstGeom prst="rect">
            <a:avLst/>
          </a:prstGeom>
        </p:spPr>
      </p:pic>
      <p:pic>
        <p:nvPicPr>
          <p:cNvPr id="7" name="图片 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224270" y="1230630"/>
            <a:ext cx="3267075" cy="489585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5176_4*l_h_i*1_4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72.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75.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79.xml><?xml version="1.0" encoding="utf-8"?>
<p:tagLst xmlns:p="http://schemas.openxmlformats.org/presentationml/2006/main">
  <p:tag name="KSO_WM_UNIT_PLACING_PICTURE_USER_VIEWPORT" val="{&quot;height&quot;:5013,&quot;width&quot;:824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84.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85.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UNIT_TABLE_BEAUTIFY" val="smartTable{4e13be09-3ec9-4fae-89dc-2150a16f986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4150</Words>
  <Application>WPS 演示</Application>
  <PresentationFormat>宽屏</PresentationFormat>
  <Paragraphs>245</Paragraphs>
  <Slides>22</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微软雅黑</vt:lpstr>
      <vt:lpstr>Wingdings</vt:lpstr>
      <vt:lpstr>Arial Unicode MS</vt:lpstr>
      <vt:lpstr>Calibri</vt:lpstr>
      <vt:lpstr>汉仪旗黑-85S</vt:lpstr>
      <vt:lpstr>黑体</vt:lpstr>
      <vt:lpstr>Segoe UI</vt:lpstr>
      <vt:lpstr>微软雅黑 Light</vt:lpstr>
      <vt:lpstr>Cambria Math</vt:lpstr>
      <vt:lpstr>Times New Roman</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坤哥</cp:lastModifiedBy>
  <cp:revision>283</cp:revision>
  <dcterms:created xsi:type="dcterms:W3CDTF">2019-06-19T02:08:00Z</dcterms:created>
  <dcterms:modified xsi:type="dcterms:W3CDTF">2021-06-04T11:28:02Z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04AA300042F74F1BAB13F2B80E9F14C8</vt:lpwstr>
  </property>
</Properties>
</file>