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b74b21c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b74b21c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b74b21cd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b74b21c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b74b21c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b74b21c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b74b21c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b74b21c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bfe94df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bfe94df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b74b21cd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b74b21cd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b74b21cd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b74b21cd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b74b21cd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b74b21cd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4000" y="341175"/>
            <a:ext cx="8976000" cy="152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500"/>
              <a:t>基础数据结构(三) -- Heap</a:t>
            </a:r>
            <a:endParaRPr b="1" sz="5500"/>
          </a:p>
        </p:txBody>
      </p:sp>
      <p:sp>
        <p:nvSpPr>
          <p:cNvPr id="55" name="Google Shape;55;p13"/>
          <p:cNvSpPr txBox="1"/>
          <p:nvPr>
            <p:ph idx="1" type="subTitle"/>
          </p:nvPr>
        </p:nvSpPr>
        <p:spPr>
          <a:xfrm>
            <a:off x="339200" y="2320700"/>
            <a:ext cx="8608500" cy="196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Lintcode 130. Heapify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Heap application: 1.HeapSort 2. PriorityQueue</a:t>
            </a:r>
            <a:endParaRPr/>
          </a:p>
        </p:txBody>
      </p:sp>
      <p:sp>
        <p:nvSpPr>
          <p:cNvPr id="56" name="Google Shape;56;p13"/>
          <p:cNvSpPr txBox="1"/>
          <p:nvPr/>
        </p:nvSpPr>
        <p:spPr>
          <a:xfrm>
            <a:off x="7008900" y="4150675"/>
            <a:ext cx="16110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你的好朋友Eddie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47525" y="215825"/>
            <a:ext cx="7297200" cy="10083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t/>
            </a:r>
            <a:endParaRPr>
              <a:solidFill>
                <a:schemeClr val="dk2"/>
              </a:solidFill>
            </a:endParaRPr>
          </a:p>
          <a:p>
            <a:pPr indent="0" lvl="0" marL="0" rtl="0" algn="l">
              <a:lnSpc>
                <a:spcPct val="115000"/>
              </a:lnSpc>
              <a:spcBef>
                <a:spcPts val="2400"/>
              </a:spcBef>
              <a:spcAft>
                <a:spcPts val="600"/>
              </a:spcAft>
              <a:buClr>
                <a:schemeClr val="dk1"/>
              </a:buClr>
              <a:buSzPts val="1100"/>
              <a:buFont typeface="Arial"/>
              <a:buNone/>
            </a:pPr>
            <a:r>
              <a:t/>
            </a:r>
            <a:endParaRPr>
              <a:solidFill>
                <a:schemeClr val="dk2"/>
              </a:solidFill>
            </a:endParaRPr>
          </a:p>
        </p:txBody>
      </p:sp>
      <p:sp>
        <p:nvSpPr>
          <p:cNvPr id="62" name="Google Shape;62;p14"/>
          <p:cNvSpPr txBox="1"/>
          <p:nvPr>
            <p:ph idx="1" type="body"/>
          </p:nvPr>
        </p:nvSpPr>
        <p:spPr>
          <a:xfrm>
            <a:off x="155825" y="1033250"/>
            <a:ext cx="5078400" cy="38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(Binary) Heap is a special case of balanced binary tree data structure where the root-node key is compared with its children and arranged accordingly.</a:t>
            </a:r>
            <a:endParaRPr sz="1900"/>
          </a:p>
          <a:p>
            <a:pPr indent="0" lvl="0" marL="0" rtl="0" algn="l">
              <a:spcBef>
                <a:spcPts val="1600"/>
              </a:spcBef>
              <a:spcAft>
                <a:spcPts val="0"/>
              </a:spcAft>
              <a:buNone/>
            </a:pPr>
            <a:r>
              <a:rPr lang="en" sz="1900"/>
              <a:t>Min-Heap − Where the value of the root node is less than or equal to either of its children.</a:t>
            </a:r>
            <a:endParaRPr sz="1900"/>
          </a:p>
          <a:p>
            <a:pPr indent="0" lvl="0" marL="0" rtl="0" algn="l">
              <a:spcBef>
                <a:spcPts val="1600"/>
              </a:spcBef>
              <a:spcAft>
                <a:spcPts val="1600"/>
              </a:spcAft>
              <a:buNone/>
            </a:pPr>
            <a:r>
              <a:rPr lang="en" sz="1900"/>
              <a:t>Max-Heap − Where the value of the root node is greater than or equal to either of its children.</a:t>
            </a:r>
            <a:endParaRPr sz="1900"/>
          </a:p>
        </p:txBody>
      </p:sp>
      <p:sp>
        <p:nvSpPr>
          <p:cNvPr id="63" name="Google Shape;63;p14"/>
          <p:cNvSpPr txBox="1"/>
          <p:nvPr/>
        </p:nvSpPr>
        <p:spPr>
          <a:xfrm>
            <a:off x="247525" y="411875"/>
            <a:ext cx="52809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t>Heap Definition</a:t>
            </a:r>
            <a:endParaRPr b="1" sz="2600"/>
          </a:p>
        </p:txBody>
      </p:sp>
      <p:pic>
        <p:nvPicPr>
          <p:cNvPr id="64" name="Google Shape;64;p14"/>
          <p:cNvPicPr preferRelativeResize="0"/>
          <p:nvPr/>
        </p:nvPicPr>
        <p:blipFill rotWithShape="1">
          <a:blip r:embed="rId3">
            <a:alphaModFix/>
          </a:blip>
          <a:srcRect b="37725" l="0" r="0" t="0"/>
          <a:stretch/>
        </p:blipFill>
        <p:spPr>
          <a:xfrm>
            <a:off x="5480800" y="-5"/>
            <a:ext cx="3534850" cy="2250950"/>
          </a:xfrm>
          <a:prstGeom prst="rect">
            <a:avLst/>
          </a:prstGeom>
          <a:noFill/>
          <a:ln>
            <a:noFill/>
          </a:ln>
        </p:spPr>
      </p:pic>
      <p:pic>
        <p:nvPicPr>
          <p:cNvPr id="65" name="Google Shape;65;p14"/>
          <p:cNvPicPr preferRelativeResize="0"/>
          <p:nvPr/>
        </p:nvPicPr>
        <p:blipFill>
          <a:blip r:embed="rId4">
            <a:alphaModFix/>
          </a:blip>
          <a:stretch>
            <a:fillRect/>
          </a:stretch>
        </p:blipFill>
        <p:spPr>
          <a:xfrm>
            <a:off x="6151900" y="3190425"/>
            <a:ext cx="2346449" cy="1953075"/>
          </a:xfrm>
          <a:prstGeom prst="rect">
            <a:avLst/>
          </a:prstGeom>
          <a:noFill/>
          <a:ln>
            <a:noFill/>
          </a:ln>
        </p:spPr>
      </p:pic>
      <p:pic>
        <p:nvPicPr>
          <p:cNvPr id="66" name="Google Shape;66;p14"/>
          <p:cNvPicPr preferRelativeResize="0"/>
          <p:nvPr/>
        </p:nvPicPr>
        <p:blipFill rotWithShape="1">
          <a:blip r:embed="rId3">
            <a:alphaModFix/>
          </a:blip>
          <a:srcRect b="0" l="0" r="0" t="72104"/>
          <a:stretch/>
        </p:blipFill>
        <p:spPr>
          <a:xfrm>
            <a:off x="5609150" y="2250941"/>
            <a:ext cx="3534850" cy="1008300"/>
          </a:xfrm>
          <a:prstGeom prst="rect">
            <a:avLst/>
          </a:prstGeom>
          <a:noFill/>
          <a:ln>
            <a:noFill/>
          </a:ln>
        </p:spPr>
      </p:pic>
      <p:sp>
        <p:nvSpPr>
          <p:cNvPr id="67" name="Google Shape;67;p14"/>
          <p:cNvSpPr txBox="1"/>
          <p:nvPr/>
        </p:nvSpPr>
        <p:spPr>
          <a:xfrm>
            <a:off x="4044500" y="4286075"/>
            <a:ext cx="2178300" cy="6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This is important -&gt;</a:t>
            </a:r>
            <a:endParaRPr b="1" sz="16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Heapify</a:t>
            </a:r>
            <a:r>
              <a:rPr lang="en" sz="3000"/>
              <a:t> </a:t>
            </a:r>
            <a:r>
              <a:rPr b="1" lang="en" sz="2600"/>
              <a:t>Definition</a:t>
            </a:r>
            <a:endParaRPr sz="3000"/>
          </a:p>
        </p:txBody>
      </p:sp>
      <p:sp>
        <p:nvSpPr>
          <p:cNvPr id="73" name="Google Shape;73;p15"/>
          <p:cNvSpPr txBox="1"/>
          <p:nvPr>
            <p:ph idx="1" type="body"/>
          </p:nvPr>
        </p:nvSpPr>
        <p:spPr>
          <a:xfrm>
            <a:off x="265050" y="1152475"/>
            <a:ext cx="4419300" cy="374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chemeClr val="dk1"/>
                </a:solidFill>
                <a:highlight>
                  <a:srgbClr val="FFFFFF"/>
                </a:highlight>
                <a:latin typeface="Courier New"/>
                <a:ea typeface="Courier New"/>
                <a:cs typeface="Courier New"/>
                <a:sym typeface="Courier New"/>
              </a:rPr>
              <a:t>HEAPIFY</a:t>
            </a:r>
            <a:r>
              <a:rPr lang="en" sz="1700">
                <a:solidFill>
                  <a:schemeClr val="dk1"/>
                </a:solidFill>
                <a:highlight>
                  <a:srgbClr val="FFFFFF"/>
                </a:highlight>
              </a:rPr>
              <a:t> is an important subroutine for manipulating heaps. Its inputs are an array </a:t>
            </a:r>
            <a:r>
              <a:rPr i="1" lang="en" sz="1700">
                <a:solidFill>
                  <a:schemeClr val="dk1"/>
                </a:solidFill>
                <a:highlight>
                  <a:srgbClr val="FFFFFF"/>
                </a:highlight>
              </a:rPr>
              <a:t>A</a:t>
            </a:r>
            <a:r>
              <a:rPr lang="en" sz="1700">
                <a:solidFill>
                  <a:schemeClr val="dk1"/>
                </a:solidFill>
                <a:highlight>
                  <a:srgbClr val="FFFFFF"/>
                </a:highlight>
              </a:rPr>
              <a:t> and an index </a:t>
            </a:r>
            <a:r>
              <a:rPr i="1" lang="en" sz="1700">
                <a:solidFill>
                  <a:schemeClr val="dk1"/>
                </a:solidFill>
                <a:highlight>
                  <a:srgbClr val="FFFFFF"/>
                </a:highlight>
              </a:rPr>
              <a:t>i</a:t>
            </a:r>
            <a:r>
              <a:rPr lang="en" sz="1700">
                <a:solidFill>
                  <a:schemeClr val="dk1"/>
                </a:solidFill>
                <a:highlight>
                  <a:srgbClr val="FFFFFF"/>
                </a:highlight>
              </a:rPr>
              <a:t> into the array. When </a:t>
            </a:r>
            <a:r>
              <a:rPr lang="en" sz="1500">
                <a:solidFill>
                  <a:schemeClr val="dk1"/>
                </a:solidFill>
                <a:highlight>
                  <a:srgbClr val="FFFFFF"/>
                </a:highlight>
                <a:latin typeface="Courier New"/>
                <a:ea typeface="Courier New"/>
                <a:cs typeface="Courier New"/>
                <a:sym typeface="Courier New"/>
              </a:rPr>
              <a:t>HEAPIFY</a:t>
            </a:r>
            <a:r>
              <a:rPr lang="en" sz="1700">
                <a:solidFill>
                  <a:schemeClr val="dk1"/>
                </a:solidFill>
                <a:highlight>
                  <a:srgbClr val="FFFFFF"/>
                </a:highlight>
              </a:rPr>
              <a:t> is called, it is assumed that the binary trees rooted at </a:t>
            </a:r>
            <a:r>
              <a:rPr lang="en" sz="1500">
                <a:solidFill>
                  <a:schemeClr val="dk1"/>
                </a:solidFill>
                <a:highlight>
                  <a:srgbClr val="FFFFFF"/>
                </a:highlight>
                <a:latin typeface="Courier New"/>
                <a:ea typeface="Courier New"/>
                <a:cs typeface="Courier New"/>
                <a:sym typeface="Courier New"/>
              </a:rPr>
              <a:t>LEFT</a:t>
            </a:r>
            <a:r>
              <a:rPr lang="en" sz="1700">
                <a:solidFill>
                  <a:schemeClr val="dk1"/>
                </a:solidFill>
                <a:highlight>
                  <a:srgbClr val="FFFFFF"/>
                </a:highlight>
              </a:rPr>
              <a:t>(</a:t>
            </a:r>
            <a:r>
              <a:rPr i="1" lang="en" sz="1700">
                <a:solidFill>
                  <a:schemeClr val="dk1"/>
                </a:solidFill>
                <a:highlight>
                  <a:srgbClr val="FFFFFF"/>
                </a:highlight>
              </a:rPr>
              <a:t>i</a:t>
            </a:r>
            <a:r>
              <a:rPr lang="en" sz="1700">
                <a:solidFill>
                  <a:schemeClr val="dk1"/>
                </a:solidFill>
                <a:highlight>
                  <a:srgbClr val="FFFFFF"/>
                </a:highlight>
              </a:rPr>
              <a:t>) and </a:t>
            </a:r>
            <a:r>
              <a:rPr lang="en" sz="1500">
                <a:solidFill>
                  <a:schemeClr val="dk1"/>
                </a:solidFill>
                <a:highlight>
                  <a:srgbClr val="FFFFFF"/>
                </a:highlight>
                <a:latin typeface="Courier New"/>
                <a:ea typeface="Courier New"/>
                <a:cs typeface="Courier New"/>
                <a:sym typeface="Courier New"/>
              </a:rPr>
              <a:t>RIGHT</a:t>
            </a:r>
            <a:r>
              <a:rPr lang="en" sz="1700">
                <a:solidFill>
                  <a:schemeClr val="dk1"/>
                </a:solidFill>
                <a:highlight>
                  <a:srgbClr val="FFFFFF"/>
                </a:highlight>
              </a:rPr>
              <a:t>(</a:t>
            </a:r>
            <a:r>
              <a:rPr i="1" lang="en" sz="1700">
                <a:solidFill>
                  <a:schemeClr val="dk1"/>
                </a:solidFill>
                <a:highlight>
                  <a:srgbClr val="FFFFFF"/>
                </a:highlight>
              </a:rPr>
              <a:t>i</a:t>
            </a:r>
            <a:r>
              <a:rPr lang="en" sz="1700">
                <a:solidFill>
                  <a:schemeClr val="dk1"/>
                </a:solidFill>
                <a:highlight>
                  <a:srgbClr val="FFFFFF"/>
                </a:highlight>
              </a:rPr>
              <a:t>) are heaps, but that </a:t>
            </a:r>
            <a:r>
              <a:rPr i="1" lang="en" sz="1700">
                <a:solidFill>
                  <a:schemeClr val="dk1"/>
                </a:solidFill>
                <a:highlight>
                  <a:srgbClr val="FFFFFF"/>
                </a:highlight>
              </a:rPr>
              <a:t>A</a:t>
            </a:r>
            <a:r>
              <a:rPr lang="en" sz="1700">
                <a:solidFill>
                  <a:schemeClr val="dk1"/>
                </a:solidFill>
                <a:highlight>
                  <a:srgbClr val="FFFFFF"/>
                </a:highlight>
              </a:rPr>
              <a:t>[</a:t>
            </a:r>
            <a:r>
              <a:rPr i="1" lang="en" sz="1700">
                <a:solidFill>
                  <a:schemeClr val="dk1"/>
                </a:solidFill>
                <a:highlight>
                  <a:srgbClr val="FFFFFF"/>
                </a:highlight>
              </a:rPr>
              <a:t>i</a:t>
            </a:r>
            <a:r>
              <a:rPr lang="en" sz="1700">
                <a:solidFill>
                  <a:schemeClr val="dk1"/>
                </a:solidFill>
                <a:highlight>
                  <a:srgbClr val="FFFFFF"/>
                </a:highlight>
              </a:rPr>
              <a:t>] may be smaller than its children, thus violating the heap property (7.1). The function of </a:t>
            </a:r>
            <a:r>
              <a:rPr lang="en" sz="1500">
                <a:solidFill>
                  <a:schemeClr val="dk1"/>
                </a:solidFill>
                <a:highlight>
                  <a:srgbClr val="FFFFFF"/>
                </a:highlight>
                <a:latin typeface="Courier New"/>
                <a:ea typeface="Courier New"/>
                <a:cs typeface="Courier New"/>
                <a:sym typeface="Courier New"/>
              </a:rPr>
              <a:t>HEAPIFY</a:t>
            </a:r>
            <a:r>
              <a:rPr lang="en" sz="1700">
                <a:solidFill>
                  <a:schemeClr val="dk1"/>
                </a:solidFill>
                <a:highlight>
                  <a:srgbClr val="FFFFFF"/>
                </a:highlight>
              </a:rPr>
              <a:t> is to let the value at </a:t>
            </a:r>
            <a:r>
              <a:rPr i="1" lang="en" sz="1700">
                <a:solidFill>
                  <a:schemeClr val="dk1"/>
                </a:solidFill>
                <a:highlight>
                  <a:srgbClr val="FFFFFF"/>
                </a:highlight>
              </a:rPr>
              <a:t>A</a:t>
            </a:r>
            <a:r>
              <a:rPr lang="en" sz="1700">
                <a:solidFill>
                  <a:schemeClr val="dk1"/>
                </a:solidFill>
                <a:highlight>
                  <a:srgbClr val="FFFFFF"/>
                </a:highlight>
              </a:rPr>
              <a:t>[</a:t>
            </a:r>
            <a:r>
              <a:rPr i="1" lang="en" sz="1700">
                <a:solidFill>
                  <a:schemeClr val="dk1"/>
                </a:solidFill>
                <a:highlight>
                  <a:srgbClr val="FFFFFF"/>
                </a:highlight>
              </a:rPr>
              <a:t>i</a:t>
            </a:r>
            <a:r>
              <a:rPr lang="en" sz="1700">
                <a:solidFill>
                  <a:schemeClr val="dk1"/>
                </a:solidFill>
                <a:highlight>
                  <a:srgbClr val="FFFFFF"/>
                </a:highlight>
              </a:rPr>
              <a:t>] "float down" in the heap so that the subtree rooted at index </a:t>
            </a:r>
            <a:r>
              <a:rPr i="1" lang="en" sz="1700">
                <a:solidFill>
                  <a:schemeClr val="dk1"/>
                </a:solidFill>
                <a:highlight>
                  <a:srgbClr val="FFFFFF"/>
                </a:highlight>
              </a:rPr>
              <a:t>i</a:t>
            </a:r>
            <a:r>
              <a:rPr lang="en" sz="1700">
                <a:solidFill>
                  <a:schemeClr val="dk1"/>
                </a:solidFill>
                <a:highlight>
                  <a:srgbClr val="FFFFFF"/>
                </a:highlight>
              </a:rPr>
              <a:t> becomes a heap.</a:t>
            </a:r>
            <a:endParaRPr sz="2300"/>
          </a:p>
        </p:txBody>
      </p:sp>
      <p:pic>
        <p:nvPicPr>
          <p:cNvPr id="74" name="Google Shape;74;p15"/>
          <p:cNvPicPr preferRelativeResize="0"/>
          <p:nvPr/>
        </p:nvPicPr>
        <p:blipFill>
          <a:blip r:embed="rId3">
            <a:alphaModFix/>
          </a:blip>
          <a:stretch>
            <a:fillRect/>
          </a:stretch>
        </p:blipFill>
        <p:spPr>
          <a:xfrm>
            <a:off x="4836750" y="1170125"/>
            <a:ext cx="4154851" cy="30744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1560398" y="36675"/>
            <a:ext cx="602320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4897675" y="0"/>
            <a:ext cx="4246330" cy="1017825"/>
          </a:xfrm>
          <a:prstGeom prst="rect">
            <a:avLst/>
          </a:prstGeom>
          <a:noFill/>
          <a:ln>
            <a:noFill/>
          </a:ln>
        </p:spPr>
      </p:pic>
      <p:sp>
        <p:nvSpPr>
          <p:cNvPr id="85" name="Google Shape;85;p17"/>
          <p:cNvSpPr txBox="1"/>
          <p:nvPr>
            <p:ph type="title"/>
          </p:nvPr>
        </p:nvSpPr>
        <p:spPr>
          <a:xfrm>
            <a:off x="311700" y="463125"/>
            <a:ext cx="3904800" cy="5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Heapify  T(n) = O(n) </a:t>
            </a:r>
            <a:endParaRPr/>
          </a:p>
        </p:txBody>
      </p:sp>
      <p:pic>
        <p:nvPicPr>
          <p:cNvPr id="86" name="Google Shape;86;p17"/>
          <p:cNvPicPr preferRelativeResize="0"/>
          <p:nvPr/>
        </p:nvPicPr>
        <p:blipFill>
          <a:blip r:embed="rId4">
            <a:alphaModFix/>
          </a:blip>
          <a:stretch>
            <a:fillRect/>
          </a:stretch>
        </p:blipFill>
        <p:spPr>
          <a:xfrm>
            <a:off x="4849275" y="945775"/>
            <a:ext cx="4294724" cy="4197725"/>
          </a:xfrm>
          <a:prstGeom prst="rect">
            <a:avLst/>
          </a:prstGeom>
          <a:noFill/>
          <a:ln>
            <a:noFill/>
          </a:ln>
        </p:spPr>
      </p:pic>
      <p:pic>
        <p:nvPicPr>
          <p:cNvPr id="87" name="Google Shape;87;p17"/>
          <p:cNvPicPr preferRelativeResize="0"/>
          <p:nvPr/>
        </p:nvPicPr>
        <p:blipFill>
          <a:blip r:embed="rId5">
            <a:alphaModFix/>
          </a:blip>
          <a:stretch>
            <a:fillRect/>
          </a:stretch>
        </p:blipFill>
        <p:spPr>
          <a:xfrm>
            <a:off x="0" y="1285750"/>
            <a:ext cx="4803449" cy="3183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iterative</a:t>
            </a:r>
            <a:endParaRPr/>
          </a:p>
        </p:txBody>
      </p:sp>
      <p:pic>
        <p:nvPicPr>
          <p:cNvPr id="93" name="Google Shape;93;p18"/>
          <p:cNvPicPr preferRelativeResize="0"/>
          <p:nvPr/>
        </p:nvPicPr>
        <p:blipFill>
          <a:blip r:embed="rId3">
            <a:alphaModFix/>
          </a:blip>
          <a:stretch>
            <a:fillRect/>
          </a:stretch>
        </p:blipFill>
        <p:spPr>
          <a:xfrm>
            <a:off x="270650" y="1130700"/>
            <a:ext cx="5258867" cy="3820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build an application using heap-- HeapSort</a:t>
            </a:r>
            <a:endParaRPr/>
          </a:p>
        </p:txBody>
      </p:sp>
      <p:sp>
        <p:nvSpPr>
          <p:cNvPr id="99" name="Google Shape;99;p19"/>
          <p:cNvSpPr txBox="1"/>
          <p:nvPr>
            <p:ph idx="1" type="body"/>
          </p:nvPr>
        </p:nvSpPr>
        <p:spPr>
          <a:xfrm>
            <a:off x="72575" y="1152475"/>
            <a:ext cx="3355500" cy="3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highlight>
                  <a:srgbClr val="FFFFFF"/>
                </a:highlight>
                <a:latin typeface="Roboto"/>
                <a:ea typeface="Roboto"/>
                <a:cs typeface="Roboto"/>
                <a:sym typeface="Roboto"/>
              </a:rPr>
              <a:t>1.</a:t>
            </a:r>
            <a:r>
              <a:rPr lang="en" sz="1400">
                <a:solidFill>
                  <a:schemeClr val="dk1"/>
                </a:solidFill>
                <a:highlight>
                  <a:srgbClr val="FFFFFF"/>
                </a:highlight>
                <a:latin typeface="Roboto"/>
                <a:ea typeface="Roboto"/>
                <a:cs typeface="Roboto"/>
                <a:sym typeface="Roboto"/>
              </a:rPr>
              <a:t> Build a max heap from the input data.</a:t>
            </a:r>
            <a:endParaRPr sz="140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 sz="1400">
                <a:solidFill>
                  <a:schemeClr val="dk1"/>
                </a:solidFill>
                <a:highlight>
                  <a:srgbClr val="FFFFFF"/>
                </a:highlight>
                <a:latin typeface="Roboto"/>
                <a:ea typeface="Roboto"/>
                <a:cs typeface="Roboto"/>
                <a:sym typeface="Roboto"/>
              </a:rPr>
              <a:t>2.</a:t>
            </a:r>
            <a:r>
              <a:rPr lang="en" sz="1400">
                <a:solidFill>
                  <a:schemeClr val="dk1"/>
                </a:solidFill>
                <a:highlight>
                  <a:srgbClr val="FFFFFF"/>
                </a:highlight>
                <a:latin typeface="Roboto"/>
                <a:ea typeface="Roboto"/>
                <a:cs typeface="Roboto"/>
                <a:sym typeface="Roboto"/>
              </a:rPr>
              <a:t> At this point, the largest item is stored at the root of the heap. Replace it with the last item of the heap followed by reducing the size of heap by 1. Finally, heapify the root of tree.</a:t>
            </a:r>
            <a:endParaRPr sz="1400">
              <a:solidFill>
                <a:schemeClr val="dk1"/>
              </a:solidFill>
              <a:highlight>
                <a:srgbClr val="FFFFFF"/>
              </a:highlight>
              <a:latin typeface="Roboto"/>
              <a:ea typeface="Roboto"/>
              <a:cs typeface="Roboto"/>
              <a:sym typeface="Roboto"/>
            </a:endParaRPr>
          </a:p>
          <a:p>
            <a:pPr indent="0" lvl="0" marL="0" rtl="0" algn="l">
              <a:spcBef>
                <a:spcPts val="1600"/>
              </a:spcBef>
              <a:spcAft>
                <a:spcPts val="1600"/>
              </a:spcAft>
              <a:buNone/>
            </a:pPr>
            <a:r>
              <a:rPr b="1" lang="en" sz="1400">
                <a:solidFill>
                  <a:schemeClr val="dk1"/>
                </a:solidFill>
                <a:highlight>
                  <a:srgbClr val="FFFFFF"/>
                </a:highlight>
                <a:latin typeface="Roboto"/>
                <a:ea typeface="Roboto"/>
                <a:cs typeface="Roboto"/>
                <a:sym typeface="Roboto"/>
              </a:rPr>
              <a:t>3.</a:t>
            </a:r>
            <a:r>
              <a:rPr lang="en" sz="1400">
                <a:solidFill>
                  <a:schemeClr val="dk1"/>
                </a:solidFill>
                <a:highlight>
                  <a:srgbClr val="FFFFFF"/>
                </a:highlight>
                <a:latin typeface="Roboto"/>
                <a:ea typeface="Roboto"/>
                <a:cs typeface="Roboto"/>
                <a:sym typeface="Roboto"/>
              </a:rPr>
              <a:t> Repeat above steps while size of heap is greater than 1.</a:t>
            </a:r>
            <a:endParaRPr sz="1400">
              <a:solidFill>
                <a:schemeClr val="dk1"/>
              </a:solidFill>
              <a:highlight>
                <a:srgbClr val="FFFFFF"/>
              </a:highlight>
              <a:latin typeface="Roboto"/>
              <a:ea typeface="Roboto"/>
              <a:cs typeface="Roboto"/>
              <a:sym typeface="Roboto"/>
            </a:endParaRPr>
          </a:p>
        </p:txBody>
      </p:sp>
      <p:pic>
        <p:nvPicPr>
          <p:cNvPr id="100" name="Google Shape;100;p19"/>
          <p:cNvPicPr preferRelativeResize="0"/>
          <p:nvPr/>
        </p:nvPicPr>
        <p:blipFill>
          <a:blip r:embed="rId3">
            <a:alphaModFix/>
          </a:blip>
          <a:stretch>
            <a:fillRect/>
          </a:stretch>
        </p:blipFill>
        <p:spPr>
          <a:xfrm>
            <a:off x="3745600" y="1152475"/>
            <a:ext cx="4996660"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build an application using heap -- PriorityQueue</a:t>
            </a:r>
            <a:endParaRPr/>
          </a:p>
        </p:txBody>
      </p:sp>
      <p:sp>
        <p:nvSpPr>
          <p:cNvPr id="106" name="Google Shape;106;p20"/>
          <p:cNvSpPr txBox="1"/>
          <p:nvPr>
            <p:ph idx="1" type="body"/>
          </p:nvPr>
        </p:nvSpPr>
        <p:spPr>
          <a:xfrm>
            <a:off x="0" y="1152475"/>
            <a:ext cx="2208900" cy="3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a:t>
            </a:r>
            <a:endParaRPr/>
          </a:p>
          <a:p>
            <a:pPr indent="0" lvl="0" marL="0" rtl="0" algn="l">
              <a:spcBef>
                <a:spcPts val="1600"/>
              </a:spcBef>
              <a:spcAft>
                <a:spcPts val="0"/>
              </a:spcAft>
              <a:buNone/>
            </a:pPr>
            <a:r>
              <a:rPr lang="en"/>
              <a:t>offer() : add number</a:t>
            </a:r>
            <a:endParaRPr/>
          </a:p>
          <a:p>
            <a:pPr indent="0" lvl="0" marL="0" rtl="0" algn="l">
              <a:spcBef>
                <a:spcPts val="1600"/>
              </a:spcBef>
              <a:spcAft>
                <a:spcPts val="0"/>
              </a:spcAft>
              <a:buNone/>
            </a:pPr>
            <a:r>
              <a:rPr lang="en"/>
              <a:t>pull() : get and remove the minimal number from pq</a:t>
            </a:r>
            <a:endParaRPr/>
          </a:p>
          <a:p>
            <a:pPr indent="0" lvl="0" marL="0" rtl="0" algn="l">
              <a:spcBef>
                <a:spcPts val="1600"/>
              </a:spcBef>
              <a:spcAft>
                <a:spcPts val="1600"/>
              </a:spcAft>
              <a:buNone/>
            </a:pPr>
            <a:r>
              <a:rPr lang="en"/>
              <a:t>peek() : get the minimal number from pq</a:t>
            </a:r>
            <a:endParaRPr/>
          </a:p>
        </p:txBody>
      </p:sp>
      <p:pic>
        <p:nvPicPr>
          <p:cNvPr id="107" name="Google Shape;107;p20"/>
          <p:cNvPicPr preferRelativeResize="0"/>
          <p:nvPr/>
        </p:nvPicPr>
        <p:blipFill>
          <a:blip r:embed="rId3">
            <a:alphaModFix/>
          </a:blip>
          <a:stretch>
            <a:fillRect/>
          </a:stretch>
        </p:blipFill>
        <p:spPr>
          <a:xfrm>
            <a:off x="2208900" y="1152463"/>
            <a:ext cx="3093824" cy="3820975"/>
          </a:xfrm>
          <a:prstGeom prst="rect">
            <a:avLst/>
          </a:prstGeom>
          <a:noFill/>
          <a:ln>
            <a:noFill/>
          </a:ln>
        </p:spPr>
      </p:pic>
      <p:pic>
        <p:nvPicPr>
          <p:cNvPr id="108" name="Google Shape;108;p20"/>
          <p:cNvPicPr preferRelativeResize="0"/>
          <p:nvPr/>
        </p:nvPicPr>
        <p:blipFill>
          <a:blip r:embed="rId4">
            <a:alphaModFix/>
          </a:blip>
          <a:stretch>
            <a:fillRect/>
          </a:stretch>
        </p:blipFill>
        <p:spPr>
          <a:xfrm>
            <a:off x="5302719" y="1152475"/>
            <a:ext cx="3699581" cy="3820975"/>
          </a:xfrm>
          <a:prstGeom prst="rect">
            <a:avLst/>
          </a:prstGeom>
          <a:noFill/>
          <a:ln>
            <a:noFill/>
          </a:ln>
        </p:spPr>
      </p:pic>
      <p:pic>
        <p:nvPicPr>
          <p:cNvPr id="109" name="Google Shape;109;p20"/>
          <p:cNvPicPr preferRelativeResize="0"/>
          <p:nvPr/>
        </p:nvPicPr>
        <p:blipFill>
          <a:blip r:embed="rId5">
            <a:alphaModFix/>
          </a:blip>
          <a:stretch>
            <a:fillRect/>
          </a:stretch>
        </p:blipFill>
        <p:spPr>
          <a:xfrm>
            <a:off x="5318300" y="3064575"/>
            <a:ext cx="3668424" cy="102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 Summary -- about time complexity</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peekMax() or peekMin()</a:t>
            </a:r>
            <a:r>
              <a:rPr lang="en"/>
              <a:t>, depends on which heap you implement, takes O(1)</a:t>
            </a:r>
            <a:endParaRPr/>
          </a:p>
          <a:p>
            <a:pPr indent="0" lvl="0" marL="0" rtl="0" algn="l">
              <a:spcBef>
                <a:spcPts val="1600"/>
              </a:spcBef>
              <a:spcAft>
                <a:spcPts val="0"/>
              </a:spcAft>
              <a:buNone/>
            </a:pPr>
            <a:r>
              <a:rPr lang="en">
                <a:solidFill>
                  <a:srgbClr val="FF0000"/>
                </a:solidFill>
              </a:rPr>
              <a:t>add()/remove() </a:t>
            </a:r>
            <a:r>
              <a:rPr lang="en"/>
              <a:t>a new number to heap would do logn times heapify, so time complexity is O(logn)</a:t>
            </a:r>
            <a:endParaRPr/>
          </a:p>
          <a:p>
            <a:pPr indent="0" lvl="0" marL="0" rtl="0" algn="l">
              <a:spcBef>
                <a:spcPts val="1600"/>
              </a:spcBef>
              <a:spcAft>
                <a:spcPts val="0"/>
              </a:spcAft>
              <a:buNone/>
            </a:pPr>
            <a:r>
              <a:rPr lang="en">
                <a:solidFill>
                  <a:srgbClr val="FF0000"/>
                </a:solidFill>
              </a:rPr>
              <a:t>Delete random</a:t>
            </a:r>
            <a:r>
              <a:rPr lang="en"/>
              <a:t> would cause O(n), because search O(n) + delete O(logn)</a:t>
            </a:r>
            <a:endParaRPr/>
          </a:p>
          <a:p>
            <a:pPr indent="0" lvl="0" marL="0" rtl="0" algn="l">
              <a:spcBef>
                <a:spcPts val="1600"/>
              </a:spcBef>
              <a:spcAft>
                <a:spcPts val="0"/>
              </a:spcAft>
              <a:buNone/>
            </a:pPr>
            <a:r>
              <a:rPr lang="en">
                <a:solidFill>
                  <a:srgbClr val="FF0000"/>
                </a:solidFill>
              </a:rPr>
              <a:t>Build heap</a:t>
            </a:r>
            <a:r>
              <a:rPr lang="en"/>
              <a:t> only takes O(n), we are doing heapify only for half of the element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