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515bba6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515bba6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3515bba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3515bba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515bba6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3515bba6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515bba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3515bba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752c1cb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752c1cb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3515bba6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3515bba6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3515bba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3515bba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3515bba6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3515bba6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3515bb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3515bb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3515bba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3515bba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515bba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3515bba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515bba6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515bba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515bba6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515bba6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3515bba6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3515bba6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3515bba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3515bba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515bba6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515bba6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_cJSRjNDn9s&amp;ab_channel=%E5%AE%B0%E7%9B%B8%E5%B0%8F%E7%94%98%E7%BD%97" TargetMode="External"/><Relationship Id="rId4" Type="http://schemas.openxmlformats.org/officeDocument/2006/relationships/hyperlink" Target="https://blog.csdn.net/hzerotole/article/details/109645455?utm_medium=distribute.pc_relevant.none-task-blog-baidujs_title-4&amp;spm=1001.2101.3001.4242" TargetMode="External"/><Relationship Id="rId5" Type="http://schemas.openxmlformats.org/officeDocument/2006/relationships/hyperlink" Target="https://blog.csdn.net/txl199106/article/details/64442595?utm_medium=distribute.pc_relevant.none-task-blog-baidujs_title-1&amp;spm=1001.2101.3001.424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18125"/>
            <a:ext cx="8520600" cy="11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树的</a:t>
            </a:r>
            <a:r>
              <a:rPr b="1" lang="en" sz="5500"/>
              <a:t>基础算法(四) -- LCA</a:t>
            </a:r>
            <a:endParaRPr b="1" sz="5500"/>
          </a:p>
        </p:txBody>
      </p:sp>
      <p:sp>
        <p:nvSpPr>
          <p:cNvPr id="55" name="Google Shape;55;p13"/>
          <p:cNvSpPr txBox="1"/>
          <p:nvPr/>
        </p:nvSpPr>
        <p:spPr>
          <a:xfrm>
            <a:off x="1100300" y="1735125"/>
            <a:ext cx="7389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  235. Lowest Common Ancestor of a Binary Search Tree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  236. Lowest Common Ancestor of a Binary Tree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1644. Lowest Common Ancestor of a Binary Tree II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1650. Lowest Common Ancestor of a Binary Tree III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1676. Lowest Common Ancestor of a Binary Tree IV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</a:rPr>
              <a:t>1123. Lowest Common Ancestor of Deepest Leaves</a:t>
            </a:r>
            <a:endParaRPr sz="22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63125" y="4149675"/>
            <a:ext cx="18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</a:t>
            </a:r>
            <a:r>
              <a:rPr lang="en"/>
              <a:t>优化？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树上</a:t>
            </a:r>
            <a:r>
              <a:rPr lang="en"/>
              <a:t>倍增考虑了二进制的思想，预处理每个结点2^i层父亲结点的下标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Tarjan 离线LCA 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O（n*m）</a:t>
            </a:r>
            <a:endParaRPr/>
          </a:p>
          <a:p>
            <a:pPr indent="-3429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树链剖分求LCA 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O（logn*m）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用欧拉序列转化为 RMQ 问题(range max/min query) O(nlogn) 时间内进行预处理，然后在 O(1) 时间内回答每个查询。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25" y="-2"/>
            <a:ext cx="7407974" cy="23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700" y="2248926"/>
            <a:ext cx="4763290" cy="28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306050" y="2477975"/>
            <a:ext cx="3711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离线算法其实就是将多个询问一次性解决。离线算法往往是与在线算法相对的。例如求LCA的算法中，树上倍增属于在线算法，在对树进行$O(n)$预处理后，每个询问用$O(log_2n)$复杂度回答。而离线的Tarjan算法则是用$O(n+q)$时间将询问一次性全部回答。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5848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402" y="0"/>
            <a:ext cx="4357600" cy="272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5">
            <a:alphaModFix/>
          </a:blip>
          <a:srcRect b="0" l="0" r="0" t="67923"/>
          <a:stretch/>
        </p:blipFill>
        <p:spPr>
          <a:xfrm>
            <a:off x="915800" y="3783800"/>
            <a:ext cx="4735024" cy="119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5">
            <a:alphaModFix/>
          </a:blip>
          <a:srcRect b="38206" l="0" r="0" t="0"/>
          <a:stretch/>
        </p:blipFill>
        <p:spPr>
          <a:xfrm>
            <a:off x="4786400" y="3030400"/>
            <a:ext cx="4357601" cy="21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56074" cy="312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800" y="0"/>
            <a:ext cx="453119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221438" y="3129550"/>
            <a:ext cx="361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由于面试几乎考察不到，leetcode如果加这个题目的话其实有点偏毕竟tarjan很少人复习到，所以没有完全的代码提供，核心思路如上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第一个for loop构建遍历顺序和lca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第二个for loop对于每个node如果被查询就放入result的一部分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950"/>
            <a:ext cx="606742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206475" y="432950"/>
            <a:ext cx="405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树</a:t>
            </a:r>
            <a:r>
              <a:rPr lang="en" sz="2200"/>
              <a:t>链刨分，需要提前处理top[](表示v所在链的顶端节点)</a:t>
            </a:r>
            <a:endParaRPr sz="22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150" y="2"/>
            <a:ext cx="4488850" cy="193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5559375" y="2006450"/>
            <a:ext cx="3457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我们首先将树中的边分为两部分，轻边和重边，记size(U)为以U为根的子树的节点的个数，令V为U的儿子中size最大的一个（如有多个最大，只取一个），则我们说边（U，V）为重边，其余的边为轻边（如下图所示红色为重边，蓝色为轻边）。</a:t>
            </a:r>
            <a:endParaRPr sz="135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我们首先将树中的边分为两部分，轻边和重边，记size(U)为以U为根的子树的节点的个数，令V为U的儿子中size最大的一个（如有多个最大，只取一个），则我们说边（U，V）为重边，其余的边为轻边（如下图所示红色为重边，蓝色为轻边）。</a:t>
            </a:r>
            <a:endParaRPr sz="1350">
              <a:solidFill>
                <a:srgbClr val="4D4D4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225275" y="4484750"/>
            <a:ext cx="458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实现</a:t>
            </a:r>
            <a:r>
              <a:rPr lang="en"/>
              <a:t>https://blog.csdn.net/dyx404514/article/details/8718202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017725"/>
            <a:ext cx="8583300" cy="18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lca基础模板的基础上其实是使用了pure recursion的知识，也就是我们从childNode里面拿到处理后的结果，然后在当前节点汇总来自左右孩子的数据，data自下而上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与之对比的是backtracking我们拿到来自parent的信息，data自上而下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我们会在下个星期着重来深入理解二者的区别和联系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13" y="3025325"/>
            <a:ext cx="7486370" cy="1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148150"/>
            <a:ext cx="17184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b="1"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回复‘加群’可加群，还有周赛压轴题详解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5885350" y="2409575"/>
            <a:ext cx="28656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5885350" y="342065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13675"/>
            <a:ext cx="3942681" cy="16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11752" y="592575"/>
            <a:ext cx="45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树</a:t>
            </a:r>
            <a:r>
              <a:rPr lang="en"/>
              <a:t>还剩下最后一节核心backtracking+pure recursion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338" y="424500"/>
            <a:ext cx="2871614" cy="1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https://www.youtube.com/watch?v=_cJSRjNDn9s&amp;ab_channel=%E5%AE%B0%E7%9B%B8%E5%B0%8F%E7%94%98%E7%BD%97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最近公共祖先算法详解LCA（附倍增、Tarjan、树链剖分方法及模板）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https://blog.csdn.net/hzerotole/article/details/109645455?utm_medium=distribute.pc_relevant.none-task-blog-baidujs_title-4&amp;spm=1001.2101.3001.4242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2222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最近公共祖先(LCA)的三种求解方法</a:t>
            </a:r>
            <a:endParaRPr b="1" sz="2100">
              <a:solidFill>
                <a:srgbClr val="222226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https://blog.csdn.net/txl199106/article/details/64442595?utm_medium=distribute.pc_relevant.none-task-blog-baidujs_title-1&amp;spm=1001.2101.3001.4242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7650" y="279400"/>
            <a:ext cx="2055600" cy="13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具体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考什么？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怎么考？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583" y="0"/>
            <a:ext cx="673141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854625" y="993625"/>
            <a:ext cx="19386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树 -&gt; 线性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bfs, dfs</a:t>
            </a:r>
            <a:r>
              <a:rPr lang="en" sz="1550">
                <a:solidFill>
                  <a:schemeClr val="dk1"/>
                </a:solidFill>
              </a:rPr>
              <a:t>遍历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bfs, dfs</a:t>
            </a:r>
            <a:r>
              <a:rPr lang="en" sz="1550">
                <a:solidFill>
                  <a:schemeClr val="dk1"/>
                </a:solidFill>
              </a:rPr>
              <a:t>遍历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lca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线性 -&gt; 树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bst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bfs, dfs遍历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树的遍历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iterator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树 -&gt; 线性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</a:rPr>
              <a:t>树的遍历</a:t>
            </a:r>
            <a:endParaRPr sz="155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46150" y="1880100"/>
            <a:ext cx="1938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所以我们接下来的内容会围绕5部分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F60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9C307"/>
              </a:buClr>
              <a:buSzPts val="1400"/>
              <a:buAutoNum type="arabicPeriod"/>
            </a:pPr>
            <a:r>
              <a:rPr b="1" lang="en">
                <a:solidFill>
                  <a:srgbClr val="09C307"/>
                </a:solidFill>
              </a:rPr>
              <a:t>树的遍历</a:t>
            </a:r>
            <a:endParaRPr b="1">
              <a:solidFill>
                <a:srgbClr val="09C30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9C307"/>
              </a:buClr>
              <a:buSzPts val="1400"/>
              <a:buAutoNum type="arabicPeriod"/>
            </a:pPr>
            <a:r>
              <a:rPr b="1" lang="en">
                <a:solidFill>
                  <a:srgbClr val="09C307"/>
                </a:solidFill>
              </a:rPr>
              <a:t>结构转换</a:t>
            </a:r>
            <a:br>
              <a:rPr b="1" lang="en">
                <a:solidFill>
                  <a:srgbClr val="09C307"/>
                </a:solidFill>
              </a:rPr>
            </a:br>
            <a:r>
              <a:rPr b="1" lang="en">
                <a:solidFill>
                  <a:srgbClr val="09C307"/>
                </a:solidFill>
              </a:rPr>
              <a:t>树 -&gt; 线性</a:t>
            </a:r>
            <a:br>
              <a:rPr b="1" lang="en">
                <a:solidFill>
                  <a:srgbClr val="09C307"/>
                </a:solidFill>
              </a:rPr>
            </a:br>
            <a:r>
              <a:rPr b="1" lang="en">
                <a:solidFill>
                  <a:srgbClr val="09C307"/>
                </a:solidFill>
              </a:rPr>
              <a:t>线性 -&gt; 树</a:t>
            </a:r>
            <a:endParaRPr b="1">
              <a:solidFill>
                <a:srgbClr val="09C30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LCA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9C307"/>
              </a:buClr>
              <a:buSzPts val="1400"/>
              <a:buAutoNum type="arabicPeriod"/>
            </a:pPr>
            <a:r>
              <a:rPr b="1" lang="en">
                <a:solidFill>
                  <a:srgbClr val="09C307"/>
                </a:solidFill>
              </a:rPr>
              <a:t>BST</a:t>
            </a:r>
            <a:endParaRPr b="1">
              <a:solidFill>
                <a:srgbClr val="09C30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9C307"/>
              </a:buClr>
              <a:buSzPts val="1400"/>
              <a:buAutoNum type="arabicPeriod"/>
            </a:pPr>
            <a:r>
              <a:rPr b="1" lang="en">
                <a:solidFill>
                  <a:srgbClr val="09C307"/>
                </a:solidFill>
              </a:rPr>
              <a:t>iterator</a:t>
            </a:r>
            <a:endParaRPr b="1">
              <a:solidFill>
                <a:srgbClr val="09C30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53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5850" y="2686716"/>
            <a:ext cx="3108052" cy="215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522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2591"/>
          <a:stretch/>
        </p:blipFill>
        <p:spPr>
          <a:xfrm>
            <a:off x="3276300" y="2456153"/>
            <a:ext cx="5867699" cy="186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451" y="0"/>
            <a:ext cx="5261775" cy="23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6300" y="4406450"/>
            <a:ext cx="5867700" cy="7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0256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400" y="994400"/>
            <a:ext cx="2645175" cy="16949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909600" y="3378500"/>
            <a:ext cx="203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iterative的</a:t>
            </a:r>
            <a:r>
              <a:rPr lang="en"/>
              <a:t>实现方式就是重新构建了一个有parent pointer的树类似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2575" y="0"/>
            <a:ext cx="5041425" cy="451153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102575" y="4527900"/>
            <a:ext cx="49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pointer</a:t>
            </a:r>
            <a:r>
              <a:rPr lang="en"/>
              <a:t>可以使用dfs or bfs(queue)均可，还可以在找到p,q两个点之后提前结束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975" y="0"/>
            <a:ext cx="51920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907299" cy="20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03375"/>
            <a:ext cx="3907300" cy="26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02376" cy="314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05323"/>
            <a:ext cx="2680150" cy="20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176" y="1234675"/>
            <a:ext cx="5636824" cy="3908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872400" y="128100"/>
            <a:ext cx="506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找</a:t>
            </a:r>
            <a:r>
              <a:rPr lang="en"/>
              <a:t>两个list的交汇点的套娃题</a:t>
            </a:r>
            <a:br>
              <a:rPr lang="en"/>
            </a:br>
            <a:r>
              <a:rPr lang="en"/>
              <a:t>160. Intersection of Two Linked Lists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https://leetcode.com/problems/intersection-of-two-linked-lists/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15774" cy="23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52850" l="0" r="0" t="0"/>
          <a:stretch/>
        </p:blipFill>
        <p:spPr>
          <a:xfrm>
            <a:off x="0" y="2867350"/>
            <a:ext cx="3620666" cy="227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325" y="2690000"/>
            <a:ext cx="5592677" cy="245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2150" y="0"/>
            <a:ext cx="4941849" cy="252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602" y="0"/>
            <a:ext cx="470639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03468"/>
            <a:ext cx="4437599" cy="94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88925"/>
            <a:ext cx="2601301" cy="22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485700" cy="20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177600" y="2088925"/>
            <a:ext cx="2259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46E7A"/>
                </a:solidFill>
                <a:highlight>
                  <a:srgbClr val="F7F9FA"/>
                </a:highlight>
              </a:rPr>
              <a:t>getLca</a:t>
            </a:r>
            <a:r>
              <a:rPr lang="en" sz="1250">
                <a:solidFill>
                  <a:srgbClr val="424242"/>
                </a:solidFill>
                <a:highlight>
                  <a:srgbClr val="FFFFFF"/>
                </a:highlight>
              </a:rPr>
              <a:t> function return the subtree </a:t>
            </a:r>
            <a:r>
              <a:rPr lang="en" sz="1200">
                <a:solidFill>
                  <a:srgbClr val="546E7A"/>
                </a:solidFill>
                <a:highlight>
                  <a:srgbClr val="F7F9FA"/>
                </a:highlight>
              </a:rPr>
              <a:t>height</a:t>
            </a:r>
            <a:r>
              <a:rPr lang="en" sz="1250">
                <a:solidFill>
                  <a:srgbClr val="424242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rgbClr val="546E7A"/>
                </a:solidFill>
                <a:highlight>
                  <a:srgbClr val="F7F9FA"/>
                </a:highlight>
              </a:rPr>
              <a:t>lca</a:t>
            </a:r>
            <a:r>
              <a:rPr lang="en" sz="1250">
                <a:solidFill>
                  <a:srgbClr val="424242"/>
                </a:solidFill>
                <a:highlight>
                  <a:srgbClr val="FFFFFF"/>
                </a:highlight>
              </a:rPr>
              <a:t> and at the same time.</a:t>
            </a:r>
            <a:endParaRPr sz="12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46E7A"/>
                </a:solidFill>
                <a:highlight>
                  <a:srgbClr val="F7F9FA"/>
                </a:highlight>
              </a:rPr>
              <a:t>null</a:t>
            </a:r>
            <a:r>
              <a:rPr lang="en" sz="1250">
                <a:solidFill>
                  <a:srgbClr val="424242"/>
                </a:solidFill>
                <a:highlight>
                  <a:srgbClr val="FFFFFF"/>
                </a:highlight>
              </a:rPr>
              <a:t> node will return depth 0,</a:t>
            </a:r>
            <a:endParaRPr sz="12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424242"/>
                </a:solidFill>
                <a:highlight>
                  <a:srgbClr val="FFFFFF"/>
                </a:highlight>
              </a:rPr>
              <a:t>leaves will return depth 1.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