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8F8C84-9776-4071-AE23-4218D09617F5}">
  <a:tblStyle styleId="{C08F8C84-9776-4071-AE23-4218D09617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7b631ce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7b631ce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7c6ec75df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7c6ec75df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7c6ec75df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7c6ec75df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7c6ec75df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7c6ec75df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7c6ec75df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7c6ec75df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7c6ec75df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7c6ec75df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7c6ec75df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7c6ec75df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7c6ec75df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7c6ec75df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7c6ec75df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7c6ec75df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7c6ec75df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7c6ec75df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7c6ec75df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7c6ec75df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7b631ced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7b631ced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7c6ec75df_1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7c6ec75df_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7c6ec75df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7c6ec75df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7c6ec75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7c6ec75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7c6ec75df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7c6ec75df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7c6ec75df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7c6ec75df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7c6ec75df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7c6ec75df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7c6ec75d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7c6ec75d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7c6ec75df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7c6ec75df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7c6ec75df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7c6ec75df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7c6ec75df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7c6ec75df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7c6ec75df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7c6ec75df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sciencedirect.com/topics/computer-science/message-diges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pace.bilibili.com/21630984" TargetMode="External"/><Relationship Id="rId4" Type="http://schemas.openxmlformats.org/officeDocument/2006/relationships/hyperlink" Target="https://www.youtube.com/c/%E5%8F%A4%E5%9F%8E%E7%AE%97%E6%B3%95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zhuanlan.zhihu.com/p/91947139" TargetMode="External"/><Relationship Id="rId4" Type="http://schemas.openxmlformats.org/officeDocument/2006/relationships/hyperlink" Target="https://www.educative.io/courses/grokking-the-system-design-interview/m2ygV4E81AR" TargetMode="External"/><Relationship Id="rId5" Type="http://schemas.openxmlformats.org/officeDocument/2006/relationships/hyperlink" Target="https://soulmachine.gitbooks.io/system-design/content/cn/distributed-id-generator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ink.zhihu.com/?target=http%3A//t.cn/RlB2PdD" TargetMode="External"/><Relationship Id="rId4" Type="http://schemas.openxmlformats.org/officeDocument/2006/relationships/hyperlink" Target="https://link.zhihu.com/?target=http%3A//t.cn/RlB2PdD" TargetMode="External"/><Relationship Id="rId5" Type="http://schemas.openxmlformats.org/officeDocument/2006/relationships/hyperlink" Target="https://link.zhihu.com/?target=http%3A//t.cn/" TargetMode="External"/><Relationship Id="rId6" Type="http://schemas.openxmlformats.org/officeDocument/2006/relationships/hyperlink" Target="https://link.zhihu.com/?target=http%3A//t.cn/" TargetMode="External"/><Relationship Id="rId7" Type="http://schemas.openxmlformats.org/officeDocument/2006/relationships/hyperlink" Target="https://link.zhihu.com/?target=https%3A//m.helijia.com/" TargetMode="External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9850" y="387150"/>
            <a:ext cx="8904300" cy="3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700"/>
              <a:t>系统设计(五) </a:t>
            </a:r>
            <a:endParaRPr b="1" sz="5700"/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700"/>
              <a:t>Design</a:t>
            </a:r>
            <a:r>
              <a:rPr b="1" lang="en" sz="5700"/>
              <a:t> Tiny URL </a:t>
            </a:r>
            <a:endParaRPr b="1" sz="5700"/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700"/>
              <a:t>System</a:t>
            </a:r>
            <a:endParaRPr b="1" sz="5700"/>
          </a:p>
        </p:txBody>
      </p:sp>
      <p:sp>
        <p:nvSpPr>
          <p:cNvPr id="55" name="Google Shape;55;p13"/>
          <p:cNvSpPr txBox="1"/>
          <p:nvPr/>
        </p:nvSpPr>
        <p:spPr>
          <a:xfrm>
            <a:off x="6227500" y="4170100"/>
            <a:ext cx="230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你们的好朋友Eddie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15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</a:t>
            </a:r>
            <a:r>
              <a:rPr lang="en"/>
              <a:t>High-level design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264525" y="730150"/>
            <a:ext cx="8520600" cy="4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hash </a:t>
            </a:r>
            <a:r>
              <a:rPr lang="en"/>
              <a:t>append string harsh again if conflict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hash distributed unique id - base 62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Key Generation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我们前面已经估算过我们需要30 Billion 的unique url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我们先要做估算看我们需要长度为多少的short url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因为我们有26个小写字母，26个大写字母，10个数字，所以26+26+10=62base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62^1=62          62^2=3844    62^3= 238,328      62^4=14,776,336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62^5=916,132,832    62^6=56,800,235,584=56 billion &gt; 30 Billion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所以我们需要</a:t>
            </a:r>
            <a:r>
              <a:rPr b="1" lang="en">
                <a:solidFill>
                  <a:srgbClr val="FF0000"/>
                </a:solidFill>
              </a:rPr>
              <a:t>6位</a:t>
            </a:r>
            <a:r>
              <a:rPr lang="en"/>
              <a:t>的base 62长度就够了，如果你用其他base 36自己算吧。。。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核心是速度要快，自圆其说，我们这里</a:t>
            </a:r>
            <a:r>
              <a:rPr b="1" lang="en">
                <a:solidFill>
                  <a:srgbClr val="FF0000"/>
                </a:solidFill>
              </a:rPr>
              <a:t>选7位</a:t>
            </a:r>
            <a:r>
              <a:rPr lang="en"/>
              <a:t>，100倍容量，为了给后面的暴力尝试留空间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258250" y="734000"/>
            <a:ext cx="85206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现在已经存在了很多hash function MD5, SHA-1, HAVAL, CRC32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MD5 128bit</a:t>
            </a:r>
            <a:endParaRPr b="1"/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en"/>
              <a:t>Secure Hash Algorithm 160bit</a:t>
            </a:r>
            <a:endParaRPr b="1" sz="1500">
              <a:solidFill>
                <a:srgbClr val="2E2E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E2E2E"/>
                </a:solidFill>
              </a:rPr>
              <a:t>Secure Hash Algorithm is the name of a series of hash algorithms. SHA-1 creates a 160-bit hash value. SHA-2 includes SHA-224, SHA-256, SHA-384, and SHA-512, named after the length of the </a:t>
            </a:r>
            <a:r>
              <a:rPr lang="en" sz="1500">
                <a:solidFill>
                  <a:srgbClr val="2E2E2E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message digest</a:t>
            </a:r>
            <a:r>
              <a:rPr lang="en" sz="1500">
                <a:solidFill>
                  <a:srgbClr val="2E2E2E"/>
                </a:solidFill>
              </a:rPr>
              <a:t> each creates.</a:t>
            </a:r>
            <a:endParaRPr sz="1500">
              <a:solidFill>
                <a:srgbClr val="2E2E2E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HAVAL varies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E2E2E"/>
                </a:solidFill>
              </a:rPr>
              <a:t>HAVAL (Hash of Variable Length) is a hash algorithm that creates message digests of 128, 160, 192, 224, or 256 bits in length, using 3, 4, or 5 rounds. HAVAL uses some of the design principles behind the MD family of hash algorithms and is faster than MD5.</a:t>
            </a:r>
            <a:endParaRPr sz="1500">
              <a:solidFill>
                <a:srgbClr val="2E2E2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The CRC32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500">
                <a:solidFill>
                  <a:srgbClr val="2E2E2E"/>
                </a:solidFill>
              </a:rPr>
              <a:t>function returns an 8-character string that is a text representation of the hexadecimal value of a 32-bit binary sequence. The Amazon Redshift CRC32 function is based on the CRC-32C polynomial.</a:t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442450" y="287600"/>
            <a:ext cx="8152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</a:rPr>
              <a:t>Encoding actual URL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267450" y="11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800"/>
              </a:spcAft>
              <a:buClr>
                <a:schemeClr val="dk1"/>
              </a:buClr>
              <a:buSzPct val="42489"/>
              <a:buFont typeface="Arial"/>
              <a:buNone/>
            </a:pPr>
            <a:r>
              <a:rPr b="1" lang="en" sz="2588">
                <a:highlight>
                  <a:srgbClr val="FFFFFF"/>
                </a:highlight>
              </a:rPr>
              <a:t>Encoding actual URL</a:t>
            </a:r>
            <a:endParaRPr sz="3688"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267450" y="631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我们从上面这些hash function 得到了结果还是太长了，我们如果再变短一些呢？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我们只取前6位，一定会有很多的collision，我们需要eliminate这个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方法一：我们在hash value基础上append一个string, 可以是用户id, 可以是现在的timestamp，可以是log的id等。然后再去做hash取前六位，看看在不在数据库，在就重复这个操作，不在我们就得到了一个unique short url. 查看在不在数据库可以用bloom filter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250" y="2630425"/>
            <a:ext cx="5880206" cy="25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165925" y="9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base62 conversion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900" y="670075"/>
            <a:ext cx="5817101" cy="4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988650" y="154825"/>
            <a:ext cx="325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我们直接用一个unique id generator比如redis, 直接一个递增的62base id generator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25" y="1367901"/>
            <a:ext cx="3891001" cy="290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5618825" y="4484775"/>
            <a:ext cx="10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base62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1328375" y="685975"/>
            <a:ext cx="139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这个图里面是1对1的，没有一个长对多个短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 unique ID Generator </a:t>
            </a:r>
            <a:r>
              <a:rPr lang="en"/>
              <a:t>我们下星期再来详细分析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下面提供四种方法下次详细解释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multi-master replication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UUID Universally unique identifier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Ticket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Twitter snowflake approach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两种hash对比</a:t>
            </a:r>
            <a:endParaRPr/>
          </a:p>
        </p:txBody>
      </p:sp>
      <p:graphicFrame>
        <p:nvGraphicFramePr>
          <p:cNvPr id="151" name="Google Shape;151;p27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{C08F8C84-9776-4071-AE23-4218D09617F5}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append string hash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base 62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长度固定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长度根据id不同变化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不需要unique id generator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需要unique id generator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有</a:t>
                      </a:r>
                      <a:r>
                        <a:rPr lang="en"/>
                        <a:t>collision需要rehash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collison不存在因为id是unique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下一个url很难猜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security issue如果我们id increase by 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up</a:t>
            </a:r>
            <a:r>
              <a:rPr lang="en"/>
              <a:t>: 如何防止TinyURL被爬取？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刚才我们看到的例子如果是按正常顺序，就是1，2，3……9，a，b，这样很容易被机器抓取，有个简单办法，内部你做一个乱序对应表，比如z对应1, w对应2，b对应34，这样就比较难猜到你的生成规则。</a:t>
            </a:r>
            <a:endParaRPr sz="2200"/>
          </a:p>
        </p:txBody>
      </p:sp>
      <p:sp>
        <p:nvSpPr>
          <p:cNvPr id="158" name="Google Shape;158;p28"/>
          <p:cNvSpPr txBox="1"/>
          <p:nvPr>
            <p:ph type="title"/>
          </p:nvPr>
        </p:nvSpPr>
        <p:spPr>
          <a:xfrm>
            <a:off x="40877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如何</a:t>
            </a:r>
            <a:r>
              <a:rPr lang="en"/>
              <a:t>限制用户访问？</a:t>
            </a:r>
            <a:endParaRPr/>
          </a:p>
        </p:txBody>
      </p:sp>
      <p:sp>
        <p:nvSpPr>
          <p:cNvPr id="159" name="Google Shape;159;p28"/>
          <p:cNvSpPr txBox="1"/>
          <p:nvPr/>
        </p:nvSpPr>
        <p:spPr>
          <a:xfrm>
            <a:off x="408775" y="2953375"/>
            <a:ext cx="821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rate limiter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当某个用户每分钟到达一定次数就禁止访问，可以使用一些计数器针对用户cookie做统计，当一分钟内到达阈值就触发屏蔽。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如何实现URL的跳转服务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333333"/>
                </a:solidFill>
                <a:highlight>
                  <a:srgbClr val="FFFFFF"/>
                </a:highlight>
              </a:rPr>
              <a:t>不必自己造轮子，现在apache\nginx等主流服务器早就自带重定向模块，你只需要打开这个模块配置一下就可。</a:t>
            </a:r>
            <a:endParaRPr sz="2300"/>
          </a:p>
        </p:txBody>
      </p:sp>
      <p:sp>
        <p:nvSpPr>
          <p:cNvPr id="166" name="Google Shape;166;p29"/>
          <p:cNvSpPr txBox="1"/>
          <p:nvPr/>
        </p:nvSpPr>
        <p:spPr>
          <a:xfrm>
            <a:off x="311700" y="2125725"/>
            <a:ext cx="417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Purging or DB cleanup</a:t>
            </a:r>
            <a:endParaRPr/>
          </a:p>
        </p:txBody>
      </p:sp>
      <p:sp>
        <p:nvSpPr>
          <p:cNvPr id="167" name="Google Shape;167;p29"/>
          <p:cNvSpPr txBox="1"/>
          <p:nvPr/>
        </p:nvSpPr>
        <p:spPr>
          <a:xfrm>
            <a:off x="464575" y="2887000"/>
            <a:ext cx="8097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如果用户设置的有效期时间到了怎么办？ lazy cleanup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当</a:t>
            </a:r>
            <a:r>
              <a:rPr lang="en"/>
              <a:t>用户访问要被删除的内容时，我们才检测时间然后删除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可以有专门的一个service每天运行，来清楚db和cache里面过期的，注意只在traffic少的时候运行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用户不设置时间也有default expire date like 2 years， </a:t>
            </a:r>
            <a:r>
              <a:rPr lang="en">
                <a:solidFill>
                  <a:schemeClr val="dk1"/>
                </a:solidFill>
              </a:rPr>
              <a:t>长时间不使用我们要删除嘛，我们也可以选择不删除毕竟空间便宜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过期url remove掉之后可以放回原来的pool供使用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Telemetry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我们可以redirect 302来收集一些信息，country of the visitor, date and time of access, web page that referred the click, browser, or platform from where the page was accessed.</a:t>
            </a:r>
            <a:endParaRPr/>
          </a:p>
        </p:txBody>
      </p:sp>
      <p:sp>
        <p:nvSpPr>
          <p:cNvPr id="174" name="Google Shape;174;p30"/>
          <p:cNvSpPr txBox="1"/>
          <p:nvPr/>
        </p:nvSpPr>
        <p:spPr>
          <a:xfrm>
            <a:off x="311700" y="2390325"/>
            <a:ext cx="4313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500"/>
              </a:spcBef>
              <a:spcAft>
                <a:spcPts val="1700"/>
              </a:spcAft>
              <a:buNone/>
            </a:pPr>
            <a:r>
              <a:rPr b="1" lang="en" sz="1950">
                <a:solidFill>
                  <a:srgbClr val="333333"/>
                </a:solidFill>
                <a:highlight>
                  <a:srgbClr val="FFFFFF"/>
                </a:highlight>
              </a:rPr>
              <a:t>一对一还是一对多映射？</a:t>
            </a:r>
            <a:endParaRPr/>
          </a:p>
        </p:txBody>
      </p:sp>
      <p:sp>
        <p:nvSpPr>
          <p:cNvPr id="175" name="Google Shape;175;p30"/>
          <p:cNvSpPr txBox="1"/>
          <p:nvPr/>
        </p:nvSpPr>
        <p:spPr>
          <a:xfrm>
            <a:off x="169875" y="2875125"/>
            <a:ext cx="8701500" cy="2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一个长网址，对应一个短网址，还是可以对应多个短网址？ 这也是个重大选择问题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一般而言，一个长网址，在不同的地点，不同的用户等情况下，生成的短网址应该不一样，这样，在后端数据库中，可以更好的进行数据分析。如果一个长网址与一个短网址一一对应，那么在数据库中，仅有一行数据，无法区分不同的来源，就无法做数据分析了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以这个7位长度的短网址作为唯一ID，这个ID下可以挂各种信息，比如生成该网址的用户名，所在网站，HTTP头部的 User Agent等信息，收集了这些信息，才有可能在后面做大数据分析，挖掘数据的价值。短网址服务商的一大盈利来源就是这些数据。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正确答案：一对多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322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如果一个server down了，里面分配的比如1000个id怎么办？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87175" y="1143025"/>
            <a:ext cx="8520600" cy="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砍了</a:t>
            </a:r>
            <a:r>
              <a:rPr lang="en"/>
              <a:t>不要了，因为我们本身支持的总数特别的多，下一个替换的server重新再来1000个新的就好，我们丢失几千个id 对于3 trillion 的数据来说九牛一毛</a:t>
            </a:r>
            <a:endParaRPr/>
          </a:p>
        </p:txBody>
      </p:sp>
      <p:sp>
        <p:nvSpPr>
          <p:cNvPr id="182" name="Google Shape;182;p31"/>
          <p:cNvSpPr txBox="1"/>
          <p:nvPr/>
        </p:nvSpPr>
        <p:spPr>
          <a:xfrm>
            <a:off x="311700" y="1957225"/>
            <a:ext cx="77484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Cache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保存20%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LRU去除不常用的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如果cache里面没有，去数据库拿然后保存到cache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Data Partitioning and Replication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可以讲一下根据url首字母，或者首字母的hash值保存在不同的db，</a:t>
            </a: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 scale out our DB</a:t>
            </a:r>
            <a:b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b="1"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Range Based Partitioning</a:t>
            </a:r>
            <a:endParaRPr b="1" sz="13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Hash-Based Partitioning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01050" y="847950"/>
            <a:ext cx="8215800" cy="4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Requirement clarification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Scale of the system - data size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API interface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Database data-model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High-level design(draw a picture)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Detailed design(corner case of user user case, cache, load balance, optimize)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Bottlenecks (single point of failure, replicas of the data if lost, monitoring, alart, autofix/ticket)</a:t>
            </a:r>
            <a:endParaRPr sz="3200">
              <a:solidFill>
                <a:schemeClr val="dk1"/>
              </a:solidFill>
              <a:highlight>
                <a:srgbClr val="E2F4C7"/>
              </a:highlight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01050" y="114575"/>
            <a:ext cx="62334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8761D"/>
                </a:solidFill>
              </a:rPr>
              <a:t>Normal steps of system design</a:t>
            </a:r>
            <a:endParaRPr b="1" sz="32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1750"/>
            <a:ext cx="9144003" cy="44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/>
          <p:nvPr/>
        </p:nvSpPr>
        <p:spPr>
          <a:xfrm>
            <a:off x="5124625" y="2850150"/>
            <a:ext cx="193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可以分配一些不同的数字range给servers</a:t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3152175" y="531625"/>
            <a:ext cx="204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每个server拿到range后转化成base62</a:t>
            </a:r>
            <a:endParaRPr/>
          </a:p>
        </p:txBody>
      </p:sp>
      <p:sp>
        <p:nvSpPr>
          <p:cNvPr id="190" name="Google Shape;190;p32"/>
          <p:cNvSpPr txBox="1"/>
          <p:nvPr/>
        </p:nvSpPr>
        <p:spPr>
          <a:xfrm>
            <a:off x="71125" y="2153925"/>
            <a:ext cx="171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use cdn, cdn is for </a:t>
            </a:r>
            <a:r>
              <a:rPr lang="en"/>
              <a:t>large content like video</a:t>
            </a:r>
            <a:endParaRPr/>
          </a:p>
        </p:txBody>
      </p:sp>
      <p:sp>
        <p:nvSpPr>
          <p:cNvPr id="191" name="Google Shape;191;p32"/>
          <p:cNvSpPr txBox="1"/>
          <p:nvPr/>
        </p:nvSpPr>
        <p:spPr>
          <a:xfrm>
            <a:off x="2882775" y="3386375"/>
            <a:ext cx="231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因为有不同的几个server取不同的range，shardDB保证大家取的range不同</a:t>
            </a:r>
            <a:endParaRPr/>
          </a:p>
        </p:txBody>
      </p:sp>
      <p:sp>
        <p:nvSpPr>
          <p:cNvPr id="192" name="Google Shape;192;p32"/>
          <p:cNvSpPr txBox="1"/>
          <p:nvPr/>
        </p:nvSpPr>
        <p:spPr>
          <a:xfrm>
            <a:off x="1783225" y="2400775"/>
            <a:ext cx="4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KGS很</a:t>
            </a:r>
            <a:r>
              <a:rPr lang="en"/>
              <a:t>powerful我们可以讨论4种实现方式的trade off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39201" cy="323655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3"/>
          <p:cNvSpPr txBox="1"/>
          <p:nvPr/>
        </p:nvSpPr>
        <p:spPr>
          <a:xfrm>
            <a:off x="1419575" y="3354650"/>
            <a:ext cx="24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shortUrl to longUrl data flow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122225"/>
            <a:ext cx="85206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通讯页面</a:t>
            </a:r>
            <a:endParaRPr sz="2000"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081475"/>
            <a:ext cx="8520600" cy="21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Bilibili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https://space.bilibili.com/21630984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Youtube 搜索古城算法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https://www.youtube.com/c/古城算法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wechat	回复‘加群’可加群</a:t>
            </a:r>
            <a:endParaRPr/>
          </a:p>
        </p:txBody>
      </p:sp>
      <p:sp>
        <p:nvSpPr>
          <p:cNvPr id="205" name="Google Shape;205;p34"/>
          <p:cNvSpPr txBox="1"/>
          <p:nvPr/>
        </p:nvSpPr>
        <p:spPr>
          <a:xfrm>
            <a:off x="5885350" y="2035775"/>
            <a:ext cx="28656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谢谢大家的支持！请点赞订阅硬币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500订阅会出一期dp总结篇</a:t>
            </a:r>
            <a:endParaRPr/>
          </a:p>
        </p:txBody>
      </p:sp>
      <p:sp>
        <p:nvSpPr>
          <p:cNvPr id="206" name="Google Shape;206;p34"/>
          <p:cNvSpPr txBox="1"/>
          <p:nvPr/>
        </p:nvSpPr>
        <p:spPr>
          <a:xfrm>
            <a:off x="5885350" y="3053500"/>
            <a:ext cx="32196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免费，不要钱，不卖课，不推销，不辅导，公开资料和视频，任何人和你说钱都是骗子！</a:t>
            </a:r>
            <a:endParaRPr b="1" sz="1500">
              <a:solidFill>
                <a:srgbClr val="FF0000"/>
              </a:solidFill>
            </a:endParaRPr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57500"/>
            <a:ext cx="3942681" cy="16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8425" y="298075"/>
            <a:ext cx="3362526" cy="13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设计短链接（short URL）系统- 知乎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Designing a URL Shortening service like TinyURL - Grokking the System Design Interview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分布式ID生成器· 系统设计(System Design)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什么是tiny/short URL?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10187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6194325" y="1072950"/>
            <a:ext cx="24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6238575" y="1283100"/>
            <a:ext cx="2654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</a:t>
            </a:r>
            <a:r>
              <a:rPr lang="en"/>
              <a:t>本身的网址由于包含了很多内容比如视频开始播放时间，或者搜索的query parameter,会很长，不方便share, 通过网上某个服务可以实现我给一个长url, 对方给我一个短url, 方便我分享给别人。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7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ct val="53658"/>
              <a:buFont typeface="Arial"/>
              <a:buNone/>
            </a:pPr>
            <a:r>
              <a:rPr b="1" lang="en" sz="205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原理解析：浏览器怎么访问短URL？</a:t>
            </a:r>
            <a:endParaRPr b="1" sz="205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11700" y="752250"/>
            <a:ext cx="7577100" cy="22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当我们在浏览器里输入</a:t>
            </a:r>
            <a:r>
              <a:rPr lang="en" sz="1600">
                <a:solidFill>
                  <a:schemeClr val="hlink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Microsoft Yahei"/>
                <a:ea typeface="Microsoft Yahei"/>
                <a:cs typeface="Microsoft Yahei"/>
                <a:sym typeface="Microsoft Yahei"/>
                <a:hlinkClick r:id="rId3"/>
              </a:rPr>
              <a:t>http://t.c</a:t>
            </a:r>
            <a:r>
              <a:rPr lang="en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Microsoft Yahei"/>
                <a:ea typeface="Microsoft Yahei"/>
                <a:cs typeface="Microsoft Yahei"/>
                <a:sym typeface="Microsoft Yahei"/>
                <a:hlinkClick r:id="rId4"/>
              </a:rPr>
              <a:t>n/RlB2PdD</a:t>
            </a:r>
            <a:r>
              <a:rPr lang="en" sz="16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时</a:t>
            </a:r>
            <a:endParaRPr sz="16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121212"/>
              </a:buClr>
              <a:buSzPts val="1200"/>
              <a:buFont typeface="Microsoft Yahei"/>
              <a:buAutoNum type="arabicPeriod"/>
            </a:pPr>
            <a:r>
              <a:rPr lang="en" sz="16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DNS首先解析获得 </a:t>
            </a:r>
            <a:r>
              <a:rPr lang="en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Microsoft Yahei"/>
                <a:ea typeface="Microsoft Yahei"/>
                <a:cs typeface="Microsoft Yahei"/>
                <a:sym typeface="Microsoft Yahei"/>
                <a:hlinkClick r:id="rId5"/>
              </a:rPr>
              <a:t>http://t.cn</a:t>
            </a:r>
            <a:r>
              <a:rPr lang="en" sz="16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的 </a:t>
            </a:r>
            <a:r>
              <a:rPr lang="en" sz="1500">
                <a:solidFill>
                  <a:srgbClr val="121212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" sz="16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地址</a:t>
            </a:r>
            <a:endParaRPr sz="16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200"/>
              <a:buFont typeface="Microsoft Yahei"/>
              <a:buAutoNum type="arabicPeriod"/>
            </a:pPr>
            <a:r>
              <a:rPr lang="en" sz="16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当 </a:t>
            </a:r>
            <a:r>
              <a:rPr lang="en" sz="1500">
                <a:solidFill>
                  <a:srgbClr val="121212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DNS</a:t>
            </a:r>
            <a:r>
              <a:rPr lang="en" sz="16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获得 </a:t>
            </a:r>
            <a:r>
              <a:rPr lang="en" sz="1500">
                <a:solidFill>
                  <a:srgbClr val="121212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" sz="16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地址以后（比如：74.125.225.72），会向这个地址发送 </a:t>
            </a:r>
            <a:r>
              <a:rPr lang="en" sz="1500">
                <a:solidFill>
                  <a:srgbClr val="121212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HTTPGET</a:t>
            </a:r>
            <a:r>
              <a:rPr lang="en" sz="16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请求，查询短码 </a:t>
            </a:r>
            <a:r>
              <a:rPr lang="en" sz="1500">
                <a:solidFill>
                  <a:srgbClr val="121212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RlB2PdD</a:t>
            </a:r>
            <a:endParaRPr sz="1500">
              <a:solidFill>
                <a:srgbClr val="121212"/>
              </a:solidFill>
              <a:highlight>
                <a:srgbClr val="F6F6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200"/>
              <a:buFont typeface="Microsoft Yahei"/>
              <a:buAutoNum type="arabicPeriod"/>
            </a:pPr>
            <a:r>
              <a:rPr lang="en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Microsoft Yahei"/>
                <a:ea typeface="Microsoft Yahei"/>
                <a:cs typeface="Microsoft Yahei"/>
                <a:sym typeface="Microsoft Yahei"/>
                <a:hlinkClick r:id="rId6"/>
              </a:rPr>
              <a:t>http://t.cn</a:t>
            </a:r>
            <a:r>
              <a:rPr lang="en" sz="16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服务器会通过短码 </a:t>
            </a:r>
            <a:r>
              <a:rPr lang="en" sz="1500">
                <a:solidFill>
                  <a:srgbClr val="121212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RlB2PdD</a:t>
            </a:r>
            <a:r>
              <a:rPr lang="en" sz="16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获取对应的长 URL</a:t>
            </a:r>
            <a:endParaRPr sz="16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200"/>
              <a:buFont typeface="Microsoft Yahei"/>
              <a:buAutoNum type="arabicPeriod"/>
            </a:pPr>
            <a:r>
              <a:rPr lang="en" sz="16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请求通过 </a:t>
            </a:r>
            <a:r>
              <a:rPr lang="en" sz="1500">
                <a:solidFill>
                  <a:srgbClr val="121212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HTTP301</a:t>
            </a:r>
            <a:r>
              <a:rPr lang="en" sz="16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转到对应的长 URL </a:t>
            </a:r>
            <a:r>
              <a:rPr lang="en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Microsoft Yahei"/>
                <a:ea typeface="Microsoft Yahei"/>
                <a:cs typeface="Microsoft Yahei"/>
                <a:sym typeface="Microsoft Yahei"/>
                <a:hlinkClick r:id="rId7"/>
              </a:rPr>
              <a:t>https://m.helijia.com</a:t>
            </a:r>
            <a:r>
              <a:rPr lang="en" sz="16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。</a:t>
            </a:r>
            <a:endParaRPr sz="16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575" y="3111900"/>
            <a:ext cx="6371550" cy="18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7001800" y="3263075"/>
            <a:ext cx="190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具体选择301还是302 要根据使用场景来看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42900" y="132750"/>
            <a:ext cx="774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" sz="2800">
                <a:solidFill>
                  <a:schemeClr val="dk1"/>
                </a:solidFill>
              </a:rPr>
              <a:t>Requirement clarification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136625" y="748350"/>
            <a:ext cx="86274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functional requirement: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给定网址，系统应将其转换为短链接，这个链接应该是唯一且不冲突的。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用户访问短链接的时候，应将其导向原始链接。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用户应可以在短连接中自由选择一个作为长网址的替代。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短连接经过一段时间之后会失效，用户应可以指定有效时间。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non-functional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 system should be highly available. This is required because, if our service is down, all the URL redirections will start failing.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URL redirection should happen in real-time with minimal latency.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Shortened links should not be guessable (not predictable).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Extended Requirements: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Analytics; e.g., how many times a redirection happened?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Our service should also be accessible through REST APIs by other services.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56400" y="17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Scale of the system - data size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12150" y="752275"/>
            <a:ext cx="8520600" cy="4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Traffic estimates:</a:t>
            </a:r>
            <a:r>
              <a:rPr lang="en" sz="17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7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will have 500M new URL shortenings per month, with 100:1 read/write ratio, we can expect 50B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redirections during the same period: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一个月我们有多少读的数据  100 * 500M =&gt; 50000M = 50GB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写的QPS: 500 million / (30 days * 24 hours * 3600 seconds) = 200 URLs/s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读的QPS乘以100： 200 * 100 = 20000= 20K/s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Storage estimates: </a:t>
            </a:r>
            <a:endParaRPr b="1" sz="17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假设我们保存5年的数据</a:t>
            </a:r>
            <a:endParaRPr sz="17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500 million * 5 years * 12 months = 30 billion url records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一条url我们算500 bytes = 0.5KB, 那一共就是 30 billion * 500 bytes = 15 TB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155850" y="77425"/>
            <a:ext cx="8832300" cy="50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Bandwidth estimates:</a:t>
            </a:r>
            <a:r>
              <a:rPr lang="en" sz="17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7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我们前面统计了写url是qps= 200url/s, 每个url算0.5kb大小，那么bandwidth就是</a:t>
            </a:r>
            <a:endParaRPr sz="17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200 * 0.5 = 100kb/s  for incoming data</a:t>
            </a:r>
            <a:endParaRPr sz="17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读url的话比例是100：1， 所以100kb/s * 100 = 10000kb/s=10mb/s for outgoing data</a:t>
            </a:r>
            <a:endParaRPr sz="17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Memory cache estimates:</a:t>
            </a:r>
            <a:endParaRPr sz="17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我们可以cache最火的20%的url, 使用频率最高的</a:t>
            </a:r>
            <a:endParaRPr sz="17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rPr lang="en" sz="17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Since we have 20K requests per second, we will be getting 1.7 billion requests per day:</a:t>
            </a:r>
            <a:endParaRPr sz="17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rPr lang="en" sz="17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20K * 3600 seconds * 24 hours = ~1.7 billion</a:t>
            </a:r>
            <a:endParaRPr sz="17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rPr lang="en" sz="17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 cache 20% of these requests, we will need 170GB of memory.</a:t>
            </a:r>
            <a:endParaRPr sz="17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0.2 * 1.7 billion * 500 bytes = ~170GB</a:t>
            </a:r>
            <a:endParaRPr sz="17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然后为了提高性能，可以加上缓存，缓存大小是有限的，我们如何让一些不常用的查询从缓存中替换出去，这里面就涉及到缓存淘汰算法，常用的LRU(Least Recent Use)和LFU(Least Frequent Use)，一个是最近最少访问，一个是最不频繁访问，我们在这里使用LFU就比较合适。</a:t>
            </a:r>
            <a:endParaRPr sz="17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API interface 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416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POST api/v1/data/shorten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request parameter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longURL: longURLStirng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expiretime: long (optional)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customizeURL: myURL (optional)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 shortURL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GET api/v1/shortUrl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return longURL for HTTP redirection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4524075" y="1150375"/>
            <a:ext cx="4225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Delete api/v1/data/longURL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/>
              <a:t>Database data-model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525" y="445025"/>
            <a:ext cx="5186475" cy="217594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387150" y="1150375"/>
            <a:ext cx="3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311700" y="1172500"/>
            <a:ext cx="3703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一个table来保存长短url的mapping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一个table来保存用户谁生成的url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我们具体应该用什么db?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因为我们要保存几百万条记录，而且我们不需要很多object之间的关系，nosql就可以了，我们可以用dynamoDB,Cassandra or Riak.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nosql一般也好scale up, 这里也可以扯一扯sql vs nosql的一些区别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3957525" y="2842750"/>
            <a:ext cx="49911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使用key-value存储的数据库，所谓的Key-value pair就是NoSQL的一种经典应用，传统数据库为了支持事务，外键，有很多需要考虑。但key-value型数据库，就减少了这么多限制，对这种典型通过某个key查询value的，就直接用这个合适，它的吞吐量可以比传统MySQL 有10倍以上的提升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