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9e98b6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d9e98b6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d9e98b6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d9e98b6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d9e98b6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6d9e98b6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9846776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9846776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d9e98b6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6d9e98b6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d9e98b6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d9e98b6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d9e98b6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d9e98b6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d9e98b6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6d9e98b6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6d9e98b6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6d9e98b6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846776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9846776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d9e98b6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d9e98b6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d9e98b6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6d9e98b6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d9e98b6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d9e98b6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d9e98b6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d9e98b6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d9e98b6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6d9e98b6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d9e98b6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d9e98b6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d9e98b6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d9e98b6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d9e98b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d9e98b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d9e98b6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d9e98b6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nstagram-engineering.com/sharding-ids-at-instagram-1cf5a71e5a5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hibernate/hibernate-orm/blob/master/hibernate-core/src/main/java/org/hibernate/id/uuid/CustomVersionOneStrategy.java" TargetMode="External"/><Relationship Id="rId4" Type="http://schemas.openxmlformats.org/officeDocument/2006/relationships/hyperlink" Target="https://github.com/mongodb/mongo-java-driver/blob/master/bson/src/main/org/bson/types/ObjectId.jav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nstagram-engineering.com/sharding-ids-at-instagram-1cf5a71e5a5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de.flickr.net/2010/02/08/ticket-servers-distributed-unique-primary-keys-on-the-cheap/" TargetMode="External"/><Relationship Id="rId4" Type="http://schemas.openxmlformats.org/officeDocument/2006/relationships/hyperlink" Target="https://programmer.ink/think/zookeeper-global-unique-id-generation.html" TargetMode="External"/><Relationship Id="rId10" Type="http://schemas.openxmlformats.org/officeDocument/2006/relationships/hyperlink" Target="https://codeleading.com/article/35024941841/" TargetMode="External"/><Relationship Id="rId9" Type="http://schemas.openxmlformats.org/officeDocument/2006/relationships/hyperlink" Target="https://instagram-engineering.com/sharding-ids-at-instagram-1cf5a71e5a5c" TargetMode="External"/><Relationship Id="rId5" Type="http://schemas.openxmlformats.org/officeDocument/2006/relationships/hyperlink" Target="https://soulmachine.gitbooks.io/system-design/content/cn/distributed-id-generator.html" TargetMode="External"/><Relationship Id="rId6" Type="http://schemas.openxmlformats.org/officeDocument/2006/relationships/hyperlink" Target="https://blog.twitter.com/engineering/en_us/a/2010/announcing-snowflake" TargetMode="External"/><Relationship Id="rId7" Type="http://schemas.openxmlformats.org/officeDocument/2006/relationships/hyperlink" Target="https://blog.csdn.net/zzhongcy/article/details/109449374" TargetMode="External"/><Relationship Id="rId8" Type="http://schemas.openxmlformats.org/officeDocument/2006/relationships/hyperlink" Target="http://blog.maihaoche.com/snowflakesuan-fa-jian-ji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de.flickr.com/blog/2010/02/08/ticket-servers-distributed-unique-primary-keys-on-the-cheap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ode.flickr.com/blog/2010/02/08/ticket-servers-distributed-unique-primary-keys-on-the-cheap/" TargetMode="External"/><Relationship Id="rId4" Type="http://schemas.openxmlformats.org/officeDocument/2006/relationships/hyperlink" Target="http://code.flickr.net/2010/02/08/ticket-servers-distributed-unique-primary-keys-on-the-cheap/" TargetMode="External"/><Relationship Id="rId5" Type="http://schemas.openxmlformats.org/officeDocument/2006/relationships/hyperlink" Target="http://dev.mysql.com/doc/refman/5.0/en/replace.html" TargetMode="External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ietf.org/rfc/rfc4122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16826" y="634900"/>
            <a:ext cx="7232700" cy="31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系统设计(六)</a:t>
            </a:r>
            <a:endParaRPr b="1" sz="5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Design Unique </a:t>
            </a:r>
            <a:endParaRPr b="1" sz="5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ID Generator</a:t>
            </a:r>
            <a:endParaRPr b="1" sz="5700"/>
          </a:p>
        </p:txBody>
      </p:sp>
      <p:sp>
        <p:nvSpPr>
          <p:cNvPr id="55" name="Google Shape;55;p13"/>
          <p:cNvSpPr txBox="1"/>
          <p:nvPr/>
        </p:nvSpPr>
        <p:spPr>
          <a:xfrm>
            <a:off x="6491625" y="4221100"/>
            <a:ext cx="18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67525"/>
            <a:ext cx="31521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High-level design（UUID衍生）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Twitter S</a:t>
            </a:r>
            <a:r>
              <a:rPr b="1" lang="en">
                <a:solidFill>
                  <a:srgbClr val="FF0000"/>
                </a:solidFill>
              </a:rPr>
              <a:t>nowflake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1915850" y="4605550"/>
            <a:ext cx="67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408" y="0"/>
            <a:ext cx="6208593" cy="1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0" y="1698925"/>
            <a:ext cx="9144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0 - 41位时间戳 - 5位数据中心标识 - 5位机器标识 - 12位序列号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1)</a:t>
            </a:r>
            <a:r>
              <a:rPr b="1" lang="en" sz="1100">
                <a:solidFill>
                  <a:srgbClr val="FF0000"/>
                </a:solidFill>
              </a:rPr>
              <a:t> 1位，</a:t>
            </a:r>
            <a:r>
              <a:rPr lang="en" sz="1100"/>
              <a:t>不用。二进制中最高位为1的都是负数，但是我们生成的id一般都使用整数，所以这个最高位固定是0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2) </a:t>
            </a:r>
            <a:r>
              <a:rPr b="1" lang="en" sz="1100">
                <a:solidFill>
                  <a:srgbClr val="FF0000"/>
                </a:solidFill>
              </a:rPr>
              <a:t>41位</a:t>
            </a:r>
            <a:r>
              <a:rPr lang="en" sz="1100"/>
              <a:t>，用来记录时间戳（毫秒）。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41位可以表示2^41−1个数字，如果只用来表示正整数（计算机中正数包含0），可以表示的数值范围是：0 至 2^41−1，减1是因为可表示的数值范围是从0开始算的，而不是1。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也就是说41位可以表示2^41−1个毫秒的值，转化成单位年则是(2^41−1)/(1000∗60∗60∗24∗365)=69年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3) </a:t>
            </a:r>
            <a:r>
              <a:rPr b="1" lang="en" sz="1100">
                <a:solidFill>
                  <a:srgbClr val="FF0000"/>
                </a:solidFill>
              </a:rPr>
              <a:t>10位</a:t>
            </a:r>
            <a:r>
              <a:rPr lang="en" sz="1100"/>
              <a:t>，用来记录工作机器id。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可以部署在2^10=1024个节点，包括5位datacenterId和5位workerId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5位（bit）可以表示的最大正整数是2^5−1=31，即可以用0、1、2、3、....31这32个数字，来表示不同的datecenterId或workerId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4) </a:t>
            </a:r>
            <a:r>
              <a:rPr b="1" lang="en" sz="1100">
                <a:solidFill>
                  <a:srgbClr val="FF0000"/>
                </a:solidFill>
              </a:rPr>
              <a:t>12位</a:t>
            </a:r>
            <a:r>
              <a:rPr lang="en" sz="1100"/>
              <a:t>，序列号，用来记录同毫秒内产生的不同id。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12位（bit）可以表示的最大正整数是2^12−1=4095，即可以用0、1、2、3、....4094这4095个数字，来表示同一机器同一时间截（毫秒)内产生的4095个ID序号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由于在Java中64bit的整数是long类型，所以在Java中SnowFlake算法生成的id就是long来存储的。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996" y="0"/>
            <a:ext cx="653600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372150" y="1030450"/>
            <a:ext cx="2853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41位</a:t>
            </a:r>
            <a:r>
              <a:rPr lang="en"/>
              <a:t>时间戳的部分可以转化为epoch time 来用机器时间clock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up: 如果多台机器时间不定，发生了NTP(Network Time </a:t>
            </a:r>
            <a:r>
              <a:rPr lang="en"/>
              <a:t>Protocol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NTP keeps clock on multiple servers aligned since clocks can </a:t>
            </a:r>
            <a:r>
              <a:rPr lang="en"/>
              <a:t>naturally</a:t>
            </a:r>
            <a:r>
              <a:rPr lang="en"/>
              <a:t> drift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就会导致我们产生了出了一些未来的时间，sync 时间后再次产生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解决方式见range server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牺牲了sort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21725" y="6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High-level design（UUID衍生）</a:t>
            </a:r>
            <a:r>
              <a:rPr b="1" lang="en">
                <a:solidFill>
                  <a:srgbClr val="FF0000"/>
                </a:solidFill>
              </a:rPr>
              <a:t>I</a:t>
            </a:r>
            <a:r>
              <a:rPr b="1" lang="en">
                <a:solidFill>
                  <a:srgbClr val="FF0000"/>
                </a:solidFill>
              </a:rPr>
              <a:t>nstagram ID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99375" y="728900"/>
            <a:ext cx="86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Sharding &amp; IDs at Instagram. With more than 25 photos and 90 likes… | by Instagram Engineering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00"/>
          </a:p>
        </p:txBody>
      </p:sp>
      <p:sp>
        <p:nvSpPr>
          <p:cNvPr id="130" name="Google Shape;130;p24"/>
          <p:cNvSpPr txBox="1"/>
          <p:nvPr/>
        </p:nvSpPr>
        <p:spPr>
          <a:xfrm>
            <a:off x="120075" y="1027050"/>
            <a:ext cx="86223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of our IDs consists of: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41 bits for time in milliseconds (gives us 41 years of IDs with a custom epoch)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13 bits that represent the logical shard ID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10 bits that represent an auto-incrementing sequence, modulus 1024. This means we can generate 1024 IDs, per shard, per millisecond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120075" y="2937750"/>
            <a:ext cx="88170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</a:rPr>
              <a:t>41位表示时间戳，13位表示shard Id(一个shard Id对应一台PostgreSQL机器),最低10位表示自增ID，怎么样，跟Snowflake的设计非常类似吧。这个方案用一个PostgreSQL集群代替了Twitter Snowflake 集群，优点是利用了现成的PostgreSQL，容易懂，维护方便。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</a:rPr>
              <a:t>有的面试官会问，如何让ID可以粗略的按照时间排序？上面的这种格式的ID，含有时间戳，且在高位，恰好满足要求。如果面试官又问，如何保证ID严格有序呢？在分布式这个场景下，是做不到的，要想高性能，只能做到粗略有序，无法保证严格有序。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48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21725" y="6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High-level design（UUID</a:t>
            </a:r>
            <a:r>
              <a:rPr lang="en"/>
              <a:t>衍生</a:t>
            </a:r>
            <a:r>
              <a:rPr lang="en"/>
              <a:t>）不同方法比较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122100" y="590550"/>
            <a:ext cx="88998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Version1变种 – Hibernate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Hibernate的</a:t>
            </a:r>
            <a:r>
              <a:rPr lang="en" sz="1050">
                <a:solidFill>
                  <a:srgbClr val="258FB8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CustomVersionOneStrategy.java</a:t>
            </a: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，解决了之前version 1的两个问题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- 时间戳(6bytes, 48bit)：毫秒级别的，从1970年算起，能撑8925年….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- 顺序号(2bytes, 16bit, 最大值65535): 没有时间戳过了一秒要归零的事，各搞各的，short溢出到了负数就归0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- 机器标识(4bytes 32bit): 拿localHost的IP地址，IPV4呢正好4个byte，但如果是IPV6要16个bytes，就只拿前4个byte。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- 进程标识(4bytes 32bit)： 用当前时间戳右移8位再取整数应付，不信两条线程会同时启动。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26900" y="2251200"/>
            <a:ext cx="88902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Version1变种 – MongoDB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MongoDB的</a:t>
            </a:r>
            <a:r>
              <a:rPr lang="en" sz="1050">
                <a:solidFill>
                  <a:srgbClr val="258FB8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ObjectId.java</a:t>
            </a:r>
            <a:endParaRPr sz="1050">
              <a:solidFill>
                <a:srgbClr val="258FB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- 时间戳(4 bytes 32bit): 是秒级别的，从1970年算起，能撑136年。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- 自增序列(3bytes 24bit, 最大值一千六百万)： 是一个从随机数开始（机智）的Int不断加一，也没有时间戳过了一秒要归零的事，各搞各的。因为只有3bytes，所以一个4bytes的Int还要截一下后3bytes。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- 机器标识(3bytes 24bit): 将所有网卡的Mac地址拼在一起做个HashCode，同样一个int还要截一下后3bytes。搞不到网卡就用随机数混过去。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- 进程标识(2bytes 16bits)：从JMX里搞回来到进程号，搞不到就用进程名的hash或者随机数混过去。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可见，MongoDB的每一个字段设计都比Hibernate的更合理一点，比如时间戳是秒级别的。总长度也降到了12 bytes 96bit，但如果果用64bit长的Long来保存有点不上不下的，只能表达成byte数组或16进制字符串。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050">
                <a:solidFill>
                  <a:srgbClr val="505050"/>
                </a:solidFill>
                <a:highlight>
                  <a:srgbClr val="FFFFFF"/>
                </a:highlight>
              </a:rPr>
              <a:t>另外对Java版的driver在自增序列那里好像有bug。</a:t>
            </a:r>
            <a:endParaRPr sz="1050">
              <a:solidFill>
                <a:srgbClr val="50505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7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502200" y="970275"/>
            <a:ext cx="2247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292929"/>
                </a:solidFill>
                <a:highlight>
                  <a:srgbClr val="FFFFFF"/>
                </a:highlight>
              </a:rPr>
              <a:t>DB Ticket Servers</a:t>
            </a:r>
            <a:endParaRPr sz="16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950" y="648325"/>
            <a:ext cx="4883575" cy="27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528600" y="3856475"/>
            <a:ext cx="2194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92929"/>
                </a:solidFill>
                <a:highlight>
                  <a:srgbClr val="FFFFFF"/>
                </a:highlight>
              </a:rPr>
              <a:t>Range Server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3081275" y="3690650"/>
            <a:ext cx="545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</a:t>
            </a:r>
            <a:r>
              <a:rPr lang="en"/>
              <a:t>避免了NTP导致的纯clock的drift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Easy scale up, high concurrency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cons： not sorted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88075" y="97150"/>
            <a:ext cx="18501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70" y="155725"/>
            <a:ext cx="4579552" cy="269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3089525" y="419200"/>
            <a:ext cx="13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uuid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3089525" y="3500325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2849200"/>
            <a:ext cx="3870122" cy="221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356375" y="3551250"/>
            <a:ext cx="251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全局的id仍然不是完全的increment，但是整体趋势是递增的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解决了同一个时间内不同的id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同节点等待时间到了上一次的生成的时间点再生成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1943500" y="671625"/>
            <a:ext cx="63669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Instagram ID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4292E"/>
                </a:solidFill>
                <a:highlight>
                  <a:srgbClr val="FFFFFF"/>
                </a:highlight>
              </a:rPr>
              <a:t>缺点：</a:t>
            </a:r>
            <a:endParaRPr sz="15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4292E"/>
                </a:solidFill>
                <a:highlight>
                  <a:srgbClr val="FFFFFF"/>
                </a:highlight>
              </a:rPr>
              <a:t>貌似真的没啥缺点。</a:t>
            </a:r>
            <a:r>
              <a:rPr lang="en" sz="1550">
                <a:solidFill>
                  <a:srgbClr val="24292E"/>
                </a:solidFill>
                <a:highlight>
                  <a:srgbClr val="FFFFFF"/>
                </a:highlight>
              </a:rPr>
              <a:t>替换掉了snowflake里面的zookeeper用数据库PostgreSQL特性代替</a:t>
            </a:r>
            <a:endParaRPr sz="15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4292E"/>
                </a:solidFill>
                <a:highlight>
                  <a:srgbClr val="FFFFFF"/>
                </a:highlight>
              </a:rPr>
              <a:t>优点：</a:t>
            </a:r>
            <a:endParaRPr sz="15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4292E"/>
                </a:solidFill>
                <a:highlight>
                  <a:srgbClr val="FFFFFF"/>
                </a:highlight>
              </a:rPr>
              <a:t>充分把信息保存到ID里。</a:t>
            </a:r>
            <a:endParaRPr sz="15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4292E"/>
                </a:solidFill>
                <a:highlight>
                  <a:srgbClr val="FFFFFF"/>
                </a:highlight>
              </a:rPr>
              <a:t>充分利用数据库自身的机制，程序完全不用额外处理，直接插入到对应的分片的表即可。</a:t>
            </a:r>
            <a:endParaRPr sz="15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 （</a:t>
            </a:r>
            <a:r>
              <a:rPr b="1" lang="en"/>
              <a:t>下周休息</a:t>
            </a:r>
            <a:r>
              <a:rPr b="1" lang="en"/>
              <a:t>）</a:t>
            </a:r>
            <a:endParaRPr sz="2000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5885350" y="203577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5885350" y="305350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681" y="226775"/>
            <a:ext cx="3389269" cy="13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补充一下关于</a:t>
            </a:r>
            <a:r>
              <a:rPr lang="en"/>
              <a:t>instagram</a:t>
            </a:r>
            <a:r>
              <a:rPr lang="en"/>
              <a:t> id的讨论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他</a:t>
            </a:r>
            <a:r>
              <a:rPr lang="en"/>
              <a:t>自己也是table-schema内部id 递增unique，和snowflake一样也需要加其他的部分，snowflake如果是每个id server内部unique, 这里也是类似的。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例子请见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Sharding &amp; IDs at Instagram. With more than 25 photos and 90 likes… | by Instagram Engineering</a:t>
            </a:r>
            <a:r>
              <a:rPr lang="en" sz="1600">
                <a:solidFill>
                  <a:schemeClr val="dk1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1050" y="847950"/>
            <a:ext cx="82158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Requirement clarification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Scale of the system - data size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API interface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Database data-model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High-level design(draw a picture)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Detailed design(corner case of user user case, cache, load balance, optimize)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Bottlenecks (single point of failure, replicas of the data if lost, monitoring, alart, autofix/ticket)</a:t>
            </a:r>
            <a:endParaRPr sz="3200">
              <a:solidFill>
                <a:schemeClr val="dk1"/>
              </a:solidFill>
              <a:highlight>
                <a:srgbClr val="E2F4C7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01050" y="114575"/>
            <a:ext cx="623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8761D"/>
                </a:solidFill>
              </a:rPr>
              <a:t>Normal steps of system design</a:t>
            </a:r>
            <a:endParaRPr b="1" sz="3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Flickr: Ticket Servers: Distributed Unique Primary Keys on the Cheap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zookeeper global unique id generation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分布式ID生成器· 系统设计(System Design)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Announcing Snowflake: Twitter</a:t>
            </a:r>
            <a:r>
              <a:rPr lang="en" sz="1400">
                <a:solidFill>
                  <a:schemeClr val="dk1"/>
                </a:solidFill>
              </a:rPr>
              <a:t>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Twitter雪花算法SnowFlake介绍_zzhongcy的专栏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Twitter-Snowflake 64位自增ID简介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hlinkClick r:id="rId9"/>
              </a:rPr>
              <a:t>Sharding &amp; IDs at Instagram. With more than 25 photos and 90 likes… | by Instagram Engineering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hlinkClick r:id="rId10"/>
              </a:rPr>
              <a:t>系统设计— Instagram的分片与ID设计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Requirement clarification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r>
              <a:rPr lang="en"/>
              <a:t> requirement: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IDs must be unique </a:t>
            </a:r>
            <a:r>
              <a:rPr lang="en"/>
              <a:t>全局唯一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 will be numerical values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length 64 bit </a:t>
            </a:r>
            <a:r>
              <a:rPr lang="en"/>
              <a:t>尽可能短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be incremental，</a:t>
            </a:r>
            <a:r>
              <a:rPr lang="en"/>
              <a:t>按照时间粗略有序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Design a system that can generate a unique identifier for users when they join a platform like Twitter, This twitter will support around 1 billion users in its lifespan, </a:t>
            </a:r>
            <a:r>
              <a:rPr lang="en"/>
              <a:t>additionally</a:t>
            </a:r>
            <a:r>
              <a:rPr lang="en"/>
              <a:t>, you will expect requests for unique id to occur concurrently, </a:t>
            </a:r>
            <a:r>
              <a:rPr lang="en"/>
              <a:t>就是同一个时间需要返回多个GUID(global unique identifier) or UUID(universal unique identifier)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549350" y="969075"/>
            <a:ext cx="30000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现实中很多业务都有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生成唯一ID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的需求，例如：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用户ID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微博ID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聊天消息ID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帖子ID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订单ID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Scale of the system - data size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17075" y="1152475"/>
            <a:ext cx="87201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我们前面已经估算过我们需要1 Billion 的unique url （地球上有70亿人，70 billion）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我们先要做估算看我们需要长度为多少的short 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因为我们有10个数字，所以10base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10^1=10          10^2=100    10^3= 1000      10^4=10000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10^5=100000  …  10^9 = 1 billion, 10^10 = 10 billion &gt; 1 billion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所以我们需要</a:t>
            </a:r>
            <a:r>
              <a:rPr b="1" lang="en">
                <a:solidFill>
                  <a:srgbClr val="FF0000"/>
                </a:solidFill>
              </a:rPr>
              <a:t>10位</a:t>
            </a:r>
            <a:r>
              <a:rPr lang="en"/>
              <a:t>的base 10长度就够了.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TPS = 1 000 000 000 / 5年 / 365天 / 24小时 / 3600 秒 = 7 request / second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storage, bandwidth我们在short URL已经分析过，这里略过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我们做这个tps估算的目的是用round robin去做server的时候数量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API interface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/v1/uuid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如果使用的是range assignment, 给个mysql来acid保存那些区间被使用过了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使用auto_increase的时候也可以用PostgreSQL 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88600" y="186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high leve</a:t>
            </a:r>
            <a:r>
              <a:rPr lang="en" sz="2820"/>
              <a:t>l </a:t>
            </a:r>
            <a:r>
              <a:rPr lang="en" sz="2820"/>
              <a:t>方法trade offs</a:t>
            </a:r>
            <a:endParaRPr sz="28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7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DB Ticket Servers (F</a:t>
            </a:r>
            <a:r>
              <a:rPr lang="en" sz="2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lickr uses</a:t>
            </a:r>
            <a:r>
              <a:rPr lang="en" sz="2800">
                <a:solidFill>
                  <a:schemeClr val="dk1"/>
                </a:solidFill>
              </a:rPr>
              <a:t>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Range Server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UUID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Snowflake uuid变种 (Twitter uses)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Instagram ID (snowflake削减 + </a:t>
            </a:r>
            <a:r>
              <a:rPr lang="en" sz="2800">
                <a:solidFill>
                  <a:schemeClr val="dk1"/>
                </a:solidFill>
              </a:rPr>
              <a:t>PostgreSQL </a:t>
            </a:r>
            <a:r>
              <a:rPr lang="en" sz="2800">
                <a:solidFill>
                  <a:schemeClr val="dk1"/>
                </a:solidFill>
              </a:rPr>
              <a:t>server)</a:t>
            </a:r>
            <a:endParaRPr i="1" sz="2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High-level design（multi-master replication）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不同方法比较F</a:t>
            </a:r>
            <a:r>
              <a:rPr lang="en">
                <a:uFill>
                  <a:noFill/>
                </a:uFill>
                <a:hlinkClick r:id="rId3"/>
              </a:rPr>
              <a:t>lickr</a:t>
            </a:r>
            <a:r>
              <a:rPr lang="en"/>
              <a:t> uses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41575" y="1190200"/>
            <a:ext cx="36051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我们借用数据库的auto_increment功能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我们有k台机器，我们就increase by 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这样不好scale, 加减机器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not incremental ID</a:t>
            </a:r>
            <a:endParaRPr sz="1400"/>
          </a:p>
        </p:txBody>
      </p:sp>
      <p:sp>
        <p:nvSpPr>
          <p:cNvPr id="94" name="Google Shape;94;p19"/>
          <p:cNvSpPr txBox="1"/>
          <p:nvPr/>
        </p:nvSpPr>
        <p:spPr>
          <a:xfrm>
            <a:off x="187800" y="3093475"/>
            <a:ext cx="89562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假设用8台MySQL服务器协同工作，第一台MySQL初始值是1，每次自增8，第二台MySQL初始值是2，每次自增8，依次类推。前面用一个 round-robin load balancer 挡着，每来一个请求，由 round-robin balancer 随机地将请求发给8台MySQL中的任意一个，然后返回一个ID。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83C4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Flickr就是这么做的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，仅仅使用了两台MySQL服务器。可见这个方法虽然简单无脑，但是性能足够好。不过要注意，在MySQL中，不需要把所有ID都存下来，每台机器只需要存一个MAX_ID就可以了。这需要用到MySQL的一个</a:t>
            </a:r>
            <a:r>
              <a:rPr lang="en" sz="1200">
                <a:solidFill>
                  <a:srgbClr val="4183C4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REPLACE INTO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特性。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这个方法跟单台数据库比，缺点是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ID是不是严格递增的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，只是粗略递增的。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因为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不过这个问题不大，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我们的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目标是粗略有序，不需要严格递增。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9275" y="781775"/>
            <a:ext cx="4529425" cy="22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403" y="0"/>
            <a:ext cx="338559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321725" y="67525"/>
            <a:ext cx="52932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High-level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不同方法比较 </a:t>
            </a:r>
            <a:r>
              <a:rPr lang="en"/>
              <a:t>range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72525" y="1402700"/>
            <a:ext cx="5391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如果不要求有序，但是又要避免前面由于NTP导致的clock drift(这里指的是如果前面只依赖于clock不加入其它的机器id和sequencID等)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我们有一个rangeKeeper server, 每次分发10万个id给来要的id server, id server拿到这个range之后开始进行id产生和hash加密，application server来call id server拿到id, 然后id server 用完这个10万个名额之后再去找rangeKeeper server 要，rangeKeeper可以把谁用了那个区间的数字放到sql db中，因为本身更新的也不会特别频繁。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rangeKeep可以选用 Apache Zookeeper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High-level design（UUID）</a:t>
            </a:r>
            <a:r>
              <a:rPr lang="en"/>
              <a:t>不同方法比较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32125" y="1152475"/>
            <a:ext cx="36051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我们直接使用UUID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pros: 不需要担心distributed collision, 1秒产生1百万个，产生100年也只有1个collison有50%机会产生，非常好scale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太长了128bit, 而且有字母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没有increment 顺序大小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105350" y="1152475"/>
            <a:ext cx="49359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6AA84F"/>
                </a:solidFill>
                <a:highlight>
                  <a:srgbClr val="FFFFFF"/>
                </a:highlight>
              </a:rPr>
              <a:t>3F2504E0-4F89-11D3-9A0C-0305E82C3301</a:t>
            </a:r>
            <a:endParaRPr b="1" sz="175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05050"/>
                </a:solidFill>
                <a:highlight>
                  <a:srgbClr val="FFFFFF"/>
                </a:highlight>
              </a:rPr>
              <a:t>Universally Unique IDentifier(UUID)，有着正儿八经的</a:t>
            </a:r>
            <a:r>
              <a:rPr lang="en" sz="1750">
                <a:solidFill>
                  <a:srgbClr val="258FB8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RFC规范</a:t>
            </a:r>
            <a:r>
              <a:rPr lang="en" sz="1750">
                <a:solidFill>
                  <a:srgbClr val="505050"/>
                </a:solidFill>
                <a:highlight>
                  <a:srgbClr val="FFFFFF"/>
                </a:highlight>
              </a:rPr>
              <a:t>，是一个128bit的数字，也可以表现为32个16进制的字符，中间用”-”分割。</a:t>
            </a:r>
            <a:endParaRPr sz="17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05050"/>
                </a:solidFill>
                <a:highlight>
                  <a:srgbClr val="FFFFFF"/>
                </a:highlight>
              </a:rPr>
              <a:t>- 时间戳＋UUID版本号，分三段占16个字符(60bit+4bit)，</a:t>
            </a:r>
            <a:endParaRPr sz="17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05050"/>
                </a:solidFill>
                <a:highlight>
                  <a:srgbClr val="FFFFFF"/>
                </a:highlight>
              </a:rPr>
              <a:t>- Clock Sequence号与保留字段，占4个字符(13bit＋3bit)，</a:t>
            </a:r>
            <a:endParaRPr sz="1750">
              <a:solidFill>
                <a:srgbClr val="50505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750">
                <a:solidFill>
                  <a:srgbClr val="505050"/>
                </a:solidFill>
                <a:highlight>
                  <a:srgbClr val="FFFFFF"/>
                </a:highlight>
              </a:rPr>
              <a:t>- 节点标识占12个字符(48bit)，</a:t>
            </a:r>
            <a:endParaRPr sz="1750">
              <a:solidFill>
                <a:srgbClr val="50505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