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10bd2d50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10bd2d50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10bd2d50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10bd2d50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10bd2d50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10bd2d50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10bd2d5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10bd2d5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10bd2d50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10bd2d50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10bd2d50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a10bd2d50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10bd2d50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10bd2d50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10bd2d50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10bd2d50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10bd2d50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10bd2d50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10bd2d50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10bd2d50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10bd2d50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10bd2d50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Relationship Id="rId5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Relationship Id="rId4" Type="http://schemas.openxmlformats.org/officeDocument/2006/relationships/image" Target="../media/image22.png"/><Relationship Id="rId5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baike.baidu.com/item/%E4%BA%8C%E9%A1%B9%E5%BC%8F%E7%B3%BB%E6%95%B0/6763242" TargetMode="External"/><Relationship Id="rId4" Type="http://schemas.openxmlformats.org/officeDocument/2006/relationships/hyperlink" Target="https://baike.baidu.com/item/%E6%9D%A8%E8%BE%89/24967" TargetMode="External"/><Relationship Id="rId11" Type="http://schemas.openxmlformats.org/officeDocument/2006/relationships/image" Target="../media/image1.png"/><Relationship Id="rId10" Type="http://schemas.openxmlformats.org/officeDocument/2006/relationships/hyperlink" Target="https://baike.baidu.com/item/%E8%B4%BE%E5%AE%AA/363000" TargetMode="External"/><Relationship Id="rId12" Type="http://schemas.openxmlformats.org/officeDocument/2006/relationships/image" Target="../media/image7.png"/><Relationship Id="rId9" Type="http://schemas.openxmlformats.org/officeDocument/2006/relationships/hyperlink" Target="https://baike.baidu.com/item/%E6%9D%A8%E8%BE%89/24967" TargetMode="External"/><Relationship Id="rId5" Type="http://schemas.openxmlformats.org/officeDocument/2006/relationships/hyperlink" Target="https://baike.baidu.com/item/%E8%AF%A6%E8%A7%A3%E4%B9%9D%E7%AB%A0%E7%AE%97%E6%B3%95/7449930" TargetMode="External"/><Relationship Id="rId6" Type="http://schemas.openxmlformats.org/officeDocument/2006/relationships/hyperlink" Target="https://baike.baidu.com/item/%E5%B8%95%E6%96%AF%E5%8D%A1/5464" TargetMode="External"/><Relationship Id="rId7" Type="http://schemas.openxmlformats.org/officeDocument/2006/relationships/hyperlink" Target="https://baike.baidu.com/item/%E8%A7%84%E5%BE%8B/3311038" TargetMode="External"/><Relationship Id="rId8" Type="http://schemas.openxmlformats.org/officeDocument/2006/relationships/hyperlink" Target="https://baike.baidu.com/item/%E5%B8%95%E6%96%AF%E5%8D%A1%E4%B8%89%E8%A7%92%E5%BD%A2/5816406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524300"/>
            <a:ext cx="8520600" cy="10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经典动态规划(六) -- 杨辉三角</a:t>
            </a:r>
            <a:endParaRPr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572925" y="1877075"/>
            <a:ext cx="6913200" cy="25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118. Pascal's Triangle</a:t>
            </a:r>
            <a:endParaRPr sz="2000">
              <a:solidFill>
                <a:schemeClr val="accent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119. Pascal's Triangle II</a:t>
            </a:r>
            <a:endParaRPr sz="2000">
              <a:solidFill>
                <a:schemeClr val="accent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accent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903. Valid Permutations for DI Sequence</a:t>
            </a:r>
            <a:endParaRPr sz="2000">
              <a:solidFill>
                <a:schemeClr val="accent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1643. Kth Smallest Instructions</a:t>
            </a:r>
            <a:endParaRPr sz="2000">
              <a:solidFill>
                <a:schemeClr val="accent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1569. Number of Ways to Reorder Array to Get Same BST</a:t>
            </a:r>
            <a:endParaRPr sz="2000">
              <a:solidFill>
                <a:schemeClr val="accent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accent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1467. Probability of a Two Boxes Having The Same Number of Distinct Balls</a:t>
            </a:r>
            <a:endParaRPr sz="2000">
              <a:solidFill>
                <a:schemeClr val="accent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784600" y="4592975"/>
            <a:ext cx="21810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你们的好朋友Eddie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325226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 rotWithShape="1">
          <a:blip r:embed="rId4">
            <a:alphaModFix/>
          </a:blip>
          <a:srcRect b="45835" l="0" r="0" t="5200"/>
          <a:stretch/>
        </p:blipFill>
        <p:spPr>
          <a:xfrm>
            <a:off x="5372775" y="83875"/>
            <a:ext cx="2061975" cy="215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 rotWithShape="1">
          <a:blip r:embed="rId5">
            <a:alphaModFix/>
          </a:blip>
          <a:srcRect b="0" l="0" r="0" t="1980"/>
          <a:stretch/>
        </p:blipFill>
        <p:spPr>
          <a:xfrm>
            <a:off x="4398825" y="2296475"/>
            <a:ext cx="4745175" cy="2847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391190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6075" y="352775"/>
            <a:ext cx="4600400" cy="4437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161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785450"/>
            <a:ext cx="8520600" cy="4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template to finish nCk (choose k from n, the order doesn’t matter)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" y="3051500"/>
            <a:ext cx="4311889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3875" y="3051500"/>
            <a:ext cx="4667250" cy="1563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3100" y="1309100"/>
            <a:ext cx="4667250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什么是杨辉三角？(Pascal Triangle)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15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50">
                <a:solidFill>
                  <a:srgbClr val="333333"/>
                </a:solidFill>
                <a:highlight>
                  <a:srgbClr val="FFFFFF"/>
                </a:highlight>
              </a:rPr>
              <a:t>杨辉三角，是</a:t>
            </a:r>
            <a:r>
              <a:rPr lang="en" sz="1750">
                <a:solidFill>
                  <a:srgbClr val="136EC2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二项式系数</a:t>
            </a:r>
            <a:r>
              <a:rPr lang="en" sz="1750">
                <a:solidFill>
                  <a:srgbClr val="333333"/>
                </a:solidFill>
                <a:highlight>
                  <a:srgbClr val="FFFFFF"/>
                </a:highlight>
              </a:rPr>
              <a:t>在三角形中的一种几何排列，中国南宋数学家</a:t>
            </a:r>
            <a:r>
              <a:rPr lang="en" sz="1750">
                <a:solidFill>
                  <a:srgbClr val="136EC2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杨辉</a:t>
            </a:r>
            <a:r>
              <a:rPr lang="en" sz="1750">
                <a:solidFill>
                  <a:srgbClr val="333333"/>
                </a:solidFill>
                <a:highlight>
                  <a:srgbClr val="FFFFFF"/>
                </a:highlight>
              </a:rPr>
              <a:t>1261年所著的《</a:t>
            </a:r>
            <a:r>
              <a:rPr lang="en" sz="1750">
                <a:solidFill>
                  <a:srgbClr val="136EC2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详解九章算法</a:t>
            </a:r>
            <a:r>
              <a:rPr lang="en" sz="1750">
                <a:solidFill>
                  <a:srgbClr val="333333"/>
                </a:solidFill>
                <a:highlight>
                  <a:srgbClr val="FFFFFF"/>
                </a:highlight>
              </a:rPr>
              <a:t>》一书中出现。在欧洲，</a:t>
            </a:r>
            <a:r>
              <a:rPr lang="en" sz="1750">
                <a:solidFill>
                  <a:srgbClr val="136EC2"/>
                </a:solidFill>
                <a:highlight>
                  <a:srgbClr val="FFFFFF"/>
                </a:highlight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帕斯卡</a:t>
            </a:r>
            <a:r>
              <a:rPr lang="en" sz="1750">
                <a:solidFill>
                  <a:srgbClr val="333333"/>
                </a:solidFill>
                <a:highlight>
                  <a:srgbClr val="FFFFFF"/>
                </a:highlight>
              </a:rPr>
              <a:t>（1623----1662）在1654年发现这一</a:t>
            </a:r>
            <a:r>
              <a:rPr lang="en" sz="1750">
                <a:solidFill>
                  <a:srgbClr val="136EC2"/>
                </a:solidFill>
                <a:highlight>
                  <a:srgbClr val="FFFFFF"/>
                </a:highlight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规律</a:t>
            </a:r>
            <a:r>
              <a:rPr lang="en" sz="1750">
                <a:solidFill>
                  <a:srgbClr val="333333"/>
                </a:solidFill>
                <a:highlight>
                  <a:srgbClr val="FFFFFF"/>
                </a:highlight>
              </a:rPr>
              <a:t>，所以这个表又叫做</a:t>
            </a:r>
            <a:r>
              <a:rPr lang="en" sz="1750">
                <a:solidFill>
                  <a:srgbClr val="136EC2"/>
                </a:solidFill>
                <a:highlight>
                  <a:srgbClr val="FFFFFF"/>
                </a:highlight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帕斯卡三角形</a:t>
            </a:r>
            <a:r>
              <a:rPr lang="en" sz="1750">
                <a:solidFill>
                  <a:srgbClr val="333333"/>
                </a:solidFill>
                <a:highlight>
                  <a:srgbClr val="FFFFFF"/>
                </a:highlight>
              </a:rPr>
              <a:t>。帕斯卡的发现比</a:t>
            </a:r>
            <a:r>
              <a:rPr lang="en" sz="1750">
                <a:solidFill>
                  <a:srgbClr val="136EC2"/>
                </a:solidFill>
                <a:highlight>
                  <a:srgbClr val="FFFFFF"/>
                </a:highlight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杨辉</a:t>
            </a:r>
            <a:r>
              <a:rPr lang="en" sz="1750">
                <a:solidFill>
                  <a:srgbClr val="333333"/>
                </a:solidFill>
                <a:highlight>
                  <a:srgbClr val="FFFFFF"/>
                </a:highlight>
              </a:rPr>
              <a:t>要迟393年，比</a:t>
            </a:r>
            <a:r>
              <a:rPr lang="en" sz="1750">
                <a:solidFill>
                  <a:srgbClr val="136EC2"/>
                </a:solidFill>
                <a:highlight>
                  <a:srgbClr val="FFFFFF"/>
                </a:highlight>
                <a:uFill>
                  <a:noFill/>
                </a:u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贾宪</a:t>
            </a:r>
            <a:r>
              <a:rPr lang="en" sz="1750">
                <a:solidFill>
                  <a:srgbClr val="333333"/>
                </a:solidFill>
                <a:highlight>
                  <a:srgbClr val="FFFFFF"/>
                </a:highlight>
              </a:rPr>
              <a:t>迟600年。</a:t>
            </a:r>
            <a:endParaRPr sz="25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52400" y="2805475"/>
            <a:ext cx="3682629" cy="218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835025" y="2981650"/>
            <a:ext cx="5308975" cy="1801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166890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0475" y="2883725"/>
            <a:ext cx="5553525" cy="2259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12750" y="1082625"/>
            <a:ext cx="5308975" cy="1801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3709" y="2281100"/>
            <a:ext cx="5370290" cy="2650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3327135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73710" y="152400"/>
            <a:ext cx="5164867" cy="19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2169412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408975" y="2453775"/>
            <a:ext cx="81897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12121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排列英文名叫 Arrangement 或者 Permutation</a:t>
            </a:r>
            <a:endParaRPr sz="1900">
              <a:solidFill>
                <a:srgbClr val="12121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12121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组合英文名叫 Combination</a:t>
            </a:r>
            <a:endParaRPr sz="1900">
              <a:solidFill>
                <a:srgbClr val="12121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12121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12121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P 和 C 的本质区别在于：决策的顺序对结果有没有影响。</a:t>
            </a:r>
            <a:endParaRPr sz="1200">
              <a:solidFill>
                <a:srgbClr val="12121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01225" y="235300"/>
            <a:ext cx="324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Permutation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25" y="1086225"/>
            <a:ext cx="5432951" cy="3820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0575" y="47525"/>
            <a:ext cx="5060551" cy="330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21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Combination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5675" y="94400"/>
            <a:ext cx="5053824" cy="2904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2100" y="2946625"/>
            <a:ext cx="6684275" cy="219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143579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 rotWithShape="1">
          <a:blip r:embed="rId4">
            <a:alphaModFix/>
          </a:blip>
          <a:srcRect b="44435" l="0" r="0" t="0"/>
          <a:stretch/>
        </p:blipFill>
        <p:spPr>
          <a:xfrm>
            <a:off x="1736650" y="2468775"/>
            <a:ext cx="3082499" cy="1916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1725" y="1226900"/>
            <a:ext cx="4182276" cy="3680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1"/>
          <p:cNvPicPr preferRelativeResize="0"/>
          <p:nvPr/>
        </p:nvPicPr>
        <p:blipFill rotWithShape="1">
          <a:blip r:embed="rId3">
            <a:alphaModFix/>
          </a:blip>
          <a:srcRect b="61346" l="0" r="0" t="0"/>
          <a:stretch/>
        </p:blipFill>
        <p:spPr>
          <a:xfrm>
            <a:off x="0" y="0"/>
            <a:ext cx="4594075" cy="173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784625"/>
            <a:ext cx="6920925" cy="3316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 rotWithShape="1">
          <a:blip r:embed="rId3">
            <a:alphaModFix/>
          </a:blip>
          <a:srcRect b="0" l="0" r="0" t="65263"/>
          <a:stretch/>
        </p:blipFill>
        <p:spPr>
          <a:xfrm>
            <a:off x="4572000" y="1363225"/>
            <a:ext cx="4572001" cy="1547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0959" y="125825"/>
            <a:ext cx="4594079" cy="11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