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23f310211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23f310211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23f310211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23f310211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1ca74dc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1ca74dc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0f06debb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0f06debb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0f06debb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0f06debb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0f06debb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0f06debb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1ca74dc5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1ca74dc5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1ca74dc5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1ca74dc5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1ca74dc5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1ca74dc5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1ca74dc5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1ca74dc5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90f06debb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90f06debb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1ca74dc5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91ca74dc5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23f310211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23f310211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0f06debb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0f06debb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91ca74dc5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91ca74dc5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91ca74dc5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91ca74dc5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1ca74dc5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91ca74dc5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1ca74dc5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91ca74dc5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1ca74dc5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91ca74dc5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1ca74dc5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91ca74dc5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leetcode.com/problems/target-su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541350"/>
            <a:ext cx="8520600" cy="171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900"/>
              <a:t>经典动态规划（四）背包问题</a:t>
            </a:r>
            <a:endParaRPr b="1" sz="4900"/>
          </a:p>
          <a:p>
            <a:pPr indent="0" lvl="0" marL="0" rtl="0" algn="ctr">
              <a:spcBef>
                <a:spcPts val="0"/>
              </a:spcBef>
              <a:spcAft>
                <a:spcPts val="0"/>
              </a:spcAft>
              <a:buNone/>
            </a:pPr>
            <a:r>
              <a:rPr i="1" lang="en" sz="2900"/>
              <a:t>knapsack 01背包，完全背包，多重背包</a:t>
            </a:r>
            <a:endParaRPr i="1" sz="2900"/>
          </a:p>
        </p:txBody>
      </p:sp>
      <p:sp>
        <p:nvSpPr>
          <p:cNvPr id="55" name="Google Shape;55;p13"/>
          <p:cNvSpPr txBox="1"/>
          <p:nvPr>
            <p:ph idx="1" type="subTitle"/>
          </p:nvPr>
        </p:nvSpPr>
        <p:spPr>
          <a:xfrm>
            <a:off x="2918075" y="2571750"/>
            <a:ext cx="4209300" cy="22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highlight>
                  <a:srgbClr val="FFFFFF"/>
                </a:highlight>
                <a:latin typeface="Microsoft Yahei"/>
                <a:ea typeface="Microsoft Yahei"/>
                <a:cs typeface="Microsoft Yahei"/>
                <a:sym typeface="Microsoft Yahei"/>
              </a:rPr>
              <a:t>416. Partition Equal Subset Sum</a:t>
            </a:r>
            <a:endParaRPr sz="1800">
              <a:solidFill>
                <a:srgbClr val="000000"/>
              </a:solidFill>
              <a:highlight>
                <a:srgbClr val="FFFFFF"/>
              </a:highlight>
              <a:latin typeface="Microsoft Yahei"/>
              <a:ea typeface="Microsoft Yahei"/>
              <a:cs typeface="Microsoft Yahei"/>
              <a:sym typeface="Microsoft Yahei"/>
            </a:endParaRPr>
          </a:p>
          <a:p>
            <a:pPr indent="0" lvl="0" marL="0" rtl="0" algn="l">
              <a:spcBef>
                <a:spcPts val="0"/>
              </a:spcBef>
              <a:spcAft>
                <a:spcPts val="0"/>
              </a:spcAft>
              <a:buNone/>
            </a:pPr>
            <a:r>
              <a:rPr lang="en" sz="1800">
                <a:solidFill>
                  <a:srgbClr val="000000"/>
                </a:solidFill>
                <a:highlight>
                  <a:srgbClr val="FFFFFF"/>
                </a:highlight>
                <a:latin typeface="Microsoft Yahei"/>
                <a:ea typeface="Microsoft Yahei"/>
                <a:cs typeface="Microsoft Yahei"/>
                <a:sym typeface="Microsoft Yahei"/>
              </a:rPr>
              <a:t>474. Ones and Zeroes</a:t>
            </a:r>
            <a:endParaRPr sz="1800">
              <a:solidFill>
                <a:srgbClr val="000000"/>
              </a:solidFill>
              <a:highlight>
                <a:srgbClr val="FFFFFF"/>
              </a:highlight>
              <a:latin typeface="Microsoft Yahei"/>
              <a:ea typeface="Microsoft Yahei"/>
              <a:cs typeface="Microsoft Yahei"/>
              <a:sym typeface="Microsoft Yahei"/>
            </a:endParaRPr>
          </a:p>
          <a:p>
            <a:pPr indent="0" lvl="0" marL="0" rtl="0" algn="l">
              <a:lnSpc>
                <a:spcPct val="115000"/>
              </a:lnSpc>
              <a:spcBef>
                <a:spcPts val="0"/>
              </a:spcBef>
              <a:spcAft>
                <a:spcPts val="0"/>
              </a:spcAft>
              <a:buNone/>
            </a:pPr>
            <a:r>
              <a:rPr lang="en" sz="1800">
                <a:solidFill>
                  <a:srgbClr val="000000"/>
                </a:solidFill>
                <a:highlight>
                  <a:srgbClr val="FFFFFF"/>
                </a:highlight>
                <a:uFill>
                  <a:noFill/>
                </a:uFill>
                <a:latin typeface="Microsoft Yahei"/>
                <a:ea typeface="Microsoft Yahei"/>
                <a:cs typeface="Microsoft Yahei"/>
                <a:sym typeface="Microsoft Yahei"/>
                <a:hlinkClick r:id="rId3">
                  <a:extLst>
                    <a:ext uri="{A12FA001-AC4F-418D-AE19-62706E023703}">
                      <ahyp:hlinkClr val="tx"/>
                    </a:ext>
                  </a:extLst>
                </a:hlinkClick>
              </a:rPr>
              <a:t>494. Target Sum</a:t>
            </a:r>
            <a:endParaRPr sz="1800">
              <a:solidFill>
                <a:srgbClr val="000000"/>
              </a:solidFill>
              <a:highlight>
                <a:srgbClr val="FFFFFF"/>
              </a:highlight>
              <a:latin typeface="Microsoft Yahei"/>
              <a:ea typeface="Microsoft Yahei"/>
              <a:cs typeface="Microsoft Yahei"/>
              <a:sym typeface="Microsoft Yahei"/>
            </a:endParaRPr>
          </a:p>
          <a:p>
            <a:pPr indent="0" lvl="0" marL="0" rtl="0" algn="l">
              <a:spcBef>
                <a:spcPts val="0"/>
              </a:spcBef>
              <a:spcAft>
                <a:spcPts val="0"/>
              </a:spcAft>
              <a:buNone/>
            </a:pPr>
            <a:r>
              <a:rPr lang="en" sz="1800">
                <a:solidFill>
                  <a:srgbClr val="000000"/>
                </a:solidFill>
                <a:highlight>
                  <a:srgbClr val="FFFFFF"/>
                </a:highlight>
                <a:latin typeface="Microsoft Yahei"/>
                <a:ea typeface="Microsoft Yahei"/>
                <a:cs typeface="Microsoft Yahei"/>
                <a:sym typeface="Microsoft Yahei"/>
              </a:rPr>
              <a:t>1049. Last Stone Weight II</a:t>
            </a:r>
            <a:endParaRPr sz="1800">
              <a:solidFill>
                <a:srgbClr val="EFEFEF"/>
              </a:solidFill>
              <a:highlight>
                <a:srgbClr val="FFFFFF"/>
              </a:highlight>
              <a:latin typeface="Microsoft Yahei"/>
              <a:ea typeface="Microsoft Yahei"/>
              <a:cs typeface="Microsoft Yahei"/>
              <a:sym typeface="Microsoft Yahei"/>
            </a:endParaRPr>
          </a:p>
          <a:p>
            <a:pPr indent="0" lvl="0" marL="0" rtl="0" algn="l">
              <a:spcBef>
                <a:spcPts val="0"/>
              </a:spcBef>
              <a:spcAft>
                <a:spcPts val="0"/>
              </a:spcAft>
              <a:buNone/>
            </a:pPr>
            <a:r>
              <a:rPr lang="en" sz="1800">
                <a:solidFill>
                  <a:srgbClr val="000000"/>
                </a:solidFill>
                <a:highlight>
                  <a:srgbClr val="FFFFFF"/>
                </a:highlight>
                <a:latin typeface="Microsoft Yahei"/>
                <a:ea typeface="Microsoft Yahei"/>
                <a:cs typeface="Microsoft Yahei"/>
                <a:sym typeface="Microsoft Yahei"/>
              </a:rPr>
              <a:t>322. Coin Change</a:t>
            </a:r>
            <a:endParaRPr sz="1800">
              <a:solidFill>
                <a:srgbClr val="EFEFEF"/>
              </a:solidFill>
              <a:highlight>
                <a:srgbClr val="FFFFFF"/>
              </a:highlight>
              <a:latin typeface="Microsoft Yahei"/>
              <a:ea typeface="Microsoft Yahei"/>
              <a:cs typeface="Microsoft Yahei"/>
              <a:sym typeface="Microsoft Yahei"/>
            </a:endParaRPr>
          </a:p>
          <a:p>
            <a:pPr indent="0" lvl="0" marL="0" rtl="0" algn="l">
              <a:spcBef>
                <a:spcPts val="0"/>
              </a:spcBef>
              <a:spcAft>
                <a:spcPts val="0"/>
              </a:spcAft>
              <a:buNone/>
            </a:pPr>
            <a:r>
              <a:rPr lang="en" sz="1800">
                <a:solidFill>
                  <a:srgbClr val="000000"/>
                </a:solidFill>
                <a:highlight>
                  <a:srgbClr val="FFFFFF"/>
                </a:highlight>
                <a:latin typeface="Microsoft Yahei"/>
                <a:ea typeface="Microsoft Yahei"/>
                <a:cs typeface="Microsoft Yahei"/>
                <a:sym typeface="Microsoft Yahei"/>
              </a:rPr>
              <a:t>518. Coin Change 2</a:t>
            </a:r>
            <a:endParaRPr sz="1800">
              <a:solidFill>
                <a:srgbClr val="EFEFEF"/>
              </a:solidFill>
              <a:highlight>
                <a:srgbClr val="FFFFFF"/>
              </a:highlight>
              <a:latin typeface="Microsoft Yahei"/>
              <a:ea typeface="Microsoft Yahei"/>
              <a:cs typeface="Microsoft Yahei"/>
              <a:sym typeface="Microsoft Yahei"/>
            </a:endParaRPr>
          </a:p>
          <a:p>
            <a:pPr indent="0" lvl="0" marL="0" marR="0" rtl="0" algn="l">
              <a:lnSpc>
                <a:spcPct val="100000"/>
              </a:lnSpc>
              <a:spcBef>
                <a:spcPts val="0"/>
              </a:spcBef>
              <a:spcAft>
                <a:spcPts val="0"/>
              </a:spcAft>
              <a:buNone/>
            </a:pPr>
            <a:r>
              <a:rPr lang="en" sz="1800">
                <a:solidFill>
                  <a:srgbClr val="000000"/>
                </a:solidFill>
                <a:highlight>
                  <a:srgbClr val="FFFFFF"/>
                </a:highlight>
                <a:latin typeface="Microsoft Yahei"/>
                <a:ea typeface="Microsoft Yahei"/>
                <a:cs typeface="Microsoft Yahei"/>
                <a:sym typeface="Microsoft Yahei"/>
              </a:rPr>
              <a:t>798.</a:t>
            </a:r>
            <a:r>
              <a:rPr lang="en" sz="1800">
                <a:solidFill>
                  <a:srgbClr val="000000"/>
                </a:solidFill>
                <a:highlight>
                  <a:srgbClr val="FFFFFF"/>
                </a:highlight>
                <a:latin typeface="Microsoft Yahei"/>
                <a:ea typeface="Microsoft Yahei"/>
                <a:cs typeface="Microsoft Yahei"/>
                <a:sym typeface="Microsoft Yahei"/>
              </a:rPr>
              <a:t> Backpack VII  (</a:t>
            </a:r>
            <a:r>
              <a:rPr lang="en" sz="1800">
                <a:solidFill>
                  <a:srgbClr val="000000"/>
                </a:solidFill>
                <a:highlight>
                  <a:srgbClr val="FFFFFF"/>
                </a:highlight>
                <a:latin typeface="Microsoft Yahei"/>
                <a:ea typeface="Microsoft Yahei"/>
                <a:cs typeface="Microsoft Yahei"/>
                <a:sym typeface="Microsoft Yahei"/>
              </a:rPr>
              <a:t>LintCode</a:t>
            </a:r>
            <a:r>
              <a:rPr lang="en" sz="1800">
                <a:solidFill>
                  <a:srgbClr val="000000"/>
                </a:solidFill>
                <a:highlight>
                  <a:srgbClr val="FFFFFF"/>
                </a:highlight>
                <a:latin typeface="Microsoft Yahei"/>
                <a:ea typeface="Microsoft Yahei"/>
                <a:cs typeface="Microsoft Yahei"/>
                <a:sym typeface="Microsoft Yahei"/>
              </a:rPr>
              <a:t>)</a:t>
            </a:r>
            <a:endParaRPr sz="1800">
              <a:solidFill>
                <a:srgbClr val="EFEFEF"/>
              </a:solidFill>
              <a:highlight>
                <a:srgbClr val="FFFFFF"/>
              </a:highlight>
              <a:latin typeface="Microsoft Yahei"/>
              <a:ea typeface="Microsoft Yahei"/>
              <a:cs typeface="Microsoft Yahei"/>
              <a:sym typeface="Microsoft Yahei"/>
            </a:endParaRPr>
          </a:p>
          <a:p>
            <a:pPr indent="0" lvl="0" marL="0" rtl="0" algn="l">
              <a:spcBef>
                <a:spcPts val="0"/>
              </a:spcBef>
              <a:spcAft>
                <a:spcPts val="0"/>
              </a:spcAft>
              <a:buNone/>
            </a:pPr>
            <a:r>
              <a:t/>
            </a:r>
            <a:endParaRPr sz="1800">
              <a:solidFill>
                <a:schemeClr val="dk1"/>
              </a:solidFill>
              <a:highlight>
                <a:srgbClr val="FFFFFF"/>
              </a:highlight>
              <a:latin typeface="Microsoft Yahei"/>
              <a:ea typeface="Microsoft Yahei"/>
              <a:cs typeface="Microsoft Yahei"/>
              <a:sym typeface="Microsoft Yahei"/>
            </a:endParaRPr>
          </a:p>
        </p:txBody>
      </p:sp>
      <p:sp>
        <p:nvSpPr>
          <p:cNvPr id="56" name="Google Shape;56;p13"/>
          <p:cNvSpPr txBox="1"/>
          <p:nvPr/>
        </p:nvSpPr>
        <p:spPr>
          <a:xfrm>
            <a:off x="7379800" y="4664300"/>
            <a:ext cx="6133800" cy="7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7081625" y="4674950"/>
            <a:ext cx="1842300" cy="3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你们的好朋友Eddie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2"/>
          <p:cNvPicPr preferRelativeResize="0"/>
          <p:nvPr/>
        </p:nvPicPr>
        <p:blipFill>
          <a:blip r:embed="rId3">
            <a:alphaModFix/>
          </a:blip>
          <a:stretch>
            <a:fillRect/>
          </a:stretch>
        </p:blipFill>
        <p:spPr>
          <a:xfrm>
            <a:off x="585313" y="0"/>
            <a:ext cx="7487175"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也是先做数学的转化，求解最接近的值</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9" name="Google Shape;119;p23"/>
          <p:cNvPicPr preferRelativeResize="0"/>
          <p:nvPr/>
        </p:nvPicPr>
        <p:blipFill>
          <a:blip r:embed="rId3">
            <a:alphaModFix/>
          </a:blip>
          <a:stretch>
            <a:fillRect/>
          </a:stretch>
        </p:blipFill>
        <p:spPr>
          <a:xfrm>
            <a:off x="0" y="1046092"/>
            <a:ext cx="9144000" cy="39685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314425"/>
            <a:ext cx="4281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完全背包 --物品数量无限</a:t>
            </a:r>
            <a:endParaRPr/>
          </a:p>
        </p:txBody>
      </p:sp>
      <p:sp>
        <p:nvSpPr>
          <p:cNvPr id="125" name="Google Shape;125;p24"/>
          <p:cNvSpPr txBox="1"/>
          <p:nvPr>
            <p:ph idx="1" type="body"/>
          </p:nvPr>
        </p:nvSpPr>
        <p:spPr>
          <a:xfrm>
            <a:off x="94325" y="11477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有一个背包，最大容量为amount，有一系列物品coins，每个物品的重量为coins[i]，每个物品的数量无限。请问有多少种方法，能够把背包恰好装满？</a:t>
            </a:r>
            <a:endParaRPr sz="1500"/>
          </a:p>
          <a:p>
            <a:pPr indent="0" lvl="0" marL="0" rtl="0" algn="l">
              <a:spcBef>
                <a:spcPts val="2800"/>
              </a:spcBef>
              <a:spcAft>
                <a:spcPts val="0"/>
              </a:spcAft>
              <a:buClr>
                <a:schemeClr val="dk1"/>
              </a:buClr>
              <a:buSzPts val="1100"/>
              <a:buFont typeface="Arial"/>
              <a:buNone/>
            </a:pPr>
            <a:r>
              <a:rPr lang="en" sz="1100">
                <a:solidFill>
                  <a:srgbClr val="E96900"/>
                </a:solidFill>
                <a:highlight>
                  <a:srgbClr val="F8F8F8"/>
                </a:highlight>
                <a:latin typeface="Microsoft Yahei"/>
                <a:ea typeface="Microsoft Yahei"/>
                <a:cs typeface="Microsoft Yahei"/>
                <a:sym typeface="Microsoft Yahei"/>
              </a:rPr>
              <a:t>dp[i][j]</a:t>
            </a:r>
            <a:r>
              <a:rPr lang="en" sz="1100">
                <a:solidFill>
                  <a:schemeClr val="dk1"/>
                </a:solidFill>
                <a:highlight>
                  <a:srgbClr val="FFFFFF"/>
                </a:highlight>
                <a:latin typeface="Microsoft Yahei"/>
                <a:ea typeface="Microsoft Yahei"/>
                <a:cs typeface="Microsoft Yahei"/>
                <a:sym typeface="Microsoft Yahei"/>
              </a:rPr>
              <a:t>的定义如下：</a:t>
            </a:r>
            <a:endParaRPr sz="1100">
              <a:solidFill>
                <a:schemeClr val="dk1"/>
              </a:solidFill>
              <a:highlight>
                <a:srgbClr val="FFFFFF"/>
              </a:highlight>
              <a:latin typeface="Microsoft Yahei"/>
              <a:ea typeface="Microsoft Yahei"/>
              <a:cs typeface="Microsoft Yahei"/>
              <a:sym typeface="Microsoft Yahei"/>
            </a:endParaRPr>
          </a:p>
          <a:p>
            <a:pPr indent="0" lvl="0" marL="0" rtl="0" algn="l">
              <a:spcBef>
                <a:spcPts val="2800"/>
              </a:spcBef>
              <a:spcAft>
                <a:spcPts val="0"/>
              </a:spcAft>
              <a:buClr>
                <a:schemeClr val="dk1"/>
              </a:buClr>
              <a:buSzPts val="1100"/>
              <a:buFont typeface="Arial"/>
              <a:buNone/>
            </a:pPr>
            <a:r>
              <a:rPr b="1" lang="en" sz="1100">
                <a:solidFill>
                  <a:schemeClr val="dk1"/>
                </a:solidFill>
                <a:highlight>
                  <a:srgbClr val="FFFFFF"/>
                </a:highlight>
                <a:latin typeface="Microsoft Yahei"/>
                <a:ea typeface="Microsoft Yahei"/>
                <a:cs typeface="Microsoft Yahei"/>
                <a:sym typeface="Microsoft Yahei"/>
              </a:rPr>
              <a:t>若只使用前</a:t>
            </a:r>
            <a:r>
              <a:rPr b="1" lang="en" sz="1100">
                <a:solidFill>
                  <a:srgbClr val="E96900"/>
                </a:solidFill>
                <a:highlight>
                  <a:srgbClr val="F8F8F8"/>
                </a:highlight>
                <a:latin typeface="Microsoft Yahei"/>
                <a:ea typeface="Microsoft Yahei"/>
                <a:cs typeface="Microsoft Yahei"/>
                <a:sym typeface="Microsoft Yahei"/>
              </a:rPr>
              <a:t>i</a:t>
            </a:r>
            <a:r>
              <a:rPr b="1" lang="en" sz="1100">
                <a:solidFill>
                  <a:schemeClr val="dk1"/>
                </a:solidFill>
                <a:highlight>
                  <a:srgbClr val="FFFFFF"/>
                </a:highlight>
                <a:latin typeface="Microsoft Yahei"/>
                <a:ea typeface="Microsoft Yahei"/>
                <a:cs typeface="Microsoft Yahei"/>
                <a:sym typeface="Microsoft Yahei"/>
              </a:rPr>
              <a:t>个物品，当背包容量为</a:t>
            </a:r>
            <a:r>
              <a:rPr b="1" lang="en" sz="1100">
                <a:solidFill>
                  <a:srgbClr val="E96900"/>
                </a:solidFill>
                <a:highlight>
                  <a:srgbClr val="F8F8F8"/>
                </a:highlight>
                <a:latin typeface="Microsoft Yahei"/>
                <a:ea typeface="Microsoft Yahei"/>
                <a:cs typeface="Microsoft Yahei"/>
                <a:sym typeface="Microsoft Yahei"/>
              </a:rPr>
              <a:t>j</a:t>
            </a:r>
            <a:r>
              <a:rPr b="1" lang="en" sz="1100">
                <a:solidFill>
                  <a:schemeClr val="dk1"/>
                </a:solidFill>
                <a:highlight>
                  <a:srgbClr val="FFFFFF"/>
                </a:highlight>
                <a:latin typeface="Microsoft Yahei"/>
                <a:ea typeface="Microsoft Yahei"/>
                <a:cs typeface="Microsoft Yahei"/>
                <a:sym typeface="Microsoft Yahei"/>
              </a:rPr>
              <a:t>时，有</a:t>
            </a:r>
            <a:r>
              <a:rPr b="1" lang="en" sz="1100">
                <a:solidFill>
                  <a:srgbClr val="E96900"/>
                </a:solidFill>
                <a:highlight>
                  <a:srgbClr val="F8F8F8"/>
                </a:highlight>
                <a:latin typeface="Microsoft Yahei"/>
                <a:ea typeface="Microsoft Yahei"/>
                <a:cs typeface="Microsoft Yahei"/>
                <a:sym typeface="Microsoft Yahei"/>
              </a:rPr>
              <a:t>dp[i][j]</a:t>
            </a:r>
            <a:r>
              <a:rPr b="1" lang="en" sz="1100">
                <a:solidFill>
                  <a:schemeClr val="dk1"/>
                </a:solidFill>
                <a:highlight>
                  <a:srgbClr val="FFFFFF"/>
                </a:highlight>
                <a:latin typeface="Microsoft Yahei"/>
                <a:ea typeface="Microsoft Yahei"/>
                <a:cs typeface="Microsoft Yahei"/>
                <a:sym typeface="Microsoft Yahei"/>
              </a:rPr>
              <a:t>种方法可以装满背包。</a:t>
            </a:r>
            <a:endParaRPr b="1" sz="1100">
              <a:solidFill>
                <a:schemeClr val="dk1"/>
              </a:solidFill>
              <a:highlight>
                <a:srgbClr val="FFFFFF"/>
              </a:highlight>
              <a:latin typeface="Microsoft Yahei"/>
              <a:ea typeface="Microsoft Yahei"/>
              <a:cs typeface="Microsoft Yahei"/>
              <a:sym typeface="Microsoft Yahei"/>
            </a:endParaRPr>
          </a:p>
          <a:p>
            <a:pPr indent="0" lvl="0" marL="0" rtl="0" algn="l">
              <a:spcBef>
                <a:spcPts val="2800"/>
              </a:spcBef>
              <a:spcAft>
                <a:spcPts val="0"/>
              </a:spcAft>
              <a:buClr>
                <a:schemeClr val="dk1"/>
              </a:buClr>
              <a:buSzPts val="1100"/>
              <a:buFont typeface="Arial"/>
              <a:buNone/>
            </a:pPr>
            <a:r>
              <a:rPr lang="en" sz="1100">
                <a:solidFill>
                  <a:schemeClr val="dk1"/>
                </a:solidFill>
                <a:highlight>
                  <a:srgbClr val="FFFFFF"/>
                </a:highlight>
                <a:latin typeface="Microsoft Yahei"/>
                <a:ea typeface="Microsoft Yahei"/>
                <a:cs typeface="Microsoft Yahei"/>
                <a:sym typeface="Microsoft Yahei"/>
              </a:rPr>
              <a:t>换句话说，翻译回我们题目的意思就是：</a:t>
            </a:r>
            <a:endParaRPr sz="1100">
              <a:solidFill>
                <a:schemeClr val="dk1"/>
              </a:solidFill>
              <a:highlight>
                <a:srgbClr val="FFFFFF"/>
              </a:highlight>
              <a:latin typeface="Microsoft Yahei"/>
              <a:ea typeface="Microsoft Yahei"/>
              <a:cs typeface="Microsoft Yahei"/>
              <a:sym typeface="Microsoft Yahei"/>
            </a:endParaRPr>
          </a:p>
          <a:p>
            <a:pPr indent="0" lvl="0" marL="0" rtl="0" algn="l">
              <a:spcBef>
                <a:spcPts val="2800"/>
              </a:spcBef>
              <a:spcAft>
                <a:spcPts val="0"/>
              </a:spcAft>
              <a:buNone/>
            </a:pPr>
            <a:r>
              <a:rPr b="1" lang="en" sz="1100">
                <a:solidFill>
                  <a:schemeClr val="dk1"/>
                </a:solidFill>
                <a:highlight>
                  <a:srgbClr val="FFFFFF"/>
                </a:highlight>
                <a:latin typeface="Microsoft Yahei"/>
                <a:ea typeface="Microsoft Yahei"/>
                <a:cs typeface="Microsoft Yahei"/>
                <a:sym typeface="Microsoft Yahei"/>
              </a:rPr>
              <a:t>若只使用</a:t>
            </a:r>
            <a:r>
              <a:rPr b="1" lang="en" sz="1100">
                <a:solidFill>
                  <a:srgbClr val="E96900"/>
                </a:solidFill>
                <a:highlight>
                  <a:srgbClr val="F8F8F8"/>
                </a:highlight>
                <a:latin typeface="Microsoft Yahei"/>
                <a:ea typeface="Microsoft Yahei"/>
                <a:cs typeface="Microsoft Yahei"/>
                <a:sym typeface="Microsoft Yahei"/>
              </a:rPr>
              <a:t>coins</a:t>
            </a:r>
            <a:r>
              <a:rPr b="1" lang="en" sz="1100">
                <a:solidFill>
                  <a:schemeClr val="dk1"/>
                </a:solidFill>
                <a:highlight>
                  <a:srgbClr val="FFFFFF"/>
                </a:highlight>
                <a:latin typeface="Microsoft Yahei"/>
                <a:ea typeface="Microsoft Yahei"/>
                <a:cs typeface="Microsoft Yahei"/>
                <a:sym typeface="Microsoft Yahei"/>
              </a:rPr>
              <a:t>中的前</a:t>
            </a:r>
            <a:r>
              <a:rPr b="1" lang="en" sz="1100">
                <a:solidFill>
                  <a:srgbClr val="E96900"/>
                </a:solidFill>
                <a:highlight>
                  <a:srgbClr val="F8F8F8"/>
                </a:highlight>
                <a:latin typeface="Microsoft Yahei"/>
                <a:ea typeface="Microsoft Yahei"/>
                <a:cs typeface="Microsoft Yahei"/>
                <a:sym typeface="Microsoft Yahei"/>
              </a:rPr>
              <a:t>i</a:t>
            </a:r>
            <a:r>
              <a:rPr b="1" lang="en" sz="1100">
                <a:solidFill>
                  <a:schemeClr val="dk1"/>
                </a:solidFill>
                <a:highlight>
                  <a:srgbClr val="FFFFFF"/>
                </a:highlight>
                <a:latin typeface="Microsoft Yahei"/>
                <a:ea typeface="Microsoft Yahei"/>
                <a:cs typeface="Microsoft Yahei"/>
                <a:sym typeface="Microsoft Yahei"/>
              </a:rPr>
              <a:t>个硬币的面值，若想凑出金额</a:t>
            </a:r>
            <a:r>
              <a:rPr b="1" lang="en" sz="1100">
                <a:solidFill>
                  <a:srgbClr val="E96900"/>
                </a:solidFill>
                <a:highlight>
                  <a:srgbClr val="F8F8F8"/>
                </a:highlight>
                <a:latin typeface="Microsoft Yahei"/>
                <a:ea typeface="Microsoft Yahei"/>
                <a:cs typeface="Microsoft Yahei"/>
                <a:sym typeface="Microsoft Yahei"/>
              </a:rPr>
              <a:t>j</a:t>
            </a:r>
            <a:r>
              <a:rPr b="1" lang="en" sz="1100">
                <a:solidFill>
                  <a:schemeClr val="dk1"/>
                </a:solidFill>
                <a:highlight>
                  <a:srgbClr val="FFFFFF"/>
                </a:highlight>
                <a:latin typeface="Microsoft Yahei"/>
                <a:ea typeface="Microsoft Yahei"/>
                <a:cs typeface="Microsoft Yahei"/>
                <a:sym typeface="Microsoft Yahei"/>
              </a:rPr>
              <a:t>，有</a:t>
            </a:r>
            <a:r>
              <a:rPr b="1" lang="en" sz="1100">
                <a:solidFill>
                  <a:srgbClr val="E96900"/>
                </a:solidFill>
                <a:highlight>
                  <a:srgbClr val="F8F8F8"/>
                </a:highlight>
                <a:latin typeface="Microsoft Yahei"/>
                <a:ea typeface="Microsoft Yahei"/>
                <a:cs typeface="Microsoft Yahei"/>
                <a:sym typeface="Microsoft Yahei"/>
              </a:rPr>
              <a:t>dp[i][j]</a:t>
            </a:r>
            <a:r>
              <a:rPr b="1" lang="en" sz="1100">
                <a:solidFill>
                  <a:schemeClr val="dk1"/>
                </a:solidFill>
                <a:highlight>
                  <a:srgbClr val="FFFFFF"/>
                </a:highlight>
                <a:latin typeface="Microsoft Yahei"/>
                <a:ea typeface="Microsoft Yahei"/>
                <a:cs typeface="Microsoft Yahei"/>
                <a:sym typeface="Microsoft Yahei"/>
              </a:rPr>
              <a:t>种凑法</a:t>
            </a:r>
            <a:r>
              <a:rPr lang="en" sz="1100">
                <a:solidFill>
                  <a:schemeClr val="dk1"/>
                </a:solidFill>
                <a:highlight>
                  <a:srgbClr val="FFFFFF"/>
                </a:highlight>
                <a:latin typeface="Microsoft Yahei"/>
                <a:ea typeface="Microsoft Yahei"/>
                <a:cs typeface="Microsoft Yahei"/>
                <a:sym typeface="Microsoft Yahei"/>
              </a:rPr>
              <a:t>。</a:t>
            </a:r>
            <a:endParaRPr sz="1100">
              <a:solidFill>
                <a:schemeClr val="dk1"/>
              </a:solidFill>
              <a:highlight>
                <a:srgbClr val="FFFFFF"/>
              </a:highlight>
              <a:latin typeface="Microsoft Yahei"/>
              <a:ea typeface="Microsoft Yahei"/>
              <a:cs typeface="Microsoft Yahei"/>
              <a:sym typeface="Microsoft Yahei"/>
            </a:endParaRPr>
          </a:p>
          <a:p>
            <a:pPr indent="0" lvl="0" marL="0" rtl="0" algn="l">
              <a:spcBef>
                <a:spcPts val="2800"/>
              </a:spcBef>
              <a:spcAft>
                <a:spcPts val="0"/>
              </a:spcAft>
              <a:buClr>
                <a:schemeClr val="dk1"/>
              </a:buClr>
              <a:buSzPts val="1100"/>
              <a:buFont typeface="Arial"/>
              <a:buNone/>
            </a:pPr>
            <a:r>
              <a:rPr b="1" lang="en" sz="1100">
                <a:solidFill>
                  <a:schemeClr val="dk1"/>
                </a:solidFill>
                <a:highlight>
                  <a:srgbClr val="FFFFFF"/>
                </a:highlight>
                <a:latin typeface="Microsoft Yahei"/>
                <a:ea typeface="Microsoft Yahei"/>
                <a:cs typeface="Microsoft Yahei"/>
                <a:sym typeface="Microsoft Yahei"/>
              </a:rPr>
              <a:t>我们最后目标要求的是</a:t>
            </a:r>
            <a:r>
              <a:rPr lang="en" sz="1200">
                <a:solidFill>
                  <a:srgbClr val="E96900"/>
                </a:solidFill>
                <a:highlight>
                  <a:srgbClr val="F8F8F8"/>
                </a:highlight>
                <a:latin typeface="Courier New"/>
                <a:ea typeface="Courier New"/>
                <a:cs typeface="Courier New"/>
                <a:sym typeface="Courier New"/>
              </a:rPr>
              <a:t> </a:t>
            </a:r>
            <a:r>
              <a:rPr b="1" lang="en" sz="1200">
                <a:solidFill>
                  <a:srgbClr val="E96900"/>
                </a:solidFill>
                <a:highlight>
                  <a:srgbClr val="F8F8F8"/>
                </a:highlight>
                <a:latin typeface="Courier New"/>
                <a:ea typeface="Courier New"/>
                <a:cs typeface="Courier New"/>
                <a:sym typeface="Courier New"/>
              </a:rPr>
              <a:t>dp[N][amount]</a:t>
            </a:r>
            <a:endParaRPr b="1" sz="1100">
              <a:solidFill>
                <a:schemeClr val="dk1"/>
              </a:solidFill>
              <a:highlight>
                <a:srgbClr val="FFFFFF"/>
              </a:highlight>
              <a:latin typeface="Microsoft Yahei"/>
              <a:ea typeface="Microsoft Yahei"/>
              <a:cs typeface="Microsoft Yahei"/>
              <a:sym typeface="Microsoft Yahei"/>
            </a:endParaRPr>
          </a:p>
          <a:p>
            <a:pPr indent="0" lvl="0" marL="0" rtl="0" algn="l">
              <a:spcBef>
                <a:spcPts val="2800"/>
              </a:spcBef>
              <a:spcAft>
                <a:spcPts val="1600"/>
              </a:spcAft>
              <a:buNone/>
            </a:pPr>
            <a:r>
              <a:t/>
            </a:r>
            <a:endParaRPr/>
          </a:p>
        </p:txBody>
      </p:sp>
      <p:pic>
        <p:nvPicPr>
          <p:cNvPr id="126" name="Google Shape;126;p24"/>
          <p:cNvPicPr preferRelativeResize="0"/>
          <p:nvPr/>
        </p:nvPicPr>
        <p:blipFill>
          <a:blip r:embed="rId3">
            <a:alphaModFix/>
          </a:blip>
          <a:stretch>
            <a:fillRect/>
          </a:stretch>
        </p:blipFill>
        <p:spPr>
          <a:xfrm>
            <a:off x="4592975" y="1702175"/>
            <a:ext cx="4551025" cy="1220518"/>
          </a:xfrm>
          <a:prstGeom prst="rect">
            <a:avLst/>
          </a:prstGeom>
          <a:noFill/>
          <a:ln>
            <a:noFill/>
          </a:ln>
        </p:spPr>
      </p:pic>
      <p:pic>
        <p:nvPicPr>
          <p:cNvPr id="127" name="Google Shape;127;p24"/>
          <p:cNvPicPr preferRelativeResize="0"/>
          <p:nvPr/>
        </p:nvPicPr>
        <p:blipFill>
          <a:blip r:embed="rId4">
            <a:alphaModFix/>
          </a:blip>
          <a:stretch>
            <a:fillRect/>
          </a:stretch>
        </p:blipFill>
        <p:spPr>
          <a:xfrm>
            <a:off x="4592975" y="3012375"/>
            <a:ext cx="4551025" cy="21311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idx="1" type="body"/>
          </p:nvPr>
        </p:nvSpPr>
        <p:spPr>
          <a:xfrm>
            <a:off x="311700" y="1152475"/>
            <a:ext cx="13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完全背包</a:t>
            </a:r>
            <a:endParaRPr/>
          </a:p>
        </p:txBody>
      </p:sp>
      <p:pic>
        <p:nvPicPr>
          <p:cNvPr id="133" name="Google Shape;133;p25"/>
          <p:cNvPicPr preferRelativeResize="0"/>
          <p:nvPr/>
        </p:nvPicPr>
        <p:blipFill>
          <a:blip r:embed="rId3">
            <a:alphaModFix/>
          </a:blip>
          <a:stretch>
            <a:fillRect/>
          </a:stretch>
        </p:blipFill>
        <p:spPr>
          <a:xfrm>
            <a:off x="1498458" y="0"/>
            <a:ext cx="7228483"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6"/>
          <p:cNvPicPr preferRelativeResize="0"/>
          <p:nvPr/>
        </p:nvPicPr>
        <p:blipFill>
          <a:blip r:embed="rId3">
            <a:alphaModFix/>
          </a:blip>
          <a:stretch>
            <a:fillRect/>
          </a:stretch>
        </p:blipFill>
        <p:spPr>
          <a:xfrm>
            <a:off x="246562" y="0"/>
            <a:ext cx="8650887"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7"/>
          <p:cNvPicPr preferRelativeResize="0"/>
          <p:nvPr/>
        </p:nvPicPr>
        <p:blipFill>
          <a:blip r:embed="rId3">
            <a:alphaModFix/>
          </a:blip>
          <a:stretch>
            <a:fillRect/>
          </a:stretch>
        </p:blipFill>
        <p:spPr>
          <a:xfrm>
            <a:off x="474375" y="0"/>
            <a:ext cx="8195250" cy="5143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8"/>
          <p:cNvPicPr preferRelativeResize="0"/>
          <p:nvPr/>
        </p:nvPicPr>
        <p:blipFill>
          <a:blip r:embed="rId3">
            <a:alphaModFix/>
          </a:blip>
          <a:stretch>
            <a:fillRect/>
          </a:stretch>
        </p:blipFill>
        <p:spPr>
          <a:xfrm>
            <a:off x="250325" y="0"/>
            <a:ext cx="4452183" cy="5143501"/>
          </a:xfrm>
          <a:prstGeom prst="rect">
            <a:avLst/>
          </a:prstGeom>
          <a:noFill/>
          <a:ln>
            <a:noFill/>
          </a:ln>
        </p:spPr>
      </p:pic>
      <p:sp>
        <p:nvSpPr>
          <p:cNvPr id="149" name="Google Shape;149;p28"/>
          <p:cNvSpPr txBox="1"/>
          <p:nvPr/>
        </p:nvSpPr>
        <p:spPr>
          <a:xfrm>
            <a:off x="5622775" y="791075"/>
            <a:ext cx="2885400" cy="3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完全背包，每一种硬币数量无限，问有多少种组合方法</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9"/>
          <p:cNvPicPr preferRelativeResize="0"/>
          <p:nvPr/>
        </p:nvPicPr>
        <p:blipFill>
          <a:blip r:embed="rId3">
            <a:alphaModFix/>
          </a:blip>
          <a:stretch>
            <a:fillRect/>
          </a:stretch>
        </p:blipFill>
        <p:spPr>
          <a:xfrm>
            <a:off x="0" y="1931125"/>
            <a:ext cx="9143999" cy="2562802"/>
          </a:xfrm>
          <a:prstGeom prst="rect">
            <a:avLst/>
          </a:prstGeom>
          <a:noFill/>
          <a:ln>
            <a:noFill/>
          </a:ln>
        </p:spPr>
      </p:pic>
      <p:sp>
        <p:nvSpPr>
          <p:cNvPr id="155" name="Google Shape;155;p29"/>
          <p:cNvSpPr txBox="1"/>
          <p:nvPr/>
        </p:nvSpPr>
        <p:spPr>
          <a:xfrm>
            <a:off x="1024425" y="474875"/>
            <a:ext cx="73362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直接上模板，i是前i个物品，j是剩余背包的容量。value是能够填满当前容量为j背包的组合方法数</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30"/>
          <p:cNvPicPr preferRelativeResize="0"/>
          <p:nvPr/>
        </p:nvPicPr>
        <p:blipFill>
          <a:blip r:embed="rId3">
            <a:alphaModFix/>
          </a:blip>
          <a:stretch>
            <a:fillRect/>
          </a:stretch>
        </p:blipFill>
        <p:spPr>
          <a:xfrm>
            <a:off x="152400" y="998100"/>
            <a:ext cx="8839200" cy="3268985"/>
          </a:xfrm>
          <a:prstGeom prst="rect">
            <a:avLst/>
          </a:prstGeom>
          <a:noFill/>
          <a:ln>
            <a:noFill/>
          </a:ln>
        </p:spPr>
      </p:pic>
      <p:sp>
        <p:nvSpPr>
          <p:cNvPr id="161" name="Google Shape;161;p30"/>
          <p:cNvSpPr txBox="1"/>
          <p:nvPr>
            <p:ph type="title"/>
          </p:nvPr>
        </p:nvSpPr>
        <p:spPr>
          <a:xfrm>
            <a:off x="311700" y="3487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100">
                <a:solidFill>
                  <a:srgbClr val="222226"/>
                </a:solidFill>
                <a:highlight>
                  <a:srgbClr val="FFFFFF"/>
                </a:highlight>
                <a:latin typeface="Microsoft Yahei"/>
                <a:ea typeface="Microsoft Yahei"/>
                <a:cs typeface="Microsoft Yahei"/>
                <a:sym typeface="Microsoft Yahei"/>
              </a:rPr>
              <a:t>多重背包： 每种物品本身数量有限</a:t>
            </a:r>
            <a:endParaRPr b="1" sz="2100">
              <a:solidFill>
                <a:srgbClr val="222226"/>
              </a:solidFill>
              <a:highlight>
                <a:srgbClr val="FFFFFF"/>
              </a:highlight>
              <a:latin typeface="Microsoft Yahei"/>
              <a:ea typeface="Microsoft Yahei"/>
              <a:cs typeface="Microsoft Yahei"/>
              <a:sym typeface="Microsoft Yahei"/>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3487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100">
                <a:solidFill>
                  <a:srgbClr val="222226"/>
                </a:solidFill>
                <a:highlight>
                  <a:srgbClr val="FFFFFF"/>
                </a:highlight>
                <a:latin typeface="Microsoft Yahei"/>
                <a:ea typeface="Microsoft Yahei"/>
                <a:cs typeface="Microsoft Yahei"/>
                <a:sym typeface="Microsoft Yahei"/>
              </a:rPr>
              <a:t>LintCode 798</a:t>
            </a:r>
            <a:r>
              <a:rPr b="1" lang="en" sz="2100">
                <a:solidFill>
                  <a:srgbClr val="222226"/>
                </a:solidFill>
                <a:highlight>
                  <a:srgbClr val="FFFFFF"/>
                </a:highlight>
                <a:latin typeface="Microsoft Yahei"/>
                <a:ea typeface="Microsoft Yahei"/>
                <a:cs typeface="Microsoft Yahei"/>
                <a:sym typeface="Microsoft Yahei"/>
              </a:rPr>
              <a:t>: Backpack VII (多重背包问题 DP经典)</a:t>
            </a:r>
            <a:endParaRPr b="1" sz="2100">
              <a:solidFill>
                <a:srgbClr val="222226"/>
              </a:solidFill>
              <a:highlight>
                <a:srgbClr val="FFFFFF"/>
              </a:highlight>
              <a:latin typeface="Microsoft Yahei"/>
              <a:ea typeface="Microsoft Yahei"/>
              <a:cs typeface="Microsoft Yahei"/>
              <a:sym typeface="Microsoft Yahei"/>
            </a:endParaRPr>
          </a:p>
          <a:p>
            <a:pPr indent="0" lvl="0" marL="0" rtl="0" algn="l">
              <a:spcBef>
                <a:spcPts val="0"/>
              </a:spcBef>
              <a:spcAft>
                <a:spcPts val="0"/>
              </a:spcAft>
              <a:buNone/>
            </a:pPr>
            <a:r>
              <a:t/>
            </a:r>
            <a:endParaRPr/>
          </a:p>
        </p:txBody>
      </p:sp>
      <p:sp>
        <p:nvSpPr>
          <p:cNvPr id="167" name="Google Shape;167;p31"/>
          <p:cNvSpPr txBox="1"/>
          <p:nvPr>
            <p:ph idx="1" type="body"/>
          </p:nvPr>
        </p:nvSpPr>
        <p:spPr>
          <a:xfrm>
            <a:off x="219450" y="1017725"/>
            <a:ext cx="8520600" cy="40569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a:solidFill>
                  <a:srgbClr val="222226"/>
                </a:solidFill>
                <a:highlight>
                  <a:srgbClr val="FFFFFF"/>
                </a:highlight>
              </a:rPr>
              <a:t>Assume that you have n RMB. There are many kinds of rice in the supermarket. Each kind of rice is bagged and must be purchased in the whole bag. Given the weight, price and quantity of each type of rice, find the maximum weight of rice that you can purchase.</a:t>
            </a:r>
            <a:endParaRPr>
              <a:solidFill>
                <a:srgbClr val="222226"/>
              </a:solidFill>
              <a:highlight>
                <a:srgbClr val="FFFFFF"/>
              </a:highlight>
            </a:endParaRPr>
          </a:p>
          <a:p>
            <a:pPr indent="0" lvl="0" marL="0" rtl="0" algn="l">
              <a:lnSpc>
                <a:spcPct val="100000"/>
              </a:lnSpc>
              <a:spcBef>
                <a:spcPts val="0"/>
              </a:spcBef>
              <a:spcAft>
                <a:spcPts val="0"/>
              </a:spcAft>
              <a:buNone/>
            </a:pPr>
            <a:r>
              <a:t/>
            </a:r>
            <a:endParaRPr sz="1600">
              <a:solidFill>
                <a:srgbClr val="222226"/>
              </a:solidFill>
              <a:highlight>
                <a:srgbClr val="FFFFFF"/>
              </a:highlight>
            </a:endParaRPr>
          </a:p>
          <a:p>
            <a:pPr indent="0" lvl="0" marL="0" rtl="0" algn="l">
              <a:lnSpc>
                <a:spcPct val="100000"/>
              </a:lnSpc>
              <a:spcBef>
                <a:spcPts val="0"/>
              </a:spcBef>
              <a:spcAft>
                <a:spcPts val="0"/>
              </a:spcAft>
              <a:buNone/>
            </a:pPr>
            <a:r>
              <a:rPr lang="en" sz="1600">
                <a:solidFill>
                  <a:srgbClr val="222226"/>
                </a:solidFill>
                <a:highlight>
                  <a:srgbClr val="FFFFFF"/>
                </a:highlight>
              </a:rPr>
              <a:t>Example</a:t>
            </a:r>
            <a:endParaRPr sz="1600">
              <a:solidFill>
                <a:srgbClr val="222226"/>
              </a:solidFill>
              <a:highlight>
                <a:srgbClr val="FFFFFF"/>
              </a:highlight>
            </a:endParaRPr>
          </a:p>
          <a:p>
            <a:pPr indent="0" lvl="0" marL="0" rtl="0" algn="l">
              <a:lnSpc>
                <a:spcPct val="100000"/>
              </a:lnSpc>
              <a:spcBef>
                <a:spcPts val="0"/>
              </a:spcBef>
              <a:spcAft>
                <a:spcPts val="0"/>
              </a:spcAft>
              <a:buNone/>
            </a:pPr>
            <a:r>
              <a:rPr lang="en" sz="1600">
                <a:solidFill>
                  <a:srgbClr val="222226"/>
                </a:solidFill>
                <a:highlight>
                  <a:srgbClr val="FFFFFF"/>
                </a:highlight>
              </a:rPr>
              <a:t>Example 1</a:t>
            </a:r>
            <a:r>
              <a:rPr lang="en" sz="1600">
                <a:solidFill>
                  <a:srgbClr val="222226"/>
                </a:solidFill>
                <a:highlight>
                  <a:srgbClr val="FFFFFF"/>
                </a:highlight>
              </a:rPr>
              <a:t>:</a:t>
            </a:r>
            <a:endParaRPr sz="1600">
              <a:solidFill>
                <a:srgbClr val="222226"/>
              </a:solidFill>
              <a:highlight>
                <a:srgbClr val="FFFFFF"/>
              </a:highlight>
            </a:endParaRPr>
          </a:p>
          <a:p>
            <a:pPr indent="0" lvl="0" marL="0" rtl="0" algn="l">
              <a:lnSpc>
                <a:spcPct val="100000"/>
              </a:lnSpc>
              <a:spcBef>
                <a:spcPts val="0"/>
              </a:spcBef>
              <a:spcAft>
                <a:spcPts val="0"/>
              </a:spcAft>
              <a:buNone/>
            </a:pPr>
            <a:r>
              <a:rPr lang="en" sz="1600">
                <a:solidFill>
                  <a:srgbClr val="222226"/>
                </a:solidFill>
                <a:highlight>
                  <a:srgbClr val="FFFFFF"/>
                </a:highlight>
              </a:rPr>
              <a:t>Input: n = 8, prices = [3,2], weights = [300,160], amounts = [1,6]</a:t>
            </a:r>
            <a:endParaRPr sz="1600">
              <a:solidFill>
                <a:srgbClr val="222226"/>
              </a:solidFill>
              <a:highlight>
                <a:srgbClr val="FFFFFF"/>
              </a:highlight>
            </a:endParaRPr>
          </a:p>
          <a:p>
            <a:pPr indent="0" lvl="0" marL="0" rtl="0" algn="l">
              <a:lnSpc>
                <a:spcPct val="100000"/>
              </a:lnSpc>
              <a:spcBef>
                <a:spcPts val="0"/>
              </a:spcBef>
              <a:spcAft>
                <a:spcPts val="0"/>
              </a:spcAft>
              <a:buNone/>
            </a:pPr>
            <a:r>
              <a:rPr lang="en" sz="1600">
                <a:solidFill>
                  <a:srgbClr val="222226"/>
                </a:solidFill>
                <a:highlight>
                  <a:srgbClr val="FFFFFF"/>
                </a:highlight>
              </a:rPr>
              <a:t>Output: 640</a:t>
            </a:r>
            <a:endParaRPr sz="1600">
              <a:solidFill>
                <a:srgbClr val="222226"/>
              </a:solidFill>
              <a:highlight>
                <a:srgbClr val="FFFFFF"/>
              </a:highlight>
            </a:endParaRPr>
          </a:p>
          <a:p>
            <a:pPr indent="0" lvl="0" marL="0" rtl="0" algn="l">
              <a:lnSpc>
                <a:spcPct val="100000"/>
              </a:lnSpc>
              <a:spcBef>
                <a:spcPts val="0"/>
              </a:spcBef>
              <a:spcAft>
                <a:spcPts val="0"/>
              </a:spcAft>
              <a:buNone/>
            </a:pPr>
            <a:r>
              <a:rPr lang="en" sz="1600">
                <a:solidFill>
                  <a:srgbClr val="222226"/>
                </a:solidFill>
                <a:highlight>
                  <a:srgbClr val="FFFFFF"/>
                </a:highlight>
              </a:rPr>
              <a:t>Explanation: Buy the second rice(price = 2) use all 8 money.</a:t>
            </a:r>
            <a:endParaRPr sz="1600">
              <a:solidFill>
                <a:srgbClr val="222226"/>
              </a:solidFill>
              <a:highlight>
                <a:srgbClr val="FFFFFF"/>
              </a:highlight>
            </a:endParaRPr>
          </a:p>
          <a:p>
            <a:pPr indent="0" lvl="0" marL="0" rtl="0" algn="l">
              <a:lnSpc>
                <a:spcPct val="100000"/>
              </a:lnSpc>
              <a:spcBef>
                <a:spcPts val="0"/>
              </a:spcBef>
              <a:spcAft>
                <a:spcPts val="0"/>
              </a:spcAft>
              <a:buNone/>
            </a:pPr>
            <a:r>
              <a:rPr lang="en" sz="1600">
                <a:solidFill>
                  <a:srgbClr val="222226"/>
                </a:solidFill>
                <a:highlight>
                  <a:srgbClr val="FFFFFF"/>
                </a:highlight>
              </a:rPr>
              <a:t>Example 2:</a:t>
            </a:r>
            <a:endParaRPr sz="1600">
              <a:solidFill>
                <a:srgbClr val="222226"/>
              </a:solidFill>
              <a:highlight>
                <a:srgbClr val="FFFFFF"/>
              </a:highlight>
            </a:endParaRPr>
          </a:p>
          <a:p>
            <a:pPr indent="0" lvl="0" marL="0" rtl="0" algn="l">
              <a:lnSpc>
                <a:spcPct val="100000"/>
              </a:lnSpc>
              <a:spcBef>
                <a:spcPts val="0"/>
              </a:spcBef>
              <a:spcAft>
                <a:spcPts val="0"/>
              </a:spcAft>
              <a:buNone/>
            </a:pPr>
            <a:r>
              <a:rPr lang="en" sz="1600">
                <a:solidFill>
                  <a:srgbClr val="222226"/>
                </a:solidFill>
                <a:highlight>
                  <a:srgbClr val="FFFFFF"/>
                </a:highlight>
              </a:rPr>
              <a:t>Input: n = 8, prices = [2,4], weight = [100,100], amounts = [4,2 ]</a:t>
            </a:r>
            <a:endParaRPr sz="1600">
              <a:solidFill>
                <a:srgbClr val="222226"/>
              </a:solidFill>
              <a:highlight>
                <a:srgbClr val="FFFFFF"/>
              </a:highlight>
            </a:endParaRPr>
          </a:p>
          <a:p>
            <a:pPr indent="0" lvl="0" marL="0" rtl="0" algn="l">
              <a:lnSpc>
                <a:spcPct val="100000"/>
              </a:lnSpc>
              <a:spcBef>
                <a:spcPts val="0"/>
              </a:spcBef>
              <a:spcAft>
                <a:spcPts val="0"/>
              </a:spcAft>
              <a:buNone/>
            </a:pPr>
            <a:r>
              <a:rPr lang="en" sz="1600">
                <a:solidFill>
                  <a:srgbClr val="222226"/>
                </a:solidFill>
                <a:highlight>
                  <a:srgbClr val="FFFFFF"/>
                </a:highlight>
              </a:rPr>
              <a:t>Output: 400</a:t>
            </a:r>
            <a:endParaRPr sz="1600">
              <a:solidFill>
                <a:srgbClr val="222226"/>
              </a:solidFill>
              <a:highlight>
                <a:srgbClr val="FFFFFF"/>
              </a:highlight>
            </a:endParaRPr>
          </a:p>
          <a:p>
            <a:pPr indent="0" lvl="0" marL="0" rtl="0" algn="l">
              <a:lnSpc>
                <a:spcPct val="100000"/>
              </a:lnSpc>
              <a:spcBef>
                <a:spcPts val="0"/>
              </a:spcBef>
              <a:spcAft>
                <a:spcPts val="0"/>
              </a:spcAft>
              <a:buNone/>
            </a:pPr>
            <a:r>
              <a:rPr lang="en" sz="1600">
                <a:solidFill>
                  <a:srgbClr val="222226"/>
                </a:solidFill>
                <a:highlight>
                  <a:srgbClr val="FFFFFF"/>
                </a:highlight>
              </a:rPr>
              <a:t>Explanation: Buy the first rice(price = 2) use all 8 money.</a:t>
            </a:r>
            <a:endParaRPr sz="1600">
              <a:solidFill>
                <a:srgbClr val="222226"/>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0-1 </a:t>
            </a:r>
            <a:r>
              <a:rPr lang="en"/>
              <a:t>背包：物品每种只有一个</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icrosoft Yahei"/>
                <a:ea typeface="Microsoft Yahei"/>
                <a:cs typeface="Microsoft Yahei"/>
                <a:sym typeface="Microsoft Yahei"/>
              </a:rPr>
              <a:t>给你一个可装载重量为</a:t>
            </a:r>
            <a:r>
              <a:rPr lang="en">
                <a:solidFill>
                  <a:srgbClr val="E96900"/>
                </a:solidFill>
                <a:highlight>
                  <a:srgbClr val="F8F8F8"/>
                </a:highlight>
              </a:rPr>
              <a:t>W</a:t>
            </a:r>
            <a:r>
              <a:rPr lang="en">
                <a:latin typeface="Microsoft Yahei"/>
                <a:ea typeface="Microsoft Yahei"/>
                <a:cs typeface="Microsoft Yahei"/>
                <a:sym typeface="Microsoft Yahei"/>
              </a:rPr>
              <a:t>的背包和</a:t>
            </a:r>
            <a:r>
              <a:rPr lang="en">
                <a:solidFill>
                  <a:srgbClr val="E96900"/>
                </a:solidFill>
                <a:highlight>
                  <a:srgbClr val="F8F8F8"/>
                </a:highlight>
              </a:rPr>
              <a:t>N</a:t>
            </a:r>
            <a:r>
              <a:rPr lang="en">
                <a:latin typeface="Microsoft Yahei"/>
                <a:ea typeface="Microsoft Yahei"/>
                <a:cs typeface="Microsoft Yahei"/>
                <a:sym typeface="Microsoft Yahei"/>
              </a:rPr>
              <a:t>个物品，每个物品有重量和价值两个属性。其中第</a:t>
            </a:r>
            <a:r>
              <a:rPr lang="en">
                <a:solidFill>
                  <a:srgbClr val="E96900"/>
                </a:solidFill>
                <a:highlight>
                  <a:srgbClr val="F8F8F8"/>
                </a:highlight>
              </a:rPr>
              <a:t>i</a:t>
            </a:r>
            <a:r>
              <a:rPr lang="en">
                <a:latin typeface="Microsoft Yahei"/>
                <a:ea typeface="Microsoft Yahei"/>
                <a:cs typeface="Microsoft Yahei"/>
                <a:sym typeface="Microsoft Yahei"/>
              </a:rPr>
              <a:t>个物品的重量为</a:t>
            </a:r>
            <a:r>
              <a:rPr lang="en">
                <a:solidFill>
                  <a:srgbClr val="E96900"/>
                </a:solidFill>
                <a:highlight>
                  <a:srgbClr val="F8F8F8"/>
                </a:highlight>
              </a:rPr>
              <a:t>wt[i]</a:t>
            </a:r>
            <a:r>
              <a:rPr lang="en">
                <a:latin typeface="Microsoft Yahei"/>
                <a:ea typeface="Microsoft Yahei"/>
                <a:cs typeface="Microsoft Yahei"/>
                <a:sym typeface="Microsoft Yahei"/>
              </a:rPr>
              <a:t>，价值为</a:t>
            </a:r>
            <a:r>
              <a:rPr lang="en">
                <a:solidFill>
                  <a:srgbClr val="E96900"/>
                </a:solidFill>
                <a:highlight>
                  <a:srgbClr val="F8F8F8"/>
                </a:highlight>
              </a:rPr>
              <a:t>val[i]</a:t>
            </a:r>
            <a:r>
              <a:rPr lang="en">
                <a:latin typeface="Microsoft Yahei"/>
                <a:ea typeface="Microsoft Yahei"/>
                <a:cs typeface="Microsoft Yahei"/>
                <a:sym typeface="Microsoft Yahei"/>
              </a:rPr>
              <a:t>，现在让你用这个背包装物品，最多能装的价值是多少？</a:t>
            </a:r>
            <a:endParaRPr>
              <a:latin typeface="Microsoft Yahei"/>
              <a:ea typeface="Microsoft Yahei"/>
              <a:cs typeface="Microsoft Yahei"/>
              <a:sym typeface="Microsoft Yahei"/>
            </a:endParaRPr>
          </a:p>
          <a:p>
            <a:pPr indent="0" lvl="0" marL="0" rtl="0" algn="l">
              <a:spcBef>
                <a:spcPts val="1600"/>
              </a:spcBef>
              <a:spcAft>
                <a:spcPts val="0"/>
              </a:spcAft>
              <a:buNone/>
            </a:pPr>
            <a:r>
              <a:rPr lang="en">
                <a:latin typeface="Microsoft Yahei"/>
                <a:ea typeface="Microsoft Yahei"/>
                <a:cs typeface="Microsoft Yahei"/>
                <a:sym typeface="Microsoft Yahei"/>
              </a:rPr>
              <a:t>N = 3, W = 4</a:t>
            </a:r>
            <a:endParaRPr>
              <a:latin typeface="Microsoft Yahei"/>
              <a:ea typeface="Microsoft Yahei"/>
              <a:cs typeface="Microsoft Yahei"/>
              <a:sym typeface="Microsoft Yahei"/>
            </a:endParaRPr>
          </a:p>
          <a:p>
            <a:pPr indent="0" lvl="0" marL="0" rtl="0" algn="l">
              <a:spcBef>
                <a:spcPts val="1600"/>
              </a:spcBef>
              <a:spcAft>
                <a:spcPts val="0"/>
              </a:spcAft>
              <a:buNone/>
            </a:pPr>
            <a:r>
              <a:rPr lang="en">
                <a:latin typeface="Microsoft Yahei"/>
                <a:ea typeface="Microsoft Yahei"/>
                <a:cs typeface="Microsoft Yahei"/>
                <a:sym typeface="Microsoft Yahei"/>
              </a:rPr>
              <a:t>wt = [2, 1, 3]</a:t>
            </a:r>
            <a:endParaRPr>
              <a:latin typeface="Microsoft Yahei"/>
              <a:ea typeface="Microsoft Yahei"/>
              <a:cs typeface="Microsoft Yahei"/>
              <a:sym typeface="Microsoft Yahei"/>
            </a:endParaRPr>
          </a:p>
          <a:p>
            <a:pPr indent="0" lvl="0" marL="0" rtl="0" algn="l">
              <a:spcBef>
                <a:spcPts val="1600"/>
              </a:spcBef>
              <a:spcAft>
                <a:spcPts val="0"/>
              </a:spcAft>
              <a:buNone/>
            </a:pPr>
            <a:r>
              <a:rPr lang="en">
                <a:latin typeface="Microsoft Yahei"/>
                <a:ea typeface="Microsoft Yahei"/>
                <a:cs typeface="Microsoft Yahei"/>
                <a:sym typeface="Microsoft Yahei"/>
              </a:rPr>
              <a:t>val = [4, 2, 3]   should return value 6 (pick index0, 1)</a:t>
            </a:r>
            <a:endParaRPr>
              <a:latin typeface="Microsoft Yahei"/>
              <a:ea typeface="Microsoft Yahei"/>
              <a:cs typeface="Microsoft Yahei"/>
              <a:sym typeface="Microsoft Yahei"/>
            </a:endParaRPr>
          </a:p>
          <a:p>
            <a:pPr indent="0" lvl="0" marL="0" rtl="0" algn="l">
              <a:spcBef>
                <a:spcPts val="1600"/>
              </a:spcBef>
              <a:spcAft>
                <a:spcPts val="1600"/>
              </a:spcAft>
              <a:buNone/>
            </a:pPr>
            <a:r>
              <a:rPr lang="en">
                <a:highlight>
                  <a:srgbClr val="FFFFFF"/>
                </a:highlight>
                <a:latin typeface="Microsoft Yahei"/>
                <a:ea typeface="Microsoft Yahei"/>
                <a:cs typeface="Microsoft Yahei"/>
                <a:sym typeface="Microsoft Yahei"/>
              </a:rPr>
              <a:t>一个典型的动态规划问题。</a:t>
            </a:r>
            <a:r>
              <a:rPr b="1" lang="en">
                <a:latin typeface="Microsoft Yahei"/>
                <a:ea typeface="Microsoft Yahei"/>
                <a:cs typeface="Microsoft Yahei"/>
                <a:sym typeface="Microsoft Yahei"/>
              </a:rPr>
              <a:t>这个题目中的物品不可以分割，要么装进包里，要么不装，不能说切成两块装一半</a:t>
            </a:r>
            <a:endParaRPr>
              <a:latin typeface="Microsoft Yahei"/>
              <a:ea typeface="Microsoft Yahei"/>
              <a:cs typeface="Microsoft Yahei"/>
              <a:sym typeface="Microsoft Yahe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32"/>
          <p:cNvPicPr preferRelativeResize="0"/>
          <p:nvPr/>
        </p:nvPicPr>
        <p:blipFill>
          <a:blip r:embed="rId3">
            <a:alphaModFix/>
          </a:blip>
          <a:stretch>
            <a:fillRect/>
          </a:stretch>
        </p:blipFill>
        <p:spPr>
          <a:xfrm>
            <a:off x="0" y="1526675"/>
            <a:ext cx="9143999" cy="2370879"/>
          </a:xfrm>
          <a:prstGeom prst="rect">
            <a:avLst/>
          </a:prstGeom>
          <a:noFill/>
          <a:ln>
            <a:noFill/>
          </a:ln>
        </p:spPr>
      </p:pic>
      <p:sp>
        <p:nvSpPr>
          <p:cNvPr id="173" name="Google Shape;173;p32"/>
          <p:cNvSpPr txBox="1"/>
          <p:nvPr/>
        </p:nvSpPr>
        <p:spPr>
          <a:xfrm>
            <a:off x="1780575" y="727300"/>
            <a:ext cx="4519200" cy="9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直接模板，需要考虑每一种物品本身的数量有限</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背包Summary</a:t>
            </a:r>
            <a:endParaRPr/>
          </a:p>
        </p:txBody>
      </p:sp>
      <p:sp>
        <p:nvSpPr>
          <p:cNvPr id="179" name="Google Shape;179;p33"/>
          <p:cNvSpPr txBox="1"/>
          <p:nvPr>
            <p:ph idx="1" type="body"/>
          </p:nvPr>
        </p:nvSpPr>
        <p:spPr>
          <a:xfrm>
            <a:off x="311700" y="1152475"/>
            <a:ext cx="85206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时间复杂度 : </a:t>
            </a:r>
            <a:r>
              <a:rPr lang="en"/>
              <a:t>01，</a:t>
            </a:r>
            <a:r>
              <a:rPr lang="en"/>
              <a:t>完全背包n2， 多重背包item * each weight * amount</a:t>
            </a:r>
            <a:endParaRPr/>
          </a:p>
          <a:p>
            <a:pPr indent="0" lvl="0" marL="0" rtl="0" algn="l">
              <a:spcBef>
                <a:spcPts val="1600"/>
              </a:spcBef>
              <a:spcAft>
                <a:spcPts val="0"/>
              </a:spcAft>
              <a:buNone/>
            </a:pPr>
            <a:r>
              <a:rPr lang="en"/>
              <a:t>空间，一般初始为O(n2)，可以优化为O(n)</a:t>
            </a:r>
            <a:endParaRPr/>
          </a:p>
          <a:p>
            <a:pPr indent="0" lvl="0" marL="0" rtl="0" algn="l">
              <a:spcBef>
                <a:spcPts val="1600"/>
              </a:spcBef>
              <a:spcAft>
                <a:spcPts val="1600"/>
              </a:spcAft>
              <a:buNone/>
            </a:pPr>
            <a:r>
              <a:rPr lang="en"/>
              <a:t>模板</a:t>
            </a:r>
            <a:endParaRPr/>
          </a:p>
        </p:txBody>
      </p:sp>
      <p:pic>
        <p:nvPicPr>
          <p:cNvPr id="180" name="Google Shape;180;p33"/>
          <p:cNvPicPr preferRelativeResize="0"/>
          <p:nvPr/>
        </p:nvPicPr>
        <p:blipFill>
          <a:blip r:embed="rId3">
            <a:alphaModFix/>
          </a:blip>
          <a:stretch>
            <a:fillRect/>
          </a:stretch>
        </p:blipFill>
        <p:spPr>
          <a:xfrm>
            <a:off x="59605" y="2695200"/>
            <a:ext cx="2890900" cy="1128150"/>
          </a:xfrm>
          <a:prstGeom prst="rect">
            <a:avLst/>
          </a:prstGeom>
          <a:noFill/>
          <a:ln>
            <a:noFill/>
          </a:ln>
        </p:spPr>
      </p:pic>
      <p:sp>
        <p:nvSpPr>
          <p:cNvPr id="181" name="Google Shape;181;p33"/>
          <p:cNvSpPr txBox="1"/>
          <p:nvPr/>
        </p:nvSpPr>
        <p:spPr>
          <a:xfrm>
            <a:off x="3094150" y="2972500"/>
            <a:ext cx="9447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01 </a:t>
            </a:r>
            <a:r>
              <a:rPr lang="en"/>
              <a:t>背包</a:t>
            </a:r>
            <a:endParaRPr/>
          </a:p>
        </p:txBody>
      </p:sp>
      <p:pic>
        <p:nvPicPr>
          <p:cNvPr id="182" name="Google Shape;182;p33"/>
          <p:cNvPicPr preferRelativeResize="0"/>
          <p:nvPr/>
        </p:nvPicPr>
        <p:blipFill>
          <a:blip r:embed="rId4">
            <a:alphaModFix/>
          </a:blip>
          <a:stretch>
            <a:fillRect/>
          </a:stretch>
        </p:blipFill>
        <p:spPr>
          <a:xfrm>
            <a:off x="83925" y="3726505"/>
            <a:ext cx="2866576" cy="1342350"/>
          </a:xfrm>
          <a:prstGeom prst="rect">
            <a:avLst/>
          </a:prstGeom>
          <a:noFill/>
          <a:ln>
            <a:noFill/>
          </a:ln>
        </p:spPr>
      </p:pic>
      <p:sp>
        <p:nvSpPr>
          <p:cNvPr id="183" name="Google Shape;183;p33"/>
          <p:cNvSpPr txBox="1"/>
          <p:nvPr/>
        </p:nvSpPr>
        <p:spPr>
          <a:xfrm>
            <a:off x="2917250" y="4380225"/>
            <a:ext cx="10167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完全背包</a:t>
            </a:r>
            <a:endParaRPr/>
          </a:p>
        </p:txBody>
      </p:sp>
      <p:pic>
        <p:nvPicPr>
          <p:cNvPr id="184" name="Google Shape;184;p33"/>
          <p:cNvPicPr preferRelativeResize="0"/>
          <p:nvPr/>
        </p:nvPicPr>
        <p:blipFill>
          <a:blip r:embed="rId5">
            <a:alphaModFix/>
          </a:blip>
          <a:stretch>
            <a:fillRect/>
          </a:stretch>
        </p:blipFill>
        <p:spPr>
          <a:xfrm>
            <a:off x="3948586" y="2254350"/>
            <a:ext cx="5177163" cy="1342350"/>
          </a:xfrm>
          <a:prstGeom prst="rect">
            <a:avLst/>
          </a:prstGeom>
          <a:noFill/>
          <a:ln>
            <a:noFill/>
          </a:ln>
        </p:spPr>
      </p:pic>
      <p:sp>
        <p:nvSpPr>
          <p:cNvPr id="185" name="Google Shape;185;p33"/>
          <p:cNvSpPr txBox="1"/>
          <p:nvPr/>
        </p:nvSpPr>
        <p:spPr>
          <a:xfrm>
            <a:off x="5105175" y="3834400"/>
            <a:ext cx="39117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多重背包，可以转换为01背包（这里未包含）</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311700" y="190075"/>
            <a:ext cx="8520600" cy="26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状态：  1. 目前数到第i个物品，目前背包里的剩余空间w</a:t>
            </a:r>
            <a:endParaRPr/>
          </a:p>
          <a:p>
            <a:pPr indent="0" lvl="0" marL="0" rtl="0" algn="l">
              <a:spcBef>
                <a:spcPts val="1600"/>
              </a:spcBef>
              <a:spcAft>
                <a:spcPts val="0"/>
              </a:spcAft>
              <a:buNone/>
            </a:pPr>
            <a:r>
              <a:rPr lang="en"/>
              <a:t>选择： 第i个物品装入背包增加钱，减少空间；第i个物品不装入背包，维持不变</a:t>
            </a:r>
            <a:endParaRPr/>
          </a:p>
          <a:p>
            <a:pPr indent="0" lvl="0" marL="0" rtl="0" algn="l">
              <a:spcBef>
                <a:spcPts val="1600"/>
              </a:spcBef>
              <a:spcAft>
                <a:spcPts val="0"/>
              </a:spcAft>
              <a:buNone/>
            </a:pPr>
            <a:r>
              <a:t/>
            </a:r>
            <a:endParaRPr sz="2800"/>
          </a:p>
          <a:p>
            <a:pPr indent="0" lvl="0" marL="0" rtl="0" algn="l">
              <a:spcBef>
                <a:spcPts val="1600"/>
              </a:spcBef>
              <a:spcAft>
                <a:spcPts val="1600"/>
              </a:spcAft>
              <a:buNone/>
            </a:pPr>
            <a:r>
              <a:rPr b="1" lang="en" sz="2200">
                <a:solidFill>
                  <a:srgbClr val="E96900"/>
                </a:solidFill>
                <a:highlight>
                  <a:srgbClr val="F8F8F8"/>
                </a:highlight>
                <a:latin typeface="Microsoft Yahei"/>
                <a:ea typeface="Microsoft Yahei"/>
                <a:cs typeface="Microsoft Yahei"/>
                <a:sym typeface="Microsoft Yahei"/>
              </a:rPr>
              <a:t>dp[i][w]</a:t>
            </a:r>
            <a:r>
              <a:rPr b="1" lang="en" sz="2200">
                <a:solidFill>
                  <a:schemeClr val="dk1"/>
                </a:solidFill>
                <a:latin typeface="Microsoft Yahei"/>
                <a:ea typeface="Microsoft Yahei"/>
                <a:cs typeface="Microsoft Yahei"/>
                <a:sym typeface="Microsoft Yahei"/>
              </a:rPr>
              <a:t>的定义如下：对于前</a:t>
            </a:r>
            <a:r>
              <a:rPr b="1" lang="en" sz="2200">
                <a:solidFill>
                  <a:srgbClr val="E96900"/>
                </a:solidFill>
                <a:highlight>
                  <a:srgbClr val="F8F8F8"/>
                </a:highlight>
                <a:latin typeface="Microsoft Yahei"/>
                <a:ea typeface="Microsoft Yahei"/>
                <a:cs typeface="Microsoft Yahei"/>
                <a:sym typeface="Microsoft Yahei"/>
              </a:rPr>
              <a:t>i</a:t>
            </a:r>
            <a:r>
              <a:rPr b="1" lang="en" sz="2200">
                <a:solidFill>
                  <a:schemeClr val="dk1"/>
                </a:solidFill>
                <a:latin typeface="Microsoft Yahei"/>
                <a:ea typeface="Microsoft Yahei"/>
                <a:cs typeface="Microsoft Yahei"/>
                <a:sym typeface="Microsoft Yahei"/>
              </a:rPr>
              <a:t>个物品，当前背包的容量为</a:t>
            </a:r>
            <a:r>
              <a:rPr b="1" lang="en" sz="2200">
                <a:solidFill>
                  <a:srgbClr val="E96900"/>
                </a:solidFill>
                <a:highlight>
                  <a:srgbClr val="F8F8F8"/>
                </a:highlight>
                <a:latin typeface="Microsoft Yahei"/>
                <a:ea typeface="Microsoft Yahei"/>
                <a:cs typeface="Microsoft Yahei"/>
                <a:sym typeface="Microsoft Yahei"/>
              </a:rPr>
              <a:t>w</a:t>
            </a:r>
            <a:r>
              <a:rPr b="1" lang="en" sz="2200">
                <a:solidFill>
                  <a:schemeClr val="dk1"/>
                </a:solidFill>
                <a:latin typeface="Microsoft Yahei"/>
                <a:ea typeface="Microsoft Yahei"/>
                <a:cs typeface="Microsoft Yahei"/>
                <a:sym typeface="Microsoft Yahei"/>
              </a:rPr>
              <a:t>，这种情况下可以装的最大价值是</a:t>
            </a:r>
            <a:r>
              <a:rPr b="1" lang="en" sz="2200">
                <a:solidFill>
                  <a:srgbClr val="E96900"/>
                </a:solidFill>
                <a:highlight>
                  <a:srgbClr val="F8F8F8"/>
                </a:highlight>
                <a:latin typeface="Microsoft Yahei"/>
                <a:ea typeface="Microsoft Yahei"/>
                <a:cs typeface="Microsoft Yahei"/>
                <a:sym typeface="Microsoft Yahei"/>
              </a:rPr>
              <a:t>dp[i][w]</a:t>
            </a:r>
            <a:endParaRPr sz="2800"/>
          </a:p>
        </p:txBody>
      </p:sp>
      <p:pic>
        <p:nvPicPr>
          <p:cNvPr id="69" name="Google Shape;69;p15"/>
          <p:cNvPicPr preferRelativeResize="0"/>
          <p:nvPr/>
        </p:nvPicPr>
        <p:blipFill>
          <a:blip r:embed="rId3">
            <a:alphaModFix/>
          </a:blip>
          <a:stretch>
            <a:fillRect/>
          </a:stretch>
        </p:blipFill>
        <p:spPr>
          <a:xfrm>
            <a:off x="376950" y="2823175"/>
            <a:ext cx="2561916" cy="2058300"/>
          </a:xfrm>
          <a:prstGeom prst="rect">
            <a:avLst/>
          </a:prstGeom>
          <a:noFill/>
          <a:ln>
            <a:noFill/>
          </a:ln>
        </p:spPr>
      </p:pic>
      <p:pic>
        <p:nvPicPr>
          <p:cNvPr id="70" name="Google Shape;70;p15"/>
          <p:cNvPicPr preferRelativeResize="0"/>
          <p:nvPr/>
        </p:nvPicPr>
        <p:blipFill>
          <a:blip r:embed="rId4">
            <a:alphaModFix/>
          </a:blip>
          <a:stretch>
            <a:fillRect/>
          </a:stretch>
        </p:blipFill>
        <p:spPr>
          <a:xfrm>
            <a:off x="3667511" y="2932800"/>
            <a:ext cx="5164783" cy="2015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0" y="0"/>
            <a:ext cx="5606673" cy="5143500"/>
          </a:xfrm>
          <a:prstGeom prst="rect">
            <a:avLst/>
          </a:prstGeom>
          <a:noFill/>
          <a:ln>
            <a:noFill/>
          </a:ln>
        </p:spPr>
      </p:pic>
      <p:sp>
        <p:nvSpPr>
          <p:cNvPr id="76" name="Google Shape;76;p16"/>
          <p:cNvSpPr txBox="1"/>
          <p:nvPr/>
        </p:nvSpPr>
        <p:spPr>
          <a:xfrm>
            <a:off x="6046175" y="1266575"/>
            <a:ext cx="2661300" cy="24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每个数字只能使用一次，（重复的数字也只能一个一个使用）</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我们有一个背包，我们可以选择把这个数字放入背包或者留在外面，最后要求背包里数字的sum和外面数字sum相同</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1208526" y="2860925"/>
            <a:ext cx="5847083" cy="2282575"/>
          </a:xfrm>
          <a:prstGeom prst="rect">
            <a:avLst/>
          </a:prstGeom>
          <a:noFill/>
          <a:ln>
            <a:noFill/>
          </a:ln>
        </p:spPr>
      </p:pic>
      <p:pic>
        <p:nvPicPr>
          <p:cNvPr id="82" name="Google Shape;82;p17"/>
          <p:cNvPicPr preferRelativeResize="0"/>
          <p:nvPr/>
        </p:nvPicPr>
        <p:blipFill>
          <a:blip r:embed="rId4">
            <a:alphaModFix/>
          </a:blip>
          <a:stretch>
            <a:fillRect/>
          </a:stretch>
        </p:blipFill>
        <p:spPr>
          <a:xfrm>
            <a:off x="1341702" y="144575"/>
            <a:ext cx="7802298" cy="2427174"/>
          </a:xfrm>
          <a:prstGeom prst="rect">
            <a:avLst/>
          </a:prstGeom>
          <a:noFill/>
          <a:ln>
            <a:noFill/>
          </a:ln>
        </p:spPr>
      </p:pic>
      <p:sp>
        <p:nvSpPr>
          <p:cNvPr id="83" name="Google Shape;83;p17"/>
          <p:cNvSpPr txBox="1"/>
          <p:nvPr/>
        </p:nvSpPr>
        <p:spPr>
          <a:xfrm>
            <a:off x="348750" y="856275"/>
            <a:ext cx="4923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2D</a:t>
            </a:r>
            <a:endParaRPr/>
          </a:p>
        </p:txBody>
      </p:sp>
      <p:sp>
        <p:nvSpPr>
          <p:cNvPr id="84" name="Google Shape;84;p17"/>
          <p:cNvSpPr txBox="1"/>
          <p:nvPr/>
        </p:nvSpPr>
        <p:spPr>
          <a:xfrm>
            <a:off x="348750" y="3564300"/>
            <a:ext cx="8325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0" y="0"/>
            <a:ext cx="5433405" cy="5143500"/>
          </a:xfrm>
          <a:prstGeom prst="rect">
            <a:avLst/>
          </a:prstGeom>
          <a:noFill/>
          <a:ln>
            <a:noFill/>
          </a:ln>
        </p:spPr>
      </p:pic>
      <p:sp>
        <p:nvSpPr>
          <p:cNvPr id="90" name="Google Shape;90;p18"/>
          <p:cNvSpPr txBox="1"/>
          <p:nvPr/>
        </p:nvSpPr>
        <p:spPr>
          <a:xfrm>
            <a:off x="6081350" y="1430700"/>
            <a:ext cx="2341800" cy="21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我们有一个背包，背包的容量为m个1和n个0。我们有一堆物品可以拿，每个物品空间为一些0和一些1.我们可以选择讲每个物品放入包中或者不放。求最后我们能最多放入多少个物品。</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9"/>
          <p:cNvPicPr preferRelativeResize="0"/>
          <p:nvPr/>
        </p:nvPicPr>
        <p:blipFill>
          <a:blip r:embed="rId3">
            <a:alphaModFix/>
          </a:blip>
          <a:stretch>
            <a:fillRect/>
          </a:stretch>
        </p:blipFill>
        <p:spPr>
          <a:xfrm>
            <a:off x="0" y="1356450"/>
            <a:ext cx="9144000" cy="2514414"/>
          </a:xfrm>
          <a:prstGeom prst="rect">
            <a:avLst/>
          </a:prstGeom>
          <a:noFill/>
          <a:ln>
            <a:noFill/>
          </a:ln>
        </p:spPr>
      </p:pic>
      <p:sp>
        <p:nvSpPr>
          <p:cNvPr id="96" name="Google Shape;96;p19"/>
          <p:cNvSpPr txBox="1"/>
          <p:nvPr/>
        </p:nvSpPr>
        <p:spPr>
          <a:xfrm>
            <a:off x="1298325" y="539750"/>
            <a:ext cx="6752400" cy="7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选择每一个物品可以拿，牺牲01的计数的空间，或者不拿，保持原样dp[ i ][ j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0"/>
          <p:cNvPicPr preferRelativeResize="0"/>
          <p:nvPr/>
        </p:nvPicPr>
        <p:blipFill>
          <a:blip r:embed="rId3">
            <a:alphaModFix/>
          </a:blip>
          <a:stretch>
            <a:fillRect/>
          </a:stretch>
        </p:blipFill>
        <p:spPr>
          <a:xfrm>
            <a:off x="152400" y="152400"/>
            <a:ext cx="6615042" cy="483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1"/>
          <p:cNvPicPr preferRelativeResize="0"/>
          <p:nvPr/>
        </p:nvPicPr>
        <p:blipFill>
          <a:blip r:embed="rId3">
            <a:alphaModFix/>
          </a:blip>
          <a:stretch>
            <a:fillRect/>
          </a:stretch>
        </p:blipFill>
        <p:spPr>
          <a:xfrm>
            <a:off x="152400" y="152400"/>
            <a:ext cx="8839200" cy="4675561"/>
          </a:xfrm>
          <a:prstGeom prst="rect">
            <a:avLst/>
          </a:prstGeom>
          <a:noFill/>
          <a:ln>
            <a:noFill/>
          </a:ln>
        </p:spPr>
      </p:pic>
      <p:sp>
        <p:nvSpPr>
          <p:cNvPr id="107" name="Google Shape;107;p21"/>
          <p:cNvSpPr txBox="1"/>
          <p:nvPr/>
        </p:nvSpPr>
        <p:spPr>
          <a:xfrm>
            <a:off x="4933900" y="2397875"/>
            <a:ext cx="4210200" cy="18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 - b = S</a:t>
            </a:r>
            <a:endParaRPr/>
          </a:p>
          <a:p>
            <a:pPr indent="0" lvl="0" marL="0" rtl="0" algn="l">
              <a:spcBef>
                <a:spcPts val="0"/>
              </a:spcBef>
              <a:spcAft>
                <a:spcPts val="0"/>
              </a:spcAft>
              <a:buClr>
                <a:schemeClr val="dk1"/>
              </a:buClr>
              <a:buSzPts val="1100"/>
              <a:buFont typeface="Arial"/>
              <a:buNone/>
            </a:pPr>
            <a:r>
              <a:rPr lang="en"/>
              <a:t>//a + b = sum</a:t>
            </a:r>
            <a:endParaRPr/>
          </a:p>
          <a:p>
            <a:pPr indent="0" lvl="0" marL="0" rtl="0" algn="l">
              <a:spcBef>
                <a:spcPts val="0"/>
              </a:spcBef>
              <a:spcAft>
                <a:spcPts val="0"/>
              </a:spcAft>
              <a:buClr>
                <a:schemeClr val="dk1"/>
              </a:buClr>
              <a:buSzPts val="1100"/>
              <a:buFont typeface="Arial"/>
              <a:buNone/>
            </a:pPr>
            <a:r>
              <a:rPr lang="en"/>
              <a:t>//a = (S + sum) / 2</a:t>
            </a:r>
            <a:endParaRPr/>
          </a:p>
          <a:p>
            <a:pPr indent="0" lvl="0" marL="0" rtl="0" algn="l">
              <a:spcBef>
                <a:spcPts val="0"/>
              </a:spcBef>
              <a:spcAft>
                <a:spcPts val="0"/>
              </a:spcAft>
              <a:buClr>
                <a:schemeClr val="dk1"/>
              </a:buClr>
              <a:buSzPts val="1100"/>
              <a:buFont typeface="Arial"/>
              <a:buNone/>
            </a:pPr>
            <a:r>
              <a:rPr lang="en"/>
              <a:t>//find sub sequence sum equals to (S + sum) / 2</a:t>
            </a:r>
            <a:endParaRPr/>
          </a:p>
          <a:p>
            <a:pPr indent="0" lvl="0" marL="0" rtl="0" algn="l">
              <a:spcBef>
                <a:spcPts val="0"/>
              </a:spcBef>
              <a:spcAft>
                <a:spcPts val="0"/>
              </a:spcAft>
              <a:buClr>
                <a:schemeClr val="dk1"/>
              </a:buClr>
              <a:buSzPts val="1100"/>
              <a:buFont typeface="Arial"/>
              <a:buNone/>
            </a:pPr>
            <a:r>
              <a:rPr lang="en"/>
              <a:t>//because a, b are two part construct original array</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