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0" r:id="rId3"/>
    <p:sldId id="257" r:id="rId4"/>
    <p:sldId id="264" r:id="rId5"/>
    <p:sldId id="259" r:id="rId6"/>
    <p:sldId id="265" r:id="rId7"/>
    <p:sldId id="266" r:id="rId8"/>
    <p:sldId id="267" r:id="rId9"/>
    <p:sldId id="268" r:id="rId10"/>
    <p:sldId id="281" r:id="rId11"/>
    <p:sldId id="269" r:id="rId12"/>
    <p:sldId id="270" r:id="rId13"/>
    <p:sldId id="271" r:id="rId14"/>
    <p:sldId id="261" r:id="rId15"/>
    <p:sldId id="272" r:id="rId16"/>
    <p:sldId id="273" r:id="rId17"/>
    <p:sldId id="274" r:id="rId18"/>
    <p:sldId id="276" r:id="rId19"/>
    <p:sldId id="262" r:id="rId20"/>
    <p:sldId id="277" r:id="rId21"/>
    <p:sldId id="278" r:id="rId22"/>
    <p:sldId id="263" r:id="rId23"/>
    <p:sldId id="279" r:id="rId24"/>
    <p:sldId id="258" r:id="rId25"/>
  </p:sldIdLst>
  <p:sldSz cx="914558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B85"/>
    <a:srgbClr val="1ABA8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793" autoAdjust="0"/>
  </p:normalViewPr>
  <p:slideViewPr>
    <p:cSldViewPr snapToGrid="0">
      <p:cViewPr varScale="1">
        <p:scale>
          <a:sx n="115" d="100"/>
          <a:sy n="115" d="100"/>
        </p:scale>
        <p:origin x="1476" y="84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96" y="499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5C751-FD89-491A-862D-D524E1575655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7398E-F2F1-4515-BC3D-755ED1EC28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0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6C2DC-0977-4E02-837D-236FFB5E8C5D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953A4-4A7F-4896-8799-A580246A73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32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0" y="2"/>
            <a:ext cx="9145588" cy="40417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gray">
          <a:xfrm>
            <a:off x="-4763" y="1936750"/>
            <a:ext cx="9150353" cy="2744788"/>
          </a:xfrm>
          <a:custGeom>
            <a:avLst/>
            <a:gdLst/>
            <a:ahLst/>
            <a:cxnLst>
              <a:cxn ang="0">
                <a:pos x="3" y="563"/>
              </a:cxn>
              <a:cxn ang="0">
                <a:pos x="2890" y="7"/>
              </a:cxn>
              <a:cxn ang="0">
                <a:pos x="5763" y="583"/>
              </a:cxn>
              <a:cxn ang="0">
                <a:pos x="5760" y="1729"/>
              </a:cxn>
              <a:cxn ang="0">
                <a:pos x="0" y="1729"/>
              </a:cxn>
              <a:cxn ang="0">
                <a:pos x="3" y="563"/>
              </a:cxn>
            </a:cxnLst>
            <a:rect l="0" t="0" r="r" b="b"/>
            <a:pathLst>
              <a:path w="5763" h="1729">
                <a:moveTo>
                  <a:pt x="3" y="563"/>
                </a:moveTo>
                <a:cubicBezTo>
                  <a:pt x="725" y="326"/>
                  <a:pt x="1498" y="14"/>
                  <a:pt x="2890" y="7"/>
                </a:cubicBezTo>
                <a:cubicBezTo>
                  <a:pt x="4282" y="0"/>
                  <a:pt x="5342" y="355"/>
                  <a:pt x="5763" y="583"/>
                </a:cubicBezTo>
                <a:lnTo>
                  <a:pt x="5760" y="1729"/>
                </a:lnTo>
                <a:lnTo>
                  <a:pt x="0" y="1729"/>
                </a:lnTo>
                <a:lnTo>
                  <a:pt x="3" y="563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gamma/>
                  <a:tint val="75686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tint val="75686"/>
                  <a:invGamma/>
                </a:schemeClr>
              </a:gs>
            </a:gsLst>
            <a:lin ang="0" scaled="1"/>
          </a:grad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white">
          <a:xfrm>
            <a:off x="1" y="4933954"/>
            <a:ext cx="9164641" cy="1941513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0" y="4826004"/>
            <a:ext cx="9158290" cy="1682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8" name="Freeform 6" descr="b"/>
          <p:cNvSpPr>
            <a:spLocks/>
          </p:cNvSpPr>
          <p:nvPr/>
        </p:nvSpPr>
        <p:spPr bwMode="gray">
          <a:xfrm>
            <a:off x="-11114" y="2438400"/>
            <a:ext cx="9156703" cy="2387600"/>
          </a:xfrm>
          <a:custGeom>
            <a:avLst/>
            <a:gdLst>
              <a:gd name="T0" fmla="*/ 0 w 5767"/>
              <a:gd name="T1" fmla="*/ 2147483646 h 1644"/>
              <a:gd name="T2" fmla="*/ 2147483646 w 5767"/>
              <a:gd name="T3" fmla="*/ 2147483646 h 1644"/>
              <a:gd name="T4" fmla="*/ 2147483646 w 5767"/>
              <a:gd name="T5" fmla="*/ 2147483646 h 1644"/>
              <a:gd name="T6" fmla="*/ 2147483646 w 5767"/>
              <a:gd name="T7" fmla="*/ 2147483646 h 1644"/>
              <a:gd name="T8" fmla="*/ 2147483646 w 5767"/>
              <a:gd name="T9" fmla="*/ 2147483646 h 1644"/>
              <a:gd name="T10" fmla="*/ 0 w 5767"/>
              <a:gd name="T11" fmla="*/ 2147483646 h 16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67" h="1644">
                <a:moveTo>
                  <a:pt x="0" y="569"/>
                </a:moveTo>
                <a:cubicBezTo>
                  <a:pt x="722" y="332"/>
                  <a:pt x="1460" y="42"/>
                  <a:pt x="2818" y="21"/>
                </a:cubicBezTo>
                <a:cubicBezTo>
                  <a:pt x="4176" y="0"/>
                  <a:pt x="5346" y="355"/>
                  <a:pt x="5767" y="583"/>
                </a:cubicBezTo>
                <a:lnTo>
                  <a:pt x="5764" y="1644"/>
                </a:lnTo>
                <a:lnTo>
                  <a:pt x="4" y="1644"/>
                </a:lnTo>
                <a:lnTo>
                  <a:pt x="0" y="569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ctrTitle"/>
          </p:nvPr>
        </p:nvSpPr>
        <p:spPr bwMode="black">
          <a:xfrm>
            <a:off x="762133" y="1143000"/>
            <a:ext cx="7468897" cy="1219200"/>
          </a:xfrm>
        </p:spPr>
        <p:txBody>
          <a:bodyPr/>
          <a:lstStyle>
            <a:lvl1pPr algn="ctr">
              <a:defRPr sz="3200" b="1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005063" y="5334000"/>
            <a:ext cx="7087831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单击此处编辑母版副标题样式</a:t>
            </a:r>
            <a:endParaRPr lang="en-US" altLang="zh-CN" dirty="0"/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256538" y="184572"/>
            <a:ext cx="3191741" cy="669600"/>
            <a:chOff x="2687141" y="4142133"/>
            <a:chExt cx="3188590" cy="669600"/>
          </a:xfrm>
        </p:grpSpPr>
        <p:pic>
          <p:nvPicPr>
            <p:cNvPr id="24" name="Picture 4" descr="C:\Users\zkdjtq\Desktop\TMM-0128\最近资料\P020110719406765130805 (1)\ustcxhjpg\ustcblue68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7141" y="4142133"/>
              <a:ext cx="651226" cy="669600"/>
            </a:xfrm>
            <a:prstGeom prst="rect">
              <a:avLst/>
            </a:prstGeom>
            <a:noFill/>
          </p:spPr>
        </p:pic>
        <p:pic>
          <p:nvPicPr>
            <p:cNvPr id="25" name="Picture 5" descr="C:\Users\zkdjtq\Desktop\TMM-0128\最近资料\P020110719406274775883\ustcnamejpe\ustcnameblue11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78497" y="4178494"/>
              <a:ext cx="2398785" cy="360000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3332270" y="4551307"/>
              <a:ext cx="2543461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" dirty="0" smtClean="0">
                  <a:solidFill>
                    <a:schemeClr val="bg1"/>
                  </a:solidFill>
                  <a:latin typeface="Times New Roman" pitchFamily="18" charset="0"/>
                </a:rPr>
                <a:t>University of Science and Technology of China</a:t>
              </a:r>
              <a:endParaRPr lang="zh-CN" altLang="en-US" sz="96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2019/4/24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552" y="304800"/>
            <a:ext cx="2057757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79" y="304800"/>
            <a:ext cx="6020846" cy="6019800"/>
          </a:xfrm>
        </p:spPr>
        <p:txBody>
          <a:bodyPr vert="eaVert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2019/4/24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920" y="2130429"/>
            <a:ext cx="7773750" cy="14700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839" y="3886200"/>
            <a:ext cx="6401912" cy="1752600"/>
          </a:xfrm>
        </p:spPr>
        <p:txBody>
          <a:bodyPr/>
          <a:lstStyle>
            <a:lvl1pPr marL="0" indent="0" algn="ctr">
              <a:buNone/>
              <a:defRPr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2019/4/24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defRPr>
            </a:lvl1pPr>
            <a:lvl2pPr>
              <a:defRPr sz="2000" baseline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defRPr>
            </a:lvl2pPr>
            <a:lvl3pPr>
              <a:defRPr sz="2000" baseline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defRPr>
            </a:lvl3pPr>
            <a:lvl4pPr>
              <a:defRPr baseline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defRPr>
            </a:lvl4pPr>
            <a:lvl5pPr>
              <a:defRPr baseline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不要超过两级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smtClean="0"/>
              <a:t>2019/4/24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9" y="4406904"/>
            <a:ext cx="77737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9" y="2906713"/>
            <a:ext cx="777375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2019/4/24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80" y="1371600"/>
            <a:ext cx="4039301" cy="4953000"/>
          </a:xfrm>
        </p:spPr>
        <p:txBody>
          <a:bodyPr/>
          <a:lstStyle>
            <a:lvl1pPr>
              <a:defRPr sz="2400">
                <a:latin typeface="+mn-ea"/>
                <a:ea typeface="+mn-ea"/>
                <a:cs typeface="Times New Roman" pitchFamily="18" charset="0"/>
              </a:defRPr>
            </a:lvl1pPr>
            <a:lvl2pPr>
              <a:defRPr sz="2000">
                <a:latin typeface="+mn-ea"/>
                <a:ea typeface="+mn-ea"/>
                <a:cs typeface="Times New Roman" pitchFamily="18" charset="0"/>
              </a:defRPr>
            </a:lvl2pPr>
            <a:lvl3pPr>
              <a:defRPr sz="1800">
                <a:latin typeface="+mn-ea"/>
                <a:ea typeface="+mn-ea"/>
                <a:cs typeface="Times New Roman" pitchFamily="18" charset="0"/>
              </a:defRPr>
            </a:lvl3pPr>
            <a:lvl4pPr>
              <a:defRPr sz="1600">
                <a:latin typeface="+mn-ea"/>
                <a:ea typeface="+mn-ea"/>
                <a:cs typeface="Times New Roman" pitchFamily="18" charset="0"/>
              </a:defRPr>
            </a:lvl4pPr>
            <a:lvl5pPr>
              <a:defRPr sz="1400">
                <a:latin typeface="+mn-ea"/>
                <a:ea typeface="+mn-ea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008" y="1371600"/>
            <a:ext cx="4039301" cy="4953000"/>
          </a:xfrm>
        </p:spPr>
        <p:txBody>
          <a:bodyPr/>
          <a:lstStyle>
            <a:lvl1pPr>
              <a:defRPr sz="2400">
                <a:latin typeface="+mn-ea"/>
                <a:ea typeface="+mn-ea"/>
                <a:cs typeface="Times New Roman" pitchFamily="18" charset="0"/>
              </a:defRPr>
            </a:lvl1pPr>
            <a:lvl2pPr>
              <a:defRPr sz="2000">
                <a:latin typeface="+mn-ea"/>
                <a:ea typeface="+mn-ea"/>
                <a:cs typeface="Times New Roman" pitchFamily="18" charset="0"/>
              </a:defRPr>
            </a:lvl2pPr>
            <a:lvl3pPr>
              <a:defRPr sz="1800">
                <a:latin typeface="+mn-ea"/>
                <a:ea typeface="+mn-ea"/>
                <a:cs typeface="Times New Roman" pitchFamily="18" charset="0"/>
              </a:defRPr>
            </a:lvl3pPr>
            <a:lvl4pPr>
              <a:defRPr sz="1800">
                <a:latin typeface="+mn-ea"/>
                <a:ea typeface="+mn-ea"/>
                <a:cs typeface="Times New Roman" pitchFamily="18" charset="0"/>
              </a:defRPr>
            </a:lvl4pPr>
            <a:lvl5pPr>
              <a:defRPr sz="1400">
                <a:latin typeface="+mn-ea"/>
                <a:ea typeface="+mn-ea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2019/4/24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2019/4/24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457281" y="1535113"/>
            <a:ext cx="4040889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>
          <a:xfrm>
            <a:off x="457281" y="2174875"/>
            <a:ext cx="4040889" cy="3951288"/>
          </a:xfrm>
        </p:spPr>
        <p:txBody>
          <a:bodyPr/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834" y="1535113"/>
            <a:ext cx="4042476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内容占位符 5"/>
          <p:cNvSpPr>
            <a:spLocks noGrp="1"/>
          </p:cNvSpPr>
          <p:nvPr>
            <p:ph sz="quarter" idx="4"/>
          </p:nvPr>
        </p:nvSpPr>
        <p:spPr>
          <a:xfrm>
            <a:off x="4645834" y="2174875"/>
            <a:ext cx="4042476" cy="3951288"/>
          </a:xfrm>
        </p:spPr>
        <p:txBody>
          <a:bodyPr/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2019/4/24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277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2019/4/24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73050"/>
            <a:ext cx="30088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672" y="273052"/>
            <a:ext cx="5112638" cy="5853113"/>
          </a:xfrm>
        </p:spPr>
        <p:txBody>
          <a:bodyPr/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80" y="1435102"/>
            <a:ext cx="3008835" cy="4691063"/>
          </a:xfrm>
        </p:spPr>
        <p:txBody>
          <a:bodyPr/>
          <a:lstStyle>
            <a:lvl1pPr marL="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2019/4/24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600" y="4800600"/>
            <a:ext cx="548735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600" y="612775"/>
            <a:ext cx="548735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600" y="5367338"/>
            <a:ext cx="5487353" cy="804862"/>
          </a:xfrm>
        </p:spPr>
        <p:txBody>
          <a:bodyPr/>
          <a:lstStyle>
            <a:lvl1pPr marL="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2019/4/24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238125"/>
            <a:ext cx="9145588" cy="117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ChangeArrowheads="1"/>
          </p:cNvSpPr>
          <p:nvPr/>
        </p:nvSpPr>
        <p:spPr bwMode="white">
          <a:xfrm>
            <a:off x="0" y="0"/>
            <a:ext cx="9145588" cy="2413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0" y="6524629"/>
            <a:ext cx="9145588" cy="33337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79" y="6537329"/>
            <a:ext cx="2133971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2019/4/24</a:t>
            </a:r>
            <a:endParaRPr lang="zh-CN" altLang="en-US" dirty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35165" y="-14288"/>
            <a:ext cx="2896103" cy="22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chemeClr val="bg1"/>
                </a:solidFill>
                <a:latin typeface="+mn-lt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457280" y="304800"/>
            <a:ext cx="823102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32" name="Freeform 8"/>
          <p:cNvSpPr>
            <a:spLocks/>
          </p:cNvSpPr>
          <p:nvPr/>
        </p:nvSpPr>
        <p:spPr bwMode="white">
          <a:xfrm>
            <a:off x="3176" y="963613"/>
            <a:ext cx="9142413" cy="461962"/>
          </a:xfrm>
          <a:custGeom>
            <a:avLst/>
            <a:gdLst>
              <a:gd name="T0" fmla="*/ 0 w 5764"/>
              <a:gd name="T1" fmla="*/ 2147483646 h 291"/>
              <a:gd name="T2" fmla="*/ 2147483646 w 5764"/>
              <a:gd name="T3" fmla="*/ 2147483646 h 291"/>
              <a:gd name="T4" fmla="*/ 2147483646 w 5764"/>
              <a:gd name="T5" fmla="*/ 2147483646 h 291"/>
              <a:gd name="T6" fmla="*/ 2147483646 w 5764"/>
              <a:gd name="T7" fmla="*/ 2147483646 h 291"/>
              <a:gd name="T8" fmla="*/ 2147483646 w 5764"/>
              <a:gd name="T9" fmla="*/ 2147483646 h 291"/>
              <a:gd name="T10" fmla="*/ 2147483646 w 5764"/>
              <a:gd name="T11" fmla="*/ 2147483646 h 291"/>
              <a:gd name="T12" fmla="*/ 0 w 5764"/>
              <a:gd name="T13" fmla="*/ 2147483646 h 2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80" y="1371600"/>
            <a:ext cx="823102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第三级（不要超过两级）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8203881" y="6559166"/>
            <a:ext cx="484428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A797B09-F794-4826-BB0B-9DBE1DA2A74E}" type="slidenum">
              <a:rPr lang="en-US" altLang="zh-CN" sz="1200" b="1" smtClean="0">
                <a:solidFill>
                  <a:schemeClr val="bg1"/>
                </a:solidFill>
                <a:latin typeface="Verdana" panose="020B0604030504040204" pitchFamily="34" charset="0"/>
              </a:rPr>
              <a:t>‹#›</a:t>
            </a:fld>
            <a:endParaRPr lang="en-US" altLang="zh-CN" sz="1200" b="1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6350124" y="317218"/>
            <a:ext cx="2738793" cy="543601"/>
            <a:chOff x="2639856" y="4158971"/>
            <a:chExt cx="3931370" cy="779343"/>
          </a:xfrm>
        </p:grpSpPr>
        <p:pic>
          <p:nvPicPr>
            <p:cNvPr id="12" name="Picture 4" descr="C:\Users\zkdjtq\Desktop\TMM-0128\最近资料\P020110719406765130805 (1)\ustcxhjpg\ustcblue68.pn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639856" y="4158971"/>
              <a:ext cx="759329" cy="779343"/>
            </a:xfrm>
            <a:prstGeom prst="rect">
              <a:avLst/>
            </a:prstGeom>
            <a:noFill/>
          </p:spPr>
        </p:pic>
        <p:pic>
          <p:nvPicPr>
            <p:cNvPr id="13" name="Picture 5" descr="C:\Users\zkdjtq\Desktop\TMM-0128\最近资料\P020110719406274775883\ustcnamejpe\ustcnameblue111.png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3407565" y="4178491"/>
              <a:ext cx="3001186" cy="4438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3343660" y="4606694"/>
              <a:ext cx="3227566" cy="319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50" dirty="0" smtClean="0">
                  <a:solidFill>
                    <a:schemeClr val="bg1"/>
                  </a:solidFill>
                  <a:latin typeface="Times New Roman" pitchFamily="18" charset="0"/>
                </a:rPr>
                <a:t>University of Science and Technology of China</a:t>
              </a:r>
              <a:endParaRPr lang="zh-CN" altLang="en-US" sz="85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7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 baseline="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aseline="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800" baseline="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aseline="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aseline="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133" y="868680"/>
            <a:ext cx="7468897" cy="1219200"/>
          </a:xfrm>
        </p:spPr>
        <p:txBody>
          <a:bodyPr/>
          <a:lstStyle/>
          <a:p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算法习题课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45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贪心算法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14895"/>
          </a:xfrm>
        </p:spPr>
        <p:txBody>
          <a:bodyPr/>
          <a:lstStyle/>
          <a:p>
            <a:r>
              <a:rPr lang="en-US" altLang="zh-CN" smtClean="0"/>
              <a:t>4-1 </a:t>
            </a:r>
            <a:r>
              <a:rPr lang="zh-CN" altLang="en-US"/>
              <a:t>最</a:t>
            </a:r>
            <a:r>
              <a:rPr lang="zh-CN" altLang="en-US" smtClean="0"/>
              <a:t>优合并问题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endParaRPr lang="en-US" altLang="zh-CN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2019/5/29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8393" y="2109552"/>
            <a:ext cx="80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Times New Roman" pitchFamily="18" charset="0"/>
                <a:ea typeface="华文新魏" pitchFamily="2" charset="-122"/>
              </a:rPr>
              <a:t>问题转化：</a:t>
            </a:r>
            <a:endParaRPr lang="en-US" altLang="zh-CN" smtClean="0">
              <a:latin typeface="Times New Roman" pitchFamily="18" charset="0"/>
              <a:ea typeface="华文新魏" pitchFamily="2" charset="-122"/>
            </a:endParaRPr>
          </a:p>
          <a:p>
            <a:endParaRPr lang="zh-CN" altLang="en-US" dirty="0" smtClean="0">
              <a:latin typeface="Times New Roman" pitchFamily="18" charset="0"/>
              <a:ea typeface="华文新魏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3" y="2755883"/>
            <a:ext cx="2544988" cy="329691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15636" y="1892211"/>
            <a:ext cx="52800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时间复杂度：</a:t>
            </a:r>
            <a:endParaRPr lang="en-US" altLang="zh-CN" sz="200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用最小堆实现优先队列。初始化优先队列需要</a:t>
            </a:r>
            <a:r>
              <a:rPr lang="en-US" altLang="zh-CN" sz="20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O(n)</a:t>
            </a:r>
            <a:r>
              <a:rPr lang="zh-CN" altLang="en-US" sz="20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，由于最小堆的</a:t>
            </a:r>
            <a:r>
              <a:rPr lang="en-US" altLang="zh-CN" sz="20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DeleteMin</a:t>
            </a:r>
            <a:r>
              <a:rPr lang="zh-CN" altLang="en-US" sz="20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和</a:t>
            </a:r>
            <a:r>
              <a:rPr lang="en-US" altLang="zh-CN" sz="20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Insert</a:t>
            </a:r>
            <a:r>
              <a:rPr lang="zh-CN" altLang="en-US" sz="20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需要</a:t>
            </a:r>
            <a:r>
              <a:rPr lang="en-US" altLang="zh-CN" sz="20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O(nlgn)</a:t>
            </a:r>
            <a:r>
              <a:rPr lang="zh-CN" altLang="en-US" sz="20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时间，</a:t>
            </a:r>
            <a:r>
              <a:rPr lang="en-US" altLang="zh-CN" sz="20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n-1</a:t>
            </a:r>
            <a:r>
              <a:rPr lang="zh-CN" altLang="en-US" sz="20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次合并总共需要</a:t>
            </a:r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O(nlgn</a:t>
            </a:r>
            <a:r>
              <a:rPr lang="en-US" altLang="zh-CN" sz="20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)</a:t>
            </a:r>
            <a:r>
              <a:rPr lang="zh-CN" altLang="en-US" sz="20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计算时间。总的时间复杂度为</a:t>
            </a:r>
            <a:r>
              <a:rPr lang="en-US" altLang="zh-CN" sz="20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O(nlgn)</a:t>
            </a:r>
            <a:endParaRPr lang="zh-CN" altLang="en-US" sz="20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44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贪心算法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79929"/>
          </a:xfrm>
        </p:spPr>
        <p:txBody>
          <a:bodyPr/>
          <a:lstStyle/>
          <a:p>
            <a:r>
              <a:rPr lang="en-US" altLang="zh-CN" smtClean="0"/>
              <a:t>4-1 </a:t>
            </a:r>
            <a:r>
              <a:rPr lang="zh-CN" altLang="en-US" smtClean="0"/>
              <a:t>汽车加油问题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2019/5/29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0328" y="2377440"/>
            <a:ext cx="7889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问题描述：</a:t>
            </a:r>
            <a:endParaRPr lang="en-US" altLang="zh-CN" sz="20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  <a:p>
            <a:r>
              <a: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一辆汽车加满油后可以行使</a:t>
            </a:r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n km</a:t>
            </a:r>
            <a:r>
              <a: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。旅途中有若干加油站，设计一个算法，指出应该在哪些加油站停靠，使得沿途加油次数最少。并证明算法能产生一个最优解。</a:t>
            </a:r>
            <a:endParaRPr lang="zh-CN" altLang="en-US" sz="20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0328" y="4144374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贪心选择策略：最远加油站优先</a:t>
            </a:r>
            <a:endParaRPr lang="zh-CN" altLang="en-US" sz="20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933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贪心算法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79929"/>
          </a:xfrm>
        </p:spPr>
        <p:txBody>
          <a:bodyPr/>
          <a:lstStyle/>
          <a:p>
            <a:r>
              <a:rPr lang="en-US" altLang="zh-CN" smtClean="0"/>
              <a:t>4-1 </a:t>
            </a:r>
            <a:r>
              <a:rPr lang="zh-CN" altLang="en-US" smtClean="0"/>
              <a:t>汽车加油问题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2019/5/29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82464" y="2016408"/>
                <a:ext cx="7889788" cy="386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贪心选择性质：</a:t>
                </a:r>
                <a:endPara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设加油站编号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0,1,2,…,k,k+1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，其中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0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表示起点，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k+1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表示终点，加油站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i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到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j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的距离为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,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假设从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0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到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k+1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选取的加油站的最优解为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,…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200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)</a:t>
                </a:r>
                <a:r>
                  <a:rPr lang="zh-CN" altLang="en-US" sz="200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。</a:t>
                </a:r>
                <a:endParaRPr lang="en-US" altLang="zh-CN" sz="2000" smtClean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endParaRPr lang="en-US" altLang="zh-CN" sz="2000" smtClean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zh-CN" altLang="zh-CN" sz="200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记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f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为汽车从出发点加满油能达到的最远加油站编号，则有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&lt;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𝑓</m:t>
                    </m:r>
                  </m:oMath>
                </a14:m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=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𝑓</m:t>
                    </m:r>
                  </m:oMath>
                </a14:m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时，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,…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)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是满足贪心选择性质的最优解，当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&lt;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𝑓</m:t>
                    </m:r>
                  </m:oMath>
                </a14:m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时，</a:t>
                </a:r>
                <a:r>
                  <a:rPr lang="zh-CN" altLang="zh-CN" sz="200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00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则汽车从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f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出发一定可以达到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，所以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f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,…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)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也是该问题的最优解，因此，总存在以贪心选择开始的最优加油方案</a:t>
                </a:r>
                <a:r>
                  <a:rPr lang="zh-CN" altLang="zh-CN" sz="200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。</a:t>
                </a:r>
                <a:endParaRPr lang="en-US" altLang="zh-CN" sz="2000" smtClean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endPara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zh-CN" altLang="zh-CN" sz="200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进一步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，在做了贪心选择，即选择了加油站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f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之后，原问题就简化为从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f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开始的同样的子问题：在出发点加满油，在沿途加油站停靠使得加油次数最少。</a:t>
                </a:r>
                <a:endPara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64" y="2016408"/>
                <a:ext cx="7889788" cy="3869714"/>
              </a:xfrm>
              <a:prstGeom prst="rect">
                <a:avLst/>
              </a:prstGeom>
              <a:blipFill>
                <a:blip r:embed="rId2"/>
                <a:stretch>
                  <a:fillRect l="-850" t="-945" r="-773" b="-1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5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贪心算法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79929"/>
          </a:xfrm>
        </p:spPr>
        <p:txBody>
          <a:bodyPr/>
          <a:lstStyle/>
          <a:p>
            <a:r>
              <a:rPr lang="en-US" altLang="zh-CN" smtClean="0"/>
              <a:t>4-1 </a:t>
            </a:r>
            <a:r>
              <a:rPr lang="zh-CN" altLang="en-US" smtClean="0"/>
              <a:t>汽车加油问题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2019/5/29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56954" y="2183313"/>
                <a:ext cx="8266501" cy="1658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最优子结构</a:t>
                </a:r>
                <a:r>
                  <a:rPr lang="zh-CN" altLang="en-US" sz="200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性质</a:t>
                </a:r>
                <a:r>
                  <a:rPr lang="en-US" altLang="zh-CN" sz="200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(</a:t>
                </a:r>
                <a:r>
                  <a:rPr lang="zh-CN" altLang="en-US" sz="200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反证法</a:t>
                </a:r>
                <a:r>
                  <a:rPr lang="en-US" altLang="zh-CN" sz="200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)</a:t>
                </a:r>
                <a:r>
                  <a:rPr lang="zh-CN" altLang="en-US" sz="200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：</a:t>
                </a:r>
                <a:endPara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设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,…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)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是汽车加油问题的最优解，则易知，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,…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)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是起点为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，终点为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k+1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的汽车加油问题的最优解（加油次数为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q-1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）。如果不是，则说明存在次数少于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q-1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的解，这样，原问题就存在加油次数小于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q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的解，与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q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的最优性矛盾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。</a:t>
                </a:r>
                <a:endPara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54" y="2183313"/>
                <a:ext cx="8266501" cy="1658724"/>
              </a:xfrm>
              <a:prstGeom prst="rect">
                <a:avLst/>
              </a:prstGeom>
              <a:blipFill>
                <a:blip r:embed="rId2"/>
                <a:stretch>
                  <a:fillRect l="-737" t="-1838" r="-3835" b="-5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56954" y="4017459"/>
            <a:ext cx="8266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时间复杂度：</a:t>
            </a:r>
            <a:endParaRPr lang="en-US" altLang="zh-CN" sz="200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  <a:p>
            <a:r>
              <a:rPr lang="zh-CN" altLang="en-US" sz="20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需要遍历每一个加油站点，确认是否能够持续到下一个加油站，时间复杂度为</a:t>
            </a:r>
            <a:r>
              <a:rPr lang="en-US" altLang="zh-CN" sz="20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7588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回溯法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79929"/>
          </a:xfrm>
        </p:spPr>
        <p:txBody>
          <a:bodyPr/>
          <a:lstStyle/>
          <a:p>
            <a:r>
              <a:rPr lang="en-US" altLang="zh-CN" smtClean="0"/>
              <a:t>5-2 </a:t>
            </a:r>
            <a:r>
              <a:rPr lang="zh-CN" altLang="en-US" smtClean="0"/>
              <a:t>最小长度电路板排列问题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2019/5/29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21191"/>
          <a:stretch/>
        </p:blipFill>
        <p:spPr>
          <a:xfrm>
            <a:off x="4736930" y="2030162"/>
            <a:ext cx="4408658" cy="12091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49" y="1957395"/>
            <a:ext cx="4413770" cy="136616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79821" y="206073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Times New Roman" pitchFamily="18" charset="0"/>
                <a:ea typeface="华文新魏" pitchFamily="2" charset="-122"/>
              </a:rPr>
              <a:t>连接块</a:t>
            </a:r>
            <a:endParaRPr lang="zh-CN" altLang="en-US" sz="2000" dirty="0" smtClean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255963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Times New Roman" pitchFamily="18" charset="0"/>
                <a:ea typeface="华文新魏" pitchFamily="2" charset="-122"/>
              </a:rPr>
              <a:t>插槽</a:t>
            </a:r>
            <a:endParaRPr lang="zh-CN" altLang="en-US" sz="2000" dirty="0" smtClean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79821" y="28887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Times New Roman" pitchFamily="18" charset="0"/>
                <a:ea typeface="华文新魏" pitchFamily="2" charset="-122"/>
              </a:rPr>
              <a:t>电路板</a:t>
            </a:r>
            <a:endParaRPr lang="zh-CN" altLang="en-US" sz="2000" dirty="0" smtClean="0">
              <a:latin typeface="Times New Roman" pitchFamily="18" charset="0"/>
              <a:ea typeface="华文新魏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48813" y="3928415"/>
                <a:ext cx="817141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问题描述：</a:t>
                </a:r>
                <a:endPara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在最小长度电路板排列问题中，连接块的长度是指该连接块中第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1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块电路板到最后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1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块电路板之间的距离。例如在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左图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的电路板排列中，连接块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的第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1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块电路板在插槽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3 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中，它的最后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1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块电路板在插槽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6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中，因此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的长度为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3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。同理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的长度为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2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。图中连接块最大长度为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3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。试找出所给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n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个电路板的最佳排列，使得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m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个连接块中，最大长度达到最小</a:t>
                </a:r>
                <a:endParaRPr lang="zh-CN" altLang="en-US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13" y="3928415"/>
                <a:ext cx="8171410" cy="1938992"/>
              </a:xfrm>
              <a:prstGeom prst="rect">
                <a:avLst/>
              </a:prstGeom>
              <a:blipFill>
                <a:blip r:embed="rId4"/>
                <a:stretch>
                  <a:fillRect l="-746" t="-1567" r="-746" b="-4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下弧形箭头 14"/>
          <p:cNvSpPr/>
          <p:nvPr/>
        </p:nvSpPr>
        <p:spPr>
          <a:xfrm>
            <a:off x="2591250" y="3338073"/>
            <a:ext cx="3601732" cy="413426"/>
          </a:xfrm>
          <a:prstGeom prst="curvedUp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45621" y="332356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Times New Roman" pitchFamily="18" charset="0"/>
                <a:ea typeface="华文新魏" pitchFamily="2" charset="-122"/>
              </a:rPr>
              <a:t>交换电路板</a:t>
            </a:r>
            <a:r>
              <a:rPr lang="en-US" altLang="zh-CN" smtClean="0">
                <a:latin typeface="Times New Roman" pitchFamily="18" charset="0"/>
                <a:ea typeface="华文新魏" pitchFamily="2" charset="-122"/>
              </a:rPr>
              <a:t>1</a:t>
            </a:r>
            <a:r>
              <a:rPr lang="zh-CN" altLang="en-US" smtClean="0">
                <a:latin typeface="Times New Roman" pitchFamily="18" charset="0"/>
                <a:ea typeface="华文新魏" pitchFamily="2" charset="-122"/>
              </a:rPr>
              <a:t>和</a:t>
            </a:r>
            <a:r>
              <a:rPr lang="en-US" altLang="zh-CN" smtClean="0">
                <a:latin typeface="Times New Roman" pitchFamily="18" charset="0"/>
                <a:ea typeface="华文新魏" pitchFamily="2" charset="-122"/>
              </a:rPr>
              <a:t>2</a:t>
            </a:r>
            <a:r>
              <a:rPr lang="zh-CN" altLang="en-US" smtClean="0">
                <a:latin typeface="Times New Roman" pitchFamily="18" charset="0"/>
                <a:ea typeface="华文新魏" pitchFamily="2" charset="-122"/>
              </a:rPr>
              <a:t>的位置</a:t>
            </a:r>
            <a:endParaRPr lang="zh-CN" altLang="en-US" dirty="0" smtClean="0">
              <a:latin typeface="Times New Roman" pitchFamily="18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1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回溯法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79929"/>
          </a:xfrm>
        </p:spPr>
        <p:txBody>
          <a:bodyPr/>
          <a:lstStyle/>
          <a:p>
            <a:r>
              <a:rPr lang="en-US" altLang="zh-CN" smtClean="0"/>
              <a:t>5-2 </a:t>
            </a:r>
            <a:r>
              <a:rPr lang="zh-CN" altLang="en-US" smtClean="0"/>
              <a:t>最小长度电路板排列问题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2019/5/29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74493" y="1841920"/>
                <a:ext cx="8171410" cy="4150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问题分析：</a:t>
                </a:r>
                <a:endPara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该问题是一颗排列树，将电路板按不同的顺序排列，会导致连接块之间的最小长度发生变化。</a:t>
                </a:r>
                <a:endPara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解向量：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x=(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)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的取值为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1,2,…n,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表示第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i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个位置放置的电路板的编号。</a:t>
                </a:r>
              </a:p>
              <a:p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目标函数：</a:t>
                </a:r>
                <a:endPara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min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‘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‘</m:t>
                          </m:r>
                        </m:sup>
                      </m:sSup>
                      <m:d>
                        <m:dPr>
                          <m:ctrlPr>
                            <a:rPr lang="zh-CN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𝑘</m:t>
                              </m:r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=1,2,..</m:t>
                              </m:r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m:t>= </m:t>
                      </m:r>
                      <m:func>
                        <m:funcPr>
                          <m:ctrlPr>
                            <a:rPr lang="zh-CN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{|</m:t>
                          </m:r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|}</m:t>
                          </m:r>
                        </m:e>
                      </m:func>
                    </m:oMath>
                  </m:oMathPara>
                </a14:m>
                <a:endParaRPr lang="zh-CN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表示第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k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个连接块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内部的最大长度，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zh-CN" alt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是获取不同连接块的最大长度的最大值，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m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表示连接块的数量。</a:t>
                </a:r>
              </a:p>
              <a:p>
                <a:endParaRPr lang="en-US" altLang="zh-CN" sz="2000" smtClean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3" y="1841920"/>
                <a:ext cx="8171410" cy="4150560"/>
              </a:xfrm>
              <a:prstGeom prst="rect">
                <a:avLst/>
              </a:prstGeom>
              <a:blipFill>
                <a:blip r:embed="rId2"/>
                <a:stretch>
                  <a:fillRect l="-746" t="-734" r="-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16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回溯法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79929"/>
          </a:xfrm>
        </p:spPr>
        <p:txBody>
          <a:bodyPr/>
          <a:lstStyle/>
          <a:p>
            <a:r>
              <a:rPr lang="en-US" altLang="zh-CN" smtClean="0"/>
              <a:t>5-2 </a:t>
            </a:r>
            <a:r>
              <a:rPr lang="zh-CN" altLang="en-US" smtClean="0"/>
              <a:t>最小长度电路板排列问题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2019/5/29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74493" y="1841920"/>
                <a:ext cx="4298002" cy="1641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目标函数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：</a:t>
                </a:r>
                <a:endPara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min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‘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‘</m:t>
                          </m:r>
                        </m:sup>
                      </m:sSup>
                      <m:d>
                        <m:dPr>
                          <m:ctrlPr>
                            <a:rPr lang="zh-CN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𝑘</m:t>
                              </m:r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=1,2,..</m:t>
                              </m:r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m:t>= </m:t>
                      </m:r>
                      <m:func>
                        <m:funcPr>
                          <m:ctrlPr>
                            <a:rPr lang="zh-CN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{|</m:t>
                          </m:r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|}</m:t>
                          </m:r>
                        </m:e>
                      </m:func>
                    </m:oMath>
                  </m:oMathPara>
                </a14:m>
                <a:endParaRPr lang="zh-CN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3" y="1841920"/>
                <a:ext cx="4298002" cy="1641219"/>
              </a:xfrm>
              <a:prstGeom prst="rect">
                <a:avLst/>
              </a:prstGeom>
              <a:blipFill>
                <a:blip r:embed="rId2"/>
                <a:stretch>
                  <a:fillRect l="-1418" t="-1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339" y="1938765"/>
            <a:ext cx="4413770" cy="13661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94934" y="212438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Times New Roman" pitchFamily="18" charset="0"/>
                <a:ea typeface="华文新魏" pitchFamily="2" charset="-122"/>
              </a:rPr>
              <a:t>（</a:t>
            </a:r>
            <a:r>
              <a:rPr lang="en-US" altLang="zh-CN" smtClean="0">
                <a:latin typeface="Times New Roman" pitchFamily="18" charset="0"/>
                <a:ea typeface="华文新魏" pitchFamily="2" charset="-122"/>
              </a:rPr>
              <a:t>1</a:t>
            </a:r>
            <a:r>
              <a:rPr lang="zh-CN" altLang="en-US" smtClean="0">
                <a:latin typeface="Times New Roman" pitchFamily="18" charset="0"/>
                <a:ea typeface="华文新魏" pitchFamily="2" charset="-122"/>
              </a:rPr>
              <a:t>）</a:t>
            </a:r>
            <a:endParaRPr lang="zh-CN" altLang="en-US" dirty="0" smtClean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94933" y="246535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Times New Roman" pitchFamily="18" charset="0"/>
                <a:ea typeface="华文新魏" pitchFamily="2" charset="-122"/>
              </a:rPr>
              <a:t>（</a:t>
            </a:r>
            <a:r>
              <a:rPr lang="en-US" altLang="zh-CN" smtClean="0">
                <a:latin typeface="Times New Roman" pitchFamily="18" charset="0"/>
                <a:ea typeface="华文新魏" pitchFamily="2" charset="-122"/>
              </a:rPr>
              <a:t>2</a:t>
            </a:r>
            <a:r>
              <a:rPr lang="zh-CN" altLang="en-US" smtClean="0">
                <a:latin typeface="Times New Roman" pitchFamily="18" charset="0"/>
                <a:ea typeface="华文新魏" pitchFamily="2" charset="-122"/>
              </a:rPr>
              <a:t>）</a:t>
            </a:r>
            <a:endParaRPr lang="zh-CN" altLang="en-US" dirty="0" smtClean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94933" y="2868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Times New Roman" pitchFamily="18" charset="0"/>
                <a:ea typeface="华文新魏" pitchFamily="2" charset="-122"/>
              </a:rPr>
              <a:t>（</a:t>
            </a:r>
            <a:r>
              <a:rPr lang="en-US" altLang="zh-CN" smtClean="0">
                <a:latin typeface="Times New Roman" pitchFamily="18" charset="0"/>
                <a:ea typeface="华文新魏" pitchFamily="2" charset="-122"/>
              </a:rPr>
              <a:t>3</a:t>
            </a:r>
            <a:r>
              <a:rPr lang="zh-CN" altLang="en-US" smtClean="0">
                <a:latin typeface="Times New Roman" pitchFamily="18" charset="0"/>
                <a:ea typeface="华文新魏" pitchFamily="2" charset="-122"/>
              </a:rPr>
              <a:t>）</a:t>
            </a:r>
            <a:endParaRPr lang="zh-CN" altLang="en-US" dirty="0" smtClean="0">
              <a:latin typeface="Times New Roman" pitchFamily="18" charset="0"/>
              <a:ea typeface="华文新魏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59290" y="3647978"/>
                <a:ext cx="834809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200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由于所有的排列方式都是可行的，所以这里的剪枝函数只考虑限界函数</a:t>
                </a:r>
                <a:endPara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限界函数的目的是在没有搜索到最后一个插槽的时候，预估最优解，并且和已知的解做比较，确定是否继续搜索。</a:t>
                </a:r>
                <a:endPara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假设当前已经搜索到第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5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个插槽，可以确定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=1,</m:t>
                    </m:r>
                  </m:oMath>
                </a14:m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=2</m:t>
                    </m:r>
                    <m:r>
                      <a:rPr lang="zh-CN" altLang="en-US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</m:t>
                    </m:r>
                  </m:oMath>
                </a14:m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</m:t>
                    </m:r>
                  </m:oMath>
                </a14:m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需要估计，取决于电路板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6,7,8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的排列顺序</a:t>
                </a:r>
                <a:endPara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200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关键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在于“</a:t>
                </a:r>
                <a:r>
                  <a:rPr lang="zh-CN" altLang="en-US" sz="200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最优解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”的</a:t>
                </a:r>
                <a:r>
                  <a:rPr lang="zh-CN" altLang="en-US" sz="200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定义</a:t>
                </a:r>
                <a:r>
                  <a:rPr lang="en-US" altLang="zh-CN" sz="200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,</a:t>
                </a:r>
                <a:r>
                  <a:rPr lang="zh-CN" altLang="en-US" sz="200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以及具体到每个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k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应该</m:t>
                    </m:r>
                  </m:oMath>
                </a14:m>
                <a:r>
                  <a:rPr lang="zh-CN" altLang="en-US" sz="200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怎么估计</a:t>
                </a:r>
                <a:endPara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zh-CN" sz="2000">
                  <a:latin typeface="Times New Roman" pitchFamily="18" charset="0"/>
                  <a:ea typeface="华文新魏" pitchFamily="2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zh-CN" sz="2000" smtClean="0">
                  <a:latin typeface="Times New Roman" pitchFamily="18" charset="0"/>
                  <a:ea typeface="华文新魏" pitchFamily="2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90" y="3647978"/>
                <a:ext cx="8348098" cy="2554545"/>
              </a:xfrm>
              <a:prstGeom prst="rect">
                <a:avLst/>
              </a:prstGeom>
              <a:blipFill>
                <a:blip r:embed="rId4"/>
                <a:stretch>
                  <a:fillRect l="-657" t="-1193" r="-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23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回溯法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79929"/>
          </a:xfrm>
        </p:spPr>
        <p:txBody>
          <a:bodyPr/>
          <a:lstStyle/>
          <a:p>
            <a:r>
              <a:rPr lang="en-US" altLang="zh-CN" smtClean="0"/>
              <a:t>5-2 </a:t>
            </a:r>
            <a:r>
              <a:rPr lang="zh-CN" altLang="en-US" smtClean="0"/>
              <a:t>最小长度电路板排列问题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2019/5/29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339" y="1938765"/>
            <a:ext cx="4413770" cy="1366167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5337" y="1727568"/>
            <a:ext cx="4298002" cy="1641988"/>
            <a:chOff x="35337" y="1727568"/>
            <a:chExt cx="4298002" cy="16419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35337" y="1727568"/>
                  <a:ext cx="4298002" cy="1641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smtClean="0">
                      <a:solidFill>
                        <a:schemeClr val="tx2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  <a:cs typeface="Times New Roman" pitchFamily="18" charset="0"/>
                    </a:rPr>
                    <a:t>目标函数</a:t>
                  </a:r>
                  <a:r>
                    <a:rPr lang="zh-CN" altLang="en-US" sz="2000">
                      <a:solidFill>
                        <a:schemeClr val="tx2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  <a:cs typeface="Times New Roman" pitchFamily="18" charset="0"/>
                    </a:rPr>
                    <a:t>：</a:t>
                  </a:r>
                  <a:endPara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zh-CN" alt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)=</m:t>
                        </m:r>
                        <m:func>
                          <m:funcPr>
                            <m:ctrlPr>
                              <a:rPr lang="zh-CN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min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zh-CN" alt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  <m:t>‘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zh-CN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zh-CN" alt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‘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zh-CN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  <m:t>=1,2,..</m:t>
                                </m:r>
                                <m:r>
                                  <a:rPr lang="en-US" altLang="zh-CN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  <m:t>𝑚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zh-CN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Times New Roman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= </m:t>
                        </m:r>
                        <m:func>
                          <m:funcPr>
                            <m:ctrlPr>
                              <a:rPr lang="zh-CN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zh-CN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Times New Roman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Times New Roman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{|</m:t>
                            </m:r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𝑗</m:t>
                            </m:r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|}</m:t>
                            </m:r>
                          </m:e>
                        </m:func>
                      </m:oMath>
                    </m:oMathPara>
                  </a14:m>
                  <a:endPara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7" y="1727568"/>
                  <a:ext cx="4298002" cy="1641988"/>
                </a:xfrm>
                <a:prstGeom prst="rect">
                  <a:avLst/>
                </a:prstGeom>
                <a:blipFill>
                  <a:blip r:embed="rId3"/>
                  <a:stretch>
                    <a:fillRect l="-1560" t="-1852" b="-3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文本框 4"/>
            <p:cNvSpPr txBox="1"/>
            <p:nvPr/>
          </p:nvSpPr>
          <p:spPr>
            <a:xfrm>
              <a:off x="3294933" y="206048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latin typeface="Times New Roman" pitchFamily="18" charset="0"/>
                  <a:ea typeface="华文新魏" pitchFamily="2" charset="-122"/>
                </a:rPr>
                <a:t>（</a:t>
              </a:r>
              <a:r>
                <a:rPr lang="en-US" altLang="zh-CN" smtClean="0">
                  <a:latin typeface="Times New Roman" pitchFamily="18" charset="0"/>
                  <a:ea typeface="华文新魏" pitchFamily="2" charset="-122"/>
                </a:rPr>
                <a:t>1</a:t>
              </a:r>
              <a:r>
                <a:rPr lang="zh-CN" altLang="en-US" smtClean="0">
                  <a:latin typeface="Times New Roman" pitchFamily="18" charset="0"/>
                  <a:ea typeface="华文新魏" pitchFamily="2" charset="-122"/>
                </a:rPr>
                <a:t>）</a:t>
              </a:r>
              <a:endParaRPr lang="zh-CN" altLang="en-US" dirty="0" smtClean="0"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294933" y="2401852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latin typeface="Times New Roman" pitchFamily="18" charset="0"/>
                  <a:ea typeface="华文新魏" pitchFamily="2" charset="-122"/>
                </a:rPr>
                <a:t>（</a:t>
              </a:r>
              <a:r>
                <a:rPr lang="en-US" altLang="zh-CN" smtClean="0">
                  <a:latin typeface="Times New Roman" pitchFamily="18" charset="0"/>
                  <a:ea typeface="华文新魏" pitchFamily="2" charset="-122"/>
                </a:rPr>
                <a:t>2</a:t>
              </a:r>
              <a:r>
                <a:rPr lang="zh-CN" altLang="en-US" smtClean="0">
                  <a:latin typeface="Times New Roman" pitchFamily="18" charset="0"/>
                  <a:ea typeface="华文新魏" pitchFamily="2" charset="-122"/>
                </a:rPr>
                <a:t>）</a:t>
              </a:r>
              <a:endParaRPr lang="zh-CN" altLang="en-US" dirty="0" smtClean="0"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294933" y="2800574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latin typeface="Times New Roman" pitchFamily="18" charset="0"/>
                  <a:ea typeface="华文新魏" pitchFamily="2" charset="-122"/>
                </a:rPr>
                <a:t>（</a:t>
              </a:r>
              <a:r>
                <a:rPr lang="en-US" altLang="zh-CN" smtClean="0">
                  <a:latin typeface="Times New Roman" pitchFamily="18" charset="0"/>
                  <a:ea typeface="华文新魏" pitchFamily="2" charset="-122"/>
                </a:rPr>
                <a:t>3</a:t>
              </a:r>
              <a:r>
                <a:rPr lang="zh-CN" altLang="en-US" smtClean="0">
                  <a:latin typeface="Times New Roman" pitchFamily="18" charset="0"/>
                  <a:ea typeface="华文新魏" pitchFamily="2" charset="-122"/>
                </a:rPr>
                <a:t>）</a:t>
              </a:r>
              <a:endParaRPr lang="zh-CN" altLang="en-US" dirty="0" smtClean="0">
                <a:latin typeface="Times New Roman" pitchFamily="18" charset="0"/>
                <a:ea typeface="华文新魏" pitchFamily="2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79280" y="4306937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smtClean="0"/>
          </a:p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5337" y="3244970"/>
                <a:ext cx="8801380" cy="956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>
                    <a:latin typeface="Times New Roman" pitchFamily="18" charset="0"/>
                    <a:ea typeface="华文新魏" pitchFamily="2" charset="-122"/>
                  </a:rPr>
                  <a:t>假设有两种电路板排列方式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itchFamily="18" charset="0"/>
                    <a:ea typeface="华文新魏" pitchFamily="2" charset="-122"/>
                  </a:rPr>
                  <a:t>,</a:t>
                </a:r>
                <a:r>
                  <a:rPr lang="en-US" altLang="zh-CN">
                    <a:ea typeface="华文新魏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smtClean="0">
                    <a:latin typeface="Times New Roman" pitchFamily="18" charset="0"/>
                    <a:ea typeface="华文新魏" pitchFamily="2" charset="-122"/>
                  </a:rPr>
                  <a:t>,</a:t>
                </a:r>
                <a:r>
                  <a:rPr lang="zh-CN" altLang="en-US" smtClean="0">
                    <a:latin typeface="Times New Roman" pitchFamily="18" charset="0"/>
                    <a:ea typeface="华文新魏" pitchFamily="2" charset="-122"/>
                  </a:rPr>
                  <a:t>对应的连接块长度是</a:t>
                </a:r>
                <a:r>
                  <a:rPr lang="en-US" altLang="zh-CN" smtClean="0">
                    <a:latin typeface="Times New Roman" pitchFamily="18" charset="0"/>
                    <a:ea typeface="华文新魏" pitchFamily="2" charset="-122"/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zh-CN" smtClean="0">
                    <a:latin typeface="Times New Roman" pitchFamily="18" charset="0"/>
                    <a:ea typeface="华文新魏" pitchFamily="2" charset="-122"/>
                  </a:rPr>
                  <a:t>,</a:t>
                </a:r>
                <a:r>
                  <a:rPr lang="en-US" altLang="zh-CN">
                    <a:ea typeface="华文新魏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𝑎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itchFamily="2" charset="-122"/>
                      </a:rPr>
                      <m:t>…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zh-CN">
                    <a:latin typeface="Times New Roman" pitchFamily="18" charset="0"/>
                    <a:ea typeface="华文新魏" pitchFamily="2" charset="-122"/>
                  </a:rPr>
                  <a:t>},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altLang="zh-CN">
                    <a:latin typeface="Times New Roman" pitchFamily="18" charset="0"/>
                    <a:ea typeface="华文新魏" pitchFamily="2" charset="-122"/>
                  </a:rPr>
                  <a:t>,</a:t>
                </a:r>
                <a:r>
                  <a:rPr lang="en-US" altLang="zh-CN">
                    <a:ea typeface="华文新魏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𝑏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华文新魏" pitchFamily="2" charset="-122"/>
                      </a:rPr>
                      <m:t>…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altLang="zh-CN" smtClean="0">
                    <a:latin typeface="Times New Roman" pitchFamily="18" charset="0"/>
                    <a:ea typeface="华文新魏" pitchFamily="2" charset="-122"/>
                  </a:rPr>
                  <a:t>}</a:t>
                </a:r>
                <a:r>
                  <a:rPr lang="zh-CN" altLang="en-US" smtClean="0">
                    <a:latin typeface="Times New Roman" pitchFamily="18" charset="0"/>
                    <a:ea typeface="华文新魏" pitchFamily="2" charset="-122"/>
                  </a:rPr>
                  <a:t>，最大电路板长度分别是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a</m:t>
                        </m:r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mtClean="0">
                    <a:latin typeface="Times New Roman" pitchFamily="18" charset="0"/>
                    <a:ea typeface="华文新魏" pitchFamily="2" charset="-122"/>
                  </a:rPr>
                  <a:t> 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，</m:t>
                    </m:r>
                  </m:oMath>
                </a14:m>
                <a:r>
                  <a:rPr lang="zh-CN" altLang="en-US" smtClean="0">
                    <a:latin typeface="Times New Roman" pitchFamily="18" charset="0"/>
                    <a:ea typeface="华文新魏" pitchFamily="2" charset="-122"/>
                  </a:rPr>
                  <a:t>如果</a:t>
                </a:r>
                <a:r>
                  <a:rPr lang="en-US" altLang="zh-CN" smtClean="0">
                    <a:latin typeface="Times New Roman" pitchFamily="18" charset="0"/>
                    <a:ea typeface="华文新魏" pitchFamily="2" charset="-122"/>
                  </a:rPr>
                  <a:t>a</a:t>
                </a:r>
                <a:r>
                  <a:rPr lang="zh-CN" altLang="en-US" smtClean="0">
                    <a:latin typeface="Times New Roman" pitchFamily="18" charset="0"/>
                    <a:ea typeface="华文新魏" pitchFamily="2" charset="-122"/>
                  </a:rPr>
                  <a:t>为最优解，则由</a:t>
                </a:r>
                <a:r>
                  <a:rPr lang="en-US" altLang="zh-CN" smtClean="0">
                    <a:latin typeface="Times New Roman" pitchFamily="18" charset="0"/>
                    <a:ea typeface="华文新魏" pitchFamily="2" charset="-122"/>
                  </a:rPr>
                  <a:t>(1)</a:t>
                </a:r>
                <a:r>
                  <a:rPr lang="zh-CN" altLang="en-US" smtClean="0">
                    <a:latin typeface="Times New Roman" pitchFamily="18" charset="0"/>
                    <a:ea typeface="华文新魏" pitchFamily="2" charset="-122"/>
                  </a:rPr>
                  <a:t>可得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>
                    <a:solidFill>
                      <a:schemeClr val="tx2"/>
                    </a:solidFill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mtClean="0">
                    <a:latin typeface="Times New Roman" pitchFamily="18" charset="0"/>
                    <a:ea typeface="华文新魏" pitchFamily="2" charset="-122"/>
                  </a:rPr>
                  <a:t>，由</a:t>
                </a:r>
                <a:r>
                  <a:rPr lang="en-US" altLang="zh-CN" smtClean="0">
                    <a:latin typeface="Times New Roman" pitchFamily="18" charset="0"/>
                    <a:ea typeface="华文新魏" pitchFamily="2" charset="-122"/>
                  </a:rPr>
                  <a:t>(2)</a:t>
                </a:r>
                <a:r>
                  <a:rPr lang="zh-CN" altLang="en-US" smtClean="0">
                    <a:latin typeface="Times New Roman" pitchFamily="18" charset="0"/>
                    <a:ea typeface="华文新魏" pitchFamily="2" charset="-122"/>
                  </a:rPr>
                  <a:t>可得</a:t>
                </a:r>
                <a:endParaRPr lang="en-US" altLang="zh-CN" smtClean="0">
                  <a:latin typeface="Times New Roman" pitchFamily="18" charset="0"/>
                  <a:ea typeface="华文新魏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</m:oMath>
                </a14:m>
                <a:r>
                  <a:rPr lang="zh-CN" altLang="zh-CN">
                    <a:solidFill>
                      <a:schemeClr val="tx2"/>
                    </a:solidFill>
                    <a:ea typeface="华文新魏" panose="02010800040101010101" pitchFamily="2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a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𝑏</m:t>
                        </m:r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en-US" smtClean="0">
                    <a:latin typeface="Times New Roman" pitchFamily="18" charset="0"/>
                    <a:ea typeface="华文新魏" pitchFamily="2" charset="-122"/>
                  </a:rPr>
                  <a:t>，因此对于最优解的每一个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k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mtClean="0">
                    <a:latin typeface="Times New Roman" pitchFamily="18" charset="0"/>
                    <a:ea typeface="华文新魏" pitchFamily="2" charset="-122"/>
                  </a:rPr>
                  <a:t>，应该</a:t>
                </a:r>
                <a:r>
                  <a:rPr lang="zh-CN" altLang="en-US" smtClean="0">
                    <a:solidFill>
                      <a:schemeClr val="tx2"/>
                    </a:solidFill>
                    <a:latin typeface="Times New Roman" pitchFamily="18" charset="0"/>
                    <a:ea typeface="华文新魏" pitchFamily="2" charset="-122"/>
                  </a:rPr>
                  <a:t>尽量小</a:t>
                </a:r>
                <a:endParaRPr lang="zh-CN" altLang="en-US" dirty="0">
                  <a:solidFill>
                    <a:schemeClr val="tx2"/>
                  </a:solidFill>
                  <a:latin typeface="Times New Roman" pitchFamily="18" charset="0"/>
                  <a:ea typeface="华文新魏" pitchFamily="2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7" y="3244970"/>
                <a:ext cx="8801380" cy="956737"/>
              </a:xfrm>
              <a:prstGeom prst="rect">
                <a:avLst/>
              </a:prstGeom>
              <a:blipFill>
                <a:blip r:embed="rId4"/>
                <a:stretch>
                  <a:fillRect l="-623" t="-1911" b="-9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79280" y="4487151"/>
                <a:ext cx="8773527" cy="1946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剪枝条件：假设已知的最优解为</a:t>
                </a:r>
                <a:r>
                  <a:rPr lang="en-US" altLang="zh-CN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bestd,</a:t>
                </a:r>
                <a:r>
                  <a:rPr lang="zh-CN" altLang="en-US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若对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𝑏𝑒𝑠𝑡𝑑</m:t>
                    </m:r>
                    <m:r>
                      <a:rPr lang="en-US" altLang="zh-CN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</m:oMath>
                </a14:m>
                <a:r>
                  <a:rPr lang="zh-CN" altLang="en-US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则继续搜索，若无法满足，则剪枝</a:t>
                </a:r>
                <a:endParaRPr lang="en-US" altLang="zh-CN" smtClean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endParaRPr lang="en-US" altLang="zh-CN" smtClean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zh-CN" altLang="zh-CN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假设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当前搜索到了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，则对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的下界估计为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m:t>= </m:t>
                      </m:r>
                      <m:func>
                        <m:funcPr>
                          <m:ctrlPr>
                            <a:rPr lang="zh-CN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CN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,</m:t>
                              </m:r>
                              <m:r>
                                <a:rPr lang="en-US" altLang="zh-CN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US" altLang="zh-CN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,</m:t>
                              </m:r>
                              <m:r>
                                <a:rPr lang="en-US" altLang="zh-CN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en-US" altLang="zh-CN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≤</m:t>
                              </m:r>
                              <m:r>
                                <a:rPr lang="en-US" altLang="zh-CN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  <m:t>𝑝</m:t>
                              </m:r>
                            </m:lim>
                          </m:limLow>
                        </m:fName>
                        <m:e>
                          <m:r>
                            <a:rPr lang="en-US" altLang="zh-CN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{|</m:t>
                          </m:r>
                          <m:r>
                            <a:rPr lang="en-US" altLang="zh-CN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altLang="zh-CN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CN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altLang="zh-CN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|}</m:t>
                          </m:r>
                        </m:e>
                      </m:func>
                    </m:oMath>
                  </m:oMathPara>
                </a14:m>
                <a:endParaRPr lang="zh-CN" altLang="zh-CN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zh-CN" altLang="zh-CN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即</a:t>
                </a:r>
                <a:r>
                  <a:rPr lang="zh-CN" altLang="en-US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只</a:t>
                </a:r>
                <a:r>
                  <a:rPr lang="zh-CN" altLang="zh-CN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考虑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}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的连线长度，未搜索到的情况都认为是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0</a:t>
                </a:r>
                <a:endParaRPr lang="zh-CN" altLang="zh-CN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80" y="4487151"/>
                <a:ext cx="8773527" cy="1946623"/>
              </a:xfrm>
              <a:prstGeom prst="rect">
                <a:avLst/>
              </a:prstGeom>
              <a:blipFill>
                <a:blip r:embed="rId5"/>
                <a:stretch>
                  <a:fillRect l="-556" t="-1254" r="-3125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0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回溯法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79929"/>
          </a:xfrm>
        </p:spPr>
        <p:txBody>
          <a:bodyPr/>
          <a:lstStyle/>
          <a:p>
            <a:r>
              <a:rPr lang="en-US" altLang="zh-CN" smtClean="0"/>
              <a:t>5-2 </a:t>
            </a:r>
            <a:r>
              <a:rPr lang="zh-CN" altLang="en-US" smtClean="0"/>
              <a:t>最小长度电路板排列问题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2019/5/29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9280" y="4306937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9280" y="1847723"/>
            <a:ext cx="8098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还有</a:t>
            </a:r>
            <a:r>
              <a:rPr lang="zh-CN" altLang="zh-CN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一</a:t>
            </a:r>
            <a:r>
              <a:rPr lang="zh-CN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种更紧的下界估计，</a:t>
            </a:r>
            <a:r>
              <a:rPr lang="zh-CN" altLang="zh-CN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主要针对</a:t>
            </a:r>
            <a:r>
              <a:rPr lang="zh-CN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未搜索到的情况进行分析，得到比</a:t>
            </a:r>
            <a:r>
              <a:rPr lang="en-US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0</a:t>
            </a:r>
            <a:r>
              <a:rPr lang="zh-CN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大的电路板长度的估计</a:t>
            </a:r>
            <a:endParaRPr lang="zh-CN" altLang="en-US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28687" y="2345339"/>
                <a:ext cx="6749935" cy="14252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zh-CN" altLang="en-US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/>
                  <a:t> </a:t>
                </a:r>
                <a:r>
                  <a:rPr lang="zh-CN" altLang="en-US" smtClean="0"/>
                  <a:t> </a:t>
                </a:r>
                <a:r>
                  <a:rPr lang="en-US" altLang="zh-CN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CN" altLang="en-US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,…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=∅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𝑙𝑒𝑛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，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,…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=∅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zh-CN" altLang="en-US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𝑙𝑒𝑛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,…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87" y="2345339"/>
                <a:ext cx="6749935" cy="14252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29925" y="3897011"/>
                <a:ext cx="7747461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zh-CN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式</a:t>
                </a:r>
                <a:r>
                  <a:rPr lang="zh-CN" altLang="en-US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子分为三种情况：</a:t>
                </a:r>
                <a:endParaRPr lang="en-US" altLang="zh-CN" smtClean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 marL="342900" indent="-342900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第一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种情况是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全部在遍历过的插槽里，这时的结果上之前</a:t>
                </a:r>
                <a:r>
                  <a:rPr lang="zh-CN" altLang="zh-CN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一样</a:t>
                </a:r>
                <a:r>
                  <a:rPr lang="zh-CN" altLang="en-US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（</a:t>
                </a:r>
                <a:r>
                  <a:rPr lang="en-US" altLang="zh-CN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B</a:t>
                </a:r>
                <a:r>
                  <a:rPr lang="zh-CN" altLang="en-US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表示所有的插槽）</a:t>
                </a:r>
                <a:endParaRPr lang="en-US" altLang="zh-CN" smtClean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 marL="342900" indent="-342900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第二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种情况是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全部在未遍历的插槽里，这时最少的长度和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本身包含的电路板数量一样</a:t>
                </a:r>
                <a:r>
                  <a:rPr lang="zh-CN" altLang="zh-CN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</a:t>
                </a:r>
                <a:endParaRPr lang="en-US" altLang="zh-CN" smtClean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 marL="342900" indent="-342900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第三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种情况是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包含的电路板跨越了当前插槽，这时的最理想的安排方式是把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剩余的节点紧密地排列在后面。</a:t>
                </a:r>
              </a:p>
              <a:p>
                <a:pPr>
                  <a:spcAft>
                    <a:spcPts val="0"/>
                  </a:spcAft>
                </a:pP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如果当前的最大长度小于小于最优最大长度，则继续搜索，否则回溯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.</a:t>
                </a:r>
                <a:endParaRPr lang="zh-CN" altLang="zh-CN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25" y="3897011"/>
                <a:ext cx="7747461" cy="2308324"/>
              </a:xfrm>
              <a:prstGeom prst="rect">
                <a:avLst/>
              </a:prstGeom>
              <a:blipFill>
                <a:blip r:embed="rId3"/>
                <a:stretch>
                  <a:fillRect l="-708" t="-1055" b="-3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86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回溯法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79929"/>
          </a:xfrm>
        </p:spPr>
        <p:txBody>
          <a:bodyPr/>
          <a:lstStyle/>
          <a:p>
            <a:r>
              <a:rPr lang="en-US" altLang="zh-CN" smtClean="0"/>
              <a:t>5-2 </a:t>
            </a:r>
            <a:r>
              <a:rPr lang="zh-CN" altLang="en-US" smtClean="0"/>
              <a:t>无和集问题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2019/5/29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48145" y="2050395"/>
                <a:ext cx="7340139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zh-CN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问题描述：</a:t>
                </a:r>
              </a:p>
              <a:p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  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设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S 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是正整数集合。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S 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是一个无和集，当且仅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x ,y 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属于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S, 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且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x +y 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不属于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S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。 对于任意正整数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k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，如果可将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{ 1,2,...,k}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划分为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n 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个无和子集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、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.........</a:t>
                </a:r>
                <a:r>
                  <a:rPr lang="zh-CN" altLang="zh-CN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称正整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k 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是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n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可分的。记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F(n)=max{ k | k 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是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n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可分的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}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。试设计一个算法，对任意给定的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n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，计算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F (n )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 值。</a:t>
                </a:r>
                <a:endParaRPr lang="zh-CN" altLang="en-US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5" y="2050395"/>
                <a:ext cx="7340139" cy="1477328"/>
              </a:xfrm>
              <a:prstGeom prst="rect">
                <a:avLst/>
              </a:prstGeom>
              <a:blipFill>
                <a:blip r:embed="rId2"/>
                <a:stretch>
                  <a:fillRect l="-748" t="-1646" r="-3738" b="-5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977309" y="3651658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1 2 3 4 5 6 7 8 9……k</a:t>
            </a:r>
            <a:endParaRPr lang="zh-CN" altLang="en-US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519107" y="4663194"/>
                <a:ext cx="458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107" y="4663194"/>
                <a:ext cx="4582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372140" y="4663194"/>
                <a:ext cx="4635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140" y="4663194"/>
                <a:ext cx="4635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149235" y="4662948"/>
                <a:ext cx="4715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235" y="4662948"/>
                <a:ext cx="4715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>
            <a:stCxn id="7" idx="2"/>
            <a:endCxn id="8" idx="0"/>
          </p:cNvCxnSpPr>
          <p:nvPr/>
        </p:nvCxnSpPr>
        <p:spPr>
          <a:xfrm flipH="1">
            <a:off x="2748208" y="4020990"/>
            <a:ext cx="1405866" cy="642204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9" idx="0"/>
          </p:cNvCxnSpPr>
          <p:nvPr/>
        </p:nvCxnSpPr>
        <p:spPr>
          <a:xfrm flipH="1">
            <a:off x="3603903" y="4020990"/>
            <a:ext cx="550171" cy="642204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10" idx="0"/>
          </p:cNvCxnSpPr>
          <p:nvPr/>
        </p:nvCxnSpPr>
        <p:spPr>
          <a:xfrm>
            <a:off x="4154074" y="4020990"/>
            <a:ext cx="1230931" cy="64195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176218" y="45732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Times New Roman" pitchFamily="18" charset="0"/>
                <a:ea typeface="华文新魏" pitchFamily="2" charset="-122"/>
              </a:rPr>
              <a:t>……</a:t>
            </a:r>
            <a:endParaRPr lang="zh-CN" altLang="en-US" dirty="0" smtClean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71322" y="5273041"/>
            <a:ext cx="2765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固定</a:t>
            </a:r>
            <a:r>
              <a:rPr lang="en-US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n</a:t>
            </a:r>
            <a:r>
              <a:rPr lang="zh-CN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的个数，求最大的</a:t>
            </a:r>
            <a:r>
              <a:rPr lang="en-US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k</a:t>
            </a:r>
            <a:endParaRPr lang="zh-CN" altLang="en-US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0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贪心算法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79929"/>
          </a:xfrm>
        </p:spPr>
        <p:txBody>
          <a:bodyPr/>
          <a:lstStyle/>
          <a:p>
            <a:r>
              <a:rPr lang="en-US" altLang="zh-CN" smtClean="0"/>
              <a:t>4-1 </a:t>
            </a:r>
            <a:r>
              <a:rPr lang="zh-CN" altLang="en-US" smtClean="0"/>
              <a:t>会场安排问题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2019/5/29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20626" y="2078774"/>
            <a:ext cx="83043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问题</a:t>
            </a:r>
            <a:r>
              <a:rPr lang="zh-CN" altLang="en-US" sz="20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描述：</a:t>
            </a:r>
            <a:endParaRPr lang="en-US" altLang="zh-CN" sz="200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  <a:p>
            <a:r>
              <a:rPr lang="zh-CN" altLang="en-US" sz="20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假设要在足够多的会场里安排一批活动，并希望使用尽可能少的会场。设计一个有效的贪心算法进行安排。</a:t>
            </a:r>
            <a:r>
              <a:rPr lang="en-US" altLang="zh-CN" sz="20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(</a:t>
            </a:r>
            <a:r>
              <a:rPr lang="zh-CN" altLang="en-US" sz="20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这个问题实际上是著名的图着色问题。若将每一个活动作为图的一个顶点，不相容活动间用边相连。使相连顶点有不同颜色的最小着色数，相应于要找的最小会场数量。</a:t>
            </a:r>
            <a:r>
              <a:rPr lang="en-US" altLang="zh-CN" sz="20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)</a:t>
            </a:r>
            <a:endParaRPr lang="zh-CN" altLang="en-US" sz="20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04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回溯法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79929"/>
          </a:xfrm>
        </p:spPr>
        <p:txBody>
          <a:bodyPr/>
          <a:lstStyle/>
          <a:p>
            <a:r>
              <a:rPr lang="en-US" altLang="zh-CN" smtClean="0"/>
              <a:t>5-2 </a:t>
            </a:r>
            <a:r>
              <a:rPr lang="zh-CN" altLang="en-US" smtClean="0"/>
              <a:t>无和集问题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2019/5/29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48145" y="2050395"/>
                <a:ext cx="7340139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zh-CN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问题</a:t>
                </a:r>
                <a:r>
                  <a:rPr lang="zh-CN" altLang="en-US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理解</a:t>
                </a:r>
                <a:r>
                  <a:rPr lang="zh-CN" altLang="zh-CN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：</a:t>
                </a:r>
              </a:p>
              <a:p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对于任意给定的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n,F(n)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表示最大的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n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可分的正整数，也就是说，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(1,2,….,F(n))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这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n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个正整数可以划分成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n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个无和子集。因此，解向量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x=(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)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的取值范围是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{1,2,…n}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表示整数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i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被分配到哪个集合。</a:t>
                </a:r>
              </a:p>
              <a:p>
                <a:endParaRPr lang="en-US" altLang="zh-CN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zh-CN" altLang="zh-CN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对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从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1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到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k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的正整数，需要将其中的每一个元素分散到固定的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n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个子集中，因此，解空间是一颗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n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叉子集树，第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m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层的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n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个分支表示将第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m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个元素（即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m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本身）分配到</a:t>
                </a:r>
                <a:r>
                  <a:rPr lang="en-US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n</a:t>
                </a:r>
                <a:r>
                  <a:rPr lang="zh-CN" altLang="zh-CN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个子集中的一个</a:t>
                </a:r>
                <a:endParaRPr lang="zh-CN" altLang="en-US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5" y="2050395"/>
                <a:ext cx="7340139" cy="2585323"/>
              </a:xfrm>
              <a:prstGeom prst="rect">
                <a:avLst/>
              </a:prstGeom>
              <a:blipFill>
                <a:blip r:embed="rId2"/>
                <a:stretch>
                  <a:fillRect l="-748" t="-943" r="-1080" b="-3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35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回溯法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79929"/>
          </a:xfrm>
        </p:spPr>
        <p:txBody>
          <a:bodyPr/>
          <a:lstStyle/>
          <a:p>
            <a:r>
              <a:rPr lang="en-US" altLang="zh-CN" smtClean="0"/>
              <a:t>5-2 </a:t>
            </a:r>
            <a:r>
              <a:rPr lang="zh-CN" altLang="en-US" smtClean="0"/>
              <a:t>无和集问题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2019/5/29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79" y="1942743"/>
            <a:ext cx="79054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剪枝函数：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可行性约束：当前节点一共有</a:t>
            </a:r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n</a:t>
            </a:r>
            <a:r>
              <a:rPr lang="zh-CN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个子节点，如果选择第</a:t>
            </a:r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i</a:t>
            </a:r>
            <a:r>
              <a:rPr lang="zh-CN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个节点，表示树的深度</a:t>
            </a:r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deep</a:t>
            </a:r>
            <a:r>
              <a:rPr lang="zh-CN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对应的值放入到集合</a:t>
            </a:r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i</a:t>
            </a:r>
            <a:r>
              <a:rPr lang="zh-CN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中。允许放入的条件是：集合</a:t>
            </a:r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i</a:t>
            </a:r>
            <a:r>
              <a:rPr lang="zh-CN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中已有的任意两个元素之和不等于</a:t>
            </a:r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deep,</a:t>
            </a:r>
            <a:r>
              <a:rPr lang="zh-CN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否则进行剪枝</a:t>
            </a:r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.</a:t>
            </a:r>
            <a:endParaRPr lang="zh-CN" altLang="zh-CN" sz="20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边界约束：对于当前的深度</a:t>
            </a:r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deep</a:t>
            </a:r>
            <a:r>
              <a:rPr lang="zh-CN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，如果遍历了所有的子集分配方案，都不合适，即整数</a:t>
            </a:r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deep</a:t>
            </a:r>
            <a:r>
              <a:rPr lang="zh-CN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被所有</a:t>
            </a:r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n</a:t>
            </a:r>
            <a:r>
              <a:rPr lang="zh-CN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个集合都拒绝时，</a:t>
            </a:r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F(n)</a:t>
            </a:r>
            <a:r>
              <a:rPr lang="zh-CN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就找到了，为</a:t>
            </a:r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deep-1,</a:t>
            </a:r>
            <a:r>
              <a:rPr lang="zh-CN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程序结束。这一约束条件的合理性在于</a:t>
            </a:r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{1,2,…k+1}</a:t>
            </a:r>
            <a:r>
              <a:rPr lang="zh-CN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所构建的子集树是在</a:t>
            </a:r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{1,2,…k}</a:t>
            </a:r>
            <a:r>
              <a:rPr lang="zh-CN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子集树的基础上增加了一层，如果后者所有的叶子节点都是不能拓展的，则层数更大的树一定也不是可行解。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搜索深度约束：当</a:t>
            </a:r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n</a:t>
            </a:r>
            <a:r>
              <a:rPr lang="zh-CN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很大时，搜索很耗时，因此需要给定一个运行时间约束。</a:t>
            </a:r>
          </a:p>
        </p:txBody>
      </p:sp>
    </p:spTree>
    <p:extLst>
      <p:ext uri="{BB962C8B-B14F-4D97-AF65-F5344CB8AC3E}">
        <p14:creationId xmlns:p14="http://schemas.microsoft.com/office/powerpoint/2010/main" val="179621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回溯法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79929"/>
          </a:xfrm>
        </p:spPr>
        <p:txBody>
          <a:bodyPr/>
          <a:lstStyle/>
          <a:p>
            <a:r>
              <a:rPr lang="en-US" altLang="zh-CN" smtClean="0"/>
              <a:t>5-13 </a:t>
            </a:r>
            <a:r>
              <a:rPr lang="zh-CN" altLang="en-US" smtClean="0"/>
              <a:t>工作分配问题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2019/5/29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56951" y="1947660"/>
                <a:ext cx="8237913" cy="13524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问题描述：</a:t>
                </a:r>
              </a:p>
              <a:p>
                <a:pPr>
                  <a:spcAft>
                    <a:spcPts val="0"/>
                  </a:spcAft>
                </a:pP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设有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n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件工作分配给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n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个工人。将工作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i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分配给第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j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个工人所需的费用是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,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试设计一个算法，为每一个人都分配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1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件不同的工作，并使总费用达到最小。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51" y="1947660"/>
                <a:ext cx="8237913" cy="1352486"/>
              </a:xfrm>
              <a:prstGeom prst="rect">
                <a:avLst/>
              </a:prstGeom>
              <a:blipFill>
                <a:blip r:embed="rId2"/>
                <a:stretch>
                  <a:fillRect l="-740" t="-2252" b="-7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7115" y="3791122"/>
                <a:ext cx="8131358" cy="1348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zh-CN" sz="200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问题理解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：</a:t>
                </a:r>
              </a:p>
              <a:p>
                <a:pPr>
                  <a:spcAft>
                    <a:spcPts val="0"/>
                  </a:spcAft>
                </a:pP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该问题是一个排列树问题。</a:t>
                </a:r>
              </a:p>
              <a:p>
                <a:pPr>
                  <a:spcAft>
                    <a:spcPts val="0"/>
                  </a:spcAft>
                </a:pP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解向量定义：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x=(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)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的取值为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{1,2,….n}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表示第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i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项工作，被分配给的工人</a:t>
                </a:r>
                <a:r>
                  <a:rPr lang="zh-CN" altLang="zh-CN" sz="200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编号</a:t>
                </a:r>
                <a:r>
                  <a:rPr lang="en-US" altLang="zh-CN" sz="200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,</a:t>
                </a:r>
                <a:r>
                  <a:rPr lang="zh-CN" altLang="en-US" sz="200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将工作</a:t>
                </a:r>
                <a:r>
                  <a:rPr lang="en-US" altLang="zh-CN" sz="200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i</a:t>
                </a:r>
                <a:r>
                  <a:rPr lang="zh-CN" altLang="en-US" sz="200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分配给第</a:t>
                </a:r>
                <a:r>
                  <a:rPr lang="en-US" altLang="zh-CN" sz="200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j</a:t>
                </a:r>
                <a:r>
                  <a:rPr lang="zh-CN" altLang="en-US" sz="200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个人所需的费用为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zh-CN" sz="200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。</a:t>
                </a:r>
                <a:endParaRPr lang="zh-CN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15" y="3791122"/>
                <a:ext cx="8131358" cy="1348126"/>
              </a:xfrm>
              <a:prstGeom prst="rect">
                <a:avLst/>
              </a:prstGeom>
              <a:blipFill>
                <a:blip r:embed="rId3"/>
                <a:stretch>
                  <a:fillRect l="-750" t="-2715" r="-3898" b="-6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960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回溯法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79929"/>
          </a:xfrm>
        </p:spPr>
        <p:txBody>
          <a:bodyPr/>
          <a:lstStyle/>
          <a:p>
            <a:r>
              <a:rPr lang="en-US" altLang="zh-CN" smtClean="0"/>
              <a:t>5-13 </a:t>
            </a:r>
            <a:r>
              <a:rPr lang="zh-CN" altLang="en-US" smtClean="0"/>
              <a:t>工作分配问题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2019/5/29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5030" y="1961639"/>
                <a:ext cx="8495528" cy="3225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剪枝函数：</a:t>
                </a:r>
              </a:p>
              <a:p>
                <a:pPr>
                  <a:spcAft>
                    <a:spcPts val="0"/>
                  </a:spcAft>
                </a:pP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下界约束：当前的最小费用为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C,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如果当前节点加入到集合之后的费用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&gt;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𝐶</m:t>
                    </m:r>
                  </m:oMath>
                </a14:m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，则进行剪枝</a:t>
                </a:r>
                <a:r>
                  <a:rPr lang="zh-CN" altLang="zh-CN" sz="200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。</a:t>
                </a:r>
                <a:endParaRPr lang="zh-CN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一个更紧的下界：当前节点的费用之和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+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未分配任务的最小费用之</a:t>
                </a:r>
                <a:r>
                  <a:rPr lang="zh-CN" altLang="zh-CN" sz="2000" smtClean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和</a:t>
                </a:r>
                <a:endParaRPr lang="en-US" altLang="zh-CN" sz="2000" smtClean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altLang="zh-CN" sz="2000" smtClean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算法流程：</a:t>
                </a:r>
              </a:p>
              <a:p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当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t = n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时，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n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件工作全部完成，且当前的费用一定优于上一个最优费用，更新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best price.</a:t>
                </a:r>
                <a:endParaRPr lang="zh-CN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当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t &lt; n</a:t>
                </a:r>
                <a:r>
                  <a:rPr lang="zh-CN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时，工作未分配完，根据剪枝函数确定是否将任务分配给当前工人。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30" y="1961639"/>
                <a:ext cx="8495528" cy="3225755"/>
              </a:xfrm>
              <a:prstGeom prst="rect">
                <a:avLst/>
              </a:prstGeom>
              <a:blipFill>
                <a:blip r:embed="rId2"/>
                <a:stretch>
                  <a:fillRect l="-4376" t="-1134" r="-2941" b="-2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2019/5/29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029990" y="2809702"/>
            <a:ext cx="4376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mtClean="0">
                <a:latin typeface="Times New Roman" pitchFamily="18" charset="0"/>
                <a:ea typeface="华文新魏" pitchFamily="2" charset="-122"/>
              </a:rPr>
              <a:t>Thanks!</a:t>
            </a:r>
            <a:endParaRPr lang="zh-CN" altLang="en-US" sz="5400" dirty="0" smtClean="0">
              <a:latin typeface="Times New Roman" pitchFamily="18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28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贪心算法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79929"/>
          </a:xfrm>
        </p:spPr>
        <p:txBody>
          <a:bodyPr/>
          <a:lstStyle/>
          <a:p>
            <a:r>
              <a:rPr lang="en-US" altLang="zh-CN" smtClean="0"/>
              <a:t>4-1 </a:t>
            </a:r>
            <a:r>
              <a:rPr lang="zh-CN" altLang="en-US" smtClean="0"/>
              <a:t>会场安排问题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2019/5/29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7279" y="2261061"/>
            <a:ext cx="83043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贪心选择思路：对每一个活动按照开始时间依次处理。</a:t>
            </a:r>
            <a:endParaRPr lang="en-US" altLang="zh-CN" sz="20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  <a:p>
            <a:endParaRPr lang="en-US" altLang="zh-CN" sz="20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  <a:p>
            <a:r>
              <a: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维持两个会场的列表：一个存放当前时间</a:t>
            </a:r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t</a:t>
            </a:r>
            <a:r>
              <a: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有活动的会场，另一个存放当前时间</a:t>
            </a:r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t</a:t>
            </a:r>
            <a:r>
              <a: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空闲的会场。按时间顺序依次处理每个节点，分以下两种情况：</a:t>
            </a:r>
            <a:endParaRPr lang="en-US" altLang="zh-CN" sz="20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当</a:t>
            </a:r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t</a:t>
            </a:r>
            <a:r>
              <a: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表示某个活动</a:t>
            </a:r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i</a:t>
            </a:r>
            <a:r>
              <a: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的开始时间时，将活动</a:t>
            </a:r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i</a:t>
            </a:r>
            <a:r>
              <a: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分配到空闲会场中</a:t>
            </a:r>
            <a:endParaRPr lang="en-US" altLang="zh-CN" sz="20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当</a:t>
            </a:r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t</a:t>
            </a:r>
            <a:r>
              <a: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表示某个活动</a:t>
            </a:r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i</a:t>
            </a:r>
            <a:r>
              <a: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的结束时间时，将</a:t>
            </a:r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i</a:t>
            </a:r>
            <a:r>
              <a: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所占用的会场放到空闲会场中</a:t>
            </a:r>
            <a:endParaRPr lang="en-US" altLang="zh-CN" sz="20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  <a:p>
            <a:endParaRPr lang="en-US" altLang="zh-CN" sz="20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  <a:p>
            <a:r>
              <a: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为了避免使用过多的会场，第一种情况尽量使用已经分配过任务的会场</a:t>
            </a:r>
            <a:r>
              <a:rPr lang="zh-CN" altLang="en-US" sz="20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。（第二种情况下将被释放的会场放在队列开始，取空闲会场时从队列头部取）</a:t>
            </a:r>
            <a:endParaRPr lang="zh-CN" altLang="en-US" sz="20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61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贪心算法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79929"/>
          </a:xfrm>
        </p:spPr>
        <p:txBody>
          <a:bodyPr/>
          <a:lstStyle/>
          <a:p>
            <a:r>
              <a:rPr lang="en-US" altLang="zh-CN" smtClean="0"/>
              <a:t>4-1 </a:t>
            </a:r>
            <a:r>
              <a:rPr lang="zh-CN" altLang="en-US" smtClean="0"/>
              <a:t>会场安排问题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2019/5/29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57279" y="2413830"/>
                <a:ext cx="830433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正确性：假设算法结束时分配了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m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个会场（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m&lt;=n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）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.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活动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i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是第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m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个会场中分配的第一个任务，根据算法流程，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i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被分配到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m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的原因是前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m-1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个会场在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时刻都是被占用的，即在此时有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m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个活动同时发生，因此任何分配方法都至少要分配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m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个会场，故这种策略下分配到的会场数量是最优的。</a:t>
                </a:r>
                <a:endPara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79" y="2413830"/>
                <a:ext cx="8304336" cy="1323439"/>
              </a:xfrm>
              <a:prstGeom prst="rect">
                <a:avLst/>
              </a:prstGeom>
              <a:blipFill>
                <a:blip r:embed="rId2"/>
                <a:stretch>
                  <a:fillRect l="-734" t="-2765" r="-73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457279" y="4135981"/>
            <a:ext cx="85703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时间复杂度：</a:t>
            </a:r>
            <a:endParaRPr lang="en-US" altLang="zh-CN" sz="20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  <a:p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1. </a:t>
            </a:r>
            <a:r>
              <a: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将每个活动的起始时间和结束时间排序，</a:t>
            </a:r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O(nlgn)</a:t>
            </a:r>
          </a:p>
          <a:p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2. </a:t>
            </a:r>
            <a:r>
              <a: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分配会场</a:t>
            </a:r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O(n)</a:t>
            </a:r>
            <a:r>
              <a: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：共</a:t>
            </a:r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2n</a:t>
            </a:r>
            <a:r>
              <a: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个时间节点，对于每一个时间节点，时间复杂度为</a:t>
            </a:r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O(1)</a:t>
            </a:r>
            <a:r>
              <a: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：将一个会场从一个列表移动到另一个列表，如果是起始节点，将该活动和分配的会场绑定在一起。</a:t>
            </a:r>
            <a:endParaRPr lang="zh-CN" altLang="en-US" sz="20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95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贪心算法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14895"/>
          </a:xfrm>
        </p:spPr>
        <p:txBody>
          <a:bodyPr/>
          <a:lstStyle/>
          <a:p>
            <a:r>
              <a:rPr lang="en-US" altLang="zh-CN" smtClean="0"/>
              <a:t>4-1 </a:t>
            </a:r>
            <a:r>
              <a:rPr lang="zh-CN" altLang="en-US"/>
              <a:t>最</a:t>
            </a:r>
            <a:r>
              <a:rPr lang="zh-CN" altLang="en-US" smtClean="0"/>
              <a:t>优合并问题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endParaRPr lang="en-US" altLang="zh-CN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2019/5/29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15142" y="2335876"/>
                <a:ext cx="6959694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问题描述：</a:t>
                </a:r>
                <a:endPara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给定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k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个排好序的序列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,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用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2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路合并算法将这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k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个序列合并成一个序列，假设所采用的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2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路合并算法合并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2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个长度为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m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和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n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的序列需要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m+n-1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次比较，试设计一个算法确定这个序列的最优合并顺序，使得所需要的总的比较次数最少。</a:t>
                </a:r>
                <a:endPara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endParaRPr lang="zh-CN" altLang="en-US" dirty="0" smtClean="0">
                  <a:latin typeface="Times New Roman" pitchFamily="18" charset="0"/>
                  <a:ea typeface="华文新魏" pitchFamily="2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42" y="2335876"/>
                <a:ext cx="6959694" cy="1908215"/>
              </a:xfrm>
              <a:prstGeom prst="rect">
                <a:avLst/>
              </a:prstGeom>
              <a:blipFill>
                <a:blip r:embed="rId2"/>
                <a:stretch>
                  <a:fillRect l="-963" t="-1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28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贪心算法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14895"/>
          </a:xfrm>
        </p:spPr>
        <p:txBody>
          <a:bodyPr/>
          <a:lstStyle/>
          <a:p>
            <a:r>
              <a:rPr lang="en-US" altLang="zh-CN" smtClean="0"/>
              <a:t>4-1 </a:t>
            </a:r>
            <a:r>
              <a:rPr lang="zh-CN" altLang="en-US"/>
              <a:t>最</a:t>
            </a:r>
            <a:r>
              <a:rPr lang="zh-CN" altLang="en-US" smtClean="0"/>
              <a:t>优合并问题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endParaRPr lang="en-US" altLang="zh-CN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2019/5/29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48393" y="2109552"/>
                <a:ext cx="8039916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贪心选择思路：</a:t>
                </a:r>
                <a:endPara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endPara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最优合并顺序</a:t>
                </a:r>
                <a:endPara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     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将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k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个待合并序列按长度进行非减序排列，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𝑙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≤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≤…</m:t>
                    </m:r>
                  </m:oMath>
                </a14:m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≤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𝑙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 ，将前两个序列合并，并将合并后的新序列加入到剩下的序列中，并保持长度非减序排列，重复以上动作，直到所有序列合并完成。</a:t>
                </a:r>
                <a:endPara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endPara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最差合并顺序</a:t>
                </a:r>
                <a:endPara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     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按长度进行非增序排列，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𝑙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≥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≥…≥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𝑙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，将前两个序列合并，并将合并后的新序列加入到剩下的序列中，并保持长度非增序排列，重复以上动作，直到所有序列合并完成。</a:t>
                </a:r>
                <a:endParaRPr lang="zh-CN" altLang="en-US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93" y="2109552"/>
                <a:ext cx="8039916" cy="3477875"/>
              </a:xfrm>
              <a:prstGeom prst="rect">
                <a:avLst/>
              </a:prstGeom>
              <a:blipFill>
                <a:blip r:embed="rId2"/>
                <a:stretch>
                  <a:fillRect l="-758" t="-876" r="-3942" b="-2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1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贪心算法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14895"/>
          </a:xfrm>
        </p:spPr>
        <p:txBody>
          <a:bodyPr/>
          <a:lstStyle/>
          <a:p>
            <a:r>
              <a:rPr lang="en-US" altLang="zh-CN" smtClean="0"/>
              <a:t>4-1 </a:t>
            </a:r>
            <a:r>
              <a:rPr lang="zh-CN" altLang="en-US"/>
              <a:t>最</a:t>
            </a:r>
            <a:r>
              <a:rPr lang="zh-CN" altLang="en-US" smtClean="0"/>
              <a:t>优合并问题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endParaRPr lang="en-US" altLang="zh-CN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2019/5/29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48393" y="2109552"/>
                <a:ext cx="8039916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贪心选择思路：</a:t>
                </a:r>
                <a:endPara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endPara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 indent="-285750">
                  <a:buFont typeface="Wingdings" panose="05000000000000000000" pitchFamily="2" charset="2"/>
                  <a:buChar char="l"/>
                </a:pP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最优合并顺序</a:t>
                </a:r>
                <a:endPara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     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将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k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个待合并序列按长度进行非减序排列，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𝑙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≤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≤…</m:t>
                    </m:r>
                  </m:oMath>
                </a14:m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≤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𝑙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 ，将前两个序列合并，并将合并后的新序列加入到剩下的序列中，并保持长度非减序排列，重复以上动作，直到所有序列合并完成。</a:t>
                </a:r>
                <a:endPara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endPara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 indent="-285750">
                  <a:buFont typeface="Wingdings" panose="05000000000000000000" pitchFamily="2" charset="2"/>
                  <a:buChar char="l"/>
                </a:pP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最差合并顺序</a:t>
                </a:r>
                <a:endPara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     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按长度进行非增序排列，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𝑙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≥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≥…≥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𝑙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 ，将前两个序列合并，并将合并后的新序列加入到剩下的序列中，并保持长度非增序排列，重复以上动作，直到所有序列合并完成。</a:t>
                </a:r>
                <a:endParaRPr lang="zh-CN" altLang="en-US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93" y="2109552"/>
                <a:ext cx="8039916" cy="3477875"/>
              </a:xfrm>
              <a:prstGeom prst="rect">
                <a:avLst/>
              </a:prstGeom>
              <a:blipFill>
                <a:blip r:embed="rId2"/>
                <a:stretch>
                  <a:fillRect l="-758" t="-876" r="-3942" b="-2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3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贪心算法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14895"/>
          </a:xfrm>
        </p:spPr>
        <p:txBody>
          <a:bodyPr/>
          <a:lstStyle/>
          <a:p>
            <a:r>
              <a:rPr lang="en-US" altLang="zh-CN" smtClean="0"/>
              <a:t>4-1 </a:t>
            </a:r>
            <a:r>
              <a:rPr lang="zh-CN" altLang="en-US"/>
              <a:t>最</a:t>
            </a:r>
            <a:r>
              <a:rPr lang="zh-CN" altLang="en-US" smtClean="0"/>
              <a:t>优合并问题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endParaRPr lang="en-US" altLang="zh-CN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2019/5/29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8393" y="2109552"/>
            <a:ext cx="80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Times New Roman" pitchFamily="18" charset="0"/>
                <a:ea typeface="华文新魏" pitchFamily="2" charset="-122"/>
              </a:rPr>
              <a:t>问题转化：</a:t>
            </a:r>
            <a:endParaRPr lang="en-US" altLang="zh-CN" smtClean="0">
              <a:latin typeface="Times New Roman" pitchFamily="18" charset="0"/>
              <a:ea typeface="华文新魏" pitchFamily="2" charset="-122"/>
            </a:endParaRPr>
          </a:p>
          <a:p>
            <a:endParaRPr lang="zh-CN" altLang="en-US" dirty="0" smtClean="0">
              <a:latin typeface="Times New Roman" pitchFamily="18" charset="0"/>
              <a:ea typeface="华文新魏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3" y="2755883"/>
            <a:ext cx="2544988" cy="329691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32909" y="2199782"/>
            <a:ext cx="5280091" cy="235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K</a:t>
            </a:r>
            <a:r>
              <a:rPr lang="zh-CN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个序列两两合并的过程可以用一颗完全二叉树</a:t>
            </a:r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T</a:t>
            </a:r>
            <a:r>
              <a:rPr lang="zh-CN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表示，如上图所示，在这颗二叉树中</a:t>
            </a:r>
            <a:endParaRPr lang="en-US" altLang="zh-CN" sz="20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方形节点表示原始的序列，圆形节点表示合并过程中的序列</a:t>
            </a:r>
            <a:endParaRPr lang="en-US" altLang="zh-CN" sz="20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节点的权值表示序列的长度</a:t>
            </a:r>
            <a:endParaRPr lang="zh-CN" altLang="en-US" sz="20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贪心算法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371600"/>
            <a:ext cx="8231029" cy="714895"/>
          </a:xfrm>
        </p:spPr>
        <p:txBody>
          <a:bodyPr/>
          <a:lstStyle/>
          <a:p>
            <a:r>
              <a:rPr lang="en-US" altLang="zh-CN" smtClean="0"/>
              <a:t>4-1 </a:t>
            </a:r>
            <a:r>
              <a:rPr lang="zh-CN" altLang="en-US"/>
              <a:t>最</a:t>
            </a:r>
            <a:r>
              <a:rPr lang="zh-CN" altLang="en-US" smtClean="0"/>
              <a:t>优合并问题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endParaRPr lang="en-US" altLang="zh-CN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2019/5/29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8393" y="2109552"/>
            <a:ext cx="80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Times New Roman" pitchFamily="18" charset="0"/>
                <a:ea typeface="华文新魏" pitchFamily="2" charset="-122"/>
              </a:rPr>
              <a:t>问题转化：</a:t>
            </a:r>
            <a:endParaRPr lang="en-US" altLang="zh-CN" smtClean="0">
              <a:latin typeface="Times New Roman" pitchFamily="18" charset="0"/>
              <a:ea typeface="华文新魏" pitchFamily="2" charset="-122"/>
            </a:endParaRPr>
          </a:p>
          <a:p>
            <a:endParaRPr lang="zh-CN" altLang="en-US" dirty="0" smtClean="0">
              <a:latin typeface="Times New Roman" pitchFamily="18" charset="0"/>
              <a:ea typeface="华文新魏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3" y="2755883"/>
            <a:ext cx="2544988" cy="3296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515636" y="1892211"/>
                <a:ext cx="5280091" cy="3698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由图不难看出，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k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个序列的合并总次数为</a:t>
                </a:r>
                <a:endPara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−(</m:t>
                          </m:r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itchFamily="18" charset="0"/>
                            </a:rPr>
                            <m:t>−1)</m:t>
                          </m:r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表示第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i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个序列，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𝑙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为序列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的长度，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𝑑</m:t>
                    </m:r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为序列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的深度，由于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k-1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为常数，最小化</a:t>
                </a:r>
                <a:r>
                  <a:rPr lang="en-US" altLang="zh-CN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B(T)</a:t>
                </a:r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等价于最小化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zh-CN" altLang="en-US" sz="2000">
                    <a:solidFill>
                      <a:schemeClr val="tx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Times New Roman" pitchFamily="18" charset="0"/>
                  </a:rPr>
                  <a:t>，于是该问题转化为最优前缀码问题。</a:t>
                </a:r>
                <a:endParaRPr lang="zh-CN" altLang="en-US" sz="2000" dirty="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636" y="1892211"/>
                <a:ext cx="5280091" cy="3698833"/>
              </a:xfrm>
              <a:prstGeom prst="rect">
                <a:avLst/>
              </a:prstGeom>
              <a:blipFill>
                <a:blip r:embed="rId3"/>
                <a:stretch>
                  <a:fillRect l="-1270" b="-62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64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666">
  <a:themeElements>
    <a:clrScheme name="sample 4">
      <a:dk1>
        <a:srgbClr val="004386"/>
      </a:dk1>
      <a:lt1>
        <a:srgbClr val="FFFFFF"/>
      </a:lt1>
      <a:dk2>
        <a:srgbClr val="000000"/>
      </a:dk2>
      <a:lt2>
        <a:srgbClr val="B2B2B2"/>
      </a:lt2>
      <a:accent1>
        <a:srgbClr val="1ABA81"/>
      </a:accent1>
      <a:accent2>
        <a:srgbClr val="E4A800"/>
      </a:accent2>
      <a:accent3>
        <a:srgbClr val="FFFFFF"/>
      </a:accent3>
      <a:accent4>
        <a:srgbClr val="003872"/>
      </a:accent4>
      <a:accent5>
        <a:srgbClr val="ABD9C1"/>
      </a:accent5>
      <a:accent6>
        <a:srgbClr val="CF9800"/>
      </a:accent6>
      <a:hlink>
        <a:srgbClr val="3191F1"/>
      </a:hlink>
      <a:folHlink>
        <a:srgbClr val="83A6A7"/>
      </a:folHlink>
    </a:clrScheme>
    <a:fontScheme name="vim">
      <a:majorFont>
        <a:latin typeface="Times New Roman"/>
        <a:ea typeface="微软雅黑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Times New Roman" pitchFamily="18" charset="0"/>
            <a:ea typeface="华文新魏" pitchFamily="2" charset="-122"/>
          </a:defRPr>
        </a:defPPr>
      </a:lstStyle>
    </a:txDef>
  </a:objectDefaults>
  <a:extraClrSchemeLst>
    <a:extraClrScheme>
      <a:clrScheme name="sample 1">
        <a:dk1>
          <a:srgbClr val="0F349B"/>
        </a:dk1>
        <a:lt1>
          <a:srgbClr val="FFFFFF"/>
        </a:lt1>
        <a:dk2>
          <a:srgbClr val="333333"/>
        </a:dk2>
        <a:lt2>
          <a:srgbClr val="B2B2B2"/>
        </a:lt2>
        <a:accent1>
          <a:srgbClr val="57B3E1"/>
        </a:accent1>
        <a:accent2>
          <a:srgbClr val="009999"/>
        </a:accent2>
        <a:accent3>
          <a:srgbClr val="FFFFFF"/>
        </a:accent3>
        <a:accent4>
          <a:srgbClr val="0B2B84"/>
        </a:accent4>
        <a:accent5>
          <a:srgbClr val="B4D6EE"/>
        </a:accent5>
        <a:accent6>
          <a:srgbClr val="008A8A"/>
        </a:accent6>
        <a:hlink>
          <a:srgbClr val="9999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74FB5"/>
        </a:dk1>
        <a:lt1>
          <a:srgbClr val="FFFFFF"/>
        </a:lt1>
        <a:dk2>
          <a:srgbClr val="000000"/>
        </a:dk2>
        <a:lt2>
          <a:srgbClr val="B2B2B2"/>
        </a:lt2>
        <a:accent1>
          <a:srgbClr val="EAA22C"/>
        </a:accent1>
        <a:accent2>
          <a:srgbClr val="96D1E6"/>
        </a:accent2>
        <a:accent3>
          <a:srgbClr val="FFFFFF"/>
        </a:accent3>
        <a:accent4>
          <a:srgbClr val="12429A"/>
        </a:accent4>
        <a:accent5>
          <a:srgbClr val="F3CEAC"/>
        </a:accent5>
        <a:accent6>
          <a:srgbClr val="87BDD0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4386"/>
        </a:dk1>
        <a:lt1>
          <a:srgbClr val="FFFFFF"/>
        </a:lt1>
        <a:dk2>
          <a:srgbClr val="003366"/>
        </a:dk2>
        <a:lt2>
          <a:srgbClr val="B2B2B2"/>
        </a:lt2>
        <a:accent1>
          <a:srgbClr val="1ABA81"/>
        </a:accent1>
        <a:accent2>
          <a:srgbClr val="E4A800"/>
        </a:accent2>
        <a:accent3>
          <a:srgbClr val="FFFFFF"/>
        </a:accent3>
        <a:accent4>
          <a:srgbClr val="003872"/>
        </a:accent4>
        <a:accent5>
          <a:srgbClr val="ABD9C1"/>
        </a:accent5>
        <a:accent6>
          <a:srgbClr val="CF9800"/>
        </a:accent6>
        <a:hlink>
          <a:srgbClr val="3191F1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004386"/>
        </a:dk1>
        <a:lt1>
          <a:srgbClr val="FFFFFF"/>
        </a:lt1>
        <a:dk2>
          <a:srgbClr val="000000"/>
        </a:dk2>
        <a:lt2>
          <a:srgbClr val="B2B2B2"/>
        </a:lt2>
        <a:accent1>
          <a:srgbClr val="1ABA81"/>
        </a:accent1>
        <a:accent2>
          <a:srgbClr val="E4A800"/>
        </a:accent2>
        <a:accent3>
          <a:srgbClr val="FFFFFF"/>
        </a:accent3>
        <a:accent4>
          <a:srgbClr val="003872"/>
        </a:accent4>
        <a:accent5>
          <a:srgbClr val="ABD9C1"/>
        </a:accent5>
        <a:accent6>
          <a:srgbClr val="CF9800"/>
        </a:accent6>
        <a:hlink>
          <a:srgbClr val="3191F1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毕业答辩_容圣海.pptx" id="{0B53C1F7-007D-48D5-901F-36EB295B6114}" vid="{DED420A5-952F-47FB-BC54-AAC2E0182FD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ample 4">
    <a:dk1>
      <a:srgbClr val="004386"/>
    </a:dk1>
    <a:lt1>
      <a:srgbClr val="FFFFFF"/>
    </a:lt1>
    <a:dk2>
      <a:srgbClr val="000000"/>
    </a:dk2>
    <a:lt2>
      <a:srgbClr val="B2B2B2"/>
    </a:lt2>
    <a:accent1>
      <a:srgbClr val="1ABA81"/>
    </a:accent1>
    <a:accent2>
      <a:srgbClr val="E4A800"/>
    </a:accent2>
    <a:accent3>
      <a:srgbClr val="FFFFFF"/>
    </a:accent3>
    <a:accent4>
      <a:srgbClr val="003872"/>
    </a:accent4>
    <a:accent5>
      <a:srgbClr val="ABD9C1"/>
    </a:accent5>
    <a:accent6>
      <a:srgbClr val="CF9800"/>
    </a:accent6>
    <a:hlink>
      <a:srgbClr val="3191F1"/>
    </a:hlink>
    <a:folHlink>
      <a:srgbClr val="83A6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</TotalTime>
  <Words>1590</Words>
  <Application>Microsoft Office PowerPoint</Application>
  <PresentationFormat>自定义</PresentationFormat>
  <Paragraphs>203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黑体</vt:lpstr>
      <vt:lpstr>华文新魏</vt:lpstr>
      <vt:lpstr>宋体</vt:lpstr>
      <vt:lpstr>微软雅黑</vt:lpstr>
      <vt:lpstr>Arial</vt:lpstr>
      <vt:lpstr>Calibri</vt:lpstr>
      <vt:lpstr>Cambria Math</vt:lpstr>
      <vt:lpstr>Times New Roman</vt:lpstr>
      <vt:lpstr>Verdana</vt:lpstr>
      <vt:lpstr>Wingdings</vt:lpstr>
      <vt:lpstr>主题1666</vt:lpstr>
      <vt:lpstr>算法习题课</vt:lpstr>
      <vt:lpstr>贪心算法</vt:lpstr>
      <vt:lpstr>贪心算法</vt:lpstr>
      <vt:lpstr>贪心算法</vt:lpstr>
      <vt:lpstr>贪心算法</vt:lpstr>
      <vt:lpstr>贪心算法</vt:lpstr>
      <vt:lpstr>贪心算法</vt:lpstr>
      <vt:lpstr>贪心算法</vt:lpstr>
      <vt:lpstr>贪心算法</vt:lpstr>
      <vt:lpstr>贪心算法</vt:lpstr>
      <vt:lpstr>贪心算法</vt:lpstr>
      <vt:lpstr>贪心算法</vt:lpstr>
      <vt:lpstr>贪心算法</vt:lpstr>
      <vt:lpstr>回溯法</vt:lpstr>
      <vt:lpstr>回溯法</vt:lpstr>
      <vt:lpstr>回溯法</vt:lpstr>
      <vt:lpstr>回溯法</vt:lpstr>
      <vt:lpstr>回溯法</vt:lpstr>
      <vt:lpstr>回溯法</vt:lpstr>
      <vt:lpstr>回溯法</vt:lpstr>
      <vt:lpstr>回溯法</vt:lpstr>
      <vt:lpstr>回溯法</vt:lpstr>
      <vt:lpstr>回溯法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硕士转博申请报告</dc:title>
  <dc:creator>rsh</dc:creator>
  <cp:lastModifiedBy>Vincent Zhang</cp:lastModifiedBy>
  <cp:revision>102</cp:revision>
  <dcterms:created xsi:type="dcterms:W3CDTF">2019-04-24T01:16:24Z</dcterms:created>
  <dcterms:modified xsi:type="dcterms:W3CDTF">2019-05-29T05:27:26Z</dcterms:modified>
</cp:coreProperties>
</file>