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46" d="100"/>
          <a:sy n="146" d="100"/>
        </p:scale>
        <p:origin x="12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 Phillips" userId="2f2318199ec98b43" providerId="LiveId" clId="{5A6346C1-7EA7-4A78-8DDD-460FE7B3204E}"/>
    <pc:docChg chg="custSel addSld modSld">
      <pc:chgData name="Kit Phillips" userId="2f2318199ec98b43" providerId="LiveId" clId="{5A6346C1-7EA7-4A78-8DDD-460FE7B3204E}" dt="2023-07-25T11:46:16.775" v="1869" actId="20577"/>
      <pc:docMkLst>
        <pc:docMk/>
      </pc:docMkLst>
      <pc:sldChg chg="modSp mod">
        <pc:chgData name="Kit Phillips" userId="2f2318199ec98b43" providerId="LiveId" clId="{5A6346C1-7EA7-4A78-8DDD-460FE7B3204E}" dt="2023-07-25T11:46:16.775" v="1869" actId="20577"/>
        <pc:sldMkLst>
          <pc:docMk/>
          <pc:sldMk cId="4257900893" sldId="259"/>
        </pc:sldMkLst>
        <pc:spChg chg="mod">
          <ac:chgData name="Kit Phillips" userId="2f2318199ec98b43" providerId="LiveId" clId="{5A6346C1-7EA7-4A78-8DDD-460FE7B3204E}" dt="2023-07-25T11:46:16.775" v="1869" actId="20577"/>
          <ac:spMkLst>
            <pc:docMk/>
            <pc:sldMk cId="4257900893" sldId="259"/>
            <ac:spMk id="8" creationId="{81C0945A-143F-D08B-8C37-7D59CBD0A772}"/>
          </ac:spMkLst>
        </pc:spChg>
      </pc:sldChg>
      <pc:sldChg chg="modSp mod">
        <pc:chgData name="Kit Phillips" userId="2f2318199ec98b43" providerId="LiveId" clId="{5A6346C1-7EA7-4A78-8DDD-460FE7B3204E}" dt="2023-07-25T11:08:21.303" v="458" actId="20577"/>
        <pc:sldMkLst>
          <pc:docMk/>
          <pc:sldMk cId="4281499860" sldId="261"/>
        </pc:sldMkLst>
        <pc:spChg chg="mod">
          <ac:chgData name="Kit Phillips" userId="2f2318199ec98b43" providerId="LiveId" clId="{5A6346C1-7EA7-4A78-8DDD-460FE7B3204E}" dt="2023-07-25T11:08:21.303" v="458" actId="20577"/>
          <ac:spMkLst>
            <pc:docMk/>
            <pc:sldMk cId="4281499860" sldId="261"/>
            <ac:spMk id="8" creationId="{81C0945A-143F-D08B-8C37-7D59CBD0A772}"/>
          </ac:spMkLst>
        </pc:spChg>
      </pc:sldChg>
      <pc:sldChg chg="addSp delSp modSp add mod">
        <pc:chgData name="Kit Phillips" userId="2f2318199ec98b43" providerId="LiveId" clId="{5A6346C1-7EA7-4A78-8DDD-460FE7B3204E}" dt="2023-07-25T11:25:47.447" v="1170" actId="20577"/>
        <pc:sldMkLst>
          <pc:docMk/>
          <pc:sldMk cId="4176228408" sldId="262"/>
        </pc:sldMkLst>
        <pc:spChg chg="mod">
          <ac:chgData name="Kit Phillips" userId="2f2318199ec98b43" providerId="LiveId" clId="{5A6346C1-7EA7-4A78-8DDD-460FE7B3204E}" dt="2023-07-25T11:17:24.579" v="514" actId="20577"/>
          <ac:spMkLst>
            <pc:docMk/>
            <pc:sldMk cId="4176228408" sldId="262"/>
            <ac:spMk id="2" creationId="{DA3BDDD0-958A-178F-762D-26F7AC10948B}"/>
          </ac:spMkLst>
        </pc:spChg>
        <pc:spChg chg="mod">
          <ac:chgData name="Kit Phillips" userId="2f2318199ec98b43" providerId="LiveId" clId="{5A6346C1-7EA7-4A78-8DDD-460FE7B3204E}" dt="2023-07-25T11:25:47.447" v="1170" actId="20577"/>
          <ac:spMkLst>
            <pc:docMk/>
            <pc:sldMk cId="4176228408" sldId="262"/>
            <ac:spMk id="8" creationId="{81C0945A-143F-D08B-8C37-7D59CBD0A772}"/>
          </ac:spMkLst>
        </pc:spChg>
        <pc:picChg chg="add mod">
          <ac:chgData name="Kit Phillips" userId="2f2318199ec98b43" providerId="LiveId" clId="{5A6346C1-7EA7-4A78-8DDD-460FE7B3204E}" dt="2023-07-25T11:16:27.409" v="467" actId="1076"/>
          <ac:picMkLst>
            <pc:docMk/>
            <pc:sldMk cId="4176228408" sldId="262"/>
            <ac:picMk id="4" creationId="{61FE3C01-7DB9-20A3-70CD-3D82EA7BD979}"/>
          </ac:picMkLst>
        </pc:picChg>
        <pc:picChg chg="add mod">
          <ac:chgData name="Kit Phillips" userId="2f2318199ec98b43" providerId="LiveId" clId="{5A6346C1-7EA7-4A78-8DDD-460FE7B3204E}" dt="2023-07-25T11:16:36.568" v="469" actId="1076"/>
          <ac:picMkLst>
            <pc:docMk/>
            <pc:sldMk cId="4176228408" sldId="262"/>
            <ac:picMk id="6" creationId="{63D42689-8FD8-0938-84DD-B2D6700DE7B9}"/>
          </ac:picMkLst>
        </pc:picChg>
        <pc:picChg chg="del">
          <ac:chgData name="Kit Phillips" userId="2f2318199ec98b43" providerId="LiveId" clId="{5A6346C1-7EA7-4A78-8DDD-460FE7B3204E}" dt="2023-07-25T11:15:31.047" v="460" actId="478"/>
          <ac:picMkLst>
            <pc:docMk/>
            <pc:sldMk cId="4176228408" sldId="262"/>
            <ac:picMk id="9" creationId="{1C5F8FE6-6735-5135-3911-AC2E6BB71BCC}"/>
          </ac:picMkLst>
        </pc:picChg>
        <pc:picChg chg="del mod">
          <ac:chgData name="Kit Phillips" userId="2f2318199ec98b43" providerId="LiveId" clId="{5A6346C1-7EA7-4A78-8DDD-460FE7B3204E}" dt="2023-07-25T11:15:48.951" v="465" actId="478"/>
          <ac:picMkLst>
            <pc:docMk/>
            <pc:sldMk cId="4176228408" sldId="262"/>
            <ac:picMk id="13" creationId="{A635710C-DE6C-31CB-D071-55439D32D130}"/>
          </ac:picMkLst>
        </pc:picChg>
      </pc:sldChg>
      <pc:sldChg chg="addSp delSp modSp add mod">
        <pc:chgData name="Kit Phillips" userId="2f2318199ec98b43" providerId="LiveId" clId="{5A6346C1-7EA7-4A78-8DDD-460FE7B3204E}" dt="2023-07-25T11:43:50.854" v="1860" actId="20577"/>
        <pc:sldMkLst>
          <pc:docMk/>
          <pc:sldMk cId="16137592" sldId="263"/>
        </pc:sldMkLst>
        <pc:spChg chg="mod">
          <ac:chgData name="Kit Phillips" userId="2f2318199ec98b43" providerId="LiveId" clId="{5A6346C1-7EA7-4A78-8DDD-460FE7B3204E}" dt="2023-07-25T11:33:12.311" v="1247" actId="20577"/>
          <ac:spMkLst>
            <pc:docMk/>
            <pc:sldMk cId="16137592" sldId="263"/>
            <ac:spMk id="2" creationId="{DA3BDDD0-958A-178F-762D-26F7AC10948B}"/>
          </ac:spMkLst>
        </pc:spChg>
        <pc:spChg chg="mod">
          <ac:chgData name="Kit Phillips" userId="2f2318199ec98b43" providerId="LiveId" clId="{5A6346C1-7EA7-4A78-8DDD-460FE7B3204E}" dt="2023-07-25T11:43:50.854" v="1860" actId="20577"/>
          <ac:spMkLst>
            <pc:docMk/>
            <pc:sldMk cId="16137592" sldId="263"/>
            <ac:spMk id="8" creationId="{81C0945A-143F-D08B-8C37-7D59CBD0A772}"/>
          </ac:spMkLst>
        </pc:spChg>
        <pc:picChg chg="del">
          <ac:chgData name="Kit Phillips" userId="2f2318199ec98b43" providerId="LiveId" clId="{5A6346C1-7EA7-4A78-8DDD-460FE7B3204E}" dt="2023-07-25T11:32:14.167" v="1172" actId="478"/>
          <ac:picMkLst>
            <pc:docMk/>
            <pc:sldMk cId="16137592" sldId="263"/>
            <ac:picMk id="4" creationId="{61FE3C01-7DB9-20A3-70CD-3D82EA7BD979}"/>
          </ac:picMkLst>
        </pc:picChg>
        <pc:picChg chg="add mod">
          <ac:chgData name="Kit Phillips" userId="2f2318199ec98b43" providerId="LiveId" clId="{5A6346C1-7EA7-4A78-8DDD-460FE7B3204E}" dt="2023-07-25T11:38:19.060" v="1413" actId="1076"/>
          <ac:picMkLst>
            <pc:docMk/>
            <pc:sldMk cId="16137592" sldId="263"/>
            <ac:picMk id="5" creationId="{E6F31F26-5BBC-0742-8C52-68073C8E09F4}"/>
          </ac:picMkLst>
        </pc:picChg>
        <pc:picChg chg="del">
          <ac:chgData name="Kit Phillips" userId="2f2318199ec98b43" providerId="LiveId" clId="{5A6346C1-7EA7-4A78-8DDD-460FE7B3204E}" dt="2023-07-25T11:32:24.303" v="1175" actId="478"/>
          <ac:picMkLst>
            <pc:docMk/>
            <pc:sldMk cId="16137592" sldId="263"/>
            <ac:picMk id="6" creationId="{63D42689-8FD8-0938-84DD-B2D6700DE7B9}"/>
          </ac:picMkLst>
        </pc:picChg>
        <pc:picChg chg="add mod">
          <ac:chgData name="Kit Phillips" userId="2f2318199ec98b43" providerId="LiveId" clId="{5A6346C1-7EA7-4A78-8DDD-460FE7B3204E}" dt="2023-07-25T11:38:36.778" v="1418" actId="1076"/>
          <ac:picMkLst>
            <pc:docMk/>
            <pc:sldMk cId="16137592" sldId="263"/>
            <ac:picMk id="9" creationId="{64BEC8D4-31B6-4D79-6005-E5B055005E9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6893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166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206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12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263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867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477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924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033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9642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723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2670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olorful background with waves&#10;&#10;Description automatically generated">
            <a:extLst>
              <a:ext uri="{FF2B5EF4-FFF2-40B4-BE49-F238E27FC236}">
                <a16:creationId xmlns:a16="http://schemas.microsoft.com/office/drawing/2014/main" id="{132935FD-BA40-73F3-3B82-0B08E9198189}"/>
              </a:ext>
            </a:extLst>
          </p:cNvPr>
          <p:cNvPicPr>
            <a:picLocks noChangeAspect="1"/>
          </p:cNvPicPr>
          <p:nvPr/>
        </p:nvPicPr>
        <p:blipFill rotWithShape="1">
          <a:blip r:embed="rId2"/>
          <a:srcRect l="1393" r="9718"/>
          <a:stretch/>
        </p:blipFill>
        <p:spPr>
          <a:xfrm>
            <a:off x="-1" y="10"/>
            <a:ext cx="12191999" cy="6857990"/>
          </a:xfrm>
          <a:prstGeom prst="rect">
            <a:avLst/>
          </a:prstGeom>
        </p:spPr>
      </p:pic>
      <p:sp>
        <p:nvSpPr>
          <p:cNvPr id="24" name="Rectangle 23">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1489A-D3BD-5413-51C2-BACD02A916DB}"/>
              </a:ext>
            </a:extLst>
          </p:cNvPr>
          <p:cNvSpPr>
            <a:spLocks noGrp="1"/>
          </p:cNvSpPr>
          <p:nvPr>
            <p:ph type="ctrTitle"/>
          </p:nvPr>
        </p:nvSpPr>
        <p:spPr>
          <a:xfrm>
            <a:off x="735791" y="3331444"/>
            <a:ext cx="6470692" cy="1229306"/>
          </a:xfrm>
        </p:spPr>
        <p:txBody>
          <a:bodyPr>
            <a:normAutofit/>
          </a:bodyPr>
          <a:lstStyle/>
          <a:p>
            <a:r>
              <a:rPr lang="en-GB" sz="5400">
                <a:solidFill>
                  <a:schemeClr val="tx1"/>
                </a:solidFill>
              </a:rPr>
              <a:t>New York City</a:t>
            </a:r>
          </a:p>
        </p:txBody>
      </p:sp>
      <p:sp>
        <p:nvSpPr>
          <p:cNvPr id="3" name="Subtitle 2">
            <a:extLst>
              <a:ext uri="{FF2B5EF4-FFF2-40B4-BE49-F238E27FC236}">
                <a16:creationId xmlns:a16="http://schemas.microsoft.com/office/drawing/2014/main" id="{71900517-2DD0-5678-40B8-E9B4DD4BEAC8}"/>
              </a:ext>
            </a:extLst>
          </p:cNvPr>
          <p:cNvSpPr>
            <a:spLocks noGrp="1"/>
          </p:cNvSpPr>
          <p:nvPr>
            <p:ph type="subTitle" idx="1"/>
          </p:nvPr>
        </p:nvSpPr>
        <p:spPr>
          <a:xfrm>
            <a:off x="735791" y="4735799"/>
            <a:ext cx="6470693" cy="605256"/>
          </a:xfrm>
        </p:spPr>
        <p:txBody>
          <a:bodyPr>
            <a:normAutofit/>
          </a:bodyPr>
          <a:lstStyle/>
          <a:p>
            <a:r>
              <a:rPr lang="en-GB"/>
              <a:t>short-term rental insights</a:t>
            </a:r>
          </a:p>
        </p:txBody>
      </p:sp>
      <p:cxnSp>
        <p:nvCxnSpPr>
          <p:cNvPr id="26" name="!!Straight Connector">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9241662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1768F5F-92B3-475F-F365-E25EC6FD0C2D}"/>
              </a:ext>
            </a:extLst>
          </p:cNvPr>
          <p:cNvPicPr>
            <a:picLocks noChangeAspect="1"/>
          </p:cNvPicPr>
          <p:nvPr/>
        </p:nvPicPr>
        <p:blipFill>
          <a:blip r:embed="rId2"/>
          <a:stretch>
            <a:fillRect/>
          </a:stretch>
        </p:blipFill>
        <p:spPr>
          <a:xfrm>
            <a:off x="1984361" y="643538"/>
            <a:ext cx="8224377" cy="3557043"/>
          </a:xfrm>
          <a:prstGeom prst="rect">
            <a:avLst/>
          </a:prstGeom>
        </p:spPr>
      </p:pic>
      <p:sp>
        <p:nvSpPr>
          <p:cNvPr id="22"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A3BDDD0-958A-178F-762D-26F7AC10948B}"/>
              </a:ext>
            </a:extLst>
          </p:cNvPr>
          <p:cNvSpPr>
            <a:spLocks noGrp="1"/>
          </p:cNvSpPr>
          <p:nvPr>
            <p:ph type="title"/>
          </p:nvPr>
        </p:nvSpPr>
        <p:spPr>
          <a:xfrm>
            <a:off x="633998" y="4905301"/>
            <a:ext cx="4988879" cy="1554485"/>
          </a:xfrm>
        </p:spPr>
        <p:txBody>
          <a:bodyPr anchor="ctr">
            <a:normAutofit/>
          </a:bodyPr>
          <a:lstStyle/>
          <a:p>
            <a:pPr algn="r"/>
            <a:r>
              <a:rPr lang="en-GB" sz="3400">
                <a:solidFill>
                  <a:srgbClr val="FFFFFF"/>
                </a:solidFill>
              </a:rPr>
              <a:t>What is the most popular borough in New York?</a:t>
            </a:r>
          </a:p>
        </p:txBody>
      </p:sp>
      <p:cxnSp>
        <p:nvCxnSpPr>
          <p:cNvPr id="23"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BE407"/>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1C0945A-143F-D08B-8C37-7D59CBD0A772}"/>
              </a:ext>
            </a:extLst>
          </p:cNvPr>
          <p:cNvSpPr>
            <a:spLocks noGrp="1"/>
          </p:cNvSpPr>
          <p:nvPr>
            <p:ph idx="1"/>
          </p:nvPr>
        </p:nvSpPr>
        <p:spPr>
          <a:xfrm>
            <a:off x="6064301" y="4905300"/>
            <a:ext cx="5493699" cy="1554485"/>
          </a:xfrm>
        </p:spPr>
        <p:txBody>
          <a:bodyPr anchor="ctr">
            <a:normAutofit lnSpcReduction="10000"/>
          </a:bodyPr>
          <a:lstStyle/>
          <a:p>
            <a:pPr>
              <a:lnSpc>
                <a:spcPct val="110000"/>
              </a:lnSpc>
            </a:pPr>
            <a:r>
              <a:rPr lang="en-GB" sz="1500" dirty="0">
                <a:solidFill>
                  <a:srgbClr val="FFFFFF"/>
                </a:solidFill>
              </a:rPr>
              <a:t>Based on the number of listings both booked and available in 2019. This clearly depicts Brooklyn as the most popular borough to rent an Airbnb in New York. There is a substantial fall in the number on offer within the more residential boroughs, with Staten Island only having 267 and The Bronx at 697.</a:t>
            </a:r>
          </a:p>
        </p:txBody>
      </p:sp>
    </p:spTree>
    <p:extLst>
      <p:ext uri="{BB962C8B-B14F-4D97-AF65-F5344CB8AC3E}">
        <p14:creationId xmlns:p14="http://schemas.microsoft.com/office/powerpoint/2010/main" val="314407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A3BDDD0-958A-178F-762D-26F7AC10948B}"/>
              </a:ext>
            </a:extLst>
          </p:cNvPr>
          <p:cNvSpPr>
            <a:spLocks noGrp="1"/>
          </p:cNvSpPr>
          <p:nvPr>
            <p:ph type="title"/>
          </p:nvPr>
        </p:nvSpPr>
        <p:spPr>
          <a:xfrm>
            <a:off x="633998" y="4905301"/>
            <a:ext cx="4988879" cy="1554485"/>
          </a:xfrm>
        </p:spPr>
        <p:txBody>
          <a:bodyPr anchor="ctr">
            <a:normAutofit/>
          </a:bodyPr>
          <a:lstStyle/>
          <a:p>
            <a:pPr algn="r"/>
            <a:r>
              <a:rPr lang="en-GB" sz="3400" dirty="0">
                <a:solidFill>
                  <a:srgbClr val="FFFFFF"/>
                </a:solidFill>
              </a:rPr>
              <a:t>Most commonly rented property type</a:t>
            </a:r>
          </a:p>
        </p:txBody>
      </p:sp>
      <p:cxnSp>
        <p:nvCxnSpPr>
          <p:cNvPr id="23"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BE407"/>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1C0945A-143F-D08B-8C37-7D59CBD0A772}"/>
              </a:ext>
            </a:extLst>
          </p:cNvPr>
          <p:cNvSpPr>
            <a:spLocks noGrp="1"/>
          </p:cNvSpPr>
          <p:nvPr>
            <p:ph idx="1"/>
          </p:nvPr>
        </p:nvSpPr>
        <p:spPr>
          <a:xfrm>
            <a:off x="6064301" y="4787538"/>
            <a:ext cx="5493699" cy="1672248"/>
          </a:xfrm>
        </p:spPr>
        <p:txBody>
          <a:bodyPr anchor="ctr">
            <a:normAutofit fontScale="92500" lnSpcReduction="10000"/>
          </a:bodyPr>
          <a:lstStyle/>
          <a:p>
            <a:pPr>
              <a:lnSpc>
                <a:spcPct val="110000"/>
              </a:lnSpc>
            </a:pPr>
            <a:r>
              <a:rPr lang="en-GB" sz="1500" dirty="0">
                <a:solidFill>
                  <a:srgbClr val="FFFFFF"/>
                </a:solidFill>
              </a:rPr>
              <a:t>Across the boroughs’ the most popular room types vary; for both Brooklyn and Manhattan it is entire homes followed closely by private rooms. Whereas in Queens and The Bronx, private rooms are the most popular. Across </a:t>
            </a:r>
            <a:r>
              <a:rPr lang="en-GB" sz="1500">
                <a:solidFill>
                  <a:srgbClr val="FFFFFF"/>
                </a:solidFill>
              </a:rPr>
              <a:t>all boroughs’ </a:t>
            </a:r>
            <a:r>
              <a:rPr lang="en-GB" sz="1500" dirty="0">
                <a:solidFill>
                  <a:srgbClr val="FFFFFF"/>
                </a:solidFill>
              </a:rPr>
              <a:t>shared rooms are the least popular, with often massively less </a:t>
            </a:r>
            <a:r>
              <a:rPr lang="en-GB" sz="1500">
                <a:solidFill>
                  <a:srgbClr val="FFFFFF"/>
                </a:solidFill>
              </a:rPr>
              <a:t>on offer / available</a:t>
            </a:r>
            <a:r>
              <a:rPr lang="en-GB" sz="1500" dirty="0">
                <a:solidFill>
                  <a:srgbClr val="FFFFFF"/>
                </a:solidFill>
              </a:rPr>
              <a:t>. Entire homes or private rooms are however a lot more evenly matched in terms of numbers.</a:t>
            </a:r>
          </a:p>
        </p:txBody>
      </p:sp>
      <p:pic>
        <p:nvPicPr>
          <p:cNvPr id="4" name="Picture 3">
            <a:extLst>
              <a:ext uri="{FF2B5EF4-FFF2-40B4-BE49-F238E27FC236}">
                <a16:creationId xmlns:a16="http://schemas.microsoft.com/office/drawing/2014/main" id="{58E8638A-7ADC-C9A0-EC23-EE3D32CDFBA7}"/>
              </a:ext>
            </a:extLst>
          </p:cNvPr>
          <p:cNvPicPr>
            <a:picLocks noChangeAspect="1"/>
          </p:cNvPicPr>
          <p:nvPr/>
        </p:nvPicPr>
        <p:blipFill>
          <a:blip r:embed="rId2"/>
          <a:stretch>
            <a:fillRect/>
          </a:stretch>
        </p:blipFill>
        <p:spPr>
          <a:xfrm>
            <a:off x="2273062" y="0"/>
            <a:ext cx="6699630" cy="4537955"/>
          </a:xfrm>
          <a:prstGeom prst="rect">
            <a:avLst/>
          </a:prstGeom>
        </p:spPr>
      </p:pic>
    </p:spTree>
    <p:extLst>
      <p:ext uri="{BB962C8B-B14F-4D97-AF65-F5344CB8AC3E}">
        <p14:creationId xmlns:p14="http://schemas.microsoft.com/office/powerpoint/2010/main" val="425790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A3BDDD0-958A-178F-762D-26F7AC10948B}"/>
              </a:ext>
            </a:extLst>
          </p:cNvPr>
          <p:cNvSpPr>
            <a:spLocks noGrp="1"/>
          </p:cNvSpPr>
          <p:nvPr>
            <p:ph type="title"/>
          </p:nvPr>
        </p:nvSpPr>
        <p:spPr>
          <a:xfrm>
            <a:off x="633998" y="4905301"/>
            <a:ext cx="4988879" cy="1554485"/>
          </a:xfrm>
        </p:spPr>
        <p:txBody>
          <a:bodyPr anchor="ctr">
            <a:normAutofit/>
          </a:bodyPr>
          <a:lstStyle/>
          <a:p>
            <a:pPr algn="r"/>
            <a:r>
              <a:rPr lang="en-GB" sz="3400" dirty="0">
                <a:solidFill>
                  <a:srgbClr val="FFFFFF"/>
                </a:solidFill>
              </a:rPr>
              <a:t>Average Price per room type for each borough</a:t>
            </a:r>
          </a:p>
        </p:txBody>
      </p:sp>
      <p:cxnSp>
        <p:nvCxnSpPr>
          <p:cNvPr id="23"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BE407"/>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1C0945A-143F-D08B-8C37-7D59CBD0A772}"/>
              </a:ext>
            </a:extLst>
          </p:cNvPr>
          <p:cNvSpPr>
            <a:spLocks noGrp="1"/>
          </p:cNvSpPr>
          <p:nvPr>
            <p:ph idx="1"/>
          </p:nvPr>
        </p:nvSpPr>
        <p:spPr>
          <a:xfrm>
            <a:off x="6064301" y="4787538"/>
            <a:ext cx="5493699" cy="1672248"/>
          </a:xfrm>
        </p:spPr>
        <p:txBody>
          <a:bodyPr anchor="ctr">
            <a:normAutofit/>
          </a:bodyPr>
          <a:lstStyle/>
          <a:p>
            <a:pPr>
              <a:lnSpc>
                <a:spcPct val="110000"/>
              </a:lnSpc>
            </a:pPr>
            <a:r>
              <a:rPr lang="en-GB" sz="1500" dirty="0">
                <a:solidFill>
                  <a:srgbClr val="FFFFFF"/>
                </a:solidFill>
              </a:rPr>
              <a:t>Manhattan leads the way with the most expensive average across all room types, apartments are $68 more on average than Brooklyn. Private rooms in Bronx, Staten Island and Queens are remarkably similar prices with a spread of only $7.64. Staten Island is clearly the cheapest for all room types, with The Bronx only slightly more.</a:t>
            </a:r>
          </a:p>
        </p:txBody>
      </p:sp>
      <p:pic>
        <p:nvPicPr>
          <p:cNvPr id="5" name="Picture 4">
            <a:extLst>
              <a:ext uri="{FF2B5EF4-FFF2-40B4-BE49-F238E27FC236}">
                <a16:creationId xmlns:a16="http://schemas.microsoft.com/office/drawing/2014/main" id="{DE31FFD0-4292-55C9-85B2-E92E5C214689}"/>
              </a:ext>
            </a:extLst>
          </p:cNvPr>
          <p:cNvPicPr>
            <a:picLocks noChangeAspect="1"/>
          </p:cNvPicPr>
          <p:nvPr/>
        </p:nvPicPr>
        <p:blipFill>
          <a:blip r:embed="rId2"/>
          <a:stretch>
            <a:fillRect/>
          </a:stretch>
        </p:blipFill>
        <p:spPr>
          <a:xfrm>
            <a:off x="1310258" y="0"/>
            <a:ext cx="3039673" cy="2177936"/>
          </a:xfrm>
          <a:prstGeom prst="rect">
            <a:avLst/>
          </a:prstGeom>
        </p:spPr>
      </p:pic>
      <p:pic>
        <p:nvPicPr>
          <p:cNvPr id="14" name="Picture 13">
            <a:extLst>
              <a:ext uri="{FF2B5EF4-FFF2-40B4-BE49-F238E27FC236}">
                <a16:creationId xmlns:a16="http://schemas.microsoft.com/office/drawing/2014/main" id="{D534E01D-89E2-672D-7003-7721B25C7F23}"/>
              </a:ext>
            </a:extLst>
          </p:cNvPr>
          <p:cNvPicPr>
            <a:picLocks noChangeAspect="1"/>
          </p:cNvPicPr>
          <p:nvPr/>
        </p:nvPicPr>
        <p:blipFill>
          <a:blip r:embed="rId3"/>
          <a:stretch>
            <a:fillRect/>
          </a:stretch>
        </p:blipFill>
        <p:spPr>
          <a:xfrm>
            <a:off x="6786675" y="2343518"/>
            <a:ext cx="3603037" cy="2211388"/>
          </a:xfrm>
          <a:prstGeom prst="rect">
            <a:avLst/>
          </a:prstGeom>
        </p:spPr>
      </p:pic>
      <p:pic>
        <p:nvPicPr>
          <p:cNvPr id="7" name="Picture 6">
            <a:extLst>
              <a:ext uri="{FF2B5EF4-FFF2-40B4-BE49-F238E27FC236}">
                <a16:creationId xmlns:a16="http://schemas.microsoft.com/office/drawing/2014/main" id="{FB9CC3A9-2653-F671-EF73-1F0354970EE8}"/>
              </a:ext>
            </a:extLst>
          </p:cNvPr>
          <p:cNvPicPr>
            <a:picLocks noChangeAspect="1"/>
          </p:cNvPicPr>
          <p:nvPr/>
        </p:nvPicPr>
        <p:blipFill>
          <a:blip r:embed="rId4"/>
          <a:stretch>
            <a:fillRect/>
          </a:stretch>
        </p:blipFill>
        <p:spPr>
          <a:xfrm>
            <a:off x="4523721" y="-1428"/>
            <a:ext cx="3248679" cy="2179364"/>
          </a:xfrm>
          <a:prstGeom prst="rect">
            <a:avLst/>
          </a:prstGeom>
        </p:spPr>
      </p:pic>
      <p:pic>
        <p:nvPicPr>
          <p:cNvPr id="10" name="Picture 9">
            <a:extLst>
              <a:ext uri="{FF2B5EF4-FFF2-40B4-BE49-F238E27FC236}">
                <a16:creationId xmlns:a16="http://schemas.microsoft.com/office/drawing/2014/main" id="{A8626AFF-6E68-69E8-A506-7C2AFC57317E}"/>
              </a:ext>
            </a:extLst>
          </p:cNvPr>
          <p:cNvPicPr>
            <a:picLocks noChangeAspect="1"/>
          </p:cNvPicPr>
          <p:nvPr/>
        </p:nvPicPr>
        <p:blipFill>
          <a:blip r:embed="rId5"/>
          <a:stretch>
            <a:fillRect/>
          </a:stretch>
        </p:blipFill>
        <p:spPr>
          <a:xfrm>
            <a:off x="7946190" y="0"/>
            <a:ext cx="3540329" cy="2374481"/>
          </a:xfrm>
          <a:prstGeom prst="rect">
            <a:avLst/>
          </a:prstGeom>
        </p:spPr>
      </p:pic>
      <p:pic>
        <p:nvPicPr>
          <p:cNvPr id="12" name="Picture 11">
            <a:extLst>
              <a:ext uri="{FF2B5EF4-FFF2-40B4-BE49-F238E27FC236}">
                <a16:creationId xmlns:a16="http://schemas.microsoft.com/office/drawing/2014/main" id="{1E934A2D-3E6A-B65C-971B-ECC1B056A586}"/>
              </a:ext>
            </a:extLst>
          </p:cNvPr>
          <p:cNvPicPr>
            <a:picLocks noChangeAspect="1"/>
          </p:cNvPicPr>
          <p:nvPr/>
        </p:nvPicPr>
        <p:blipFill>
          <a:blip r:embed="rId6"/>
          <a:stretch>
            <a:fillRect/>
          </a:stretch>
        </p:blipFill>
        <p:spPr>
          <a:xfrm>
            <a:off x="3128437" y="2374481"/>
            <a:ext cx="3242378" cy="2177936"/>
          </a:xfrm>
          <a:prstGeom prst="rect">
            <a:avLst/>
          </a:prstGeom>
        </p:spPr>
      </p:pic>
      <p:pic>
        <p:nvPicPr>
          <p:cNvPr id="16" name="Picture 15" descr="A black background with a black square&#10;&#10;Description automatically generated">
            <a:extLst>
              <a:ext uri="{FF2B5EF4-FFF2-40B4-BE49-F238E27FC236}">
                <a16:creationId xmlns:a16="http://schemas.microsoft.com/office/drawing/2014/main" id="{2B6759A4-20A2-EDD1-FC92-8DC4CAA4BE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575" y="2693567"/>
            <a:ext cx="822172" cy="822172"/>
          </a:xfrm>
          <a:prstGeom prst="rect">
            <a:avLst/>
          </a:prstGeom>
          <a:solidFill>
            <a:srgbClr val="FFC000">
              <a:alpha val="69000"/>
            </a:srgbClr>
          </a:solidFill>
        </p:spPr>
      </p:pic>
      <p:pic>
        <p:nvPicPr>
          <p:cNvPr id="18" name="Picture 17" descr="A black background with a black square&#10;&#10;Description automatically generated">
            <a:extLst>
              <a:ext uri="{FF2B5EF4-FFF2-40B4-BE49-F238E27FC236}">
                <a16:creationId xmlns:a16="http://schemas.microsoft.com/office/drawing/2014/main" id="{1BB07228-36A5-A42C-8A88-E32E99D82B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6680" y="1856420"/>
            <a:ext cx="842067" cy="842067"/>
          </a:xfrm>
          <a:prstGeom prst="rect">
            <a:avLst/>
          </a:prstGeom>
          <a:solidFill>
            <a:schemeClr val="accent2">
              <a:alpha val="42000"/>
            </a:schemeClr>
          </a:solidFill>
        </p:spPr>
      </p:pic>
      <p:pic>
        <p:nvPicPr>
          <p:cNvPr id="20" name="Picture 19" descr="A black background with a black square&#10;&#10;Description automatically generated">
            <a:extLst>
              <a:ext uri="{FF2B5EF4-FFF2-40B4-BE49-F238E27FC236}">
                <a16:creationId xmlns:a16="http://schemas.microsoft.com/office/drawing/2014/main" id="{D6D94BC8-35A8-B1CE-E437-D43516FE0E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6575" y="3515739"/>
            <a:ext cx="822172" cy="822172"/>
          </a:xfrm>
          <a:prstGeom prst="rect">
            <a:avLst/>
          </a:prstGeom>
          <a:solidFill>
            <a:srgbClr val="FF0000">
              <a:alpha val="58000"/>
            </a:srgbClr>
          </a:solidFill>
        </p:spPr>
      </p:pic>
      <p:sp>
        <p:nvSpPr>
          <p:cNvPr id="24" name="TextBox 23">
            <a:extLst>
              <a:ext uri="{FF2B5EF4-FFF2-40B4-BE49-F238E27FC236}">
                <a16:creationId xmlns:a16="http://schemas.microsoft.com/office/drawing/2014/main" id="{62D4006A-4D85-890F-6A2F-B1B0C2F7CC2B}"/>
              </a:ext>
            </a:extLst>
          </p:cNvPr>
          <p:cNvSpPr txBox="1"/>
          <p:nvPr/>
        </p:nvSpPr>
        <p:spPr>
          <a:xfrm>
            <a:off x="1136469" y="1972491"/>
            <a:ext cx="1001793" cy="600164"/>
          </a:xfrm>
          <a:prstGeom prst="rect">
            <a:avLst/>
          </a:prstGeom>
          <a:noFill/>
        </p:spPr>
        <p:txBody>
          <a:bodyPr wrap="square" rtlCol="0">
            <a:spAutoFit/>
          </a:bodyPr>
          <a:lstStyle/>
          <a:p>
            <a:r>
              <a:rPr lang="en-GB" sz="1100" dirty="0"/>
              <a:t>Entire homes / apartments</a:t>
            </a:r>
          </a:p>
        </p:txBody>
      </p:sp>
      <p:sp>
        <p:nvSpPr>
          <p:cNvPr id="27" name="TextBox 26">
            <a:extLst>
              <a:ext uri="{FF2B5EF4-FFF2-40B4-BE49-F238E27FC236}">
                <a16:creationId xmlns:a16="http://schemas.microsoft.com/office/drawing/2014/main" id="{342414DA-2C33-A0CE-BA2D-6A826B345230}"/>
              </a:ext>
            </a:extLst>
          </p:cNvPr>
          <p:cNvSpPr txBox="1"/>
          <p:nvPr/>
        </p:nvSpPr>
        <p:spPr>
          <a:xfrm>
            <a:off x="1128148" y="2857623"/>
            <a:ext cx="1001793" cy="430887"/>
          </a:xfrm>
          <a:prstGeom prst="rect">
            <a:avLst/>
          </a:prstGeom>
          <a:noFill/>
        </p:spPr>
        <p:txBody>
          <a:bodyPr wrap="square" rtlCol="0">
            <a:spAutoFit/>
          </a:bodyPr>
          <a:lstStyle/>
          <a:p>
            <a:r>
              <a:rPr lang="en-GB" sz="1100" dirty="0"/>
              <a:t>Private Rooms</a:t>
            </a:r>
          </a:p>
        </p:txBody>
      </p:sp>
      <p:sp>
        <p:nvSpPr>
          <p:cNvPr id="28" name="TextBox 27">
            <a:extLst>
              <a:ext uri="{FF2B5EF4-FFF2-40B4-BE49-F238E27FC236}">
                <a16:creationId xmlns:a16="http://schemas.microsoft.com/office/drawing/2014/main" id="{1F9DC817-7977-B9FE-D12A-03111C5947E8}"/>
              </a:ext>
            </a:extLst>
          </p:cNvPr>
          <p:cNvSpPr txBox="1"/>
          <p:nvPr/>
        </p:nvSpPr>
        <p:spPr>
          <a:xfrm>
            <a:off x="1136469" y="3704409"/>
            <a:ext cx="1001793" cy="430887"/>
          </a:xfrm>
          <a:prstGeom prst="rect">
            <a:avLst/>
          </a:prstGeom>
          <a:noFill/>
        </p:spPr>
        <p:txBody>
          <a:bodyPr wrap="square" rtlCol="0">
            <a:spAutoFit/>
          </a:bodyPr>
          <a:lstStyle/>
          <a:p>
            <a:r>
              <a:rPr lang="en-GB" sz="1100" dirty="0"/>
              <a:t>Shared Rooms</a:t>
            </a:r>
          </a:p>
        </p:txBody>
      </p:sp>
    </p:spTree>
    <p:extLst>
      <p:ext uri="{BB962C8B-B14F-4D97-AF65-F5344CB8AC3E}">
        <p14:creationId xmlns:p14="http://schemas.microsoft.com/office/powerpoint/2010/main" val="239903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A3BDDD0-958A-178F-762D-26F7AC10948B}"/>
              </a:ext>
            </a:extLst>
          </p:cNvPr>
          <p:cNvSpPr>
            <a:spLocks noGrp="1"/>
          </p:cNvSpPr>
          <p:nvPr>
            <p:ph type="title"/>
          </p:nvPr>
        </p:nvSpPr>
        <p:spPr>
          <a:xfrm>
            <a:off x="633998" y="4905301"/>
            <a:ext cx="4988879" cy="1554485"/>
          </a:xfrm>
        </p:spPr>
        <p:txBody>
          <a:bodyPr anchor="ctr">
            <a:normAutofit/>
          </a:bodyPr>
          <a:lstStyle/>
          <a:p>
            <a:pPr algn="r"/>
            <a:r>
              <a:rPr lang="en-GB" sz="3400" dirty="0">
                <a:solidFill>
                  <a:srgbClr val="FFFFFF"/>
                </a:solidFill>
              </a:rPr>
              <a:t>Demand for short term rentals over seven months of 2019</a:t>
            </a:r>
          </a:p>
        </p:txBody>
      </p:sp>
      <p:cxnSp>
        <p:nvCxnSpPr>
          <p:cNvPr id="23"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BE407"/>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1C0945A-143F-D08B-8C37-7D59CBD0A772}"/>
              </a:ext>
            </a:extLst>
          </p:cNvPr>
          <p:cNvSpPr>
            <a:spLocks noGrp="1"/>
          </p:cNvSpPr>
          <p:nvPr>
            <p:ph idx="1"/>
          </p:nvPr>
        </p:nvSpPr>
        <p:spPr>
          <a:xfrm>
            <a:off x="6064301" y="4787538"/>
            <a:ext cx="5493699" cy="1672248"/>
          </a:xfrm>
        </p:spPr>
        <p:txBody>
          <a:bodyPr anchor="ctr">
            <a:normAutofit fontScale="92500" lnSpcReduction="10000"/>
          </a:bodyPr>
          <a:lstStyle/>
          <a:p>
            <a:pPr>
              <a:lnSpc>
                <a:spcPct val="110000"/>
              </a:lnSpc>
            </a:pPr>
            <a:r>
              <a:rPr lang="en-GB" sz="1500" dirty="0">
                <a:solidFill>
                  <a:srgbClr val="FFFFFF"/>
                </a:solidFill>
              </a:rPr>
              <a:t>The bar graph above shows the total number of reviews left by tenants for each month across all of New York, the line graph placed atop shows the split of reviews between the different room types on offer at Airbnb. The graph clearly shows a seasonal swing in the number of people renting, with June being the most popular by a significant margin and February being the least.</a:t>
            </a:r>
          </a:p>
        </p:txBody>
      </p:sp>
      <p:pic>
        <p:nvPicPr>
          <p:cNvPr id="9" name="Picture 8">
            <a:extLst>
              <a:ext uri="{FF2B5EF4-FFF2-40B4-BE49-F238E27FC236}">
                <a16:creationId xmlns:a16="http://schemas.microsoft.com/office/drawing/2014/main" id="{1C5F8FE6-6735-5135-3911-AC2E6BB71BCC}"/>
              </a:ext>
            </a:extLst>
          </p:cNvPr>
          <p:cNvPicPr>
            <a:picLocks noChangeAspect="1"/>
          </p:cNvPicPr>
          <p:nvPr/>
        </p:nvPicPr>
        <p:blipFill>
          <a:blip r:embed="rId2"/>
          <a:stretch>
            <a:fillRect/>
          </a:stretch>
        </p:blipFill>
        <p:spPr>
          <a:xfrm>
            <a:off x="2548753" y="25351"/>
            <a:ext cx="7094460" cy="4481736"/>
          </a:xfrm>
          <a:prstGeom prst="rect">
            <a:avLst/>
          </a:prstGeom>
        </p:spPr>
      </p:pic>
      <p:pic>
        <p:nvPicPr>
          <p:cNvPr id="13" name="Picture 12">
            <a:extLst>
              <a:ext uri="{FF2B5EF4-FFF2-40B4-BE49-F238E27FC236}">
                <a16:creationId xmlns:a16="http://schemas.microsoft.com/office/drawing/2014/main" id="{A635710C-DE6C-31CB-D071-55439D32D130}"/>
              </a:ext>
            </a:extLst>
          </p:cNvPr>
          <p:cNvPicPr>
            <a:picLocks noChangeAspect="1"/>
          </p:cNvPicPr>
          <p:nvPr/>
        </p:nvPicPr>
        <p:blipFill>
          <a:blip r:embed="rId3"/>
          <a:stretch>
            <a:fillRect/>
          </a:stretch>
        </p:blipFill>
        <p:spPr>
          <a:xfrm>
            <a:off x="982121" y="1361217"/>
            <a:ext cx="1457528" cy="1810003"/>
          </a:xfrm>
          <a:prstGeom prst="rect">
            <a:avLst/>
          </a:prstGeom>
        </p:spPr>
      </p:pic>
    </p:spTree>
    <p:extLst>
      <p:ext uri="{BB962C8B-B14F-4D97-AF65-F5344CB8AC3E}">
        <p14:creationId xmlns:p14="http://schemas.microsoft.com/office/powerpoint/2010/main" val="428149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A3BDDD0-958A-178F-762D-26F7AC10948B}"/>
              </a:ext>
            </a:extLst>
          </p:cNvPr>
          <p:cNvSpPr>
            <a:spLocks noGrp="1"/>
          </p:cNvSpPr>
          <p:nvPr>
            <p:ph type="title"/>
          </p:nvPr>
        </p:nvSpPr>
        <p:spPr>
          <a:xfrm>
            <a:off x="633998" y="4905301"/>
            <a:ext cx="4988879" cy="1554485"/>
          </a:xfrm>
        </p:spPr>
        <p:txBody>
          <a:bodyPr anchor="ctr">
            <a:normAutofit/>
          </a:bodyPr>
          <a:lstStyle/>
          <a:p>
            <a:pPr algn="r"/>
            <a:r>
              <a:rPr lang="en-GB" sz="3400" dirty="0">
                <a:solidFill>
                  <a:srgbClr val="FFFFFF"/>
                </a:solidFill>
              </a:rPr>
              <a:t>Top 25 most in-demand neighbourhoods</a:t>
            </a:r>
          </a:p>
        </p:txBody>
      </p:sp>
      <p:cxnSp>
        <p:nvCxnSpPr>
          <p:cNvPr id="23"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BE407"/>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1C0945A-143F-D08B-8C37-7D59CBD0A772}"/>
              </a:ext>
            </a:extLst>
          </p:cNvPr>
          <p:cNvSpPr>
            <a:spLocks noGrp="1"/>
          </p:cNvSpPr>
          <p:nvPr>
            <p:ph idx="1"/>
          </p:nvPr>
        </p:nvSpPr>
        <p:spPr>
          <a:xfrm>
            <a:off x="6064301" y="4702629"/>
            <a:ext cx="5493699" cy="1946365"/>
          </a:xfrm>
        </p:spPr>
        <p:txBody>
          <a:bodyPr anchor="ctr">
            <a:normAutofit fontScale="92500" lnSpcReduction="20000"/>
          </a:bodyPr>
          <a:lstStyle/>
          <a:p>
            <a:pPr>
              <a:lnSpc>
                <a:spcPct val="110000"/>
              </a:lnSpc>
            </a:pPr>
            <a:r>
              <a:rPr lang="en-GB" sz="1500" dirty="0">
                <a:solidFill>
                  <a:srgbClr val="FFFFFF"/>
                </a:solidFill>
              </a:rPr>
              <a:t>Expanding on the previous slide this bar chart shows the top 25 neighbourhoods across all boroughs of New York. Unsurprisingly The Bronx and Staten Island boroughs did not make it into the chart, with the first within The Bronx at only 46 reviews, 78</a:t>
            </a:r>
            <a:r>
              <a:rPr lang="en-GB" sz="1500" baseline="30000" dirty="0">
                <a:solidFill>
                  <a:srgbClr val="FFFFFF"/>
                </a:solidFill>
              </a:rPr>
              <a:t>th</a:t>
            </a:r>
            <a:r>
              <a:rPr lang="en-GB" sz="1500" dirty="0">
                <a:solidFill>
                  <a:srgbClr val="FFFFFF"/>
                </a:solidFill>
              </a:rPr>
              <a:t> place on the chart. The two most popular neighbourhoods both are parts of Brooklyn, interestingly though Manhattan neighbourhoods dominate the next 15 places. This is how the boroughs have such similar numbers in popularity.</a:t>
            </a:r>
          </a:p>
        </p:txBody>
      </p:sp>
      <p:pic>
        <p:nvPicPr>
          <p:cNvPr id="4" name="Picture 3">
            <a:extLst>
              <a:ext uri="{FF2B5EF4-FFF2-40B4-BE49-F238E27FC236}">
                <a16:creationId xmlns:a16="http://schemas.microsoft.com/office/drawing/2014/main" id="{61FE3C01-7DB9-20A3-70CD-3D82EA7BD979}"/>
              </a:ext>
            </a:extLst>
          </p:cNvPr>
          <p:cNvPicPr>
            <a:picLocks noChangeAspect="1"/>
          </p:cNvPicPr>
          <p:nvPr/>
        </p:nvPicPr>
        <p:blipFill>
          <a:blip r:embed="rId2"/>
          <a:stretch>
            <a:fillRect/>
          </a:stretch>
        </p:blipFill>
        <p:spPr>
          <a:xfrm>
            <a:off x="2099726" y="0"/>
            <a:ext cx="7442087" cy="4543671"/>
          </a:xfrm>
          <a:prstGeom prst="rect">
            <a:avLst/>
          </a:prstGeom>
        </p:spPr>
      </p:pic>
      <p:pic>
        <p:nvPicPr>
          <p:cNvPr id="6" name="Picture 5">
            <a:extLst>
              <a:ext uri="{FF2B5EF4-FFF2-40B4-BE49-F238E27FC236}">
                <a16:creationId xmlns:a16="http://schemas.microsoft.com/office/drawing/2014/main" id="{63D42689-8FD8-0938-84DD-B2D6700DE7B9}"/>
              </a:ext>
            </a:extLst>
          </p:cNvPr>
          <p:cNvPicPr>
            <a:picLocks noChangeAspect="1"/>
          </p:cNvPicPr>
          <p:nvPr/>
        </p:nvPicPr>
        <p:blipFill>
          <a:blip r:embed="rId3"/>
          <a:stretch>
            <a:fillRect/>
          </a:stretch>
        </p:blipFill>
        <p:spPr>
          <a:xfrm>
            <a:off x="460906" y="1819334"/>
            <a:ext cx="1486107" cy="905001"/>
          </a:xfrm>
          <a:prstGeom prst="rect">
            <a:avLst/>
          </a:prstGeom>
        </p:spPr>
      </p:pic>
    </p:spTree>
    <p:extLst>
      <p:ext uri="{BB962C8B-B14F-4D97-AF65-F5344CB8AC3E}">
        <p14:creationId xmlns:p14="http://schemas.microsoft.com/office/powerpoint/2010/main" val="417622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A3BDDD0-958A-178F-762D-26F7AC10948B}"/>
              </a:ext>
            </a:extLst>
          </p:cNvPr>
          <p:cNvSpPr>
            <a:spLocks noGrp="1"/>
          </p:cNvSpPr>
          <p:nvPr>
            <p:ph type="title"/>
          </p:nvPr>
        </p:nvSpPr>
        <p:spPr>
          <a:xfrm>
            <a:off x="633998" y="4905301"/>
            <a:ext cx="4988879" cy="1554485"/>
          </a:xfrm>
        </p:spPr>
        <p:txBody>
          <a:bodyPr anchor="ctr">
            <a:normAutofit/>
          </a:bodyPr>
          <a:lstStyle/>
          <a:p>
            <a:pPr algn="r"/>
            <a:r>
              <a:rPr lang="en-GB" sz="3400" dirty="0">
                <a:solidFill>
                  <a:srgbClr val="FFFFFF"/>
                </a:solidFill>
              </a:rPr>
              <a:t>Hosts with the largest number of properties</a:t>
            </a:r>
          </a:p>
        </p:txBody>
      </p:sp>
      <p:cxnSp>
        <p:nvCxnSpPr>
          <p:cNvPr id="23"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BE407"/>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1C0945A-143F-D08B-8C37-7D59CBD0A772}"/>
              </a:ext>
            </a:extLst>
          </p:cNvPr>
          <p:cNvSpPr>
            <a:spLocks noGrp="1"/>
          </p:cNvSpPr>
          <p:nvPr>
            <p:ph idx="1"/>
          </p:nvPr>
        </p:nvSpPr>
        <p:spPr>
          <a:xfrm>
            <a:off x="6064301" y="4702629"/>
            <a:ext cx="5493699" cy="1946365"/>
          </a:xfrm>
        </p:spPr>
        <p:txBody>
          <a:bodyPr anchor="ctr">
            <a:normAutofit lnSpcReduction="10000"/>
          </a:bodyPr>
          <a:lstStyle/>
          <a:p>
            <a:pPr>
              <a:lnSpc>
                <a:spcPct val="110000"/>
              </a:lnSpc>
            </a:pPr>
            <a:r>
              <a:rPr lang="en-GB" sz="1500" dirty="0">
                <a:solidFill>
                  <a:srgbClr val="FFFFFF"/>
                </a:solidFill>
              </a:rPr>
              <a:t>Above is a table on the left of the top 20 hosts with the largest total number of properties to let within New York. On the right is a table showing the same hosts and the average number of days those rentals are booked. This quite clearly indicates that the highest demand for short-term rentals is within Manhattan and Brooklyn. If you are able to rent there, there is also a high probability that it will have less downtime where there are no tenants.</a:t>
            </a:r>
          </a:p>
        </p:txBody>
      </p:sp>
      <p:pic>
        <p:nvPicPr>
          <p:cNvPr id="5" name="Picture 4">
            <a:extLst>
              <a:ext uri="{FF2B5EF4-FFF2-40B4-BE49-F238E27FC236}">
                <a16:creationId xmlns:a16="http://schemas.microsoft.com/office/drawing/2014/main" id="{E6F31F26-5BBC-0742-8C52-68073C8E09F4}"/>
              </a:ext>
            </a:extLst>
          </p:cNvPr>
          <p:cNvPicPr>
            <a:picLocks noChangeAspect="1"/>
          </p:cNvPicPr>
          <p:nvPr/>
        </p:nvPicPr>
        <p:blipFill>
          <a:blip r:embed="rId2"/>
          <a:stretch>
            <a:fillRect/>
          </a:stretch>
        </p:blipFill>
        <p:spPr>
          <a:xfrm>
            <a:off x="181248" y="398214"/>
            <a:ext cx="5521146" cy="3591188"/>
          </a:xfrm>
          <a:prstGeom prst="rect">
            <a:avLst/>
          </a:prstGeom>
        </p:spPr>
      </p:pic>
      <p:pic>
        <p:nvPicPr>
          <p:cNvPr id="9" name="Picture 8">
            <a:extLst>
              <a:ext uri="{FF2B5EF4-FFF2-40B4-BE49-F238E27FC236}">
                <a16:creationId xmlns:a16="http://schemas.microsoft.com/office/drawing/2014/main" id="{64BEC8D4-31B6-4D79-6005-E5B055005E99}"/>
              </a:ext>
            </a:extLst>
          </p:cNvPr>
          <p:cNvPicPr>
            <a:picLocks noChangeAspect="1"/>
          </p:cNvPicPr>
          <p:nvPr/>
        </p:nvPicPr>
        <p:blipFill>
          <a:blip r:embed="rId3"/>
          <a:stretch>
            <a:fillRect/>
          </a:stretch>
        </p:blipFill>
        <p:spPr>
          <a:xfrm>
            <a:off x="6064301" y="398214"/>
            <a:ext cx="5664284" cy="3591188"/>
          </a:xfrm>
          <a:prstGeom prst="rect">
            <a:avLst/>
          </a:prstGeom>
        </p:spPr>
      </p:pic>
    </p:spTree>
    <p:extLst>
      <p:ext uri="{BB962C8B-B14F-4D97-AF65-F5344CB8AC3E}">
        <p14:creationId xmlns:p14="http://schemas.microsoft.com/office/powerpoint/2010/main" val="1613759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1478</TotalTime>
  <Words>503</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Sagona Book</vt:lpstr>
      <vt:lpstr>Sagona ExtraLight</vt:lpstr>
      <vt:lpstr>RetrospectVTI</vt:lpstr>
      <vt:lpstr>New York City</vt:lpstr>
      <vt:lpstr>What is the most popular borough in New York?</vt:lpstr>
      <vt:lpstr>Most commonly rented property type</vt:lpstr>
      <vt:lpstr>Average Price per room type for each borough</vt:lpstr>
      <vt:lpstr>Demand for short term rentals over seven months of 2019</vt:lpstr>
      <vt:lpstr>Top 25 most in-demand neighbourhoods</vt:lpstr>
      <vt:lpstr>Hosts with the largest number of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dc:title>
  <dc:creator>Kit Phillips</dc:creator>
  <cp:lastModifiedBy>Kit Phillips</cp:lastModifiedBy>
  <cp:revision>1</cp:revision>
  <dcterms:created xsi:type="dcterms:W3CDTF">2023-07-24T11:07:30Z</dcterms:created>
  <dcterms:modified xsi:type="dcterms:W3CDTF">2023-07-25T11:46:24Z</dcterms:modified>
</cp:coreProperties>
</file>