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7" r:id="rId4"/>
    <p:sldId id="258" r:id="rId5"/>
    <p:sldId id="260" r:id="rId6"/>
    <p:sldId id="261" r:id="rId7"/>
    <p:sldId id="262" r:id="rId8"/>
    <p:sldId id="263" r:id="rId9"/>
    <p:sldId id="268" r:id="rId10"/>
    <p:sldId id="259" r:id="rId11"/>
    <p:sldId id="264" r:id="rId12"/>
    <p:sldId id="265" r:id="rId13"/>
    <p:sldId id="266" r:id="rId14"/>
    <p:sldId id="271" r:id="rId15"/>
    <p:sldId id="270" r:id="rId16"/>
    <p:sldId id="269" r:id="rId17"/>
    <p:sldId id="272" r:id="rId18"/>
    <p:sldId id="273" r:id="rId19"/>
    <p:sldId id="274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7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12/28/2016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smtClean="0"/>
              <a:t>DATA-BASED Network SECURITY SYSTEM (DBNS) </a:t>
            </a: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>DESIGN DOCUMENT</a:t>
            </a:r>
            <a:endParaRPr lang="en-US" sz="6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-- P</a:t>
            </a:r>
            <a:r>
              <a:rPr lang="en-US" altLang="zh-CN" dirty="0" smtClean="0"/>
              <a:t>resented by Shengjie Luo</a:t>
            </a:r>
          </a:p>
          <a:p>
            <a:r>
              <a:rPr lang="en-US" dirty="0" smtClean="0"/>
              <a:t>Department of Computer Science and Engineering</a:t>
            </a:r>
          </a:p>
          <a:p>
            <a:r>
              <a:rPr lang="en-US" dirty="0" smtClean="0"/>
              <a:t>Shanghai Jiao Tong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986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759" y="2165955"/>
            <a:ext cx="5118516" cy="1379174"/>
          </a:xfrm>
        </p:spPr>
        <p:txBody>
          <a:bodyPr>
            <a:normAutofit/>
          </a:bodyPr>
          <a:lstStyle/>
          <a:p>
            <a:r>
              <a:rPr lang="en-US" dirty="0" smtClean="0"/>
              <a:t>Depends on </a:t>
            </a:r>
            <a:r>
              <a:rPr lang="en-US" dirty="0" err="1" smtClean="0"/>
              <a:t>Yanchao’s</a:t>
            </a:r>
            <a:r>
              <a:rPr lang="en-US" dirty="0" smtClean="0"/>
              <a:t> work</a:t>
            </a:r>
          </a:p>
          <a:p>
            <a:r>
              <a:rPr lang="en-US" dirty="0" smtClean="0"/>
              <a:t>Open for more topics</a:t>
            </a:r>
          </a:p>
          <a:p>
            <a:r>
              <a:rPr lang="en-US" dirty="0" smtClean="0"/>
              <a:t>Isolation between layer1 and layer2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168" y="341514"/>
            <a:ext cx="4844135" cy="209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035" y="2862502"/>
            <a:ext cx="3622981" cy="3226501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976621"/>
              </p:ext>
            </p:extLst>
          </p:nvPr>
        </p:nvGraphicFramePr>
        <p:xfrm>
          <a:off x="350981" y="3885167"/>
          <a:ext cx="7232073" cy="219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691"/>
                <a:gridCol w="2410691"/>
                <a:gridCol w="2410691"/>
              </a:tblGrid>
              <a:tr h="438920">
                <a:tc>
                  <a:txBody>
                    <a:bodyPr/>
                    <a:lstStyle/>
                    <a:p>
                      <a:r>
                        <a:rPr lang="en-US" dirty="0" smtClean="0"/>
                        <a:t>Information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Broker</a:t>
                      </a:r>
                      <a:endParaRPr lang="en-US" dirty="0"/>
                    </a:p>
                  </a:txBody>
                  <a:tcPr/>
                </a:tc>
              </a:tr>
              <a:tr h="4389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Http</a:t>
                      </a:r>
                      <a:r>
                        <a:rPr lang="en-US" sz="1400" baseline="0" dirty="0" smtClean="0"/>
                        <a:t> Response Package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Localhost:9092</a:t>
                      </a:r>
                      <a:endParaRPr lang="en-US" dirty="0"/>
                    </a:p>
                  </a:txBody>
                  <a:tcPr/>
                </a:tc>
              </a:tr>
              <a:tr h="4389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Http Request</a:t>
                      </a:r>
                      <a:r>
                        <a:rPr lang="en-US" sz="1400" baseline="0" dirty="0" smtClean="0"/>
                        <a:t> Package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HTTPreq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Localhost:9092</a:t>
                      </a:r>
                      <a:endParaRPr lang="en-US" dirty="0"/>
                    </a:p>
                  </a:txBody>
                  <a:tcPr/>
                </a:tc>
              </a:tr>
              <a:tr h="4389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DNS Response Package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DNSres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Localhost:9092</a:t>
                      </a:r>
                      <a:endParaRPr lang="en-US" dirty="0"/>
                    </a:p>
                  </a:txBody>
                  <a:tcPr/>
                </a:tc>
              </a:tr>
              <a:tr h="4389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DNS Request Package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DNSreq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Localhost:9092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837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45" y="1784927"/>
            <a:ext cx="6570777" cy="436251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The Most Popular Framework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Why Kafka?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消</a:t>
            </a:r>
            <a:r>
              <a:rPr lang="zh-CN" altLang="en-US" dirty="0" smtClean="0"/>
              <a:t>息永久化：用于处理</a:t>
            </a:r>
            <a:r>
              <a:rPr lang="zh-CN" altLang="en-US" sz="1900" b="1" dirty="0">
                <a:solidFill>
                  <a:srgbClr val="C00000"/>
                </a:solidFill>
              </a:rPr>
              <a:t>短时流量高峰</a:t>
            </a:r>
            <a:endParaRPr lang="en-US" altLang="zh-CN" sz="1900" b="1" dirty="0">
              <a:solidFill>
                <a:srgbClr val="C0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/>
              <a:t>高</a:t>
            </a:r>
            <a:r>
              <a:rPr lang="zh-CN" altLang="en-US" dirty="0" smtClean="0"/>
              <a:t>速信息收发：极限速度 </a:t>
            </a:r>
            <a:r>
              <a:rPr lang="en-US" altLang="zh-CN" dirty="0" smtClean="0"/>
              <a:t>450</a:t>
            </a:r>
            <a:r>
              <a:rPr lang="zh-CN" altLang="en-US" dirty="0" smtClean="0"/>
              <a:t>万</a:t>
            </a:r>
            <a:r>
              <a:rPr lang="en-US" altLang="zh-CN" dirty="0" smtClean="0"/>
              <a:t>/</a:t>
            </a:r>
            <a:r>
              <a:rPr lang="zh-CN" altLang="en-US" dirty="0" smtClean="0"/>
              <a:t>秒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W</a:t>
            </a:r>
            <a:r>
              <a:rPr lang="en-US" altLang="zh-CN" dirty="0" smtClean="0"/>
              <a:t>hy </a:t>
            </a:r>
            <a:r>
              <a:rPr lang="en-US" altLang="zh-CN" dirty="0" err="1" smtClean="0"/>
              <a:t>Hbase</a:t>
            </a:r>
            <a:r>
              <a:rPr lang="en-US" altLang="zh-CN" dirty="0" smtClean="0"/>
              <a:t>?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大容</a:t>
            </a:r>
            <a:r>
              <a:rPr lang="zh-CN" altLang="en-US" dirty="0" smtClean="0"/>
              <a:t>量：基于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，存储所有原始信息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快检索：在深度离线分析中快速检索包，尤其适合于需要进行</a:t>
            </a:r>
            <a:r>
              <a:rPr lang="zh-CN" altLang="en-US" b="1" dirty="0" smtClean="0">
                <a:solidFill>
                  <a:srgbClr val="C00000"/>
                </a:solidFill>
              </a:rPr>
              <a:t>单个包分析</a:t>
            </a:r>
            <a:r>
              <a:rPr lang="zh-CN" altLang="en-US" dirty="0" smtClean="0"/>
              <a:t>的场景。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Why Hive?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大容</a:t>
            </a:r>
            <a:r>
              <a:rPr lang="zh-CN" altLang="en-US" dirty="0" smtClean="0"/>
              <a:t>量：基于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，存储所有原始信息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快计算：在深度离线分析中快速计算，尤其适合于需要进行</a:t>
            </a:r>
            <a:r>
              <a:rPr lang="zh-CN" altLang="en-US" sz="1900" b="1" dirty="0">
                <a:solidFill>
                  <a:srgbClr val="C00000"/>
                </a:solidFill>
              </a:rPr>
              <a:t>整体流量分析</a:t>
            </a:r>
            <a:r>
              <a:rPr lang="zh-CN" altLang="en-US" dirty="0" smtClean="0"/>
              <a:t>的场景。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Why MySQL?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小容量：单机数据库，存储中间结果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快操作：小数据量下增删改查均超过分布式数据库，适合于存储</a:t>
            </a:r>
            <a:r>
              <a:rPr lang="zh-CN" altLang="en-US" sz="1900" b="1" dirty="0">
                <a:solidFill>
                  <a:srgbClr val="C00000"/>
                </a:solidFill>
              </a:rPr>
              <a:t>中间结果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322" y="208802"/>
            <a:ext cx="4850882" cy="31522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465" y="3636883"/>
            <a:ext cx="4027783" cy="2659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2801" y="5855058"/>
            <a:ext cx="4945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hiller" panose="04020404031007020602" pitchFamily="82" charset="0"/>
              </a:rPr>
              <a:t>Stimulated by TRANSWARP system !</a:t>
            </a:r>
            <a:endParaRPr lang="en-US" sz="3200" dirty="0"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86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219" y="2121408"/>
            <a:ext cx="6225308" cy="4050792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zh-CN" altLang="en-US" dirty="0" smtClean="0"/>
              <a:t>线 </a:t>
            </a:r>
            <a:r>
              <a:rPr lang="en-US" altLang="zh-CN" dirty="0" smtClean="0"/>
              <a:t>vs. </a:t>
            </a:r>
            <a:r>
              <a:rPr lang="zh-CN" altLang="en-US" dirty="0" smtClean="0"/>
              <a:t>离线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在线： </a:t>
            </a:r>
            <a:r>
              <a:rPr lang="en-US" altLang="zh-CN" dirty="0" err="1" smtClean="0"/>
              <a:t>Netflow</a:t>
            </a:r>
            <a:r>
              <a:rPr lang="en-US" altLang="zh-CN" dirty="0" smtClean="0"/>
              <a:t> Monitor </a:t>
            </a:r>
            <a:r>
              <a:rPr lang="zh-CN" altLang="en-US" dirty="0" smtClean="0"/>
              <a:t>为主</a:t>
            </a:r>
            <a:endParaRPr lang="en-US" altLang="zh-CN" dirty="0" smtClean="0"/>
          </a:p>
          <a:p>
            <a:pPr lvl="1"/>
            <a:r>
              <a:rPr lang="zh-CN" altLang="en-US" dirty="0"/>
              <a:t>离</a:t>
            </a:r>
            <a:r>
              <a:rPr lang="zh-CN" altLang="en-US" dirty="0" smtClean="0"/>
              <a:t>线： </a:t>
            </a:r>
            <a:r>
              <a:rPr lang="en-US" altLang="zh-CN" dirty="0" smtClean="0"/>
              <a:t>Problem Detection </a:t>
            </a:r>
            <a:r>
              <a:rPr lang="zh-CN" altLang="en-US" dirty="0" smtClean="0"/>
              <a:t>为主</a:t>
            </a:r>
            <a:endParaRPr lang="en-US" altLang="zh-CN" dirty="0" smtClean="0"/>
          </a:p>
          <a:p>
            <a:r>
              <a:rPr lang="en-US" dirty="0" err="1" smtClean="0"/>
              <a:t>N</a:t>
            </a:r>
            <a:r>
              <a:rPr lang="en-US" altLang="zh-CN" dirty="0" err="1" smtClean="0"/>
              <a:t>etflow</a:t>
            </a:r>
            <a:r>
              <a:rPr lang="en-US" altLang="zh-CN" dirty="0" smtClean="0"/>
              <a:t> Monitor vs. Problem Detection</a:t>
            </a:r>
          </a:p>
          <a:p>
            <a:pPr lvl="1"/>
            <a:r>
              <a:rPr lang="en-US" dirty="0" err="1" smtClean="0"/>
              <a:t>Netflow</a:t>
            </a:r>
            <a:r>
              <a:rPr lang="en-US" dirty="0" smtClean="0"/>
              <a:t> Monitor </a:t>
            </a:r>
            <a:r>
              <a:rPr lang="zh-CN" altLang="en-US" dirty="0"/>
              <a:t>重点在</a:t>
            </a:r>
            <a:r>
              <a:rPr lang="zh-CN" altLang="en-US" dirty="0" smtClean="0"/>
              <a:t>于</a:t>
            </a:r>
            <a:r>
              <a:rPr lang="zh-CN" altLang="en-US" b="1" dirty="0" smtClean="0">
                <a:solidFill>
                  <a:srgbClr val="C00000"/>
                </a:solidFill>
              </a:rPr>
              <a:t>客观</a:t>
            </a:r>
            <a:r>
              <a:rPr lang="zh-CN" altLang="en-US" dirty="0" smtClean="0"/>
              <a:t>信息的数据</a:t>
            </a:r>
            <a:r>
              <a:rPr lang="zh-CN" altLang="en-US" b="1" dirty="0">
                <a:solidFill>
                  <a:srgbClr val="C00000"/>
                </a:solidFill>
              </a:rPr>
              <a:t>统计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2"/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：某个</a:t>
            </a:r>
            <a:r>
              <a:rPr lang="en-US" altLang="zh-CN" dirty="0" smtClean="0"/>
              <a:t>IP</a:t>
            </a:r>
            <a:r>
              <a:rPr lang="zh-CN" altLang="en-US" dirty="0" smtClean="0"/>
              <a:t>的流量占据总体流量的比例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：某个域名被发起的</a:t>
            </a:r>
            <a:r>
              <a:rPr lang="en-US" altLang="zh-CN" dirty="0" smtClean="0"/>
              <a:t>DNS</a:t>
            </a:r>
            <a:r>
              <a:rPr lang="zh-CN" altLang="en-US" dirty="0" smtClean="0"/>
              <a:t>请求占据总体请求的比例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：某个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返回值（</a:t>
            </a:r>
            <a:r>
              <a:rPr lang="en-US" altLang="zh-CN" dirty="0" smtClean="0"/>
              <a:t>404</a:t>
            </a:r>
            <a:r>
              <a:rPr lang="zh-CN" altLang="en-US" dirty="0" smtClean="0"/>
              <a:t>）出现次数。</a:t>
            </a:r>
            <a:endParaRPr lang="en-US" altLang="zh-CN" dirty="0" smtClean="0"/>
          </a:p>
          <a:p>
            <a:pPr lvl="1"/>
            <a:r>
              <a:rPr lang="en-US" dirty="0" smtClean="0"/>
              <a:t>Problem Detection </a:t>
            </a:r>
            <a:r>
              <a:rPr lang="zh-CN" altLang="en-US" dirty="0" smtClean="0"/>
              <a:t>重点在于安全问题的</a:t>
            </a:r>
            <a:r>
              <a:rPr lang="zh-CN" altLang="en-US" b="1" dirty="0">
                <a:solidFill>
                  <a:srgbClr val="C00000"/>
                </a:solidFill>
              </a:rPr>
              <a:t>主观判断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2"/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：因为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返回值</a:t>
            </a:r>
            <a:r>
              <a:rPr lang="en-US" altLang="zh-CN" dirty="0" smtClean="0"/>
              <a:t>90%</a:t>
            </a:r>
            <a:r>
              <a:rPr lang="zh-CN" altLang="en-US" dirty="0" smtClean="0"/>
              <a:t>是</a:t>
            </a:r>
            <a:r>
              <a:rPr lang="en-US" altLang="zh-CN" dirty="0" smtClean="0"/>
              <a:t>404</a:t>
            </a:r>
            <a:r>
              <a:rPr lang="zh-CN" altLang="en-US" dirty="0" smtClean="0"/>
              <a:t>，因而发生了</a:t>
            </a:r>
            <a:r>
              <a:rPr lang="en-US" altLang="zh-CN" dirty="0" smtClean="0"/>
              <a:t>404</a:t>
            </a:r>
            <a:r>
              <a:rPr lang="zh-CN" altLang="en-US" dirty="0" smtClean="0"/>
              <a:t>攻击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：因为</a:t>
            </a:r>
            <a:r>
              <a:rPr lang="en-US" altLang="zh-CN" dirty="0" smtClean="0"/>
              <a:t>DNS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77%</a:t>
            </a:r>
            <a:r>
              <a:rPr lang="zh-CN" altLang="en-US" dirty="0" smtClean="0"/>
              <a:t>全部发往</a:t>
            </a:r>
            <a:r>
              <a:rPr lang="en-US" altLang="zh-CN" dirty="0" smtClean="0"/>
              <a:t>mail.sjtu.edu.cn</a:t>
            </a:r>
            <a:r>
              <a:rPr lang="zh-CN" altLang="en-US" dirty="0" smtClean="0"/>
              <a:t>，因而发生</a:t>
            </a:r>
            <a:r>
              <a:rPr lang="en-US" altLang="zh-CN" dirty="0" smtClean="0"/>
              <a:t>DNS</a:t>
            </a:r>
            <a:r>
              <a:rPr lang="zh-CN" altLang="en-US" dirty="0" smtClean="0"/>
              <a:t>攻击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593" y="323273"/>
            <a:ext cx="4850882" cy="2470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425" y="2999699"/>
            <a:ext cx="3946823" cy="317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67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Layer 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8539" y="2898877"/>
            <a:ext cx="8602050" cy="205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041" y="784476"/>
            <a:ext cx="4844135" cy="130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35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Small tricks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032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如何设定流处理的批次间隔？</a:t>
            </a:r>
            <a:endParaRPr lang="en-US" altLang="zh-CN" dirty="0" smtClean="0"/>
          </a:p>
          <a:p>
            <a:r>
              <a:rPr lang="zh-CN" altLang="en-US" dirty="0" smtClean="0"/>
              <a:t>如何切分文件的</a:t>
            </a:r>
            <a:r>
              <a:rPr lang="en-US" altLang="zh-CN" dirty="0" smtClean="0"/>
              <a:t>Block?</a:t>
            </a:r>
          </a:p>
          <a:p>
            <a:r>
              <a:rPr lang="zh-CN" altLang="en-US" dirty="0"/>
              <a:t>如</a:t>
            </a:r>
            <a:r>
              <a:rPr lang="zh-CN" altLang="en-US" dirty="0" smtClean="0"/>
              <a:t>何将流数据快速写入</a:t>
            </a:r>
            <a:r>
              <a:rPr lang="en-US" altLang="zh-CN" dirty="0" err="1" smtClean="0"/>
              <a:t>Hbase</a:t>
            </a:r>
            <a:r>
              <a:rPr lang="en-US" altLang="zh-CN" dirty="0" smtClean="0"/>
              <a:t>?</a:t>
            </a:r>
          </a:p>
          <a:p>
            <a:r>
              <a:rPr lang="zh-CN" altLang="en-US" dirty="0"/>
              <a:t>如</a:t>
            </a:r>
            <a:r>
              <a:rPr lang="zh-CN" altLang="en-US" dirty="0" smtClean="0"/>
              <a:t>何快速进行在线数据统计？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12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Topic1 </a:t>
            </a:r>
            <a:r>
              <a:rPr lang="zh-CN" altLang="en-US" sz="4400" dirty="0" smtClean="0"/>
              <a:t>如</a:t>
            </a:r>
            <a:r>
              <a:rPr lang="zh-CN" altLang="en-US" sz="4400" dirty="0"/>
              <a:t>何设定流处理的批次间</a:t>
            </a:r>
            <a:r>
              <a:rPr lang="zh-CN" altLang="en-US" sz="4400" dirty="0" smtClean="0"/>
              <a:t>隔</a:t>
            </a:r>
            <a:r>
              <a:rPr lang="en-US" altLang="zh-CN" sz="4400" dirty="0" smtClean="0"/>
              <a:t>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5423316" cy="405079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在流处理</a:t>
            </a:r>
            <a:r>
              <a:rPr lang="zh-CN" altLang="en-US" dirty="0" smtClean="0"/>
              <a:t>中连续的数据将会以时间为单位被切分为</a:t>
            </a:r>
            <a:r>
              <a:rPr lang="en-US" altLang="zh-CN" dirty="0" smtClean="0"/>
              <a:t>micro-batch</a:t>
            </a:r>
            <a:r>
              <a:rPr lang="zh-CN" altLang="en-US" dirty="0" smtClean="0"/>
              <a:t>微批进行处理，因此我们考虑如何设定批次间隔</a:t>
            </a:r>
            <a:r>
              <a:rPr lang="en-US" altLang="zh-CN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分</a:t>
            </a:r>
            <a:r>
              <a:rPr lang="zh-CN" altLang="en-US" dirty="0" smtClean="0"/>
              <a:t>析：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/>
              <a:t>大</a:t>
            </a:r>
            <a:r>
              <a:rPr lang="zh-CN" altLang="en-US" dirty="0" smtClean="0"/>
              <a:t>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分钟：不符合实时性要求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等于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分钟：当前使用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/>
              <a:t>小</a:t>
            </a:r>
            <a:r>
              <a:rPr lang="zh-CN" altLang="en-US" dirty="0" smtClean="0"/>
              <a:t>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分钟：</a:t>
            </a:r>
            <a:endParaRPr lang="en-US" altLang="zh-CN" dirty="0" smtClean="0"/>
          </a:p>
          <a:p>
            <a:pPr lvl="2">
              <a:lnSpc>
                <a:spcPct val="110000"/>
              </a:lnSpc>
            </a:pPr>
            <a:r>
              <a:rPr lang="zh-CN" altLang="en-US" dirty="0"/>
              <a:t>优</a:t>
            </a:r>
            <a:r>
              <a:rPr lang="zh-CN" altLang="en-US" dirty="0" smtClean="0"/>
              <a:t>点：减少空转时间，提高流量处理上限</a:t>
            </a:r>
            <a:endParaRPr lang="en-US" altLang="zh-CN" dirty="0" smtClean="0"/>
          </a:p>
          <a:p>
            <a:pPr lvl="2">
              <a:lnSpc>
                <a:spcPct val="110000"/>
              </a:lnSpc>
            </a:pPr>
            <a:r>
              <a:rPr lang="zh-CN" altLang="en-US" dirty="0"/>
              <a:t>缺</a:t>
            </a:r>
            <a:r>
              <a:rPr lang="zh-CN" altLang="en-US" dirty="0" smtClean="0"/>
              <a:t>点：由于在任务提交时就需要设置批次间隔，因而需要算法预先估算。不能动态改变。增加代码的复杂度。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/>
              <a:t>结</a:t>
            </a:r>
            <a:r>
              <a:rPr lang="zh-CN" altLang="en-US" dirty="0" smtClean="0"/>
              <a:t>论：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/>
              <a:t>通</a:t>
            </a:r>
            <a:r>
              <a:rPr lang="zh-CN" altLang="en-US" dirty="0" smtClean="0"/>
              <a:t>过小间隔充分发挥计算性能是</a:t>
            </a:r>
            <a:r>
              <a:rPr lang="en-US" altLang="zh-CN" dirty="0" smtClean="0"/>
              <a:t>spark-streaming</a:t>
            </a:r>
            <a:r>
              <a:rPr lang="zh-CN" altLang="en-US" dirty="0" smtClean="0"/>
              <a:t>提速的通行做法。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当前使用</a:t>
            </a:r>
            <a:r>
              <a:rPr lang="en-US" altLang="zh-CN" dirty="0" smtClean="0"/>
              <a:t>60s</a:t>
            </a:r>
            <a:r>
              <a:rPr lang="zh-CN" altLang="en-US" dirty="0" smtClean="0"/>
              <a:t>批</a:t>
            </a:r>
            <a:r>
              <a:rPr lang="zh-CN" altLang="en-US" dirty="0"/>
              <a:t>次间</a:t>
            </a:r>
            <a:r>
              <a:rPr lang="zh-CN" altLang="en-US" dirty="0" smtClean="0"/>
              <a:t>隔只是一个折衷，改进算法需要进一步研究；该算法预计在</a:t>
            </a:r>
            <a:r>
              <a:rPr lang="en-US" altLang="zh-CN" dirty="0" smtClean="0"/>
              <a:t>2</a:t>
            </a:r>
            <a:r>
              <a:rPr lang="zh-CN" altLang="en-US" dirty="0" smtClean="0"/>
              <a:t>月发行的</a:t>
            </a:r>
            <a:r>
              <a:rPr lang="en-US" altLang="zh-CN" dirty="0" smtClean="0"/>
              <a:t>0.2</a:t>
            </a:r>
            <a:r>
              <a:rPr lang="zh-CN" altLang="en-US" dirty="0" smtClean="0"/>
              <a:t>版本中出现。</a:t>
            </a:r>
            <a:endParaRPr lang="en-US" altLang="zh-CN" dirty="0" smtClean="0"/>
          </a:p>
        </p:txBody>
      </p:sp>
      <p:pic>
        <p:nvPicPr>
          <p:cNvPr id="1026" name="Picture 2" descr="http://static.oschina.net/uploads/space/2015/0618/110032_9Fvp_141076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361" y="2669309"/>
            <a:ext cx="4829959" cy="286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739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Topic 2 </a:t>
            </a:r>
            <a:r>
              <a:rPr lang="zh-CN" altLang="en-US" sz="4400" dirty="0" smtClean="0"/>
              <a:t>如</a:t>
            </a:r>
            <a:r>
              <a:rPr lang="zh-CN" altLang="en-US" sz="4400" dirty="0"/>
              <a:t>何切分文件的</a:t>
            </a:r>
            <a:r>
              <a:rPr lang="en-US" altLang="zh-CN" sz="4400" dirty="0"/>
              <a:t>Block</a:t>
            </a:r>
            <a:r>
              <a:rPr lang="en-US" altLang="zh-CN" sz="4400" dirty="0" smtClean="0"/>
              <a:t>?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5949788" cy="431633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流处</a:t>
            </a:r>
            <a:r>
              <a:rPr lang="zh-CN" altLang="en-US" dirty="0" smtClean="0"/>
              <a:t>理中一个批次的任务会根据时间单位划分为不同的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，如何设定这个时间单位 </a:t>
            </a:r>
            <a:r>
              <a:rPr lang="en-US" altLang="zh-CN" dirty="0" err="1" smtClean="0"/>
              <a:t>blockInterval</a:t>
            </a:r>
            <a:r>
              <a:rPr lang="en-US" altLang="zh-CN" dirty="0" smtClean="0"/>
              <a:t> ?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分</a:t>
            </a:r>
            <a:r>
              <a:rPr lang="zh-CN" altLang="en-US" dirty="0" smtClean="0"/>
              <a:t>析：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划分为大量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：因为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可以交给不同节点完成，因而可以提高系统的并行度；但是，不同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之间场景转换的时间太长。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/>
              <a:t>划</a:t>
            </a:r>
            <a:r>
              <a:rPr lang="zh-CN" altLang="en-US" dirty="0" smtClean="0"/>
              <a:t>分为少量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：少量的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将会限制系统的并行度和性能，但是减少额外开销。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/>
              <a:t>行</a:t>
            </a:r>
            <a:r>
              <a:rPr lang="zh-CN" altLang="en-US" dirty="0" smtClean="0"/>
              <a:t>动：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/>
              <a:t>默</a:t>
            </a:r>
            <a:r>
              <a:rPr lang="zh-CN" altLang="en-US" dirty="0" smtClean="0"/>
              <a:t>认间隔</a:t>
            </a:r>
            <a:r>
              <a:rPr lang="en-US" altLang="zh-CN" dirty="0" smtClean="0"/>
              <a:t>200ms</a:t>
            </a:r>
            <a:r>
              <a:rPr lang="zh-CN" altLang="en-US" dirty="0" smtClean="0"/>
              <a:t>，一个</a:t>
            </a:r>
            <a:r>
              <a:rPr lang="en-US" altLang="zh-CN" dirty="0" smtClean="0"/>
              <a:t>60s</a:t>
            </a:r>
            <a:r>
              <a:rPr lang="zh-CN" altLang="en-US" dirty="0" smtClean="0"/>
              <a:t>窗口内包含</a:t>
            </a:r>
            <a:r>
              <a:rPr lang="en-US" altLang="zh-CN" dirty="0" smtClean="0"/>
              <a:t>300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task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现</a:t>
            </a:r>
            <a:r>
              <a:rPr lang="zh-CN" altLang="en-US" dirty="0" smtClean="0"/>
              <a:t>在间隔</a:t>
            </a:r>
            <a:r>
              <a:rPr lang="en-US" altLang="zh-CN" dirty="0" smtClean="0"/>
              <a:t>2000ms,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60s</a:t>
            </a:r>
            <a:r>
              <a:rPr lang="zh-CN" altLang="en-US" dirty="0" smtClean="0"/>
              <a:t>窗口内包含</a:t>
            </a:r>
            <a:r>
              <a:rPr lang="en-US" altLang="zh-CN" dirty="0" smtClean="0"/>
              <a:t>30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task</a:t>
            </a:r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平均运行时间：</a:t>
            </a:r>
            <a:r>
              <a:rPr lang="en-US" altLang="zh-CN" dirty="0" smtClean="0"/>
              <a:t>61s </a:t>
            </a:r>
            <a:r>
              <a:rPr lang="en-US" altLang="zh-CN" dirty="0" smtClean="0">
                <a:sym typeface="Wingdings" panose="05000000000000000000" pitchFamily="2" charset="2"/>
              </a:rPr>
              <a:t> 11s </a:t>
            </a:r>
            <a:r>
              <a:rPr lang="zh-CN" altLang="en-US" dirty="0" smtClean="0">
                <a:sym typeface="Wingdings" panose="05000000000000000000" pitchFamily="2" charset="2"/>
              </a:rPr>
              <a:t>提高</a:t>
            </a:r>
            <a:r>
              <a:rPr lang="en-US" altLang="zh-CN" dirty="0" smtClean="0">
                <a:sym typeface="Wingdings" panose="05000000000000000000" pitchFamily="2" charset="2"/>
              </a:rPr>
              <a:t>6</a:t>
            </a:r>
            <a:r>
              <a:rPr lang="zh-CN" altLang="en-US" dirty="0" smtClean="0">
                <a:sym typeface="Wingdings" panose="05000000000000000000" pitchFamily="2" charset="2"/>
              </a:rPr>
              <a:t>倍速率！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sym typeface="Wingdings" panose="05000000000000000000" pitchFamily="2" charset="2"/>
              </a:rPr>
              <a:t>结</a:t>
            </a:r>
            <a:r>
              <a:rPr lang="zh-CN" altLang="en-US" dirty="0" smtClean="0">
                <a:sym typeface="Wingdings" panose="05000000000000000000" pitchFamily="2" charset="2"/>
              </a:rPr>
              <a:t>论：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sym typeface="Wingdings" panose="05000000000000000000" pitchFamily="2" charset="2"/>
              </a:rPr>
              <a:t>合</a:t>
            </a:r>
            <a:r>
              <a:rPr lang="zh-CN" altLang="en-US" dirty="0" smtClean="0">
                <a:sym typeface="Wingdings" panose="05000000000000000000" pitchFamily="2" charset="2"/>
              </a:rPr>
              <a:t>适的</a:t>
            </a:r>
            <a:r>
              <a:rPr lang="en-US" altLang="zh-CN" dirty="0" err="1" smtClean="0">
                <a:sym typeface="Wingdings" panose="05000000000000000000" pitchFamily="2" charset="2"/>
              </a:rPr>
              <a:t>blockInterval</a:t>
            </a:r>
            <a:r>
              <a:rPr lang="zh-CN" altLang="en-US" dirty="0" smtClean="0">
                <a:sym typeface="Wingdings" panose="05000000000000000000" pitchFamily="2" charset="2"/>
              </a:rPr>
              <a:t>非常重要，如何在理论上寻找最佳间隔需要优化算法。</a:t>
            </a:r>
            <a:r>
              <a:rPr lang="zh-CN" altLang="en-US" dirty="0"/>
              <a:t>该算法预计在</a:t>
            </a:r>
            <a:r>
              <a:rPr lang="en-US" altLang="zh-CN" dirty="0"/>
              <a:t>2</a:t>
            </a:r>
            <a:r>
              <a:rPr lang="zh-CN" altLang="en-US" dirty="0"/>
              <a:t>月发行的</a:t>
            </a:r>
            <a:r>
              <a:rPr lang="en-US" altLang="zh-CN" dirty="0"/>
              <a:t>0.2</a:t>
            </a:r>
            <a:r>
              <a:rPr lang="zh-CN" altLang="en-US" dirty="0"/>
              <a:t>版本中出</a:t>
            </a:r>
            <a:r>
              <a:rPr lang="zh-CN" altLang="en-US" dirty="0" smtClean="0"/>
              <a:t>现。</a:t>
            </a:r>
            <a:endParaRPr lang="en-US" dirty="0"/>
          </a:p>
        </p:txBody>
      </p:sp>
      <p:pic>
        <p:nvPicPr>
          <p:cNvPr id="2050" name="Picture 2" descr="http://s14.sinaimg.cn/large/002BgFrZty6YqWpI8eF1d&amp;6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412" y="2835131"/>
            <a:ext cx="472440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990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Topic 3 </a:t>
            </a:r>
            <a:r>
              <a:rPr lang="zh-CN" altLang="en-US" sz="4000" dirty="0" smtClean="0"/>
              <a:t>如</a:t>
            </a:r>
            <a:r>
              <a:rPr lang="zh-CN" altLang="en-US" sz="4000" dirty="0"/>
              <a:t>何将流数据快速写入</a:t>
            </a:r>
            <a:r>
              <a:rPr lang="en-US" altLang="zh-CN" sz="4000" dirty="0" err="1"/>
              <a:t>Hbase</a:t>
            </a:r>
            <a:r>
              <a:rPr lang="en-US" altLang="zh-CN" sz="4000" dirty="0"/>
              <a:t>?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6217643" cy="4050792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中将数据写入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是简洁的，但是在</a:t>
            </a:r>
            <a:r>
              <a:rPr lang="en-US" altLang="zh-CN" dirty="0" smtClean="0"/>
              <a:t>spark streaming</a:t>
            </a:r>
            <a:r>
              <a:rPr lang="zh-CN" altLang="en-US" dirty="0" smtClean="0"/>
              <a:t>中，这是一个很大的挑战。</a:t>
            </a:r>
            <a:endParaRPr lang="en-US" altLang="zh-CN" dirty="0" smtClean="0"/>
          </a:p>
          <a:p>
            <a:r>
              <a:rPr lang="zh-CN" altLang="en-US" dirty="0"/>
              <a:t>我</a:t>
            </a:r>
            <a:r>
              <a:rPr lang="zh-CN" altLang="en-US" dirty="0" smtClean="0"/>
              <a:t>们进行了</a:t>
            </a:r>
            <a:r>
              <a:rPr lang="en-US" altLang="zh-CN" dirty="0" smtClean="0"/>
              <a:t>6</a:t>
            </a:r>
            <a:r>
              <a:rPr lang="zh-CN" altLang="en-US" dirty="0" smtClean="0"/>
              <a:t>万条数据的写数据库测试，每条数据写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个条目，合计</a:t>
            </a:r>
            <a:r>
              <a:rPr lang="en-US" altLang="zh-CN" dirty="0" smtClean="0"/>
              <a:t>420</a:t>
            </a:r>
            <a:r>
              <a:rPr lang="zh-CN" altLang="en-US" dirty="0" smtClean="0"/>
              <a:t>万次写操作，原始方法耗时</a:t>
            </a:r>
            <a:r>
              <a:rPr lang="en-US" altLang="zh-CN" dirty="0" smtClean="0"/>
              <a:t>28</a:t>
            </a:r>
            <a:r>
              <a:rPr lang="zh-CN" altLang="en-US" dirty="0" smtClean="0"/>
              <a:t>分钟，经过改进后达到</a:t>
            </a:r>
            <a:r>
              <a:rPr lang="en-US" altLang="zh-CN" dirty="0" smtClean="0"/>
              <a:t>3s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改进</a:t>
            </a:r>
            <a:r>
              <a:rPr lang="zh-CN" altLang="en-US" dirty="0" smtClean="0"/>
              <a:t>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小时的网络流量，写入时间是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分钟左右。这解决了长期存在的性能瓶颈。</a:t>
            </a:r>
            <a:endParaRPr lang="en-US" altLang="zh-CN" dirty="0" smtClean="0"/>
          </a:p>
        </p:txBody>
      </p:sp>
      <p:pic>
        <p:nvPicPr>
          <p:cNvPr id="3076" name="Picture 4" descr="http://www.freeoa.net/images/product/serversf/2015/hbase_region_server_ar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575" y="3081049"/>
            <a:ext cx="3438525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982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Topic 3 </a:t>
            </a:r>
            <a:r>
              <a:rPr lang="zh-CN" altLang="en-US" sz="4000" dirty="0"/>
              <a:t>如何将流数据快速写入</a:t>
            </a:r>
            <a:r>
              <a:rPr lang="en-US" altLang="zh-CN" sz="4000" dirty="0" err="1"/>
              <a:t>Hbase</a:t>
            </a:r>
            <a:r>
              <a:rPr lang="en-US" altLang="zh-CN" sz="4000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99735"/>
            <a:ext cx="9450370" cy="2025396"/>
          </a:xfrm>
        </p:spPr>
        <p:txBody>
          <a:bodyPr/>
          <a:lstStyle/>
          <a:p>
            <a:r>
              <a:rPr lang="zh-CN" altLang="en-US" dirty="0" smtClean="0"/>
              <a:t>方法 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RESTful API 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zh-CN" altLang="en-US" dirty="0" smtClean="0"/>
              <a:t>每条数据</a:t>
            </a:r>
            <a:r>
              <a:rPr lang="en-US" altLang="zh-CN" dirty="0" smtClean="0"/>
              <a:t>7</a:t>
            </a:r>
            <a:r>
              <a:rPr lang="zh-CN" altLang="en-US" dirty="0" smtClean="0"/>
              <a:t>次读写，每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次读写一个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r>
              <a:rPr lang="zh-CN" altLang="en-US" dirty="0"/>
              <a:t>测试时间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28</a:t>
            </a:r>
            <a:r>
              <a:rPr lang="zh-CN" altLang="en-US" dirty="0" smtClean="0"/>
              <a:t>分钟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4146804"/>
            <a:ext cx="12192000" cy="229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67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5183170" cy="4050792"/>
          </a:xfrm>
        </p:spPr>
        <p:txBody>
          <a:bodyPr/>
          <a:lstStyle/>
          <a:p>
            <a:r>
              <a:rPr lang="en-US" dirty="0" smtClean="0"/>
              <a:t>Schedule</a:t>
            </a:r>
          </a:p>
          <a:p>
            <a:r>
              <a:rPr lang="en-US" dirty="0" smtClean="0"/>
              <a:t>Overview</a:t>
            </a:r>
          </a:p>
          <a:p>
            <a:r>
              <a:rPr lang="en-US" dirty="0" smtClean="0"/>
              <a:t>Optimization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712" y="61976"/>
            <a:ext cx="4300380" cy="669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59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Topic 3 </a:t>
            </a:r>
            <a:r>
              <a:rPr lang="zh-CN" altLang="en-US" sz="4000" dirty="0"/>
              <a:t>如何将流数据快速写入</a:t>
            </a:r>
            <a:r>
              <a:rPr lang="en-US" altLang="zh-CN" sz="4000" dirty="0" err="1"/>
              <a:t>Hbase</a:t>
            </a:r>
            <a:r>
              <a:rPr lang="en-US" altLang="zh-CN" sz="4000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99735"/>
            <a:ext cx="9450370" cy="202539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方法 </a:t>
            </a:r>
            <a:r>
              <a:rPr lang="en-US" altLang="zh-CN" dirty="0"/>
              <a:t>2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RESTful API 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zh-CN" altLang="en-US" dirty="0" smtClean="0"/>
              <a:t>每条数据</a:t>
            </a:r>
            <a:r>
              <a:rPr lang="en-US" altLang="zh-CN" dirty="0" smtClean="0"/>
              <a:t>7</a:t>
            </a:r>
            <a:r>
              <a:rPr lang="zh-CN" altLang="en-US" dirty="0" smtClean="0"/>
              <a:t>次读写，每次读写一个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连接。</a:t>
            </a:r>
            <a:endParaRPr lang="en-US" altLang="zh-CN" dirty="0" smtClean="0"/>
          </a:p>
          <a:p>
            <a:r>
              <a:rPr lang="zh-CN" altLang="en-US" dirty="0"/>
              <a:t>改</a:t>
            </a:r>
            <a:r>
              <a:rPr lang="zh-CN" altLang="en-US" dirty="0" smtClean="0"/>
              <a:t>进：减少</a:t>
            </a:r>
            <a:r>
              <a:rPr lang="en-US" altLang="zh-CN" dirty="0" smtClean="0"/>
              <a:t>Map</a:t>
            </a:r>
            <a:r>
              <a:rPr lang="zh-CN" altLang="en-US" dirty="0" smtClean="0"/>
              <a:t>操作次数，从</a:t>
            </a:r>
            <a:r>
              <a:rPr lang="en-US" altLang="zh-CN" dirty="0" smtClean="0"/>
              <a:t>spark </a:t>
            </a:r>
            <a:r>
              <a:rPr lang="en-US" altLang="zh-CN" dirty="0" err="1" smtClean="0"/>
              <a:t>scala</a:t>
            </a:r>
            <a:r>
              <a:rPr lang="zh-CN" altLang="en-US" dirty="0" smtClean="0"/>
              <a:t>层面改进</a:t>
            </a:r>
            <a:endParaRPr lang="en-US" altLang="zh-CN" dirty="0" smtClean="0"/>
          </a:p>
          <a:p>
            <a:r>
              <a:rPr lang="zh-CN" altLang="en-US" dirty="0"/>
              <a:t>测试时间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25</a:t>
            </a:r>
            <a:r>
              <a:rPr lang="zh-CN" altLang="en-US" dirty="0" smtClean="0"/>
              <a:t>分钟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76290"/>
            <a:ext cx="12192000" cy="232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61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Topic 3 </a:t>
            </a:r>
            <a:r>
              <a:rPr lang="zh-CN" altLang="en-US" sz="4000" dirty="0"/>
              <a:t>如何将流数据快速写入</a:t>
            </a:r>
            <a:r>
              <a:rPr lang="en-US" altLang="zh-CN" sz="4000" dirty="0" err="1"/>
              <a:t>Hbase</a:t>
            </a:r>
            <a:r>
              <a:rPr lang="en-US" altLang="zh-CN" sz="4000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99735"/>
            <a:ext cx="9450370" cy="202539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方法 </a:t>
            </a:r>
            <a:r>
              <a:rPr lang="en-US" altLang="zh-CN" dirty="0" smtClean="0"/>
              <a:t>3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RESTful API 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zh-CN" altLang="en-US" dirty="0" smtClean="0"/>
              <a:t>每条数据</a:t>
            </a:r>
            <a:r>
              <a:rPr lang="en-US" altLang="zh-CN" dirty="0" smtClean="0"/>
              <a:t>7</a:t>
            </a:r>
            <a:r>
              <a:rPr lang="zh-CN" altLang="en-US" dirty="0" smtClean="0"/>
              <a:t>次读写，每次读写一个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连接。</a:t>
            </a:r>
            <a:endParaRPr lang="en-US" altLang="zh-CN" dirty="0" smtClean="0"/>
          </a:p>
          <a:p>
            <a:r>
              <a:rPr lang="zh-CN" altLang="en-US" dirty="0"/>
              <a:t>改</a:t>
            </a:r>
            <a:r>
              <a:rPr lang="zh-CN" altLang="en-US" dirty="0" smtClean="0"/>
              <a:t>进：每次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连接之后手动关闭该连接，防止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池太满</a:t>
            </a:r>
            <a:endParaRPr lang="en-US" altLang="zh-CN" dirty="0" smtClean="0"/>
          </a:p>
          <a:p>
            <a:r>
              <a:rPr lang="zh-CN" altLang="en-US" dirty="0"/>
              <a:t>测试时间</a:t>
            </a:r>
            <a:r>
              <a:rPr lang="zh-CN" altLang="en-US" dirty="0" smtClean="0"/>
              <a:t>：</a:t>
            </a:r>
            <a:r>
              <a:rPr lang="en-US" altLang="zh-CN" dirty="0" smtClean="0"/>
              <a:t>&gt;&gt; 28</a:t>
            </a:r>
            <a:r>
              <a:rPr lang="zh-CN" altLang="en-US" dirty="0" smtClean="0"/>
              <a:t>分钟 分析：关闭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连接耗费大量时间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" y="4238625"/>
            <a:ext cx="1218895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91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Topic 3 </a:t>
            </a:r>
            <a:r>
              <a:rPr lang="zh-CN" altLang="en-US" sz="4000" dirty="0"/>
              <a:t>如何将流数据快速写入</a:t>
            </a:r>
            <a:r>
              <a:rPr lang="en-US" altLang="zh-CN" sz="4000" dirty="0" err="1"/>
              <a:t>Hbase</a:t>
            </a:r>
            <a:r>
              <a:rPr lang="en-US" altLang="zh-CN" sz="4000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99735"/>
            <a:ext cx="9450370" cy="202539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方法 </a:t>
            </a:r>
            <a:r>
              <a:rPr lang="en-US" altLang="zh-CN" dirty="0"/>
              <a:t>4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RESTful API 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zh-CN" altLang="en-US" dirty="0" smtClean="0"/>
              <a:t>每个数据分区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连接，后续读写新建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消息，而不重建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连接。该方法为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官网指定方法</a:t>
            </a:r>
            <a:endParaRPr lang="en-US" altLang="zh-CN" dirty="0" smtClean="0"/>
          </a:p>
          <a:p>
            <a:r>
              <a:rPr lang="zh-CN" altLang="en-US" dirty="0" smtClean="0"/>
              <a:t>测试结果：测试失败 </a:t>
            </a:r>
            <a:r>
              <a:rPr lang="zh-CN" altLang="en-US" dirty="0"/>
              <a:t>分</a:t>
            </a:r>
            <a:r>
              <a:rPr lang="zh-CN" altLang="en-US" dirty="0" smtClean="0"/>
              <a:t>析：官网只给出指导性思想，未能给出示例代码实现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4072"/>
            <a:ext cx="12188952" cy="267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21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Topic 3 </a:t>
            </a:r>
            <a:r>
              <a:rPr lang="zh-CN" altLang="en-US" sz="4000" dirty="0"/>
              <a:t>如何将流数据快速写入</a:t>
            </a:r>
            <a:r>
              <a:rPr lang="en-US" altLang="zh-CN" sz="4000" dirty="0" err="1"/>
              <a:t>Hbase</a:t>
            </a:r>
            <a:r>
              <a:rPr lang="en-US" altLang="zh-CN" sz="4000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7" y="1899734"/>
            <a:ext cx="9616625" cy="216426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方法 </a:t>
            </a:r>
            <a:r>
              <a:rPr lang="en-US" altLang="zh-CN" dirty="0" smtClean="0"/>
              <a:t>5</a:t>
            </a:r>
          </a:p>
          <a:p>
            <a:pPr>
              <a:lnSpc>
                <a:spcPct val="110000"/>
              </a:lnSpc>
            </a:pPr>
            <a:r>
              <a:rPr lang="zh-CN" altLang="en-US" dirty="0" smtClean="0"/>
              <a:t>使用经典</a:t>
            </a:r>
            <a:r>
              <a:rPr lang="en-US" altLang="zh-CN" dirty="0" smtClean="0"/>
              <a:t>Spark 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在</a:t>
            </a:r>
            <a:r>
              <a:rPr lang="en-US" altLang="zh-CN" dirty="0" smtClean="0"/>
              <a:t>streaming </a:t>
            </a:r>
            <a:r>
              <a:rPr lang="zh-CN" altLang="en-US" dirty="0" smtClean="0"/>
              <a:t>上套用 </a:t>
            </a:r>
            <a:r>
              <a:rPr lang="en-US" altLang="zh-CN" dirty="0" smtClean="0"/>
              <a:t>spark </a:t>
            </a:r>
            <a:r>
              <a:rPr lang="zh-CN" altLang="en-US" dirty="0" smtClean="0"/>
              <a:t>对</a:t>
            </a:r>
            <a:r>
              <a:rPr lang="en-US" altLang="zh-CN" dirty="0" err="1" smtClean="0"/>
              <a:t>Hbase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的接口加以实现。该方法为理论最佳方法。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测试结果：测试失败 分析：</a:t>
            </a:r>
            <a:r>
              <a:rPr lang="en-US" altLang="zh-CN" dirty="0" smtClean="0"/>
              <a:t>spark streaming</a:t>
            </a:r>
            <a:r>
              <a:rPr lang="zh-CN" altLang="en-US" dirty="0" smtClean="0"/>
              <a:t>要求所有输出能够串行化，但是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对于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的接口类没有实现串行化方法，因而需要修改接口类源码才能实现理想性能。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1483"/>
            <a:ext cx="12188952" cy="229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32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Topic 3 </a:t>
            </a:r>
            <a:r>
              <a:rPr lang="zh-CN" altLang="en-US" sz="4000" dirty="0"/>
              <a:t>如何将流数据快速写入</a:t>
            </a:r>
            <a:r>
              <a:rPr lang="en-US" altLang="zh-CN" sz="4000" dirty="0" err="1"/>
              <a:t>Hbase</a:t>
            </a:r>
            <a:r>
              <a:rPr lang="en-US" altLang="zh-CN" sz="4000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99734"/>
            <a:ext cx="9450370" cy="329110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方法 </a:t>
            </a:r>
            <a:r>
              <a:rPr lang="en-US" altLang="zh-CN" dirty="0" smtClean="0"/>
              <a:t>6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/>
              <a:t> </a:t>
            </a:r>
            <a:r>
              <a:rPr lang="en-US" altLang="zh-CN" dirty="0" smtClean="0"/>
              <a:t>spark streaming </a:t>
            </a:r>
            <a:r>
              <a:rPr lang="zh-CN" altLang="en-US" dirty="0" smtClean="0"/>
              <a:t>写入文件 </a:t>
            </a:r>
            <a:r>
              <a:rPr lang="en-US" altLang="zh-CN" dirty="0" smtClean="0"/>
              <a:t>+ 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转换接口实现</a:t>
            </a:r>
            <a:endParaRPr lang="en-US" altLang="zh-CN" dirty="0" smtClean="0"/>
          </a:p>
          <a:p>
            <a:r>
              <a:rPr lang="zh-CN" altLang="en-US" dirty="0" smtClean="0"/>
              <a:t>该</a:t>
            </a:r>
            <a:r>
              <a:rPr lang="zh-CN" altLang="en-US" dirty="0"/>
              <a:t>方</a:t>
            </a:r>
            <a:r>
              <a:rPr lang="zh-CN" altLang="en-US" dirty="0" smtClean="0"/>
              <a:t>法共用了数据持久化为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的步骤，以磁盘文件读写为代价，换取更高的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写入效率</a:t>
            </a:r>
            <a:endParaRPr lang="en-US" altLang="zh-CN" dirty="0" smtClean="0"/>
          </a:p>
          <a:p>
            <a:r>
              <a:rPr lang="zh-CN" altLang="en-US" dirty="0" smtClean="0"/>
              <a:t>测试结果：</a:t>
            </a:r>
            <a:r>
              <a:rPr lang="en-US" altLang="zh-CN" dirty="0" smtClean="0"/>
              <a:t>2.5s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dirty="0" smtClean="0"/>
              <a:t>分析：尽管这一过程代码实现非常繁琐，同时具有一定的风险性，可能会有部分结果丢失，但是换取到了性能上成百倍的提高，在策略上是合适的。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64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Topic 4 </a:t>
            </a:r>
            <a:r>
              <a:rPr lang="zh-CN" altLang="en-US" sz="4000" dirty="0" smtClean="0"/>
              <a:t>如</a:t>
            </a:r>
            <a:r>
              <a:rPr lang="zh-CN" altLang="en-US" sz="4000" dirty="0"/>
              <a:t>何快速进行在线数据统计</a:t>
            </a:r>
            <a:r>
              <a:rPr lang="zh-CN" altLang="en-US" sz="4000" dirty="0" smtClean="0"/>
              <a:t>？</a:t>
            </a:r>
            <a:r>
              <a:rPr lang="en-US" altLang="zh-CN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939" y="2072825"/>
            <a:ext cx="5949788" cy="431633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在</a:t>
            </a:r>
            <a:r>
              <a:rPr lang="en-US" altLang="zh-CN" dirty="0" smtClean="0"/>
              <a:t>spark streaming</a:t>
            </a:r>
            <a:r>
              <a:rPr lang="zh-CN" altLang="en-US" dirty="0" smtClean="0"/>
              <a:t>的前提下进行线数据统计，需要重新设计算法。比如一个简单的选取</a:t>
            </a:r>
            <a:r>
              <a:rPr lang="en-US" altLang="zh-CN" dirty="0" smtClean="0"/>
              <a:t>top10</a:t>
            </a:r>
            <a:r>
              <a:rPr lang="zh-CN" altLang="en-US" dirty="0" smtClean="0"/>
              <a:t>的过程，我们应该如何完成？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分析：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/>
              <a:t>经</a:t>
            </a:r>
            <a:r>
              <a:rPr lang="zh-CN" altLang="en-US" dirty="0" smtClean="0"/>
              <a:t>典优化算法：无法并行，不适合于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计算框架，无法应用</a:t>
            </a:r>
            <a:r>
              <a:rPr lang="en-US" altLang="zh-CN" dirty="0" smtClean="0"/>
              <a:t>spark </a:t>
            </a:r>
            <a:r>
              <a:rPr lang="zh-CN" altLang="en-US" dirty="0" smtClean="0"/>
              <a:t>算子，不适合于分布式计算，几乎无法使用。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/>
              <a:t>适合</a:t>
            </a:r>
            <a:r>
              <a:rPr lang="zh-CN" altLang="en-US" dirty="0" smtClean="0"/>
              <a:t>于分布式的选取算法：</a:t>
            </a:r>
            <a:endParaRPr lang="en-US" altLang="zh-CN" dirty="0" smtClean="0"/>
          </a:p>
          <a:p>
            <a:pPr lvl="2">
              <a:lnSpc>
                <a:spcPct val="110000"/>
              </a:lnSpc>
            </a:pPr>
            <a:r>
              <a:rPr lang="zh-CN" altLang="en-US" dirty="0"/>
              <a:t>尽</a:t>
            </a:r>
            <a:r>
              <a:rPr lang="zh-CN" altLang="en-US" dirty="0" smtClean="0"/>
              <a:t>量采用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提供的算子，尽量采用</a:t>
            </a:r>
            <a:r>
              <a:rPr lang="en-US" altLang="zh-CN" dirty="0" err="1" smtClean="0"/>
              <a:t>rdd</a:t>
            </a:r>
            <a:r>
              <a:rPr lang="zh-CN" altLang="en-US" dirty="0" smtClean="0"/>
              <a:t>操作。</a:t>
            </a:r>
            <a:endParaRPr lang="en-US" altLang="zh-CN" dirty="0" smtClean="0"/>
          </a:p>
          <a:p>
            <a:pPr lvl="2">
              <a:lnSpc>
                <a:spcPct val="110000"/>
              </a:lnSpc>
            </a:pPr>
            <a:r>
              <a:rPr lang="zh-CN" altLang="en-US" dirty="0"/>
              <a:t>对整</a:t>
            </a:r>
            <a:r>
              <a:rPr lang="zh-CN" altLang="en-US" dirty="0" smtClean="0"/>
              <a:t>体的每个元素执行操作，而不是对单个元素进行操作。比如快排这一类都是应该丢弃的。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/>
              <a:t>行</a:t>
            </a:r>
            <a:r>
              <a:rPr lang="zh-CN" altLang="en-US" dirty="0" smtClean="0"/>
              <a:t>动：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>
                <a:sym typeface="Wingdings" panose="05000000000000000000" pitchFamily="2" charset="2"/>
              </a:rPr>
              <a:t>见下一页</a:t>
            </a:r>
            <a:r>
              <a:rPr lang="en-US" altLang="zh-CN" dirty="0" smtClean="0">
                <a:sym typeface="Wingdings" panose="05000000000000000000" pitchFamily="2" charset="2"/>
              </a:rPr>
              <a:t>PPT</a:t>
            </a:r>
            <a:r>
              <a:rPr lang="zh-CN" altLang="en-US" dirty="0" smtClean="0">
                <a:sym typeface="Wingdings" panose="05000000000000000000" pitchFamily="2" charset="2"/>
              </a:rPr>
              <a:t>的代码比较</a:t>
            </a:r>
            <a:endParaRPr lang="en-US" altLang="zh-CN" dirty="0"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</a:pPr>
            <a:r>
              <a:rPr lang="zh-CN" altLang="en-US" dirty="0" smtClean="0">
                <a:sym typeface="Wingdings" panose="05000000000000000000" pitchFamily="2" charset="2"/>
              </a:rPr>
              <a:t>结论：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sym typeface="Wingdings" panose="05000000000000000000" pitchFamily="2" charset="2"/>
              </a:rPr>
              <a:t>这是一</a:t>
            </a:r>
            <a:r>
              <a:rPr lang="zh-CN" altLang="en-US" dirty="0" smtClean="0">
                <a:sym typeface="Wingdings" panose="05000000000000000000" pitchFamily="2" charset="2"/>
              </a:rPr>
              <a:t>个论文中需要考虑的问题，现在采用的是比较简单的操作。改进算法预计在</a:t>
            </a:r>
            <a:r>
              <a:rPr lang="en-US" altLang="zh-CN" dirty="0" smtClean="0">
                <a:sym typeface="Wingdings" panose="05000000000000000000" pitchFamily="2" charset="2"/>
              </a:rPr>
              <a:t>3</a:t>
            </a:r>
            <a:r>
              <a:rPr lang="zh-CN" altLang="en-US" dirty="0" smtClean="0">
                <a:sym typeface="Wingdings" panose="05000000000000000000" pitchFamily="2" charset="2"/>
              </a:rPr>
              <a:t>月的</a:t>
            </a:r>
            <a:r>
              <a:rPr lang="en-US" altLang="zh-CN" dirty="0" smtClean="0">
                <a:sym typeface="Wingdings" panose="05000000000000000000" pitchFamily="2" charset="2"/>
              </a:rPr>
              <a:t>v1</a:t>
            </a:r>
            <a:r>
              <a:rPr lang="zh-CN" altLang="en-US" dirty="0" smtClean="0">
                <a:sym typeface="Wingdings" panose="05000000000000000000" pitchFamily="2" charset="2"/>
              </a:rPr>
              <a:t>正式版中提出。</a:t>
            </a:r>
            <a:endParaRPr lang="en-US" dirty="0"/>
          </a:p>
        </p:txBody>
      </p:sp>
      <p:pic>
        <p:nvPicPr>
          <p:cNvPr id="4098" name="Picture 2" descr="http://img.techtarget.com.cn/database/article/2014/1/10151117_716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192" y="2262907"/>
            <a:ext cx="5311808" cy="356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489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721" y="232088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Topic 4 </a:t>
            </a:r>
            <a:r>
              <a:rPr lang="zh-CN" altLang="en-US" sz="4000" dirty="0" smtClean="0"/>
              <a:t>如</a:t>
            </a:r>
            <a:r>
              <a:rPr lang="zh-CN" altLang="en-US" sz="4000" dirty="0"/>
              <a:t>何快速进行在线数据统计</a:t>
            </a:r>
            <a:r>
              <a:rPr lang="zh-CN" altLang="en-US" sz="4000" dirty="0" smtClean="0"/>
              <a:t>？</a:t>
            </a:r>
            <a:r>
              <a:rPr lang="en-US" altLang="zh-CN" sz="4000" dirty="0" smtClean="0"/>
              <a:t> </a:t>
            </a:r>
            <a:endParaRPr lang="en-US" sz="4000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21" y="2311629"/>
            <a:ext cx="10141527" cy="1582424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35" y="4766252"/>
            <a:ext cx="11706225" cy="1762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5935" y="1570182"/>
            <a:ext cx="11706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IPSourceTop</a:t>
            </a:r>
            <a:r>
              <a:rPr lang="en-US" dirty="0"/>
              <a:t>   = </a:t>
            </a:r>
            <a:r>
              <a:rPr lang="en-US" dirty="0" err="1"/>
              <a:t>words.map</a:t>
            </a:r>
            <a:r>
              <a:rPr lang="en-US" dirty="0"/>
              <a:t>(x =&gt; (x(2),1)).</a:t>
            </a:r>
            <a:r>
              <a:rPr lang="en-US" dirty="0" err="1"/>
              <a:t>reduceByKey</a:t>
            </a:r>
            <a:r>
              <a:rPr lang="en-US" dirty="0"/>
              <a:t>((</a:t>
            </a:r>
            <a:r>
              <a:rPr lang="en-US" dirty="0" err="1"/>
              <a:t>x,y</a:t>
            </a:r>
            <a:r>
              <a:rPr lang="en-US" dirty="0"/>
              <a:t>) =&gt; x + y).map(pair =&gt; (pair._2,pair._1)).top(10).map( pair =&gt; Row(pair._2.trim,pair._1.toInt))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4371" y="3989169"/>
            <a:ext cx="11706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returnCodeTop</a:t>
            </a:r>
            <a:r>
              <a:rPr lang="en-US" dirty="0"/>
              <a:t>   = </a:t>
            </a:r>
            <a:r>
              <a:rPr lang="en-US" dirty="0" err="1"/>
              <a:t>words.map</a:t>
            </a:r>
            <a:r>
              <a:rPr lang="en-US" dirty="0"/>
              <a:t>(x =&gt; (x(6),1)).</a:t>
            </a:r>
            <a:r>
              <a:rPr lang="en-US" dirty="0" err="1"/>
              <a:t>reduceByKey</a:t>
            </a:r>
            <a:r>
              <a:rPr lang="en-US" dirty="0"/>
              <a:t>((</a:t>
            </a:r>
            <a:r>
              <a:rPr lang="en-US" dirty="0" err="1"/>
              <a:t>x,y</a:t>
            </a:r>
            <a:r>
              <a:rPr lang="en-US" dirty="0"/>
              <a:t>) =&gt; x + y).map(p =&gt; (p._2,p._1)).</a:t>
            </a:r>
            <a:r>
              <a:rPr lang="en-US" dirty="0" err="1"/>
              <a:t>sortByKey</a:t>
            </a:r>
            <a:r>
              <a:rPr lang="en-US" dirty="0"/>
              <a:t>().filter(_._1&gt;5).map(p =&gt; Row(p._2.trim,p._1.toInt))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68968" y="1279890"/>
            <a:ext cx="261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altLang="zh-CN" dirty="0" smtClean="0"/>
              <a:t>hich one is better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748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68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Release Version Time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95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6079097" cy="4050792"/>
          </a:xfrm>
        </p:spPr>
        <p:txBody>
          <a:bodyPr/>
          <a:lstStyle/>
          <a:p>
            <a:r>
              <a:rPr lang="en-US" dirty="0" smtClean="0"/>
              <a:t>Expected Beta Released Date: </a:t>
            </a:r>
            <a:r>
              <a:rPr lang="en-US" b="1" dirty="0" smtClean="0">
                <a:solidFill>
                  <a:srgbClr val="C00000"/>
                </a:solidFill>
              </a:rPr>
              <a:t>01/15</a:t>
            </a:r>
          </a:p>
          <a:p>
            <a:r>
              <a:rPr lang="en-US" dirty="0" smtClean="0"/>
              <a:t>Version 0.1: Single Node Demo</a:t>
            </a:r>
          </a:p>
          <a:p>
            <a:pPr lvl="1"/>
            <a:r>
              <a:rPr lang="en-US" dirty="0" smtClean="0"/>
              <a:t>Information Layer: Package Function</a:t>
            </a:r>
          </a:p>
          <a:p>
            <a:pPr lvl="1"/>
            <a:r>
              <a:rPr lang="en-US" dirty="0" smtClean="0"/>
              <a:t>Platform Layer: Total </a:t>
            </a:r>
          </a:p>
          <a:p>
            <a:pPr lvl="1"/>
            <a:r>
              <a:rPr lang="en-US" dirty="0" smtClean="0"/>
              <a:t>Analysis Layer: </a:t>
            </a:r>
            <a:r>
              <a:rPr lang="en-US" dirty="0" err="1" smtClean="0"/>
              <a:t>Online+Offline</a:t>
            </a:r>
            <a:r>
              <a:rPr lang="en-US" dirty="0" smtClean="0"/>
              <a:t> Simple Monitor</a:t>
            </a:r>
          </a:p>
          <a:p>
            <a:pPr lvl="1"/>
            <a:r>
              <a:rPr lang="en-US" dirty="0" smtClean="0"/>
              <a:t>Displayer Layer: Online UI</a:t>
            </a:r>
          </a:p>
          <a:p>
            <a:pPr lvl="1"/>
            <a:r>
              <a:rPr lang="en-US" dirty="0" smtClean="0"/>
              <a:t>Other:</a:t>
            </a:r>
          </a:p>
          <a:p>
            <a:pPr lvl="2"/>
            <a:r>
              <a:rPr lang="en-US" dirty="0"/>
              <a:t>Installation: One-touch </a:t>
            </a:r>
            <a:r>
              <a:rPr lang="en-US" dirty="0" smtClean="0"/>
              <a:t>installation</a:t>
            </a:r>
          </a:p>
          <a:p>
            <a:pPr lvl="2"/>
            <a:r>
              <a:rPr lang="en-US" dirty="0" smtClean="0"/>
              <a:t>Test: Unit-Test and Simulation-Test</a:t>
            </a:r>
          </a:p>
          <a:p>
            <a:pPr lvl="2"/>
            <a:r>
              <a:rPr lang="en-US" dirty="0" smtClean="0"/>
              <a:t>Performance: Suitable for current 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148" y="104649"/>
            <a:ext cx="3611305" cy="67533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19563" y="5614857"/>
            <a:ext cx="3823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hiller" panose="04020404031007020602" pitchFamily="82" charset="0"/>
              </a:rPr>
              <a:t>Jan. From Modules to System</a:t>
            </a:r>
            <a:endParaRPr lang="en-US" sz="3200" dirty="0"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900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6079097" cy="3438883"/>
          </a:xfrm>
        </p:spPr>
        <p:txBody>
          <a:bodyPr/>
          <a:lstStyle/>
          <a:p>
            <a:r>
              <a:rPr lang="en-US" dirty="0" smtClean="0"/>
              <a:t>Expected Beta Released Date: </a:t>
            </a:r>
            <a:r>
              <a:rPr lang="en-US" b="1" dirty="0" smtClean="0">
                <a:solidFill>
                  <a:srgbClr val="C00000"/>
                </a:solidFill>
              </a:rPr>
              <a:t>02/30</a:t>
            </a:r>
          </a:p>
          <a:p>
            <a:r>
              <a:rPr lang="en-US" dirty="0" smtClean="0"/>
              <a:t>Version 0.2: Distributed Demo</a:t>
            </a:r>
          </a:p>
          <a:p>
            <a:pPr lvl="1"/>
            <a:r>
              <a:rPr lang="en-US" dirty="0" smtClean="0"/>
              <a:t>Information Layer: Package Function</a:t>
            </a:r>
          </a:p>
          <a:p>
            <a:pPr lvl="1"/>
            <a:r>
              <a:rPr lang="en-US" dirty="0" smtClean="0"/>
              <a:t>Platform Layer: Total </a:t>
            </a:r>
          </a:p>
          <a:p>
            <a:pPr lvl="1"/>
            <a:r>
              <a:rPr lang="en-US" dirty="0" smtClean="0"/>
              <a:t>Analysis Layer: </a:t>
            </a:r>
            <a:r>
              <a:rPr lang="en-US" dirty="0" err="1" smtClean="0"/>
              <a:t>Online+Offline</a:t>
            </a:r>
            <a:r>
              <a:rPr lang="en-US" dirty="0" smtClean="0"/>
              <a:t> Simple Monitor</a:t>
            </a:r>
          </a:p>
          <a:p>
            <a:pPr lvl="1"/>
            <a:r>
              <a:rPr lang="en-US" dirty="0" smtClean="0"/>
              <a:t>Displayer Layer: Online UI</a:t>
            </a:r>
          </a:p>
          <a:p>
            <a:pPr lvl="1"/>
            <a:r>
              <a:rPr lang="en-US" dirty="0" smtClean="0"/>
              <a:t>Other:</a:t>
            </a:r>
          </a:p>
          <a:p>
            <a:pPr lvl="2"/>
            <a:r>
              <a:rPr lang="en-US" dirty="0"/>
              <a:t>Installation: One-touch </a:t>
            </a:r>
            <a:r>
              <a:rPr lang="en-US" dirty="0" smtClean="0"/>
              <a:t>installation</a:t>
            </a:r>
          </a:p>
          <a:p>
            <a:pPr lvl="2"/>
            <a:r>
              <a:rPr lang="en-US" dirty="0" smtClean="0"/>
              <a:t>Test: Unit-Test and Simulation-Test</a:t>
            </a:r>
          </a:p>
          <a:p>
            <a:pPr lvl="2"/>
            <a:r>
              <a:rPr lang="en-US" dirty="0" smtClean="0"/>
              <a:t>Performance: Suitable for current 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148" y="104649"/>
            <a:ext cx="3611305" cy="67533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5163" y="5587723"/>
            <a:ext cx="5985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hiller" panose="04020404031007020602" pitchFamily="82" charset="0"/>
              </a:rPr>
              <a:t>Feb. From Single-Node to Distributed System</a:t>
            </a:r>
            <a:endParaRPr lang="en-US" sz="3200" dirty="0"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69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6079097" cy="3438883"/>
          </a:xfrm>
        </p:spPr>
        <p:txBody>
          <a:bodyPr/>
          <a:lstStyle/>
          <a:p>
            <a:r>
              <a:rPr lang="en-US" dirty="0" smtClean="0"/>
              <a:t>Expected Beta Released Date: </a:t>
            </a:r>
            <a:r>
              <a:rPr lang="en-US" b="1" dirty="0" smtClean="0">
                <a:solidFill>
                  <a:srgbClr val="C00000"/>
                </a:solidFill>
              </a:rPr>
              <a:t>03/30</a:t>
            </a:r>
          </a:p>
          <a:p>
            <a:r>
              <a:rPr lang="en-US" dirty="0" smtClean="0"/>
              <a:t>Version 1.0</a:t>
            </a:r>
            <a:r>
              <a:rPr lang="en-US" dirty="0"/>
              <a:t>: Official </a:t>
            </a:r>
            <a:r>
              <a:rPr lang="en-US" dirty="0" smtClean="0"/>
              <a:t>released version</a:t>
            </a:r>
          </a:p>
          <a:p>
            <a:pPr lvl="1"/>
            <a:r>
              <a:rPr lang="en-US" dirty="0" smtClean="0"/>
              <a:t>Information Layer: Total</a:t>
            </a:r>
          </a:p>
          <a:p>
            <a:pPr lvl="1"/>
            <a:r>
              <a:rPr lang="en-US" dirty="0" smtClean="0"/>
              <a:t>Platform Layer: Total </a:t>
            </a:r>
          </a:p>
          <a:p>
            <a:pPr lvl="1"/>
            <a:r>
              <a:rPr lang="en-US" dirty="0" smtClean="0"/>
              <a:t>Analysis Layer: Total</a:t>
            </a:r>
          </a:p>
          <a:p>
            <a:pPr lvl="1"/>
            <a:r>
              <a:rPr lang="en-US" dirty="0" smtClean="0"/>
              <a:t>Displayer Layer: Total</a:t>
            </a:r>
          </a:p>
          <a:p>
            <a:pPr lvl="1"/>
            <a:r>
              <a:rPr lang="en-US" dirty="0" smtClean="0"/>
              <a:t>Other:</a:t>
            </a:r>
          </a:p>
          <a:p>
            <a:pPr lvl="2"/>
            <a:r>
              <a:rPr lang="en-US" dirty="0"/>
              <a:t>Installation: One-touch </a:t>
            </a:r>
            <a:r>
              <a:rPr lang="en-US" dirty="0" smtClean="0"/>
              <a:t>installation</a:t>
            </a:r>
          </a:p>
          <a:p>
            <a:pPr lvl="2"/>
            <a:r>
              <a:rPr lang="en-US" dirty="0" smtClean="0"/>
              <a:t>Test: All Tests + Pressure Test</a:t>
            </a:r>
          </a:p>
          <a:p>
            <a:pPr lvl="2"/>
            <a:r>
              <a:rPr lang="en-US" dirty="0" smtClean="0"/>
              <a:t>Performance: 10GB </a:t>
            </a:r>
            <a:r>
              <a:rPr lang="en-US" dirty="0" err="1" smtClean="0"/>
              <a:t>Netflow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45673" y="5587723"/>
            <a:ext cx="4091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hiller" panose="04020404031007020602" pitchFamily="82" charset="0"/>
              </a:rPr>
              <a:t>Mar. Official released version !</a:t>
            </a:r>
            <a:endParaRPr lang="en-US" sz="3200" dirty="0">
              <a:latin typeface="Chiller" panose="04020404031007020602" pitchFamily="8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313" y="101598"/>
            <a:ext cx="3612935" cy="675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42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6079097" cy="3438883"/>
          </a:xfrm>
        </p:spPr>
        <p:txBody>
          <a:bodyPr/>
          <a:lstStyle/>
          <a:p>
            <a:r>
              <a:rPr lang="en-US" dirty="0" smtClean="0"/>
              <a:t>Expected Beta Released Date: </a:t>
            </a:r>
            <a:r>
              <a:rPr lang="en-US" b="1" dirty="0" smtClean="0">
                <a:solidFill>
                  <a:srgbClr val="C00000"/>
                </a:solidFill>
              </a:rPr>
              <a:t>04/30</a:t>
            </a:r>
          </a:p>
          <a:p>
            <a:r>
              <a:rPr lang="en-US" dirty="0" smtClean="0"/>
              <a:t>Version 2.0</a:t>
            </a:r>
            <a:r>
              <a:rPr lang="en-US" dirty="0"/>
              <a:t>: </a:t>
            </a:r>
            <a:r>
              <a:rPr lang="en-US" dirty="0" smtClean="0"/>
              <a:t>Graph Computing Version</a:t>
            </a:r>
          </a:p>
          <a:p>
            <a:pPr lvl="1"/>
            <a:r>
              <a:rPr lang="en-US" dirty="0" smtClean="0"/>
              <a:t>Information Layer: Total</a:t>
            </a:r>
          </a:p>
          <a:p>
            <a:pPr lvl="1"/>
            <a:r>
              <a:rPr lang="en-US" dirty="0" smtClean="0"/>
              <a:t>Platform Layer: Total + Graph Storage</a:t>
            </a:r>
          </a:p>
          <a:p>
            <a:pPr lvl="1"/>
            <a:r>
              <a:rPr lang="en-US" dirty="0" smtClean="0"/>
              <a:t>Analysis Layer: Total + Graph Computing</a:t>
            </a:r>
          </a:p>
          <a:p>
            <a:pPr lvl="1"/>
            <a:r>
              <a:rPr lang="en-US" dirty="0" smtClean="0"/>
              <a:t>Displayer Layer: Total + Graph UI</a:t>
            </a:r>
          </a:p>
          <a:p>
            <a:pPr lvl="1"/>
            <a:r>
              <a:rPr lang="en-US" dirty="0" smtClean="0"/>
              <a:t>Other:</a:t>
            </a:r>
          </a:p>
          <a:p>
            <a:pPr lvl="2"/>
            <a:r>
              <a:rPr lang="en-US" dirty="0"/>
              <a:t>Installation: One-touch </a:t>
            </a:r>
            <a:r>
              <a:rPr lang="en-US" dirty="0" smtClean="0"/>
              <a:t>installation</a:t>
            </a:r>
          </a:p>
          <a:p>
            <a:pPr lvl="2"/>
            <a:r>
              <a:rPr lang="en-US" dirty="0" smtClean="0"/>
              <a:t>Test: All Tests + Pressure Test</a:t>
            </a:r>
          </a:p>
          <a:p>
            <a:pPr lvl="2"/>
            <a:r>
              <a:rPr lang="en-US" dirty="0" smtClean="0"/>
              <a:t>Performance: 10GB </a:t>
            </a:r>
            <a:r>
              <a:rPr lang="en-US" dirty="0" err="1" smtClean="0"/>
              <a:t>Netflow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46910" y="5551055"/>
            <a:ext cx="4945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hiller" panose="04020404031007020602" pitchFamily="82" charset="0"/>
              </a:rPr>
              <a:t>Apr. Better Graph Version for Public !</a:t>
            </a:r>
            <a:endParaRPr lang="en-US" sz="3200" dirty="0">
              <a:latin typeface="Chiller" panose="040204040310070206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849" y="2003142"/>
            <a:ext cx="4850882" cy="316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2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46937" y="3426690"/>
            <a:ext cx="6152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Chiller" panose="04020404031007020602" pitchFamily="82" charset="0"/>
              </a:rPr>
              <a:t>Graduation  Time !</a:t>
            </a:r>
            <a:endParaRPr lang="en-US" sz="7200" dirty="0"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675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Layer explanation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302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231</TotalTime>
  <Words>2249</Words>
  <Application>Microsoft Office PowerPoint</Application>
  <PresentationFormat>Widescreen</PresentationFormat>
  <Paragraphs>191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方正姚体</vt:lpstr>
      <vt:lpstr>Rockwell</vt:lpstr>
      <vt:lpstr>Rockwell Condensed</vt:lpstr>
      <vt:lpstr>Arial</vt:lpstr>
      <vt:lpstr>Chiller</vt:lpstr>
      <vt:lpstr>Wingdings</vt:lpstr>
      <vt:lpstr>Wood Type</vt:lpstr>
      <vt:lpstr>DATA-BASED Network SECURITY SYSTEM (DBNS)  DESIGN DOCUMENT</vt:lpstr>
      <vt:lpstr>Content</vt:lpstr>
      <vt:lpstr>Schedule</vt:lpstr>
      <vt:lpstr>Schedule</vt:lpstr>
      <vt:lpstr>Schedule</vt:lpstr>
      <vt:lpstr>Schedule</vt:lpstr>
      <vt:lpstr>Schedule</vt:lpstr>
      <vt:lpstr>Schedule</vt:lpstr>
      <vt:lpstr>Overview</vt:lpstr>
      <vt:lpstr>Layer 1</vt:lpstr>
      <vt:lpstr>Layer 2</vt:lpstr>
      <vt:lpstr>LAYER 3</vt:lpstr>
      <vt:lpstr>Layer 4</vt:lpstr>
      <vt:lpstr>optimization</vt:lpstr>
      <vt:lpstr>Topic</vt:lpstr>
      <vt:lpstr>Topic1 如何设定流处理的批次间隔?</vt:lpstr>
      <vt:lpstr>Topic 2 如何切分文件的Block? </vt:lpstr>
      <vt:lpstr>Topic 3 如何将流数据快速写入Hbase? </vt:lpstr>
      <vt:lpstr>Topic 3 如何将流数据快速写入Hbase?</vt:lpstr>
      <vt:lpstr>Topic 3 如何将流数据快速写入Hbase?</vt:lpstr>
      <vt:lpstr>Topic 3 如何将流数据快速写入Hbase?</vt:lpstr>
      <vt:lpstr>Topic 3 如何将流数据快速写入Hbase?</vt:lpstr>
      <vt:lpstr>Topic 3 如何将流数据快速写入Hbase?</vt:lpstr>
      <vt:lpstr>Topic 3 如何将流数据快速写入Hbase?</vt:lpstr>
      <vt:lpstr>Topic 4 如何快速进行在线数据统计？ </vt:lpstr>
      <vt:lpstr>Topic 4 如何快速进行在线数据统计？ </vt:lpstr>
      <vt:lpstr>thanks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DATA-BASED Network SECURITY SYSTEM (DBNS)  DESIGN DOCUMENT</dc:title>
  <dc:creator>Luo, Shengjie</dc:creator>
  <cp:lastModifiedBy>Luo, Shengjie</cp:lastModifiedBy>
  <cp:revision>35</cp:revision>
  <dcterms:created xsi:type="dcterms:W3CDTF">2016-12-28T11:41:02Z</dcterms:created>
  <dcterms:modified xsi:type="dcterms:W3CDTF">2016-12-28T15:33:50Z</dcterms:modified>
</cp:coreProperties>
</file>