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3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F2B5-80DF-43E8-9B91-D93E4C18D5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3991-B27C-419A-A9AD-54DDBC3F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0" y="279401"/>
            <a:ext cx="26670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9408"/>
            <a:ext cx="467201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1" y="3217335"/>
            <a:ext cx="2757487" cy="12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3" y="3111366"/>
            <a:ext cx="4418012" cy="27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954588" y="168275"/>
            <a:ext cx="108426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1: 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 tail lights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296986" y="2228851"/>
            <a:ext cx="369411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L3    L2    L1                 R1   R2   R3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43488" y="52388"/>
            <a:ext cx="10842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34266" y="3069035"/>
            <a:ext cx="201930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L3            L2           L1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56396" y="3089536"/>
            <a:ext cx="3276600" cy="2801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L3    L2    L1                R1      R2    R3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519987" y="4510088"/>
            <a:ext cx="1247775" cy="314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(c) Emergency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33400" y="6177618"/>
            <a:ext cx="108509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Note: Figures above are from John F.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Wakerly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“Digital Design: Principles &amp; Practices,” 3</a:t>
            </a:r>
            <a:r>
              <a:rPr kumimoji="0" lang="en-US" altLang="en-US" sz="1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ed., Prentice Hall, 2000.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626244" y="3101046"/>
            <a:ext cx="201930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</a:t>
            </a:r>
            <a:r>
              <a:rPr lang="en-US" altLang="en-US" sz="1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         R3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5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79400"/>
            <a:ext cx="10515600" cy="320675"/>
          </a:xfrm>
        </p:spPr>
        <p:txBody>
          <a:bodyPr>
            <a:noAutofit/>
          </a:bodyPr>
          <a:lstStyle/>
          <a:p>
            <a:r>
              <a:rPr lang="en-US" sz="2800" dirty="0" smtClean="0"/>
              <a:t>Note:  below is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 complete state diagram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038" y="925831"/>
            <a:ext cx="3875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First, </a:t>
            </a:r>
            <a:r>
              <a:rPr lang="en-US" dirty="0" smtClean="0"/>
              <a:t>there are 3 input signals: E, L, R. </a:t>
            </a:r>
            <a:r>
              <a:rPr lang="en-US" dirty="0" smtClean="0">
                <a:solidFill>
                  <a:srgbClr val="C00000"/>
                </a:solidFill>
              </a:rPr>
              <a:t>Each state must have the transitions that cover all 2</a:t>
            </a:r>
            <a:r>
              <a:rPr lang="en-US" baseline="30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 = 8 combinations of inputs</a:t>
            </a:r>
          </a:p>
          <a:p>
            <a:endParaRPr lang="en-US" dirty="0"/>
          </a:p>
          <a:p>
            <a:r>
              <a:rPr lang="en-US" dirty="0" smtClean="0"/>
              <a:t>E L R</a:t>
            </a:r>
          </a:p>
          <a:p>
            <a:r>
              <a:rPr lang="en-US" dirty="0" smtClean="0"/>
              <a:t>0 0 0      	E’L’R’</a:t>
            </a:r>
          </a:p>
          <a:p>
            <a:r>
              <a:rPr lang="en-US" dirty="0" smtClean="0"/>
              <a:t>0 0 1	E’L’R</a:t>
            </a:r>
          </a:p>
          <a:p>
            <a:r>
              <a:rPr lang="en-US" dirty="0" smtClean="0"/>
              <a:t>0 1 0	E’LR’</a:t>
            </a:r>
          </a:p>
          <a:p>
            <a:r>
              <a:rPr lang="en-US" dirty="0" smtClean="0"/>
              <a:t>0 1 1	E’LR</a:t>
            </a:r>
          </a:p>
          <a:p>
            <a:r>
              <a:rPr lang="en-US" dirty="0"/>
              <a:t>1</a:t>
            </a:r>
            <a:r>
              <a:rPr lang="en-US" dirty="0" smtClean="0"/>
              <a:t> 0 0      	EL’R’</a:t>
            </a:r>
          </a:p>
          <a:p>
            <a:r>
              <a:rPr lang="en-US" dirty="0"/>
              <a:t>1</a:t>
            </a:r>
            <a:r>
              <a:rPr lang="en-US" dirty="0" smtClean="0"/>
              <a:t> 0 1	EL’R</a:t>
            </a:r>
          </a:p>
          <a:p>
            <a:r>
              <a:rPr lang="en-US" dirty="0"/>
              <a:t>1</a:t>
            </a:r>
            <a:r>
              <a:rPr lang="en-US" dirty="0" smtClean="0"/>
              <a:t> 1 0	ELR’</a:t>
            </a:r>
          </a:p>
          <a:p>
            <a:r>
              <a:rPr lang="en-US" dirty="0"/>
              <a:t>1</a:t>
            </a:r>
            <a:r>
              <a:rPr lang="en-US" dirty="0" smtClean="0"/>
              <a:t> 1 1	ELR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00599" y="911545"/>
            <a:ext cx="1028700" cy="741878"/>
            <a:chOff x="4786313" y="1757364"/>
            <a:chExt cx="1028700" cy="741878"/>
          </a:xfrm>
        </p:grpSpPr>
        <p:sp>
          <p:nvSpPr>
            <p:cNvPr id="10" name="Oval 9"/>
            <p:cNvSpPr/>
            <p:nvPr/>
          </p:nvSpPr>
          <p:spPr>
            <a:xfrm>
              <a:off x="4786313" y="1757364"/>
              <a:ext cx="1028700" cy="7418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78005" y="194363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allon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4389235" y="3148255"/>
            <a:ext cx="557209" cy="3120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0" idx="4"/>
          </p:cNvCxnSpPr>
          <p:nvPr/>
        </p:nvCxnSpPr>
        <p:spPr>
          <a:xfrm flipV="1">
            <a:off x="5314949" y="1653423"/>
            <a:ext cx="0" cy="8866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rot="18923538">
            <a:off x="4579674" y="2373185"/>
            <a:ext cx="442609" cy="723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800599" y="2540051"/>
            <a:ext cx="1028700" cy="741878"/>
            <a:chOff x="4786313" y="1757364"/>
            <a:chExt cx="1028700" cy="741878"/>
          </a:xfrm>
          <a:solidFill>
            <a:schemeClr val="bg1"/>
          </a:solidFill>
        </p:grpSpPr>
        <p:sp>
          <p:nvSpPr>
            <p:cNvPr id="19" name="Oval 18"/>
            <p:cNvSpPr/>
            <p:nvPr/>
          </p:nvSpPr>
          <p:spPr>
            <a:xfrm>
              <a:off x="4786313" y="1757364"/>
              <a:ext cx="1028700" cy="74187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8005" y="1943637"/>
              <a:ext cx="44531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off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4946444" y="2476721"/>
            <a:ext cx="36700" cy="633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29299" y="2910990"/>
            <a:ext cx="84487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674177" y="2540051"/>
            <a:ext cx="1028700" cy="741878"/>
            <a:chOff x="4786313" y="1757364"/>
            <a:chExt cx="1028700" cy="741878"/>
          </a:xfrm>
          <a:solidFill>
            <a:schemeClr val="bg1"/>
          </a:solidFill>
        </p:grpSpPr>
        <p:sp>
          <p:nvSpPr>
            <p:cNvPr id="30" name="Oval 29"/>
            <p:cNvSpPr/>
            <p:nvPr/>
          </p:nvSpPr>
          <p:spPr>
            <a:xfrm>
              <a:off x="4786313" y="1757364"/>
              <a:ext cx="1028700" cy="74187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7847" y="1943637"/>
              <a:ext cx="6656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Ron1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20045" y="3891081"/>
            <a:ext cx="1028700" cy="741878"/>
            <a:chOff x="4786313" y="1757364"/>
            <a:chExt cx="1028700" cy="741878"/>
          </a:xfrm>
          <a:solidFill>
            <a:schemeClr val="bg1"/>
          </a:solidFill>
        </p:grpSpPr>
        <p:sp>
          <p:nvSpPr>
            <p:cNvPr id="36" name="Oval 35"/>
            <p:cNvSpPr/>
            <p:nvPr/>
          </p:nvSpPr>
          <p:spPr>
            <a:xfrm>
              <a:off x="4786313" y="1757364"/>
              <a:ext cx="1028700" cy="74187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8005" y="1943637"/>
              <a:ext cx="64312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dirty="0" smtClean="0"/>
                <a:t>on1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endCxn id="36" idx="0"/>
          </p:cNvCxnSpPr>
          <p:nvPr/>
        </p:nvCxnSpPr>
        <p:spPr>
          <a:xfrm>
            <a:off x="5325108" y="3281929"/>
            <a:ext cx="9287" cy="6091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4075" y="2564176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E’L’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06452" y="1812646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E’LR, EL’R’, EL’R, ELR’, ELR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71387" y="34763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E’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R’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01109" y="2188371"/>
            <a:ext cx="676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E’L’R’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403729" y="1197340"/>
            <a:ext cx="2213130" cy="670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9490" y="1005485"/>
            <a:ext cx="4854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Observe that this transition from ‘off’ to ‘</a:t>
            </a:r>
            <a:r>
              <a:rPr lang="en-US" sz="1200" dirty="0" err="1" smtClean="0">
                <a:solidFill>
                  <a:srgbClr val="C00000"/>
                </a:solidFill>
              </a:rPr>
              <a:t>allon</a:t>
            </a:r>
            <a:r>
              <a:rPr lang="en-US" sz="1200" smtClean="0">
                <a:solidFill>
                  <a:srgbClr val="C00000"/>
                </a:solidFill>
              </a:rPr>
              <a:t>’ </a:t>
            </a:r>
            <a:r>
              <a:rPr lang="en-US" sz="1200" dirty="0" smtClean="0">
                <a:solidFill>
                  <a:srgbClr val="C00000"/>
                </a:solidFill>
              </a:rPr>
              <a:t>covers 5 input combinations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84185" y="3891081"/>
            <a:ext cx="5648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make an easier to read state diagram, below is the outputs of each state</a:t>
            </a:r>
          </a:p>
          <a:p>
            <a:r>
              <a:rPr lang="en-US" sz="1400" b="1" dirty="0" smtClean="0"/>
              <a:t>State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L3    L2    L1                    R1      R2    R3</a:t>
            </a:r>
            <a:endParaRPr lang="en-US" sz="1400" b="1" dirty="0"/>
          </a:p>
          <a:p>
            <a:r>
              <a:rPr lang="en-US" sz="1400" dirty="0" smtClean="0"/>
              <a:t>Off		0       0	0	      0          0         0</a:t>
            </a:r>
          </a:p>
          <a:p>
            <a:r>
              <a:rPr lang="en-US" sz="1400" dirty="0" err="1" smtClean="0"/>
              <a:t>allon</a:t>
            </a:r>
            <a:r>
              <a:rPr lang="en-US" sz="1400" dirty="0" smtClean="0"/>
              <a:t>		</a:t>
            </a:r>
            <a:r>
              <a:rPr lang="en-US" sz="1400" dirty="0"/>
              <a:t>1</a:t>
            </a:r>
            <a:r>
              <a:rPr lang="en-US" sz="1400" dirty="0" smtClean="0"/>
              <a:t>       </a:t>
            </a:r>
            <a:r>
              <a:rPr lang="en-US" sz="1400" dirty="0"/>
              <a:t>1</a:t>
            </a:r>
            <a:r>
              <a:rPr lang="en-US" sz="1400" dirty="0" smtClean="0"/>
              <a:t>	1	      1          </a:t>
            </a:r>
            <a:r>
              <a:rPr lang="en-US" sz="1400" dirty="0"/>
              <a:t>1</a:t>
            </a:r>
            <a:r>
              <a:rPr lang="en-US" sz="1400" dirty="0" smtClean="0"/>
              <a:t>         </a:t>
            </a:r>
            <a:r>
              <a:rPr lang="en-US" sz="1400" dirty="0"/>
              <a:t>1</a:t>
            </a:r>
            <a:endParaRPr lang="en-US" sz="1400" dirty="0" smtClean="0"/>
          </a:p>
          <a:p>
            <a:r>
              <a:rPr lang="en-US" sz="1400" dirty="0" smtClean="0"/>
              <a:t>Ron1		0       0	0	      1          0         0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Lon1		0       0	1	      0          0         0</a:t>
            </a:r>
          </a:p>
          <a:p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547755" y="2216885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is your pre-lab 3 assignment to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omplete this state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543" y="5419040"/>
            <a:ext cx="4722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From the above state diagram, state ‘off’ is complete with all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0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181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Lab 3</vt:lpstr>
      <vt:lpstr>Note:  below is NOT a complete state diagram</vt:lpstr>
    </vt:vector>
  </TitlesOfParts>
  <Company>The University of Arizona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Thamvichai, Ratchaneekorn - (rthamvichai)</dc:creator>
  <cp:lastModifiedBy>Thamvichai, Ratchaneekorn - (rthamvichai)</cp:lastModifiedBy>
  <cp:revision>6</cp:revision>
  <dcterms:created xsi:type="dcterms:W3CDTF">2018-09-21T20:16:19Z</dcterms:created>
  <dcterms:modified xsi:type="dcterms:W3CDTF">2018-09-21T20:36:17Z</dcterms:modified>
</cp:coreProperties>
</file>