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8"/>
  </p:notesMasterIdLst>
  <p:handoutMasterIdLst>
    <p:handoutMasterId r:id="rId19"/>
  </p:handoutMasterIdLst>
  <p:sldIdLst>
    <p:sldId id="1087" r:id="rId2"/>
    <p:sldId id="833" r:id="rId3"/>
    <p:sldId id="1076" r:id="rId4"/>
    <p:sldId id="1108" r:id="rId5"/>
    <p:sldId id="1080" r:id="rId6"/>
    <p:sldId id="1081" r:id="rId7"/>
    <p:sldId id="1077" r:id="rId8"/>
    <p:sldId id="1078" r:id="rId9"/>
    <p:sldId id="1106" r:id="rId10"/>
    <p:sldId id="1093" r:id="rId11"/>
    <p:sldId id="1085" r:id="rId12"/>
    <p:sldId id="1086" r:id="rId13"/>
    <p:sldId id="1095" r:id="rId14"/>
    <p:sldId id="1107" r:id="rId15"/>
    <p:sldId id="1099" r:id="rId16"/>
    <p:sldId id="1100" r:id="rId17"/>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528" y="10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22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4993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34830" y="4416537"/>
            <a:ext cx="5140743" cy="4182516"/>
          </a:xfrm>
          <a:prstGeom prst="rect">
            <a:avLst/>
          </a:prstGeom>
          <a:noFill/>
          <a:ln w="9525">
            <a:noFill/>
            <a:miter lim="800000"/>
            <a:headEnd/>
            <a:tailEnd/>
          </a:ln>
          <a:effectLst/>
        </p:spPr>
        <p:txBody>
          <a:bodyPr vert="horz" wrap="square" lIns="91838" tIns="45113" rIns="91838" bIns="4511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85699" name="Rectangle 3"/>
          <p:cNvSpPr>
            <a:spLocks noGrp="1" noRot="1" noChangeAspect="1" noChangeArrowheads="1" noTextEdit="1"/>
          </p:cNvSpPr>
          <p:nvPr>
            <p:ph type="sldImg" idx="2"/>
          </p:nvPr>
        </p:nvSpPr>
        <p:spPr bwMode="auto">
          <a:xfrm>
            <a:off x="1189038" y="703263"/>
            <a:ext cx="4632325" cy="34734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2094420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00210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Rot="1" noChangeAspect="1" noChangeArrowheads="1" noTextEdit="1"/>
          </p:cNvSpPr>
          <p:nvPr>
            <p:ph type="sldImg"/>
          </p:nvPr>
        </p:nvSpPr>
        <p:spPr>
          <a:xfrm>
            <a:off x="1190625" y="704850"/>
            <a:ext cx="4629150" cy="3471863"/>
          </a:xfrm>
          <a:ln cap="flat"/>
        </p:spPr>
      </p:sp>
      <p:sp>
        <p:nvSpPr>
          <p:cNvPr id="288771" name="Rectangle 3"/>
          <p:cNvSpPr>
            <a:spLocks noGrp="1" noChangeArrowheads="1"/>
          </p:cNvSpPr>
          <p:nvPr>
            <p:ph type="body" idx="1"/>
          </p:nvPr>
        </p:nvSpPr>
        <p:spPr>
          <a:xfrm>
            <a:off x="936454" y="4416537"/>
            <a:ext cx="5137492" cy="418251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1" tIns="44442" rIns="90471" bIns="44442"/>
          <a:lstStyle/>
          <a:p>
            <a:pPr eaLnBrk="1" hangingPunct="1"/>
            <a:endParaRPr lang="en-US" altLang="en-US" smtClean="0"/>
          </a:p>
        </p:txBody>
      </p:sp>
    </p:spTree>
    <p:extLst>
      <p:ext uri="{BB962C8B-B14F-4D97-AF65-F5344CB8AC3E}">
        <p14:creationId xmlns:p14="http://schemas.microsoft.com/office/powerpoint/2010/main" val="721878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Rot="1" noChangeAspect="1" noChangeArrowheads="1" noTextEdit="1"/>
          </p:cNvSpPr>
          <p:nvPr>
            <p:ph type="sldImg"/>
          </p:nvPr>
        </p:nvSpPr>
        <p:spPr>
          <a:xfrm>
            <a:off x="1190625" y="704850"/>
            <a:ext cx="4629150" cy="3471863"/>
          </a:xfrm>
          <a:ln cap="flat"/>
        </p:spPr>
      </p:sp>
      <p:sp>
        <p:nvSpPr>
          <p:cNvPr id="291843" name="Rectangle 3"/>
          <p:cNvSpPr>
            <a:spLocks noGrp="1" noChangeArrowheads="1"/>
          </p:cNvSpPr>
          <p:nvPr>
            <p:ph type="body" idx="1"/>
          </p:nvPr>
        </p:nvSpPr>
        <p:spPr>
          <a:xfrm>
            <a:off x="936454" y="4416537"/>
            <a:ext cx="5137492" cy="418251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1" tIns="44442" rIns="90471" bIns="44442"/>
          <a:lstStyle/>
          <a:p>
            <a:pPr eaLnBrk="1" hangingPunct="1"/>
            <a:endParaRPr lang="en-US" altLang="en-US" smtClean="0"/>
          </a:p>
        </p:txBody>
      </p:sp>
    </p:spTree>
    <p:extLst>
      <p:ext uri="{BB962C8B-B14F-4D97-AF65-F5344CB8AC3E}">
        <p14:creationId xmlns:p14="http://schemas.microsoft.com/office/powerpoint/2010/main" val="1324627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Rot="1" noChangeAspect="1" noChangeArrowheads="1" noTextEdit="1"/>
          </p:cNvSpPr>
          <p:nvPr>
            <p:ph type="sldImg"/>
          </p:nvPr>
        </p:nvSpPr>
        <p:spPr>
          <a:xfrm>
            <a:off x="1190625" y="704850"/>
            <a:ext cx="4629150" cy="3471863"/>
          </a:xfrm>
          <a:ln cap="flat"/>
        </p:spPr>
      </p:sp>
      <p:sp>
        <p:nvSpPr>
          <p:cNvPr id="291843" name="Rectangle 3"/>
          <p:cNvSpPr>
            <a:spLocks noGrp="1" noChangeArrowheads="1"/>
          </p:cNvSpPr>
          <p:nvPr>
            <p:ph type="body" idx="1"/>
          </p:nvPr>
        </p:nvSpPr>
        <p:spPr>
          <a:xfrm>
            <a:off x="936454" y="4416537"/>
            <a:ext cx="5137492" cy="418251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1" tIns="44442" rIns="90471" bIns="44442"/>
          <a:lstStyle/>
          <a:p>
            <a:pPr eaLnBrk="1" hangingPunct="1"/>
            <a:endParaRPr lang="en-US" altLang="en-US" smtClean="0"/>
          </a:p>
        </p:txBody>
      </p:sp>
    </p:spTree>
    <p:extLst>
      <p:ext uri="{BB962C8B-B14F-4D97-AF65-F5344CB8AC3E}">
        <p14:creationId xmlns:p14="http://schemas.microsoft.com/office/powerpoint/2010/main" val="1324627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Rot="1" noChangeAspect="1" noChangeArrowheads="1" noTextEdit="1"/>
          </p:cNvSpPr>
          <p:nvPr>
            <p:ph type="sldImg"/>
          </p:nvPr>
        </p:nvSpPr>
        <p:spPr>
          <a:ln cap="flat"/>
        </p:spPr>
      </p:sp>
      <p:sp>
        <p:nvSpPr>
          <p:cNvPr id="294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eaLnBrk="1" hangingPunct="1"/>
            <a:endParaRPr lang="en-US" altLang="en-US" smtClean="0"/>
          </a:p>
        </p:txBody>
      </p:sp>
    </p:spTree>
    <p:extLst>
      <p:ext uri="{BB962C8B-B14F-4D97-AF65-F5344CB8AC3E}">
        <p14:creationId xmlns:p14="http://schemas.microsoft.com/office/powerpoint/2010/main" val="1369093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68531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Rot="1" noChangeAspect="1" noChangeArrowheads="1" noTextEdit="1"/>
          </p:cNvSpPr>
          <p:nvPr>
            <p:ph type="sldImg"/>
          </p:nvPr>
        </p:nvSpPr>
        <p:spPr>
          <a:ln cap="flat"/>
        </p:spPr>
      </p:sp>
      <p:sp>
        <p:nvSpPr>
          <p:cNvPr id="294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eaLnBrk="1" hangingPunct="1"/>
            <a:endParaRPr lang="en-US" altLang="en-US" smtClean="0"/>
          </a:p>
        </p:txBody>
      </p:sp>
    </p:spTree>
    <p:extLst>
      <p:ext uri="{BB962C8B-B14F-4D97-AF65-F5344CB8AC3E}">
        <p14:creationId xmlns:p14="http://schemas.microsoft.com/office/powerpoint/2010/main" val="2614016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93005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Rot="1" noChangeAspect="1" noChangeArrowheads="1" noTextEdit="1"/>
          </p:cNvSpPr>
          <p:nvPr>
            <p:ph type="sldImg"/>
          </p:nvPr>
        </p:nvSpPr>
        <p:spPr>
          <a:ln cap="flat"/>
        </p:spPr>
      </p:sp>
      <p:sp>
        <p:nvSpPr>
          <p:cNvPr id="294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eaLnBrk="1" hangingPunct="1"/>
            <a:endParaRPr lang="en-US" altLang="en-US" smtClean="0"/>
          </a:p>
        </p:txBody>
      </p:sp>
    </p:spTree>
    <p:extLst>
      <p:ext uri="{BB962C8B-B14F-4D97-AF65-F5344CB8AC3E}">
        <p14:creationId xmlns:p14="http://schemas.microsoft.com/office/powerpoint/2010/main" val="1253209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458384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76423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20955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1341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41277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6200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143000"/>
            <a:ext cx="41148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143000"/>
            <a:ext cx="41148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05490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28600" y="152400"/>
            <a:ext cx="8382000" cy="586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99223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6200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143000"/>
            <a:ext cx="41148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495800" y="1143000"/>
            <a:ext cx="4114800" cy="4876800"/>
          </a:xfrm>
        </p:spPr>
        <p:txBody>
          <a:bodyPr/>
          <a:lstStyle/>
          <a:p>
            <a:pPr lvl="0"/>
            <a:endParaRPr lang="en-US" noProof="0"/>
          </a:p>
        </p:txBody>
      </p:sp>
    </p:spTree>
    <p:extLst>
      <p:ext uri="{BB962C8B-B14F-4D97-AF65-F5344CB8AC3E}">
        <p14:creationId xmlns:p14="http://schemas.microsoft.com/office/powerpoint/2010/main" val="2749004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58393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74163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143000"/>
            <a:ext cx="41148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143000"/>
            <a:ext cx="41148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23942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11597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6761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7790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61089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9351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152400"/>
            <a:ext cx="7620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ctr" anchorCtr="0" compatLnSpc="1">
            <a:prstTxWarp prst="textNoShape">
              <a:avLst/>
            </a:prstTxWarp>
          </a:bodyPr>
          <a:lstStyle/>
          <a:p>
            <a:pPr lvl="0"/>
            <a:r>
              <a:rPr lang="en-US" altLang="en-US" smtClean="0"/>
              <a:t>Click to edit Master title style</a:t>
            </a:r>
          </a:p>
        </p:txBody>
      </p:sp>
      <p:sp>
        <p:nvSpPr>
          <p:cNvPr id="1027" name="AutoShape 3"/>
          <p:cNvSpPr>
            <a:spLocks noGrp="1" noChangeArrowheads="1"/>
          </p:cNvSpPr>
          <p:nvPr>
            <p:ph type="body" idx="1"/>
          </p:nvPr>
        </p:nvSpPr>
        <p:spPr bwMode="auto">
          <a:xfrm>
            <a:off x="228600" y="1143000"/>
            <a:ext cx="8382000" cy="4876800"/>
          </a:xfrm>
          <a:prstGeom prst="roundRect">
            <a:avLst>
              <a:gd name="adj" fmla="val 1247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488" tIns="44450" rIns="90488" bIns="4445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Line 4"/>
          <p:cNvSpPr>
            <a:spLocks noChangeShapeType="1"/>
          </p:cNvSpPr>
          <p:nvPr/>
        </p:nvSpPr>
        <p:spPr bwMode="auto">
          <a:xfrm>
            <a:off x="346075" y="838200"/>
            <a:ext cx="8455025" cy="0"/>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5370" r:id="rId1"/>
    <p:sldLayoutId id="2147485371" r:id="rId2"/>
    <p:sldLayoutId id="2147485372" r:id="rId3"/>
    <p:sldLayoutId id="2147485373" r:id="rId4"/>
    <p:sldLayoutId id="2147485374" r:id="rId5"/>
    <p:sldLayoutId id="2147485375" r:id="rId6"/>
    <p:sldLayoutId id="2147485376" r:id="rId7"/>
    <p:sldLayoutId id="2147485377" r:id="rId8"/>
    <p:sldLayoutId id="2147485378" r:id="rId9"/>
    <p:sldLayoutId id="2147485379" r:id="rId10"/>
    <p:sldLayoutId id="2147485380" r:id="rId11"/>
    <p:sldLayoutId id="2147485381" r:id="rId12"/>
    <p:sldLayoutId id="2147485382" r:id="rId13"/>
    <p:sldLayoutId id="2147485383" r:id="rId14"/>
  </p:sldLayoutIdLst>
  <p:hf hdr="0" ftr="0" dt="0"/>
  <p:txStyles>
    <p:title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Arial" charset="0"/>
        </a:defRPr>
      </a:lvl2pPr>
      <a:lvl3pPr algn="l" rtl="0" eaLnBrk="0" fontAlgn="base" hangingPunct="0">
        <a:spcBef>
          <a:spcPct val="0"/>
        </a:spcBef>
        <a:spcAft>
          <a:spcPct val="0"/>
        </a:spcAft>
        <a:defRPr sz="2800" b="1">
          <a:solidFill>
            <a:schemeClr val="tx2"/>
          </a:solidFill>
          <a:latin typeface="Arial" charset="0"/>
        </a:defRPr>
      </a:lvl3pPr>
      <a:lvl4pPr algn="l" rtl="0" eaLnBrk="0" fontAlgn="base" hangingPunct="0">
        <a:spcBef>
          <a:spcPct val="0"/>
        </a:spcBef>
        <a:spcAft>
          <a:spcPct val="0"/>
        </a:spcAft>
        <a:defRPr sz="2800" b="1">
          <a:solidFill>
            <a:schemeClr val="tx2"/>
          </a:solidFill>
          <a:latin typeface="Arial" charset="0"/>
        </a:defRPr>
      </a:lvl4pPr>
      <a:lvl5pPr algn="l" rtl="0" eaLnBrk="0" fontAlgn="base" hangingPunct="0">
        <a:spcBef>
          <a:spcPct val="0"/>
        </a:spcBef>
        <a:spcAft>
          <a:spcPct val="0"/>
        </a:spcAft>
        <a:defRPr sz="2800" b="1">
          <a:solidFill>
            <a:schemeClr val="tx2"/>
          </a:solidFill>
          <a:latin typeface="Arial" charset="0"/>
        </a:defRPr>
      </a:lvl5pPr>
      <a:lvl6pPr marL="457200" algn="l" rtl="0" fontAlgn="base">
        <a:spcBef>
          <a:spcPct val="0"/>
        </a:spcBef>
        <a:spcAft>
          <a:spcPct val="0"/>
        </a:spcAft>
        <a:defRPr sz="2800" b="1">
          <a:solidFill>
            <a:schemeClr val="tx2"/>
          </a:solidFill>
          <a:latin typeface="Arial" charset="0"/>
        </a:defRPr>
      </a:lvl6pPr>
      <a:lvl7pPr marL="914400" algn="l" rtl="0" fontAlgn="base">
        <a:spcBef>
          <a:spcPct val="0"/>
        </a:spcBef>
        <a:spcAft>
          <a:spcPct val="0"/>
        </a:spcAft>
        <a:defRPr sz="2800" b="1">
          <a:solidFill>
            <a:schemeClr val="tx2"/>
          </a:solidFill>
          <a:latin typeface="Arial" charset="0"/>
        </a:defRPr>
      </a:lvl7pPr>
      <a:lvl8pPr marL="1371600" algn="l" rtl="0" fontAlgn="base">
        <a:spcBef>
          <a:spcPct val="0"/>
        </a:spcBef>
        <a:spcAft>
          <a:spcPct val="0"/>
        </a:spcAft>
        <a:defRPr sz="2800" b="1">
          <a:solidFill>
            <a:schemeClr val="tx2"/>
          </a:solidFill>
          <a:latin typeface="Arial" charset="0"/>
        </a:defRPr>
      </a:lvl8pPr>
      <a:lvl9pPr marL="1828800" algn="l" rtl="0" fontAlgn="base">
        <a:spcBef>
          <a:spcPct val="0"/>
        </a:spcBef>
        <a:spcAft>
          <a:spcPct val="0"/>
        </a:spcAft>
        <a:defRPr sz="2800" b="1">
          <a:solidFill>
            <a:schemeClr val="tx2"/>
          </a:solidFill>
          <a:latin typeface="Arial" charset="0"/>
        </a:defRPr>
      </a:lvl9pPr>
    </p:titleStyle>
    <p:bodyStyle>
      <a:lvl1pPr marL="342900" indent="-342900" algn="l" rtl="0" eaLnBrk="0" fontAlgn="base" hangingPunct="0">
        <a:spcBef>
          <a:spcPct val="20000"/>
        </a:spcBef>
        <a:spcAft>
          <a:spcPct val="0"/>
        </a:spcAft>
        <a:buChar char="•"/>
        <a:defRPr b="1">
          <a:solidFill>
            <a:schemeClr val="tx1"/>
          </a:solidFill>
          <a:latin typeface="+mn-lt"/>
          <a:ea typeface="+mn-ea"/>
          <a:cs typeface="+mn-cs"/>
        </a:defRPr>
      </a:lvl1pPr>
      <a:lvl2pPr marL="742950" indent="-285750" algn="l" rtl="0" eaLnBrk="0" fontAlgn="base" hangingPunct="0">
        <a:spcBef>
          <a:spcPct val="20000"/>
        </a:spcBef>
        <a:spcAft>
          <a:spcPct val="0"/>
        </a:spcAft>
        <a:buChar char="–"/>
        <a:defRPr b="1">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Times New Roman" pitchFamily="18"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TASK 1: Implementing a </a:t>
            </a:r>
            <a:r>
              <a:rPr lang="en-US" dirty="0" err="1" smtClean="0"/>
              <a:t>datapath</a:t>
            </a:r>
            <a:r>
              <a:rPr lang="en-US" dirty="0" smtClean="0"/>
              <a:t> to execute Arithmetic (R-type) operations</a:t>
            </a:r>
            <a:endParaRPr lang="en-US" dirty="0"/>
          </a:p>
        </p:txBody>
      </p:sp>
    </p:spTree>
    <p:extLst>
      <p:ext uri="{BB962C8B-B14F-4D97-AF65-F5344CB8AC3E}">
        <p14:creationId xmlns:p14="http://schemas.microsoft.com/office/powerpoint/2010/main" val="607663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AutoShape 2"/>
          <p:cNvSpPr>
            <a:spLocks noGrp="1" noChangeArrowheads="1"/>
          </p:cNvSpPr>
          <p:nvPr>
            <p:ph type="body" idx="4294967295"/>
          </p:nvPr>
        </p:nvSpPr>
        <p:spPr>
          <a:xfrm>
            <a:off x="0" y="1143000"/>
            <a:ext cx="8382000" cy="4114800"/>
          </a:xfrm>
        </p:spPr>
        <p:txBody>
          <a:bodyPr/>
          <a:lstStyle/>
          <a:p>
            <a:pPr>
              <a:buFontTx/>
              <a:buNone/>
            </a:pP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endParaRPr lang="en-US" altLang="en-US" dirty="0" smtClean="0"/>
          </a:p>
        </p:txBody>
      </p:sp>
      <p:pic>
        <p:nvPicPr>
          <p:cNvPr id="5" name="Picture 3" descr="C:\Users\akoglu\Dropbox\ece274\datapat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6174" y="29509"/>
            <a:ext cx="7437826" cy="313920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p:cNvGraphicFramePr>
            <a:graphicFrameLocks noGrp="1"/>
          </p:cNvGraphicFramePr>
          <p:nvPr>
            <p:extLst>
              <p:ext uri="{D42A27DB-BD31-4B8C-83A1-F6EECF244321}">
                <p14:modId xmlns:p14="http://schemas.microsoft.com/office/powerpoint/2010/main" val="2627978635"/>
              </p:ext>
            </p:extLst>
          </p:nvPr>
        </p:nvGraphicFramePr>
        <p:xfrm>
          <a:off x="228600" y="3200400"/>
          <a:ext cx="8610602" cy="3291840"/>
        </p:xfrm>
        <a:graphic>
          <a:graphicData uri="http://schemas.openxmlformats.org/drawingml/2006/table">
            <a:tbl>
              <a:tblPr firstRow="1" bandRow="1">
                <a:tableStyleId>{5940675A-B579-460E-94D1-54222C63F5DA}</a:tableStyleId>
              </a:tblPr>
              <a:tblGrid>
                <a:gridCol w="619471"/>
                <a:gridCol w="681415"/>
                <a:gridCol w="681415"/>
                <a:gridCol w="681415"/>
                <a:gridCol w="681415"/>
                <a:gridCol w="867254"/>
                <a:gridCol w="681415"/>
                <a:gridCol w="929201"/>
                <a:gridCol w="929201"/>
                <a:gridCol w="1046210"/>
                <a:gridCol w="812190"/>
              </a:tblGrid>
              <a:tr h="48437">
                <a:tc>
                  <a:txBody>
                    <a:bodyPr/>
                    <a:lstStyle/>
                    <a:p>
                      <a:pPr algn="ctr"/>
                      <a:r>
                        <a:rPr lang="en-US" sz="1400" dirty="0" smtClean="0"/>
                        <a:t>Type</a:t>
                      </a:r>
                      <a:endParaRPr lang="en-US" sz="1400" dirty="0"/>
                    </a:p>
                  </a:txBody>
                  <a:tcPr marL="0" marR="0" marT="0" marB="0"/>
                </a:tc>
                <a:tc>
                  <a:txBody>
                    <a:bodyPr/>
                    <a:lstStyle/>
                    <a:p>
                      <a:pPr algn="ctr" fontAlgn="b"/>
                      <a:r>
                        <a:rPr lang="en-US" sz="1200" b="1" u="none" strike="noStrike" dirty="0" smtClean="0">
                          <a:effectLst/>
                        </a:rPr>
                        <a:t>Opcode</a:t>
                      </a:r>
                      <a:endParaRPr lang="en-US" sz="1200" b="1" i="0" u="none" strike="noStrike" dirty="0">
                        <a:solidFill>
                          <a:srgbClr val="000000"/>
                        </a:solidFill>
                        <a:effectLst/>
                        <a:latin typeface="+mj-lt"/>
                      </a:endParaRPr>
                    </a:p>
                  </a:txBody>
                  <a:tcPr marL="9218" marR="9218" marT="9218" marB="0" anchor="b"/>
                </a:tc>
                <a:tc>
                  <a:txBody>
                    <a:bodyPr/>
                    <a:lstStyle/>
                    <a:p>
                      <a:pPr algn="ctr" fontAlgn="b"/>
                      <a:r>
                        <a:rPr lang="en-US" sz="1200" b="1" u="none" strike="noStrike" dirty="0" err="1" smtClean="0">
                          <a:effectLst/>
                        </a:rPr>
                        <a:t>func</a:t>
                      </a:r>
                      <a:endParaRPr lang="en-US" sz="1200" b="1" i="0" u="none" strike="noStrike" dirty="0">
                        <a:solidFill>
                          <a:srgbClr val="000000"/>
                        </a:solidFill>
                        <a:effectLst/>
                        <a:latin typeface="+mj-lt"/>
                      </a:endParaRPr>
                    </a:p>
                  </a:txBody>
                  <a:tcPr marL="9218" marR="9218" marT="9218" marB="0"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err="1" smtClean="0">
                          <a:solidFill>
                            <a:srgbClr val="00B0F0"/>
                          </a:solidFill>
                        </a:rPr>
                        <a:t>ALUSrc</a:t>
                      </a:r>
                      <a:endParaRPr lang="en-US" sz="1400" b="0" dirty="0" smtClean="0">
                        <a:solidFill>
                          <a:srgbClr val="00B0F0"/>
                        </a:solidFill>
                      </a:endParaRPr>
                    </a:p>
                  </a:txBody>
                  <a:tcPr marL="0" marR="0" marT="0" marB="0"/>
                </a:tc>
                <a:tc>
                  <a:txBody>
                    <a:bodyPr/>
                    <a:lstStyle/>
                    <a:p>
                      <a:pPr algn="ctr"/>
                      <a:r>
                        <a:rPr lang="en-US" sz="1400" b="0" dirty="0" err="1" smtClean="0">
                          <a:solidFill>
                            <a:srgbClr val="00B0F0"/>
                          </a:solidFill>
                        </a:rPr>
                        <a:t>RegDst</a:t>
                      </a:r>
                      <a:endParaRPr lang="en-US" sz="1400" b="0" dirty="0">
                        <a:solidFill>
                          <a:srgbClr val="00B0F0"/>
                        </a:solidFill>
                      </a:endParaRPr>
                    </a:p>
                  </a:txBody>
                  <a:tcPr marL="0" marR="0" marT="0" marB="0"/>
                </a:tc>
                <a:tc>
                  <a:txBody>
                    <a:bodyPr/>
                    <a:lstStyle/>
                    <a:p>
                      <a:pPr algn="ctr"/>
                      <a:r>
                        <a:rPr lang="en-US" sz="1400" b="0" dirty="0" err="1" smtClean="0">
                          <a:solidFill>
                            <a:srgbClr val="00B0F0"/>
                          </a:solidFill>
                        </a:rPr>
                        <a:t>RegWrite</a:t>
                      </a:r>
                      <a:endParaRPr lang="en-US" sz="1400" b="0" dirty="0">
                        <a:solidFill>
                          <a:srgbClr val="00B0F0"/>
                        </a:solidFill>
                      </a:endParaRPr>
                    </a:p>
                  </a:txBody>
                  <a:tcPr marL="0" marR="0" marT="0" marB="0"/>
                </a:tc>
                <a:tc>
                  <a:txBody>
                    <a:bodyPr/>
                    <a:lstStyle/>
                    <a:p>
                      <a:pPr algn="ctr"/>
                      <a:r>
                        <a:rPr lang="en-US" sz="1400" b="0" dirty="0" err="1" smtClean="0">
                          <a:solidFill>
                            <a:srgbClr val="00B0F0"/>
                          </a:solidFill>
                        </a:rPr>
                        <a:t>ALUOp</a:t>
                      </a:r>
                      <a:endParaRPr lang="en-US" sz="1400" b="0" dirty="0">
                        <a:solidFill>
                          <a:srgbClr val="00B0F0"/>
                        </a:solidFill>
                      </a:endParaRPr>
                    </a:p>
                  </a:txBody>
                  <a:tcPr marL="0" marR="0" marT="0" marB="0"/>
                </a:tc>
                <a:tc>
                  <a:txBody>
                    <a:bodyPr/>
                    <a:lstStyle/>
                    <a:p>
                      <a:pPr algn="ctr"/>
                      <a:r>
                        <a:rPr lang="en-US" sz="1400" b="0" dirty="0" err="1" smtClean="0">
                          <a:solidFill>
                            <a:srgbClr val="00B0F0"/>
                          </a:solidFill>
                        </a:rPr>
                        <a:t>MemRead</a:t>
                      </a:r>
                      <a:endParaRPr lang="en-US" sz="1400" b="0" dirty="0">
                        <a:solidFill>
                          <a:srgbClr val="00B0F0"/>
                        </a:solidFill>
                      </a:endParaRPr>
                    </a:p>
                  </a:txBody>
                  <a:tcPr marL="0" marR="0" marT="0" marB="0"/>
                </a:tc>
                <a:tc>
                  <a:txBody>
                    <a:bodyPr/>
                    <a:lstStyle/>
                    <a:p>
                      <a:pPr algn="ctr"/>
                      <a:r>
                        <a:rPr lang="en-US" sz="1400" b="0" dirty="0" err="1" smtClean="0">
                          <a:solidFill>
                            <a:srgbClr val="00B0F0"/>
                          </a:solidFill>
                        </a:rPr>
                        <a:t>MemWrite</a:t>
                      </a:r>
                      <a:endParaRPr lang="en-US" sz="1400" b="0" dirty="0">
                        <a:solidFill>
                          <a:srgbClr val="00B0F0"/>
                        </a:solidFill>
                      </a:endParaRPr>
                    </a:p>
                  </a:txBody>
                  <a:tcPr marL="0" marR="0" marT="0" marB="0"/>
                </a:tc>
                <a:tc>
                  <a:txBody>
                    <a:bodyPr/>
                    <a:lstStyle/>
                    <a:p>
                      <a:pPr algn="ctr"/>
                      <a:r>
                        <a:rPr lang="en-US" sz="1400" b="0" dirty="0" err="1" smtClean="0">
                          <a:solidFill>
                            <a:srgbClr val="00B0F0"/>
                          </a:solidFill>
                        </a:rPr>
                        <a:t>MemtoReg</a:t>
                      </a:r>
                      <a:endParaRPr lang="en-US" sz="1400" b="0" dirty="0">
                        <a:solidFill>
                          <a:srgbClr val="00B0F0"/>
                        </a:solidFill>
                      </a:endParaRPr>
                    </a:p>
                  </a:txBody>
                  <a:tcPr marL="0" marR="0" marT="0" marB="0"/>
                </a:tc>
                <a:tc>
                  <a:txBody>
                    <a:bodyPr/>
                    <a:lstStyle/>
                    <a:p>
                      <a:pPr algn="ctr"/>
                      <a:r>
                        <a:rPr lang="en-US" sz="1400" b="0" dirty="0" err="1" smtClean="0">
                          <a:solidFill>
                            <a:srgbClr val="00B0F0"/>
                          </a:solidFill>
                        </a:rPr>
                        <a:t>PCSrc</a:t>
                      </a:r>
                      <a:endParaRPr lang="en-US" sz="1400" b="0" dirty="0">
                        <a:solidFill>
                          <a:srgbClr val="00B0F0"/>
                        </a:solidFill>
                      </a:endParaRPr>
                    </a:p>
                  </a:txBody>
                  <a:tcPr marL="0" marR="0" marT="0" marB="0"/>
                </a:tc>
              </a:tr>
              <a:tr h="335280">
                <a:tc>
                  <a:txBody>
                    <a:bodyPr/>
                    <a:lstStyle/>
                    <a:p>
                      <a:pPr algn="ctr" fontAlgn="b"/>
                      <a:r>
                        <a:rPr lang="en-US" sz="1200" b="0" i="0" u="none" strike="noStrike">
                          <a:solidFill>
                            <a:srgbClr val="000000"/>
                          </a:solidFill>
                          <a:effectLst/>
                          <a:latin typeface="Arial" panose="020B0604020202020204" pitchFamily="34" charset="0"/>
                        </a:rPr>
                        <a:t>add</a:t>
                      </a:r>
                    </a:p>
                  </a:txBody>
                  <a:tcPr marL="9525" marR="9525" marT="9525" marB="0" anchor="b"/>
                </a:tc>
                <a:tc>
                  <a:txBody>
                    <a:bodyPr/>
                    <a:lstStyle/>
                    <a:p>
                      <a:pPr algn="ctr" fontAlgn="b"/>
                      <a:r>
                        <a:rPr lang="en-US" sz="1200" u="none" strike="noStrike" dirty="0">
                          <a:effectLst/>
                        </a:rPr>
                        <a:t>000000</a:t>
                      </a:r>
                      <a:endParaRPr lang="en-US" sz="1200" b="0" i="0" u="none" strike="noStrike" dirty="0">
                        <a:solidFill>
                          <a:srgbClr val="000000"/>
                        </a:solidFill>
                        <a:effectLst/>
                        <a:latin typeface="Calibri"/>
                      </a:endParaRPr>
                    </a:p>
                  </a:txBody>
                  <a:tcPr marL="9218" marR="9218" marT="9218" marB="0" anchor="b"/>
                </a:tc>
                <a:tc>
                  <a:txBody>
                    <a:bodyPr/>
                    <a:lstStyle/>
                    <a:p>
                      <a:pPr algn="ctr" fontAlgn="b"/>
                      <a:r>
                        <a:rPr lang="en-US" sz="1200" u="none" strike="noStrike" dirty="0">
                          <a:effectLst/>
                        </a:rPr>
                        <a:t>100000</a:t>
                      </a:r>
                      <a:endParaRPr lang="en-US" sz="1200" b="0" i="0" u="none" strike="noStrike" dirty="0">
                        <a:solidFill>
                          <a:srgbClr val="000000"/>
                        </a:solidFill>
                        <a:effectLst/>
                        <a:latin typeface="Calibri"/>
                      </a:endParaRPr>
                    </a:p>
                  </a:txBody>
                  <a:tcPr marL="9218" marR="9218" marT="9218" marB="0" anchor="b"/>
                </a:tc>
                <a:tc>
                  <a:txBody>
                    <a:bodyPr/>
                    <a:lstStyle/>
                    <a:p>
                      <a:pPr algn="ctr"/>
                      <a:r>
                        <a:rPr lang="en-US" sz="1400" dirty="0" smtClean="0"/>
                        <a:t>0</a:t>
                      </a:r>
                      <a:endParaRPr lang="en-US" sz="1400" dirty="0"/>
                    </a:p>
                  </a:txBody>
                  <a:tcPr marL="0" marR="0" marT="0" marB="0" anchor="ctr"/>
                </a:tc>
                <a:tc>
                  <a:txBody>
                    <a:bodyPr/>
                    <a:lstStyle/>
                    <a:p>
                      <a:pPr algn="ctr"/>
                      <a:r>
                        <a:rPr lang="en-US" sz="1400" dirty="0" smtClean="0"/>
                        <a:t>1</a:t>
                      </a:r>
                      <a:endParaRPr lang="en-US" sz="1400" dirty="0"/>
                    </a:p>
                  </a:txBody>
                  <a:tcPr marL="0" marR="0" marT="0" marB="0" anchor="ctr"/>
                </a:tc>
                <a:tc>
                  <a:txBody>
                    <a:bodyPr/>
                    <a:lstStyle/>
                    <a:p>
                      <a:pPr algn="ctr"/>
                      <a:r>
                        <a:rPr lang="en-US" sz="1400" dirty="0" smtClean="0"/>
                        <a:t>1</a:t>
                      </a:r>
                      <a:endParaRPr lang="en-US" sz="1400" dirty="0"/>
                    </a:p>
                  </a:txBody>
                  <a:tcPr marL="0" marR="0" marT="0" marB="0" anchor="ctr"/>
                </a:tc>
                <a:tc>
                  <a:txBody>
                    <a:bodyPr/>
                    <a:lstStyle/>
                    <a:p>
                      <a:pPr algn="ctr"/>
                      <a:r>
                        <a:rPr lang="en-US" sz="1400" dirty="0" smtClean="0"/>
                        <a:t>0000</a:t>
                      </a:r>
                      <a:endParaRPr lang="en-US" sz="1400" dirty="0"/>
                    </a:p>
                  </a:txBody>
                  <a:tcPr marL="0" marR="0" marT="0" marB="0" anchor="ctr"/>
                </a:tc>
                <a:tc>
                  <a:txBody>
                    <a:bodyPr/>
                    <a:lstStyle/>
                    <a:p>
                      <a:pPr algn="ctr"/>
                      <a:r>
                        <a:rPr lang="en-US" sz="1400" dirty="0" smtClean="0"/>
                        <a:t>0</a:t>
                      </a:r>
                      <a:endParaRPr lang="en-US" sz="1400" dirty="0"/>
                    </a:p>
                  </a:txBody>
                  <a:tcPr marL="0" marR="0" marT="0" marB="0" anchor="ctr"/>
                </a:tc>
                <a:tc>
                  <a:txBody>
                    <a:bodyPr/>
                    <a:lstStyle/>
                    <a:p>
                      <a:pPr algn="ctr"/>
                      <a:r>
                        <a:rPr lang="en-US" sz="1400" dirty="0" smtClean="0"/>
                        <a:t>0</a:t>
                      </a:r>
                      <a:endParaRPr lang="en-US" sz="1400" dirty="0"/>
                    </a:p>
                  </a:txBody>
                  <a:tcPr marL="0" marR="0" marT="0" marB="0" anchor="ctr"/>
                </a:tc>
                <a:tc>
                  <a:txBody>
                    <a:bodyPr/>
                    <a:lstStyle/>
                    <a:p>
                      <a:pPr algn="ctr"/>
                      <a:r>
                        <a:rPr lang="en-US" sz="1400" dirty="0" smtClean="0"/>
                        <a:t>0</a:t>
                      </a:r>
                      <a:endParaRPr lang="en-US" sz="1400" dirty="0"/>
                    </a:p>
                  </a:txBody>
                  <a:tcPr marL="0" marR="0" marT="0" marB="0" anchor="ctr"/>
                </a:tc>
                <a:tc>
                  <a:txBody>
                    <a:bodyPr/>
                    <a:lstStyle/>
                    <a:p>
                      <a:pPr algn="ctr"/>
                      <a:r>
                        <a:rPr lang="en-US" sz="1400" dirty="0" smtClean="0"/>
                        <a:t>0</a:t>
                      </a:r>
                      <a:endParaRPr lang="en-US" sz="1400" dirty="0"/>
                    </a:p>
                  </a:txBody>
                  <a:tcPr marL="0" marR="0" marT="0" marB="0" anchor="ctr"/>
                </a:tc>
              </a:tr>
              <a:tr h="304800">
                <a:tc>
                  <a:txBody>
                    <a:bodyPr/>
                    <a:lstStyle/>
                    <a:p>
                      <a:pPr algn="ctr" fontAlgn="b"/>
                      <a:r>
                        <a:rPr lang="en-US" sz="1200" b="0" i="0" u="none" strike="noStrike">
                          <a:solidFill>
                            <a:srgbClr val="000000"/>
                          </a:solidFill>
                          <a:effectLst/>
                          <a:latin typeface="Arial" panose="020B0604020202020204" pitchFamily="34" charset="0"/>
                        </a:rPr>
                        <a:t>sub</a:t>
                      </a:r>
                    </a:p>
                  </a:txBody>
                  <a:tcPr marL="9525" marR="9525" marT="9525" marB="0" anchor="b"/>
                </a:tc>
                <a:tc>
                  <a:txBody>
                    <a:bodyPr/>
                    <a:lstStyle/>
                    <a:p>
                      <a:pPr algn="ctr" fontAlgn="b"/>
                      <a:r>
                        <a:rPr lang="en-US" sz="1200" u="none" strike="noStrike" dirty="0">
                          <a:effectLst/>
                        </a:rPr>
                        <a:t>000000</a:t>
                      </a:r>
                      <a:endParaRPr lang="en-US" sz="1200" b="0" i="0" u="none" strike="noStrike" dirty="0">
                        <a:solidFill>
                          <a:srgbClr val="000000"/>
                        </a:solidFill>
                        <a:effectLst/>
                        <a:latin typeface="Calibri"/>
                      </a:endParaRPr>
                    </a:p>
                  </a:txBody>
                  <a:tcPr marL="9218" marR="9218" marT="9218" marB="0" anchor="b"/>
                </a:tc>
                <a:tc>
                  <a:txBody>
                    <a:bodyPr/>
                    <a:lstStyle/>
                    <a:p>
                      <a:pPr algn="ctr" fontAlgn="b"/>
                      <a:r>
                        <a:rPr lang="en-US" sz="1200" u="none" strike="noStrike" dirty="0">
                          <a:effectLst/>
                        </a:rPr>
                        <a:t>100010</a:t>
                      </a:r>
                      <a:endParaRPr lang="en-US" sz="1200" b="0" i="0" u="none" strike="noStrike" dirty="0">
                        <a:solidFill>
                          <a:srgbClr val="000000"/>
                        </a:solidFill>
                        <a:effectLst/>
                        <a:latin typeface="Calibri"/>
                      </a:endParaRPr>
                    </a:p>
                  </a:txBody>
                  <a:tcPr marL="9218" marR="9218" marT="9218" marB="0" anchor="b"/>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r>
              <a:tr h="304800">
                <a:tc>
                  <a:txBody>
                    <a:bodyPr/>
                    <a:lstStyle/>
                    <a:p>
                      <a:pPr algn="ctr" fontAlgn="b"/>
                      <a:r>
                        <a:rPr lang="en-US" sz="1200" b="0" i="0" u="none" strike="noStrike">
                          <a:solidFill>
                            <a:srgbClr val="000000"/>
                          </a:solidFill>
                          <a:effectLst/>
                          <a:latin typeface="Arial" panose="020B0604020202020204" pitchFamily="34" charset="0"/>
                        </a:rPr>
                        <a:t>and</a:t>
                      </a:r>
                    </a:p>
                  </a:txBody>
                  <a:tcPr marL="9525" marR="9525" marT="9525" marB="0" anchor="b"/>
                </a:tc>
                <a:tc>
                  <a:txBody>
                    <a:bodyPr/>
                    <a:lstStyle/>
                    <a:p>
                      <a:pPr algn="ctr" fontAlgn="b"/>
                      <a:r>
                        <a:rPr lang="en-US" sz="1200" u="none" strike="noStrike" dirty="0">
                          <a:effectLst/>
                        </a:rPr>
                        <a:t>000000</a:t>
                      </a:r>
                      <a:endParaRPr lang="en-US" sz="1200" b="0" i="0" u="none" strike="noStrike" dirty="0">
                        <a:solidFill>
                          <a:srgbClr val="000000"/>
                        </a:solidFill>
                        <a:effectLst/>
                        <a:latin typeface="Calibri"/>
                      </a:endParaRPr>
                    </a:p>
                  </a:txBody>
                  <a:tcPr marL="9218" marR="9218" marT="9218" marB="0" anchor="b"/>
                </a:tc>
                <a:tc>
                  <a:txBody>
                    <a:bodyPr/>
                    <a:lstStyle/>
                    <a:p>
                      <a:pPr algn="ctr" fontAlgn="b"/>
                      <a:r>
                        <a:rPr lang="en-US" sz="1200" u="none" strike="noStrike" dirty="0">
                          <a:effectLst/>
                        </a:rPr>
                        <a:t>100100</a:t>
                      </a:r>
                      <a:endParaRPr lang="en-US" sz="1200" b="0" i="0" u="none" strike="noStrike" dirty="0">
                        <a:solidFill>
                          <a:srgbClr val="000000"/>
                        </a:solidFill>
                        <a:effectLst/>
                        <a:latin typeface="Calibri"/>
                      </a:endParaRPr>
                    </a:p>
                  </a:txBody>
                  <a:tcPr marL="9218" marR="9218" marT="9218" marB="0" anchor="b"/>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r>
              <a:tr h="304800">
                <a:tc>
                  <a:txBody>
                    <a:bodyPr/>
                    <a:lstStyle/>
                    <a:p>
                      <a:pPr algn="ctr" fontAlgn="b"/>
                      <a:r>
                        <a:rPr lang="en-US" sz="1200" b="0" i="0" u="none" strike="noStrike">
                          <a:solidFill>
                            <a:srgbClr val="000000"/>
                          </a:solidFill>
                          <a:effectLst/>
                          <a:latin typeface="Arial" panose="020B0604020202020204" pitchFamily="34" charset="0"/>
                        </a:rPr>
                        <a:t>or</a:t>
                      </a:r>
                    </a:p>
                  </a:txBody>
                  <a:tcPr marL="9525" marR="9525" marT="9525" marB="0" anchor="b"/>
                </a:tc>
                <a:tc>
                  <a:txBody>
                    <a:bodyPr/>
                    <a:lstStyle/>
                    <a:p>
                      <a:pPr algn="ctr" fontAlgn="b"/>
                      <a:r>
                        <a:rPr lang="en-US" sz="1200" u="none" strike="noStrike" dirty="0">
                          <a:effectLst/>
                        </a:rPr>
                        <a:t>000000</a:t>
                      </a:r>
                      <a:endParaRPr lang="en-US" sz="1200" b="0" i="0" u="none" strike="noStrike" dirty="0">
                        <a:solidFill>
                          <a:srgbClr val="000000"/>
                        </a:solidFill>
                        <a:effectLst/>
                        <a:latin typeface="Calibri"/>
                      </a:endParaRPr>
                    </a:p>
                  </a:txBody>
                  <a:tcPr marL="9218" marR="9218" marT="9218" marB="0" anchor="b"/>
                </a:tc>
                <a:tc>
                  <a:txBody>
                    <a:bodyPr/>
                    <a:lstStyle/>
                    <a:p>
                      <a:pPr algn="ctr" fontAlgn="b"/>
                      <a:r>
                        <a:rPr lang="en-US" sz="1200" u="none" strike="noStrike" dirty="0">
                          <a:effectLst/>
                        </a:rPr>
                        <a:t>100101</a:t>
                      </a:r>
                      <a:endParaRPr lang="en-US" sz="1200" b="0" i="0" u="none" strike="noStrike" dirty="0">
                        <a:solidFill>
                          <a:srgbClr val="000000"/>
                        </a:solidFill>
                        <a:effectLst/>
                        <a:latin typeface="Calibri"/>
                      </a:endParaRPr>
                    </a:p>
                  </a:txBody>
                  <a:tcPr marL="9218" marR="9218" marT="9218" marB="0" anchor="b"/>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r>
              <a:tr h="304800">
                <a:tc>
                  <a:txBody>
                    <a:bodyPr/>
                    <a:lstStyle/>
                    <a:p>
                      <a:pPr algn="ctr" fontAlgn="b"/>
                      <a:r>
                        <a:rPr lang="en-US" sz="1200" b="0" i="0" u="none" strike="noStrike">
                          <a:solidFill>
                            <a:srgbClr val="000000"/>
                          </a:solidFill>
                          <a:effectLst/>
                          <a:latin typeface="Arial" panose="020B0604020202020204" pitchFamily="34" charset="0"/>
                        </a:rPr>
                        <a:t>slt</a:t>
                      </a:r>
                    </a:p>
                  </a:txBody>
                  <a:tcPr marL="9525" marR="9525" marT="9525" marB="0" anchor="b"/>
                </a:tc>
                <a:tc>
                  <a:txBody>
                    <a:bodyPr/>
                    <a:lstStyle/>
                    <a:p>
                      <a:pPr algn="ctr" fontAlgn="b"/>
                      <a:r>
                        <a:rPr lang="en-US" sz="1200" u="none" strike="noStrike" dirty="0">
                          <a:effectLst/>
                        </a:rPr>
                        <a:t>000000</a:t>
                      </a:r>
                      <a:endParaRPr lang="en-US" sz="1200" b="0" i="0" u="none" strike="noStrike" dirty="0">
                        <a:solidFill>
                          <a:srgbClr val="000000"/>
                        </a:solidFill>
                        <a:effectLst/>
                        <a:latin typeface="Calibri"/>
                      </a:endParaRPr>
                    </a:p>
                  </a:txBody>
                  <a:tcPr marL="9218" marR="9218" marT="9218" marB="0" anchor="b"/>
                </a:tc>
                <a:tc>
                  <a:txBody>
                    <a:bodyPr/>
                    <a:lstStyle/>
                    <a:p>
                      <a:pPr algn="ctr" fontAlgn="b"/>
                      <a:r>
                        <a:rPr lang="en-US" sz="1200" u="none" strike="noStrike" dirty="0">
                          <a:effectLst/>
                        </a:rPr>
                        <a:t>101010</a:t>
                      </a:r>
                      <a:endParaRPr lang="en-US" sz="1200" b="0" i="0" u="none" strike="noStrike" dirty="0">
                        <a:solidFill>
                          <a:srgbClr val="000000"/>
                        </a:solidFill>
                        <a:effectLst/>
                        <a:latin typeface="Calibri"/>
                      </a:endParaRPr>
                    </a:p>
                  </a:txBody>
                  <a:tcPr marL="9218" marR="9218" marT="9218" marB="0" anchor="b"/>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r>
              <a:tr h="304800">
                <a:tc>
                  <a:txBody>
                    <a:bodyPr/>
                    <a:lstStyle/>
                    <a:p>
                      <a:pPr algn="ctr" fontAlgn="b"/>
                      <a:r>
                        <a:rPr lang="en-US" sz="1200" b="0" i="0" u="none" strike="noStrike">
                          <a:solidFill>
                            <a:srgbClr val="000000"/>
                          </a:solidFill>
                          <a:effectLst/>
                          <a:latin typeface="Arial" panose="020B0604020202020204" pitchFamily="34" charset="0"/>
                        </a:rPr>
                        <a:t>sll</a:t>
                      </a:r>
                    </a:p>
                  </a:txBody>
                  <a:tcPr marL="9525" marR="9525" marT="9525" marB="0" anchor="b"/>
                </a:tc>
                <a:tc>
                  <a:txBody>
                    <a:bodyPr/>
                    <a:lstStyle/>
                    <a:p>
                      <a:pPr algn="ctr" fontAlgn="b"/>
                      <a:r>
                        <a:rPr lang="en-US" sz="1200" u="none" strike="noStrike" dirty="0">
                          <a:effectLst/>
                        </a:rPr>
                        <a:t>000000</a:t>
                      </a:r>
                      <a:endParaRPr lang="en-US" sz="1200" b="0" i="0" u="none" strike="noStrike" dirty="0">
                        <a:solidFill>
                          <a:srgbClr val="000000"/>
                        </a:solidFill>
                        <a:effectLst/>
                        <a:latin typeface="Calibri"/>
                      </a:endParaRPr>
                    </a:p>
                  </a:txBody>
                  <a:tcPr marL="9218" marR="9218" marT="9218" marB="0" anchor="b"/>
                </a:tc>
                <a:tc>
                  <a:txBody>
                    <a:bodyPr/>
                    <a:lstStyle/>
                    <a:p>
                      <a:pPr algn="ctr" fontAlgn="b"/>
                      <a:r>
                        <a:rPr lang="en-US" sz="1200" u="none" strike="noStrike" dirty="0">
                          <a:effectLst/>
                        </a:rPr>
                        <a:t>000000</a:t>
                      </a:r>
                      <a:endParaRPr lang="en-US" sz="1200" b="0" i="0" u="none" strike="noStrike" dirty="0">
                        <a:solidFill>
                          <a:srgbClr val="000000"/>
                        </a:solidFill>
                        <a:effectLst/>
                        <a:latin typeface="Calibri"/>
                      </a:endParaRPr>
                    </a:p>
                  </a:txBody>
                  <a:tcPr marL="9218" marR="9218" marT="9218" marB="0" anchor="b"/>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r>
              <a:tr h="304800">
                <a:tc>
                  <a:txBody>
                    <a:bodyPr/>
                    <a:lstStyle/>
                    <a:p>
                      <a:pPr algn="ctr" fontAlgn="b"/>
                      <a:r>
                        <a:rPr lang="en-US" sz="1200" b="0" i="0" u="none" strike="noStrike">
                          <a:solidFill>
                            <a:srgbClr val="000000"/>
                          </a:solidFill>
                          <a:effectLst/>
                          <a:latin typeface="Arial" panose="020B0604020202020204" pitchFamily="34" charset="0"/>
                        </a:rPr>
                        <a:t>srl</a:t>
                      </a:r>
                    </a:p>
                  </a:txBody>
                  <a:tcPr marL="9525" marR="9525" marT="9525" marB="0" anchor="b"/>
                </a:tc>
                <a:tc>
                  <a:txBody>
                    <a:bodyPr/>
                    <a:lstStyle/>
                    <a:p>
                      <a:pPr algn="ctr" fontAlgn="b"/>
                      <a:r>
                        <a:rPr lang="en-US" sz="1200" u="none" strike="noStrike" dirty="0">
                          <a:effectLst/>
                        </a:rPr>
                        <a:t>000000</a:t>
                      </a:r>
                      <a:endParaRPr lang="en-US" sz="1200" b="0" i="0" u="none" strike="noStrike" dirty="0">
                        <a:solidFill>
                          <a:srgbClr val="000000"/>
                        </a:solidFill>
                        <a:effectLst/>
                        <a:latin typeface="Calibri"/>
                      </a:endParaRPr>
                    </a:p>
                  </a:txBody>
                  <a:tcPr marL="9218" marR="9218" marT="9218" marB="0" anchor="b"/>
                </a:tc>
                <a:tc>
                  <a:txBody>
                    <a:bodyPr/>
                    <a:lstStyle/>
                    <a:p>
                      <a:pPr algn="ctr" fontAlgn="b"/>
                      <a:r>
                        <a:rPr lang="en-US" sz="1200" u="none" strike="noStrike" dirty="0">
                          <a:effectLst/>
                        </a:rPr>
                        <a:t>000010</a:t>
                      </a:r>
                      <a:endParaRPr lang="en-US" sz="1200" b="0" i="0" u="none" strike="noStrike" dirty="0">
                        <a:solidFill>
                          <a:srgbClr val="000000"/>
                        </a:solidFill>
                        <a:effectLst/>
                        <a:latin typeface="Calibri"/>
                      </a:endParaRPr>
                    </a:p>
                  </a:txBody>
                  <a:tcPr marL="9218" marR="9218" marT="9218" marB="0" anchor="b"/>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r>
              <a:tr h="304800">
                <a:tc>
                  <a:txBody>
                    <a:bodyPr/>
                    <a:lstStyle/>
                    <a:p>
                      <a:pPr algn="ctr" fontAlgn="b"/>
                      <a:r>
                        <a:rPr lang="en-US" sz="1200" b="0" i="0" u="none" strike="noStrike" dirty="0" err="1">
                          <a:solidFill>
                            <a:srgbClr val="000000"/>
                          </a:solidFill>
                          <a:effectLst/>
                          <a:latin typeface="Arial" panose="020B0604020202020204" pitchFamily="34" charset="0"/>
                        </a:rPr>
                        <a:t>clo</a:t>
                      </a:r>
                      <a:endParaRPr lang="en-US"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dirty="0">
                          <a:effectLst/>
                        </a:rPr>
                        <a:t>011100</a:t>
                      </a:r>
                      <a:endParaRPr lang="en-US" sz="1200" b="0" i="0" u="none" strike="noStrike" dirty="0">
                        <a:solidFill>
                          <a:srgbClr val="000000"/>
                        </a:solidFill>
                        <a:effectLst/>
                        <a:latin typeface="Calibri"/>
                      </a:endParaRPr>
                    </a:p>
                  </a:txBody>
                  <a:tcPr marL="9218" marR="9218" marT="9218" marB="0" anchor="b"/>
                </a:tc>
                <a:tc>
                  <a:txBody>
                    <a:bodyPr/>
                    <a:lstStyle/>
                    <a:p>
                      <a:pPr algn="ctr" fontAlgn="b"/>
                      <a:r>
                        <a:rPr lang="en-US" sz="1200" u="none" strike="noStrike" dirty="0">
                          <a:effectLst/>
                        </a:rPr>
                        <a:t>100001</a:t>
                      </a:r>
                      <a:endParaRPr lang="en-US" sz="1200" b="0" i="0" u="none" strike="noStrike" dirty="0">
                        <a:solidFill>
                          <a:srgbClr val="000000"/>
                        </a:solidFill>
                        <a:effectLst/>
                        <a:latin typeface="Calibri"/>
                      </a:endParaRPr>
                    </a:p>
                  </a:txBody>
                  <a:tcPr marL="9218" marR="9218" marT="9218" marB="0" anchor="b"/>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r>
              <a:tr h="304800">
                <a:tc>
                  <a:txBody>
                    <a:bodyPr/>
                    <a:lstStyle/>
                    <a:p>
                      <a:pPr algn="ctr" fontAlgn="b"/>
                      <a:r>
                        <a:rPr lang="en-US" sz="1200" b="0" i="0" u="none" strike="noStrike" dirty="0" err="1">
                          <a:solidFill>
                            <a:srgbClr val="000000"/>
                          </a:solidFill>
                          <a:effectLst/>
                          <a:latin typeface="Arial" panose="020B0604020202020204" pitchFamily="34" charset="0"/>
                        </a:rPr>
                        <a:t>clz</a:t>
                      </a:r>
                      <a:endParaRPr lang="en-US"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dirty="0">
                          <a:effectLst/>
                        </a:rPr>
                        <a:t>011100</a:t>
                      </a:r>
                      <a:endParaRPr lang="en-US" sz="1200" b="0" i="0" u="none" strike="noStrike" dirty="0">
                        <a:solidFill>
                          <a:srgbClr val="000000"/>
                        </a:solidFill>
                        <a:effectLst/>
                        <a:latin typeface="Calibri"/>
                      </a:endParaRPr>
                    </a:p>
                  </a:txBody>
                  <a:tcPr marL="9218" marR="9218" marT="9218" marB="0" anchor="b"/>
                </a:tc>
                <a:tc>
                  <a:txBody>
                    <a:bodyPr/>
                    <a:lstStyle/>
                    <a:p>
                      <a:pPr algn="ctr" fontAlgn="b"/>
                      <a:r>
                        <a:rPr lang="en-US" sz="1200" u="none" strike="noStrike" dirty="0">
                          <a:effectLst/>
                        </a:rPr>
                        <a:t>100000</a:t>
                      </a:r>
                      <a:endParaRPr lang="en-US" sz="1200" b="0" i="0" u="none" strike="noStrike" dirty="0">
                        <a:solidFill>
                          <a:srgbClr val="000000"/>
                        </a:solidFill>
                        <a:effectLst/>
                        <a:latin typeface="Calibri"/>
                      </a:endParaRPr>
                    </a:p>
                  </a:txBody>
                  <a:tcPr marL="9218" marR="9218" marT="9218" marB="0" anchor="b"/>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r>
              <a:tr h="304800">
                <a:tc>
                  <a:txBody>
                    <a:bodyPr/>
                    <a:lstStyle/>
                    <a:p>
                      <a:pPr algn="ctr" fontAlgn="b"/>
                      <a:r>
                        <a:rPr lang="en-US" sz="1200" b="0" i="0" u="none" strike="noStrike" dirty="0" err="1" smtClean="0">
                          <a:solidFill>
                            <a:srgbClr val="000000"/>
                          </a:solidFill>
                          <a:effectLst/>
                          <a:latin typeface="Arial" panose="020B0604020202020204" pitchFamily="34" charset="0"/>
                        </a:rPr>
                        <a:t>mul</a:t>
                      </a:r>
                      <a:endParaRPr lang="en-US"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dirty="0">
                          <a:effectLst/>
                        </a:rPr>
                        <a:t>011100</a:t>
                      </a:r>
                      <a:endParaRPr lang="en-US" sz="1200" b="0" i="0" u="none" strike="noStrike" dirty="0">
                        <a:solidFill>
                          <a:srgbClr val="000000"/>
                        </a:solidFill>
                        <a:effectLst/>
                        <a:latin typeface="Calibri"/>
                      </a:endParaRPr>
                    </a:p>
                  </a:txBody>
                  <a:tcPr marL="9218" marR="9218" marT="9218" marB="0" anchor="b"/>
                </a:tc>
                <a:tc>
                  <a:txBody>
                    <a:bodyPr/>
                    <a:lstStyle/>
                    <a:p>
                      <a:pPr algn="ctr" fontAlgn="b"/>
                      <a:r>
                        <a:rPr lang="en-US" sz="1200" u="none" strike="noStrike" dirty="0">
                          <a:effectLst/>
                        </a:rPr>
                        <a:t>000010</a:t>
                      </a:r>
                      <a:endParaRPr lang="en-US" sz="1200" b="0" i="0" u="none" strike="noStrike" dirty="0">
                        <a:solidFill>
                          <a:srgbClr val="000000"/>
                        </a:solidFill>
                        <a:effectLst/>
                        <a:latin typeface="Calibri"/>
                      </a:endParaRPr>
                    </a:p>
                  </a:txBody>
                  <a:tcPr marL="9218" marR="9218" marT="9218" marB="0" anchor="b"/>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c>
                  <a:txBody>
                    <a:bodyPr/>
                    <a:lstStyle/>
                    <a:p>
                      <a:pPr algn="ctr"/>
                      <a:endParaRPr lang="en-US" sz="1400" dirty="0"/>
                    </a:p>
                  </a:txBody>
                  <a:tcPr marL="0" marR="0" marT="0" marB="0" anchor="ctr"/>
                </a:tc>
              </a:tr>
            </a:tbl>
          </a:graphicData>
        </a:graphic>
      </p:graphicFrame>
      <p:sp>
        <p:nvSpPr>
          <p:cNvPr id="8" name="TextBox 7"/>
          <p:cNvSpPr txBox="1"/>
          <p:nvPr/>
        </p:nvSpPr>
        <p:spPr>
          <a:xfrm>
            <a:off x="119270" y="1146313"/>
            <a:ext cx="2471530" cy="1938992"/>
          </a:xfrm>
          <a:prstGeom prst="rect">
            <a:avLst/>
          </a:prstGeom>
          <a:noFill/>
        </p:spPr>
        <p:txBody>
          <a:bodyPr wrap="square" rtlCol="0">
            <a:spAutoFit/>
          </a:bodyPr>
          <a:lstStyle/>
          <a:p>
            <a:r>
              <a:rPr lang="en-US" sz="2000" b="1" dirty="0" smtClean="0">
                <a:solidFill>
                  <a:srgbClr val="FF0000"/>
                </a:solidFill>
              </a:rPr>
              <a:t>Exercise-1</a:t>
            </a:r>
          </a:p>
          <a:p>
            <a:endParaRPr lang="en-US" sz="2000" b="1" dirty="0" smtClean="0">
              <a:solidFill>
                <a:srgbClr val="FF0000"/>
              </a:solidFill>
            </a:endParaRPr>
          </a:p>
          <a:p>
            <a:r>
              <a:rPr lang="en-US" sz="2000" b="1" dirty="0" smtClean="0"/>
              <a:t>Refer to Slides 6 and 8 for the instruction specs., Complete the table below </a:t>
            </a:r>
          </a:p>
        </p:txBody>
      </p:sp>
    </p:spTree>
    <p:extLst>
      <p:ext uri="{BB962C8B-B14F-4D97-AF65-F5344CB8AC3E}">
        <p14:creationId xmlns:p14="http://schemas.microsoft.com/office/powerpoint/2010/main" val="1936487271"/>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68380" y="114300"/>
            <a:ext cx="3346451" cy="609600"/>
          </a:xfrm>
        </p:spPr>
        <p:txBody>
          <a:bodyPr/>
          <a:lstStyle/>
          <a:p>
            <a:pPr eaLnBrk="1" hangingPunct="1"/>
            <a:r>
              <a:rPr lang="en-US" altLang="en-US" sz="2000" dirty="0" smtClean="0"/>
              <a:t>Arithmetic with Immediate Values</a:t>
            </a:r>
          </a:p>
        </p:txBody>
      </p:sp>
      <p:grpSp>
        <p:nvGrpSpPr>
          <p:cNvPr id="3" name="Group 2"/>
          <p:cNvGrpSpPr/>
          <p:nvPr/>
        </p:nvGrpSpPr>
        <p:grpSpPr>
          <a:xfrm>
            <a:off x="3514831" y="114300"/>
            <a:ext cx="5410200" cy="609600"/>
            <a:chOff x="1981200" y="1066800"/>
            <a:chExt cx="5410200" cy="609600"/>
          </a:xfrm>
        </p:grpSpPr>
        <p:sp>
          <p:nvSpPr>
            <p:cNvPr id="83972" name="Rectangle 20"/>
            <p:cNvSpPr>
              <a:spLocks noChangeArrowheads="1"/>
            </p:cNvSpPr>
            <p:nvPr/>
          </p:nvSpPr>
          <p:spPr bwMode="auto">
            <a:xfrm>
              <a:off x="1981200" y="1371600"/>
              <a:ext cx="901700" cy="304800"/>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a:latin typeface="Tahoma" pitchFamily="34" charset="0"/>
                </a:rPr>
                <a:t>op</a:t>
              </a:r>
            </a:p>
          </p:txBody>
        </p:sp>
        <p:sp>
          <p:nvSpPr>
            <p:cNvPr id="83973" name="Rectangle 21"/>
            <p:cNvSpPr>
              <a:spLocks noChangeArrowheads="1"/>
            </p:cNvSpPr>
            <p:nvPr/>
          </p:nvSpPr>
          <p:spPr bwMode="auto">
            <a:xfrm>
              <a:off x="2882900" y="1371600"/>
              <a:ext cx="901700" cy="304800"/>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a:latin typeface="Tahoma" pitchFamily="34" charset="0"/>
                </a:rPr>
                <a:t>rs</a:t>
              </a:r>
            </a:p>
          </p:txBody>
        </p:sp>
        <p:sp>
          <p:nvSpPr>
            <p:cNvPr id="83974" name="Rectangle 22"/>
            <p:cNvSpPr>
              <a:spLocks noChangeArrowheads="1"/>
            </p:cNvSpPr>
            <p:nvPr/>
          </p:nvSpPr>
          <p:spPr bwMode="auto">
            <a:xfrm>
              <a:off x="3784600" y="1371600"/>
              <a:ext cx="901700" cy="304800"/>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a:latin typeface="Tahoma" pitchFamily="34" charset="0"/>
                </a:rPr>
                <a:t>rt</a:t>
              </a:r>
            </a:p>
          </p:txBody>
        </p:sp>
        <p:sp>
          <p:nvSpPr>
            <p:cNvPr id="83975" name="Rectangle 23"/>
            <p:cNvSpPr>
              <a:spLocks noChangeArrowheads="1"/>
            </p:cNvSpPr>
            <p:nvPr/>
          </p:nvSpPr>
          <p:spPr bwMode="auto">
            <a:xfrm>
              <a:off x="4648200" y="1371600"/>
              <a:ext cx="2743200" cy="304800"/>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a:latin typeface="Tahoma" pitchFamily="34" charset="0"/>
                </a:rPr>
                <a:t>address</a:t>
              </a:r>
            </a:p>
          </p:txBody>
        </p:sp>
        <p:sp>
          <p:nvSpPr>
            <p:cNvPr id="83976" name="Rectangle 25"/>
            <p:cNvSpPr>
              <a:spLocks noChangeArrowheads="1"/>
            </p:cNvSpPr>
            <p:nvPr/>
          </p:nvSpPr>
          <p:spPr bwMode="auto">
            <a:xfrm>
              <a:off x="1981200" y="1066800"/>
              <a:ext cx="901700" cy="304800"/>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a:latin typeface="Tahoma" pitchFamily="34" charset="0"/>
                </a:rPr>
                <a:t>31:26</a:t>
              </a:r>
            </a:p>
          </p:txBody>
        </p:sp>
        <p:sp>
          <p:nvSpPr>
            <p:cNvPr id="83977" name="Rectangle 26"/>
            <p:cNvSpPr>
              <a:spLocks noChangeArrowheads="1"/>
            </p:cNvSpPr>
            <p:nvPr/>
          </p:nvSpPr>
          <p:spPr bwMode="auto">
            <a:xfrm>
              <a:off x="2882900" y="1066800"/>
              <a:ext cx="901700" cy="304800"/>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a:latin typeface="Tahoma" pitchFamily="34" charset="0"/>
                </a:rPr>
                <a:t>25:21</a:t>
              </a:r>
            </a:p>
          </p:txBody>
        </p:sp>
        <p:sp>
          <p:nvSpPr>
            <p:cNvPr id="83978" name="Rectangle 27"/>
            <p:cNvSpPr>
              <a:spLocks noChangeArrowheads="1"/>
            </p:cNvSpPr>
            <p:nvPr/>
          </p:nvSpPr>
          <p:spPr bwMode="auto">
            <a:xfrm>
              <a:off x="3784600" y="1066800"/>
              <a:ext cx="901700" cy="304800"/>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20:16</a:t>
              </a:r>
            </a:p>
          </p:txBody>
        </p:sp>
        <p:sp>
          <p:nvSpPr>
            <p:cNvPr id="83979" name="Rectangle 28"/>
            <p:cNvSpPr>
              <a:spLocks noChangeArrowheads="1"/>
            </p:cNvSpPr>
            <p:nvPr/>
          </p:nvSpPr>
          <p:spPr bwMode="auto">
            <a:xfrm>
              <a:off x="4648200" y="1066800"/>
              <a:ext cx="2743200" cy="304800"/>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a:latin typeface="Tahoma" pitchFamily="34" charset="0"/>
                </a:rPr>
                <a:t>15:0</a:t>
              </a:r>
            </a:p>
          </p:txBody>
        </p:sp>
      </p:grpSp>
      <p:graphicFrame>
        <p:nvGraphicFramePr>
          <p:cNvPr id="2" name="Table 1"/>
          <p:cNvGraphicFramePr>
            <a:graphicFrameLocks noGrp="1"/>
          </p:cNvGraphicFramePr>
          <p:nvPr>
            <p:extLst>
              <p:ext uri="{D42A27DB-BD31-4B8C-83A1-F6EECF244321}">
                <p14:modId xmlns:p14="http://schemas.microsoft.com/office/powerpoint/2010/main" val="1563474774"/>
              </p:ext>
            </p:extLst>
          </p:nvPr>
        </p:nvGraphicFramePr>
        <p:xfrm>
          <a:off x="384282" y="956138"/>
          <a:ext cx="8540749" cy="1250950"/>
        </p:xfrm>
        <a:graphic>
          <a:graphicData uri="http://schemas.openxmlformats.org/drawingml/2006/table">
            <a:tbl>
              <a:tblPr>
                <a:tableStyleId>{5DA37D80-6434-44D0-A028-1B22A696006F}</a:tableStyleId>
              </a:tblPr>
              <a:tblGrid>
                <a:gridCol w="539750"/>
                <a:gridCol w="958357"/>
                <a:gridCol w="794243"/>
                <a:gridCol w="828568"/>
                <a:gridCol w="2362200"/>
                <a:gridCol w="3057631"/>
              </a:tblGrid>
              <a:tr h="184150">
                <a:tc>
                  <a:txBody>
                    <a:bodyPr/>
                    <a:lstStyle/>
                    <a:p>
                      <a:pPr algn="ctr" fontAlgn="ct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350" marR="6350" marT="6350" marB="0" anchor="ctr"/>
                </a:tc>
                <a:tc gridSpan="4">
                  <a:txBody>
                    <a:bodyPr/>
                    <a:lstStyle/>
                    <a:p>
                      <a:pPr algn="ctr" fontAlgn="b"/>
                      <a:r>
                        <a:rPr lang="en-US" sz="1600" u="none" strike="noStrike" dirty="0">
                          <a:effectLst/>
                        </a:rPr>
                        <a:t>Instruction Fields</a:t>
                      </a:r>
                      <a:endParaRPr lang="en-US" sz="1600" b="0" i="0" u="none" strike="noStrike" dirty="0">
                        <a:solidFill>
                          <a:srgbClr val="000000"/>
                        </a:solidFill>
                        <a:effectLst/>
                        <a:latin typeface="Calibri" panose="020F0502020204030204" pitchFamily="34" charset="0"/>
                      </a:endParaRPr>
                    </a:p>
                  </a:txBody>
                  <a:tcPr marL="6350" marR="6350" marT="6350" marB="0" anchor="b">
                    <a:lnR w="12700"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tc hMerge="1">
                  <a:txBody>
                    <a:bodyPr/>
                    <a:lstStyle/>
                    <a:p>
                      <a:endParaRPr lang="en-US"/>
                    </a:p>
                  </a:txBody>
                  <a:tcPr/>
                </a:tc>
                <a:tc rowSpan="3">
                  <a:txBody>
                    <a:bodyPr/>
                    <a:lstStyle/>
                    <a:p>
                      <a:pPr algn="ctr" fontAlgn="ctr"/>
                      <a:r>
                        <a:rPr lang="en-US" sz="1600" u="none" strike="noStrike">
                          <a:effectLst/>
                        </a:rPr>
                        <a:t>Expression</a:t>
                      </a:r>
                      <a:endParaRPr lang="en-US" sz="16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tcPr>
                </a:tc>
              </a:tr>
              <a:tr h="184150">
                <a:tc>
                  <a:txBody>
                    <a:bodyPr/>
                    <a:lstStyle/>
                    <a:p>
                      <a:pPr algn="ctr" fontAlgn="ct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u="none" strike="noStrike" dirty="0">
                          <a:effectLst/>
                        </a:rPr>
                        <a:t>6 bits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5 bits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5 bits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0" i="0" u="none" strike="noStrike" dirty="0" smtClean="0">
                          <a:solidFill>
                            <a:srgbClr val="000000"/>
                          </a:solidFill>
                          <a:effectLst/>
                          <a:latin typeface="+mj-lt"/>
                        </a:rPr>
                        <a:t>16</a:t>
                      </a:r>
                      <a:r>
                        <a:rPr lang="en-US" sz="1600" b="0" i="0" u="none" strike="noStrike" baseline="0" dirty="0" smtClean="0">
                          <a:solidFill>
                            <a:srgbClr val="000000"/>
                          </a:solidFill>
                          <a:effectLst/>
                          <a:latin typeface="+mj-lt"/>
                        </a:rPr>
                        <a:t> bits</a:t>
                      </a:r>
                      <a:endParaRPr lang="en-US" sz="1600" b="0" i="0" u="none" strike="noStrike" dirty="0">
                        <a:solidFill>
                          <a:srgbClr val="000000"/>
                        </a:solidFill>
                        <a:effectLst/>
                        <a:latin typeface="+mj-lt"/>
                      </a:endParaRPr>
                    </a:p>
                  </a:txBody>
                  <a:tcPr marL="6350" marR="6350" marT="6350" marB="0" anchor="b">
                    <a:lnR w="12700" cap="flat" cmpd="sng" algn="ctr">
                      <a:solidFill>
                        <a:schemeClr val="tx1"/>
                      </a:solidFill>
                      <a:prstDash val="solid"/>
                      <a:round/>
                      <a:headEnd type="none" w="med" len="med"/>
                      <a:tailEnd type="none" w="med" len="med"/>
                    </a:lnR>
                  </a:tcPr>
                </a:tc>
                <a:tc vMerge="1">
                  <a:txBody>
                    <a:bodyPr/>
                    <a:lstStyle/>
                    <a:p>
                      <a:endParaRPr lang="en-US"/>
                    </a:p>
                  </a:txBody>
                  <a:tcPr/>
                </a:tc>
              </a:tr>
              <a:tr h="184150">
                <a:tc>
                  <a:txBody>
                    <a:bodyPr/>
                    <a:lstStyle/>
                    <a:p>
                      <a:pPr algn="ctr" fontAlgn="ctr"/>
                      <a:r>
                        <a:rPr lang="en-US" sz="1600" u="none" strike="noStrike" dirty="0" smtClean="0">
                          <a:effectLst/>
                        </a:rPr>
                        <a:t>Inst.</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u="none" strike="noStrike">
                          <a:effectLst/>
                        </a:rPr>
                        <a:t>opcode</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err="1">
                          <a:effectLst/>
                        </a:rPr>
                        <a:t>rs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err="1">
                          <a:effectLst/>
                        </a:rPr>
                        <a:t>rt</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offset</a:t>
                      </a:r>
                      <a:endParaRPr lang="en-US" sz="1600" b="0" i="0" u="none" strike="noStrike">
                        <a:solidFill>
                          <a:srgbClr val="000000"/>
                        </a:solidFill>
                        <a:effectLst/>
                        <a:latin typeface="Calibri" panose="020F0502020204030204" pitchFamily="34" charset="0"/>
                      </a:endParaRPr>
                    </a:p>
                  </a:txBody>
                  <a:tcPr marL="6350" marR="6350" marT="6350" marB="0" anchor="b">
                    <a:lnR w="12700" cap="flat" cmpd="sng" algn="ctr">
                      <a:solidFill>
                        <a:schemeClr val="tx1"/>
                      </a:solidFill>
                      <a:prstDash val="solid"/>
                      <a:round/>
                      <a:headEnd type="none" w="med" len="med"/>
                      <a:tailEnd type="none" w="med" len="med"/>
                    </a:lnR>
                  </a:tcPr>
                </a:tc>
                <a:tc vMerge="1">
                  <a:txBody>
                    <a:bodyPr/>
                    <a:lstStyle/>
                    <a:p>
                      <a:endParaRPr lang="en-US"/>
                    </a:p>
                  </a:txBody>
                  <a:tcPr/>
                </a:tc>
              </a:tr>
              <a:tr h="184150">
                <a:tc>
                  <a:txBody>
                    <a:bodyPr/>
                    <a:lstStyle/>
                    <a:p>
                      <a:pPr algn="ctr" fontAlgn="b"/>
                      <a:r>
                        <a:rPr lang="en-US" sz="1600" b="0" i="0" u="none" strike="noStrike" dirty="0" err="1">
                          <a:solidFill>
                            <a:srgbClr val="000000"/>
                          </a:solidFill>
                          <a:effectLst/>
                          <a:latin typeface="+mj-lt"/>
                        </a:rPr>
                        <a:t>addi</a:t>
                      </a:r>
                      <a:endParaRPr lang="en-US" sz="1600" b="0" i="0" u="none" strike="noStrike" dirty="0">
                        <a:solidFill>
                          <a:srgbClr val="000000"/>
                        </a:solidFill>
                        <a:effectLst/>
                        <a:latin typeface="+mj-lt"/>
                      </a:endParaRPr>
                    </a:p>
                  </a:txBody>
                  <a:tcPr marL="6350" marR="6350" marT="6350" marB="0" anchor="b"/>
                </a:tc>
                <a:tc>
                  <a:txBody>
                    <a:bodyPr/>
                    <a:lstStyle/>
                    <a:p>
                      <a:pPr algn="ctr" fontAlgn="b"/>
                      <a:r>
                        <a:rPr lang="en-US" sz="1600" b="0" i="0" u="none" strike="noStrike" dirty="0">
                          <a:solidFill>
                            <a:srgbClr val="000000"/>
                          </a:solidFill>
                          <a:effectLst/>
                          <a:latin typeface="+mj-lt"/>
                        </a:rPr>
                        <a:t>001000</a:t>
                      </a:r>
                    </a:p>
                  </a:txBody>
                  <a:tcPr marL="6350" marR="6350" marT="6350" marB="0" anchor="b"/>
                </a:tc>
                <a:tc>
                  <a:txBody>
                    <a:bodyPr/>
                    <a:lstStyle/>
                    <a:p>
                      <a:pPr algn="ctr" fontAlgn="b"/>
                      <a:r>
                        <a:rPr lang="en-US" sz="1600" b="0" i="0" u="none" strike="noStrike" dirty="0">
                          <a:solidFill>
                            <a:srgbClr val="000000"/>
                          </a:solidFill>
                          <a:effectLst/>
                          <a:latin typeface="+mj-lt"/>
                        </a:rPr>
                        <a:t>used</a:t>
                      </a:r>
                    </a:p>
                  </a:txBody>
                  <a:tcPr marL="6350" marR="6350" marT="6350" marB="0" anchor="b"/>
                </a:tc>
                <a:tc>
                  <a:txBody>
                    <a:bodyPr/>
                    <a:lstStyle/>
                    <a:p>
                      <a:pPr algn="ctr" fontAlgn="b"/>
                      <a:r>
                        <a:rPr lang="en-US" sz="1600" b="0" i="0" u="none" strike="noStrike" dirty="0">
                          <a:solidFill>
                            <a:srgbClr val="000000"/>
                          </a:solidFill>
                          <a:effectLst/>
                          <a:latin typeface="+mj-lt"/>
                        </a:rPr>
                        <a:t>used</a:t>
                      </a:r>
                    </a:p>
                  </a:txBody>
                  <a:tcPr marL="6350" marR="6350" marT="6350" marB="0" anchor="b"/>
                </a:tc>
                <a:tc>
                  <a:txBody>
                    <a:bodyPr/>
                    <a:lstStyle/>
                    <a:p>
                      <a:pPr algn="ctr" fontAlgn="b"/>
                      <a:r>
                        <a:rPr lang="en-US" sz="1600" b="0" i="0" u="none" strike="noStrike" dirty="0">
                          <a:solidFill>
                            <a:srgbClr val="000000"/>
                          </a:solidFill>
                          <a:effectLst/>
                          <a:latin typeface="+mj-lt"/>
                        </a:rPr>
                        <a:t>16 bits</a:t>
                      </a:r>
                      <a:r>
                        <a:rPr lang="en-US" sz="1600" b="1" i="0" u="none" strike="noStrike" dirty="0">
                          <a:solidFill>
                            <a:srgbClr val="000000"/>
                          </a:solidFill>
                          <a:effectLst/>
                          <a:latin typeface="+mj-lt"/>
                        </a:rPr>
                        <a:t> immediate </a:t>
                      </a:r>
                      <a:r>
                        <a:rPr lang="en-US" sz="1600" b="0" i="0" u="none" strike="noStrike" dirty="0">
                          <a:solidFill>
                            <a:srgbClr val="000000"/>
                          </a:solidFill>
                          <a:effectLst/>
                          <a:latin typeface="+mj-lt"/>
                        </a:rPr>
                        <a:t>value</a:t>
                      </a: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US" sz="1600" b="0" i="0" u="none" strike="noStrike" dirty="0" err="1" smtClean="0">
                          <a:solidFill>
                            <a:srgbClr val="000000"/>
                          </a:solidFill>
                          <a:effectLst/>
                          <a:latin typeface="+mj-lt"/>
                        </a:rPr>
                        <a:t>Reg</a:t>
                      </a:r>
                      <a:r>
                        <a:rPr lang="en-US" sz="1600" b="0" i="0" u="none" strike="noStrike" dirty="0" smtClean="0">
                          <a:solidFill>
                            <a:srgbClr val="000000"/>
                          </a:solidFill>
                          <a:effectLst/>
                          <a:latin typeface="+mj-lt"/>
                        </a:rPr>
                        <a:t>[</a:t>
                      </a:r>
                      <a:r>
                        <a:rPr lang="en-US" sz="1600" b="0" i="0" u="none" strike="noStrike" dirty="0" err="1" smtClean="0">
                          <a:solidFill>
                            <a:srgbClr val="000000"/>
                          </a:solidFill>
                          <a:effectLst/>
                          <a:latin typeface="+mj-lt"/>
                        </a:rPr>
                        <a:t>rt</a:t>
                      </a:r>
                      <a:r>
                        <a:rPr lang="en-US" sz="1600" b="0" i="0" u="none" strike="noStrike" dirty="0" smtClean="0">
                          <a:solidFill>
                            <a:srgbClr val="000000"/>
                          </a:solidFill>
                          <a:effectLst/>
                          <a:latin typeface="+mj-lt"/>
                        </a:rPr>
                        <a:t>] = </a:t>
                      </a:r>
                      <a:r>
                        <a:rPr lang="en-US" sz="1600" b="0" i="0" u="none" strike="noStrike" dirty="0" err="1" smtClean="0">
                          <a:solidFill>
                            <a:srgbClr val="000000"/>
                          </a:solidFill>
                          <a:effectLst/>
                          <a:latin typeface="+mj-lt"/>
                        </a:rPr>
                        <a:t>Reg</a:t>
                      </a:r>
                      <a:r>
                        <a:rPr lang="en-US" sz="1600" b="0" i="0" u="none" strike="noStrike" dirty="0" smtClean="0">
                          <a:solidFill>
                            <a:srgbClr val="000000"/>
                          </a:solidFill>
                          <a:effectLst/>
                          <a:latin typeface="+mj-lt"/>
                        </a:rPr>
                        <a:t>[</a:t>
                      </a:r>
                      <a:r>
                        <a:rPr lang="en-US" sz="1600" b="0" i="0" u="none" strike="noStrike" dirty="0" err="1" smtClean="0">
                          <a:solidFill>
                            <a:srgbClr val="000000"/>
                          </a:solidFill>
                          <a:effectLst/>
                          <a:latin typeface="+mj-lt"/>
                        </a:rPr>
                        <a:t>rs</a:t>
                      </a:r>
                      <a:r>
                        <a:rPr lang="en-US" sz="1600" b="0" i="0" u="none" strike="noStrike" dirty="0" smtClean="0">
                          <a:solidFill>
                            <a:srgbClr val="000000"/>
                          </a:solidFill>
                          <a:effectLst/>
                          <a:latin typeface="+mj-lt"/>
                        </a:rPr>
                        <a:t>] + immediate</a:t>
                      </a:r>
                      <a:endParaRPr lang="en-US" sz="1600" b="0" i="0" u="none" strike="noStrike" dirty="0">
                        <a:solidFill>
                          <a:srgbClr val="000000"/>
                        </a:solidFill>
                        <a:effectLst/>
                        <a:latin typeface="+mj-lt"/>
                      </a:endParaRPr>
                    </a:p>
                  </a:txBody>
                  <a:tcPr marL="6350" marR="6350" marT="6350" marB="0" anchor="b">
                    <a:lnL w="12700" cap="flat" cmpd="sng" algn="ctr">
                      <a:solidFill>
                        <a:schemeClr val="tx1"/>
                      </a:solidFill>
                      <a:prstDash val="solid"/>
                      <a:round/>
                      <a:headEnd type="none" w="med" len="med"/>
                      <a:tailEnd type="none" w="med" len="med"/>
                    </a:lnL>
                  </a:tcPr>
                </a:tc>
              </a:tr>
              <a:tr h="184150">
                <a:tc>
                  <a:txBody>
                    <a:bodyPr/>
                    <a:lstStyle/>
                    <a:p>
                      <a:pPr algn="ctr" fontAlgn="b"/>
                      <a:r>
                        <a:rPr lang="en-US" sz="1600" b="0" i="0" u="none" strike="noStrike" dirty="0" err="1">
                          <a:solidFill>
                            <a:srgbClr val="000000"/>
                          </a:solidFill>
                          <a:effectLst/>
                          <a:latin typeface="+mj-lt"/>
                        </a:rPr>
                        <a:t>ori</a:t>
                      </a:r>
                      <a:endParaRPr lang="en-US" sz="1600" b="0" i="0" u="none" strike="noStrike" dirty="0">
                        <a:solidFill>
                          <a:srgbClr val="000000"/>
                        </a:solidFill>
                        <a:effectLst/>
                        <a:latin typeface="+mj-lt"/>
                      </a:endParaRPr>
                    </a:p>
                  </a:txBody>
                  <a:tcPr marL="6350" marR="6350" marT="6350" marB="0" anchor="b"/>
                </a:tc>
                <a:tc>
                  <a:txBody>
                    <a:bodyPr/>
                    <a:lstStyle/>
                    <a:p>
                      <a:pPr algn="ctr" fontAlgn="b"/>
                      <a:r>
                        <a:rPr lang="en-US" sz="1600" b="0" i="0" u="none" strike="noStrike" dirty="0">
                          <a:solidFill>
                            <a:srgbClr val="000000"/>
                          </a:solidFill>
                          <a:effectLst/>
                          <a:latin typeface="+mj-lt"/>
                        </a:rPr>
                        <a:t>001101</a:t>
                      </a:r>
                    </a:p>
                  </a:txBody>
                  <a:tcPr marL="6350" marR="6350" marT="6350" marB="0" anchor="b"/>
                </a:tc>
                <a:tc>
                  <a:txBody>
                    <a:bodyPr/>
                    <a:lstStyle/>
                    <a:p>
                      <a:pPr algn="ctr" fontAlgn="b"/>
                      <a:r>
                        <a:rPr lang="en-US" sz="1600" b="0" i="0" u="none" strike="noStrike" dirty="0">
                          <a:solidFill>
                            <a:srgbClr val="000000"/>
                          </a:solidFill>
                          <a:effectLst/>
                          <a:latin typeface="+mj-lt"/>
                        </a:rPr>
                        <a:t>used</a:t>
                      </a:r>
                    </a:p>
                  </a:txBody>
                  <a:tcPr marL="6350" marR="6350" marT="6350" marB="0" anchor="b"/>
                </a:tc>
                <a:tc>
                  <a:txBody>
                    <a:bodyPr/>
                    <a:lstStyle/>
                    <a:p>
                      <a:pPr algn="ctr" fontAlgn="b"/>
                      <a:r>
                        <a:rPr lang="en-US" sz="1600" b="0" i="0" u="none" strike="noStrike" dirty="0">
                          <a:solidFill>
                            <a:srgbClr val="000000"/>
                          </a:solidFill>
                          <a:effectLst/>
                          <a:latin typeface="+mj-lt"/>
                        </a:rPr>
                        <a:t>used</a:t>
                      </a:r>
                    </a:p>
                  </a:txBody>
                  <a:tcPr marL="6350" marR="6350" marT="6350" marB="0" anchor="b"/>
                </a:tc>
                <a:tc>
                  <a:txBody>
                    <a:bodyPr/>
                    <a:lstStyle/>
                    <a:p>
                      <a:pPr algn="ctr" fontAlgn="b"/>
                      <a:r>
                        <a:rPr lang="en-US" sz="1600" b="0" i="0" u="none" strike="noStrike" dirty="0">
                          <a:solidFill>
                            <a:srgbClr val="000000"/>
                          </a:solidFill>
                          <a:effectLst/>
                          <a:latin typeface="+mj-lt"/>
                        </a:rPr>
                        <a:t>16 bits</a:t>
                      </a:r>
                      <a:r>
                        <a:rPr lang="en-US" sz="1600" b="1" i="0" u="none" strike="noStrike" dirty="0">
                          <a:solidFill>
                            <a:srgbClr val="000000"/>
                          </a:solidFill>
                          <a:effectLst/>
                          <a:latin typeface="+mj-lt"/>
                        </a:rPr>
                        <a:t> immediate </a:t>
                      </a:r>
                      <a:r>
                        <a:rPr lang="en-US" sz="1600" b="0" i="0" u="none" strike="noStrike" dirty="0">
                          <a:solidFill>
                            <a:srgbClr val="000000"/>
                          </a:solidFill>
                          <a:effectLst/>
                          <a:latin typeface="+mj-lt"/>
                        </a:rPr>
                        <a:t>value</a:t>
                      </a: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US" sz="1600" b="0" i="0" u="none" strike="noStrike" dirty="0" err="1" smtClean="0">
                          <a:solidFill>
                            <a:srgbClr val="000000"/>
                          </a:solidFill>
                          <a:effectLst/>
                          <a:latin typeface="+mj-lt"/>
                        </a:rPr>
                        <a:t>Reg</a:t>
                      </a:r>
                      <a:r>
                        <a:rPr lang="en-US" sz="1600" b="0" i="0" u="none" strike="noStrike" dirty="0" smtClean="0">
                          <a:solidFill>
                            <a:srgbClr val="000000"/>
                          </a:solidFill>
                          <a:effectLst/>
                          <a:latin typeface="+mj-lt"/>
                        </a:rPr>
                        <a:t>[</a:t>
                      </a:r>
                      <a:r>
                        <a:rPr lang="en-US" sz="1600" b="0" i="0" u="none" strike="noStrike" dirty="0" err="1" smtClean="0">
                          <a:solidFill>
                            <a:srgbClr val="000000"/>
                          </a:solidFill>
                          <a:effectLst/>
                          <a:latin typeface="+mj-lt"/>
                        </a:rPr>
                        <a:t>rt</a:t>
                      </a:r>
                      <a:r>
                        <a:rPr lang="en-US" sz="1600" b="0" i="0" u="none" strike="noStrike" dirty="0" smtClean="0">
                          <a:solidFill>
                            <a:srgbClr val="000000"/>
                          </a:solidFill>
                          <a:effectLst/>
                          <a:latin typeface="+mj-lt"/>
                        </a:rPr>
                        <a:t>] = </a:t>
                      </a:r>
                      <a:r>
                        <a:rPr lang="en-US" sz="1600" b="0" i="0" u="none" strike="noStrike" dirty="0" err="1" smtClean="0">
                          <a:solidFill>
                            <a:srgbClr val="000000"/>
                          </a:solidFill>
                          <a:effectLst/>
                          <a:latin typeface="+mj-lt"/>
                        </a:rPr>
                        <a:t>Reg</a:t>
                      </a:r>
                      <a:r>
                        <a:rPr lang="en-US" sz="1600" b="0" i="0" u="none" strike="noStrike" dirty="0" smtClean="0">
                          <a:solidFill>
                            <a:srgbClr val="000000"/>
                          </a:solidFill>
                          <a:effectLst/>
                          <a:latin typeface="+mj-lt"/>
                        </a:rPr>
                        <a:t>[</a:t>
                      </a:r>
                      <a:r>
                        <a:rPr lang="en-US" sz="1600" b="0" i="0" u="none" strike="noStrike" dirty="0" err="1" smtClean="0">
                          <a:solidFill>
                            <a:srgbClr val="000000"/>
                          </a:solidFill>
                          <a:effectLst/>
                          <a:latin typeface="+mj-lt"/>
                        </a:rPr>
                        <a:t>rs</a:t>
                      </a:r>
                      <a:r>
                        <a:rPr lang="en-US" sz="1600" b="0" i="0" u="none" strike="noStrike" dirty="0" smtClean="0">
                          <a:solidFill>
                            <a:srgbClr val="000000"/>
                          </a:solidFill>
                          <a:effectLst/>
                          <a:latin typeface="+mj-lt"/>
                        </a:rPr>
                        <a:t>] OR immediate </a:t>
                      </a:r>
                      <a:endParaRPr lang="en-US" sz="1600" b="0" i="0" u="none" strike="noStrike" dirty="0">
                        <a:solidFill>
                          <a:srgbClr val="000000"/>
                        </a:solidFill>
                        <a:effectLst/>
                        <a:latin typeface="+mj-lt"/>
                      </a:endParaRPr>
                    </a:p>
                  </a:txBody>
                  <a:tcPr marL="6350" marR="6350" marT="6350" marB="0" anchor="b">
                    <a:lnL w="12700" cap="flat" cmpd="sng" algn="ctr">
                      <a:solidFill>
                        <a:schemeClr val="tx1"/>
                      </a:solidFill>
                      <a:prstDash val="solid"/>
                      <a:round/>
                      <a:headEnd type="none" w="med" len="med"/>
                      <a:tailEnd type="none" w="med" len="med"/>
                    </a:lnL>
                  </a:tcPr>
                </a:tc>
              </a:tr>
            </a:tbl>
          </a:graphicData>
        </a:graphic>
      </p:graphicFrame>
      <p:sp>
        <p:nvSpPr>
          <p:cNvPr id="16" name="TextBox 15"/>
          <p:cNvSpPr txBox="1"/>
          <p:nvPr/>
        </p:nvSpPr>
        <p:spPr>
          <a:xfrm>
            <a:off x="0" y="2286000"/>
            <a:ext cx="9013649" cy="4278094"/>
          </a:xfrm>
          <a:prstGeom prst="rect">
            <a:avLst/>
          </a:prstGeom>
          <a:noFill/>
        </p:spPr>
        <p:txBody>
          <a:bodyPr wrap="square" rtlCol="0">
            <a:spAutoFit/>
          </a:bodyPr>
          <a:lstStyle/>
          <a:p>
            <a:pPr marL="342900" indent="-342900">
              <a:buFont typeface="Arial" panose="020B0604020202020204" pitchFamily="34" charset="0"/>
              <a:buChar char="•"/>
            </a:pPr>
            <a:r>
              <a:rPr lang="en-US" sz="1400" dirty="0" smtClean="0">
                <a:latin typeface="+mj-lt"/>
              </a:rPr>
              <a:t>Sometimes values are available at the compilation time, such as the constant values you declare or expressions with constant values in a C program: A=A+2. You don’t need to store the constant value in a register.  The instruction itself can provide this value to the </a:t>
            </a:r>
            <a:r>
              <a:rPr lang="en-US" sz="1400" dirty="0">
                <a:latin typeface="+mj-lt"/>
              </a:rPr>
              <a:t>D</a:t>
            </a:r>
            <a:r>
              <a:rPr lang="en-US" sz="1400" dirty="0" smtClean="0">
                <a:latin typeface="+mj-lt"/>
              </a:rPr>
              <a:t>atapath. We refer to this class of instructions as “Immediate” type, where value of A will be retrieved from the register file using the “</a:t>
            </a:r>
            <a:r>
              <a:rPr lang="en-US" sz="1400" dirty="0" err="1" smtClean="0">
                <a:latin typeface="+mj-lt"/>
              </a:rPr>
              <a:t>rs</a:t>
            </a:r>
            <a:r>
              <a:rPr lang="en-US" sz="1400" dirty="0" smtClean="0">
                <a:latin typeface="+mj-lt"/>
              </a:rPr>
              <a:t>” field and the value “2” will be stored in the least significant 16 bits of the instruction. In this case, all we need to do is read the “A” value from the register file and configure ALU to do addition with its second input set to 2. </a:t>
            </a:r>
          </a:p>
          <a:p>
            <a:endParaRPr lang="en-US" sz="600" dirty="0" smtClean="0">
              <a:latin typeface="+mj-lt"/>
            </a:endParaRPr>
          </a:p>
          <a:p>
            <a:pPr marL="342900" indent="-342900">
              <a:buFont typeface="Arial" panose="020B0604020202020204" pitchFamily="34" charset="0"/>
              <a:buChar char="•"/>
            </a:pPr>
            <a:r>
              <a:rPr lang="en-US" sz="1400" dirty="0" smtClean="0">
                <a:latin typeface="+mj-lt"/>
              </a:rPr>
              <a:t>You will be supporting “</a:t>
            </a:r>
            <a:r>
              <a:rPr lang="en-US" sz="1400" dirty="0" err="1" smtClean="0">
                <a:latin typeface="+mj-lt"/>
              </a:rPr>
              <a:t>addi</a:t>
            </a:r>
            <a:r>
              <a:rPr lang="en-US" sz="1400" dirty="0" smtClean="0">
                <a:latin typeface="+mj-lt"/>
              </a:rPr>
              <a:t>” and “</a:t>
            </a:r>
            <a:r>
              <a:rPr lang="en-US" sz="1400" dirty="0" err="1" smtClean="0">
                <a:latin typeface="+mj-lt"/>
              </a:rPr>
              <a:t>ori</a:t>
            </a:r>
            <a:r>
              <a:rPr lang="en-US" sz="1400" dirty="0" smtClean="0">
                <a:latin typeface="+mj-lt"/>
              </a:rPr>
              <a:t>” operations on your </a:t>
            </a:r>
            <a:r>
              <a:rPr lang="en-US" sz="1400" dirty="0">
                <a:latin typeface="+mj-lt"/>
              </a:rPr>
              <a:t>D</a:t>
            </a:r>
            <a:r>
              <a:rPr lang="en-US" sz="1400" dirty="0" smtClean="0">
                <a:latin typeface="+mj-lt"/>
              </a:rPr>
              <a:t>atapath.  Controller will determine that this is a “</a:t>
            </a:r>
            <a:r>
              <a:rPr lang="en-US" sz="1400" b="1" dirty="0" err="1" smtClean="0">
                <a:latin typeface="+mj-lt"/>
              </a:rPr>
              <a:t>addi</a:t>
            </a:r>
            <a:r>
              <a:rPr lang="en-US" sz="1400" dirty="0" smtClean="0">
                <a:latin typeface="+mj-lt"/>
              </a:rPr>
              <a:t>” </a:t>
            </a:r>
            <a:r>
              <a:rPr lang="en-US" sz="1400" dirty="0">
                <a:latin typeface="+mj-lt"/>
              </a:rPr>
              <a:t>or “</a:t>
            </a:r>
            <a:r>
              <a:rPr lang="en-US" sz="1400" b="1" dirty="0" err="1">
                <a:latin typeface="+mj-lt"/>
              </a:rPr>
              <a:t>ori</a:t>
            </a:r>
            <a:r>
              <a:rPr lang="en-US" sz="1400" dirty="0">
                <a:latin typeface="+mj-lt"/>
              </a:rPr>
              <a:t>” instruction </a:t>
            </a:r>
            <a:r>
              <a:rPr lang="en-US" sz="1400" dirty="0" smtClean="0">
                <a:latin typeface="+mj-lt"/>
              </a:rPr>
              <a:t>based on its unique </a:t>
            </a:r>
            <a:r>
              <a:rPr lang="en-US" sz="1400" dirty="0" smtClean="0">
                <a:solidFill>
                  <a:srgbClr val="C00000"/>
                </a:solidFill>
                <a:latin typeface="+mj-lt"/>
              </a:rPr>
              <a:t>opcode (op)</a:t>
            </a:r>
            <a:r>
              <a:rPr lang="en-US" sz="1400" dirty="0" smtClean="0">
                <a:latin typeface="+mj-lt"/>
              </a:rPr>
              <a:t> value of </a:t>
            </a:r>
            <a:r>
              <a:rPr lang="en-US" sz="1400" b="1" dirty="0" smtClean="0">
                <a:latin typeface="+mj-lt"/>
              </a:rPr>
              <a:t>8</a:t>
            </a:r>
            <a:r>
              <a:rPr lang="en-US" sz="1400" dirty="0">
                <a:latin typeface="+mj-lt"/>
              </a:rPr>
              <a:t> </a:t>
            </a:r>
            <a:r>
              <a:rPr lang="en-US" sz="1400" dirty="0" smtClean="0">
                <a:latin typeface="+mj-lt"/>
              </a:rPr>
              <a:t>or </a:t>
            </a:r>
            <a:r>
              <a:rPr lang="en-US" sz="1400" b="1" dirty="0" smtClean="0">
                <a:latin typeface="+mj-lt"/>
              </a:rPr>
              <a:t>13</a:t>
            </a:r>
            <a:r>
              <a:rPr lang="en-US" sz="1400" b="1" dirty="0">
                <a:latin typeface="+mj-lt"/>
              </a:rPr>
              <a:t> </a:t>
            </a:r>
            <a:r>
              <a:rPr lang="en-US" sz="1400" b="1" dirty="0" smtClean="0">
                <a:latin typeface="+mj-lt"/>
              </a:rPr>
              <a:t>respectively.</a:t>
            </a:r>
            <a:r>
              <a:rPr lang="en-US" sz="1400" dirty="0" smtClean="0">
                <a:latin typeface="+mj-lt"/>
              </a:rPr>
              <a:t> </a:t>
            </a:r>
          </a:p>
          <a:p>
            <a:pPr marL="342900" indent="-342900">
              <a:buFont typeface="Arial" panose="020B0604020202020204" pitchFamily="34" charset="0"/>
              <a:buChar char="•"/>
            </a:pPr>
            <a:r>
              <a:rPr lang="en-US" sz="1400" dirty="0" smtClean="0">
                <a:latin typeface="+mj-lt"/>
              </a:rPr>
              <a:t>We will read the contents of “</a:t>
            </a:r>
            <a:r>
              <a:rPr lang="en-US" sz="1400" b="1" dirty="0" err="1" smtClean="0">
                <a:latin typeface="+mj-lt"/>
              </a:rPr>
              <a:t>rs</a:t>
            </a:r>
            <a:r>
              <a:rPr lang="en-US" sz="1400" dirty="0" smtClean="0">
                <a:latin typeface="+mj-lt"/>
              </a:rPr>
              <a:t>” register (</a:t>
            </a:r>
            <a:r>
              <a:rPr lang="en-US" sz="1400" b="1" dirty="0" err="1" smtClean="0">
                <a:latin typeface="+mj-lt"/>
              </a:rPr>
              <a:t>Reg</a:t>
            </a:r>
            <a:r>
              <a:rPr lang="en-US" sz="1400" b="1" dirty="0" smtClean="0">
                <a:latin typeface="+mj-lt"/>
              </a:rPr>
              <a:t>[</a:t>
            </a:r>
            <a:r>
              <a:rPr lang="en-US" sz="1400" b="1" dirty="0" err="1" smtClean="0">
                <a:latin typeface="+mj-lt"/>
              </a:rPr>
              <a:t>rs</a:t>
            </a:r>
            <a:r>
              <a:rPr lang="en-US" sz="1400" b="1" dirty="0" smtClean="0">
                <a:latin typeface="+mj-lt"/>
              </a:rPr>
              <a:t>]</a:t>
            </a:r>
            <a:r>
              <a:rPr lang="en-US" sz="1400" dirty="0" smtClean="0">
                <a:latin typeface="+mj-lt"/>
              </a:rPr>
              <a:t>)</a:t>
            </a:r>
          </a:p>
          <a:p>
            <a:pPr marL="342900" indent="-342900">
              <a:buFont typeface="Arial" panose="020B0604020202020204" pitchFamily="34" charset="0"/>
              <a:buChar char="•"/>
            </a:pPr>
            <a:r>
              <a:rPr lang="en-US" sz="1400" dirty="0" smtClean="0">
                <a:latin typeface="+mj-lt"/>
              </a:rPr>
              <a:t>Hardcoded immediate value is a 16-bit number. Our </a:t>
            </a:r>
            <a:r>
              <a:rPr lang="en-US" sz="1400" dirty="0">
                <a:latin typeface="+mj-lt"/>
              </a:rPr>
              <a:t>D</a:t>
            </a:r>
            <a:r>
              <a:rPr lang="en-US" sz="1400" dirty="0" smtClean="0">
                <a:latin typeface="+mj-lt"/>
              </a:rPr>
              <a:t>atapath is a 32-bit architecture. ALU receives two 32-bit inputs. Therefore we need to extend the 16-bit immediate value to 32 bits. While doing this we need to take into account the sign of the value. Offset amount can be positive or negative. Therefore we will first </a:t>
            </a:r>
            <a:r>
              <a:rPr lang="en-US" sz="1400" u="sng" dirty="0" smtClean="0">
                <a:latin typeface="+mj-lt"/>
              </a:rPr>
              <a:t>sign extend</a:t>
            </a:r>
            <a:r>
              <a:rPr lang="en-US" sz="1400" dirty="0" smtClean="0">
                <a:latin typeface="+mj-lt"/>
              </a:rPr>
              <a:t> this </a:t>
            </a:r>
            <a:r>
              <a:rPr lang="en-US" sz="1400" b="1" dirty="0" smtClean="0">
                <a:latin typeface="+mj-lt"/>
              </a:rPr>
              <a:t>immediate value </a:t>
            </a:r>
            <a:r>
              <a:rPr lang="en-US" sz="1400" dirty="0" smtClean="0">
                <a:latin typeface="+mj-lt"/>
              </a:rPr>
              <a:t>and then feed into the ALU.  </a:t>
            </a:r>
          </a:p>
          <a:p>
            <a:endParaRPr lang="en-US" sz="1400" dirty="0">
              <a:latin typeface="+mj-lt"/>
            </a:endParaRPr>
          </a:p>
          <a:p>
            <a:pPr marL="342900" indent="-342900">
              <a:buFont typeface="Arial" panose="020B0604020202020204" pitchFamily="34" charset="0"/>
              <a:buChar char="•"/>
            </a:pPr>
            <a:r>
              <a:rPr lang="en-US" sz="1400" dirty="0" smtClean="0">
                <a:latin typeface="+mj-lt"/>
              </a:rPr>
              <a:t>We </a:t>
            </a:r>
            <a:r>
              <a:rPr lang="en-US" sz="1400" dirty="0">
                <a:latin typeface="+mj-lt"/>
              </a:rPr>
              <a:t>will write the </a:t>
            </a:r>
            <a:r>
              <a:rPr lang="en-US" sz="1400" dirty="0" smtClean="0">
                <a:latin typeface="+mj-lt"/>
              </a:rPr>
              <a:t>result of the operation (output of ALU) to </a:t>
            </a:r>
            <a:r>
              <a:rPr lang="en-US" sz="1400" dirty="0">
                <a:latin typeface="+mj-lt"/>
              </a:rPr>
              <a:t>our destination register </a:t>
            </a:r>
            <a:r>
              <a:rPr lang="en-US" sz="1400" b="1" dirty="0">
                <a:latin typeface="+mj-lt"/>
              </a:rPr>
              <a:t>rt</a:t>
            </a:r>
            <a:r>
              <a:rPr lang="en-US" sz="1400" dirty="0">
                <a:latin typeface="+mj-lt"/>
              </a:rPr>
              <a:t>. Note that in R-type of instructions, destination register is always indicated by the “rd” field</a:t>
            </a:r>
            <a:r>
              <a:rPr lang="en-US" sz="1400" dirty="0" smtClean="0">
                <a:latin typeface="+mj-lt"/>
              </a:rPr>
              <a:t>. For the immediate field we no longer have the “</a:t>
            </a:r>
            <a:r>
              <a:rPr lang="en-US" sz="1400" dirty="0" err="1" smtClean="0">
                <a:latin typeface="+mj-lt"/>
              </a:rPr>
              <a:t>rd</a:t>
            </a:r>
            <a:r>
              <a:rPr lang="en-US" sz="1400" dirty="0" smtClean="0">
                <a:latin typeface="+mj-lt"/>
              </a:rPr>
              <a:t>” field and we will use the “</a:t>
            </a:r>
            <a:r>
              <a:rPr lang="en-US" sz="1400" dirty="0" err="1" smtClean="0">
                <a:latin typeface="+mj-lt"/>
              </a:rPr>
              <a:t>rt</a:t>
            </a:r>
            <a:r>
              <a:rPr lang="en-US" sz="1400" dirty="0" smtClean="0">
                <a:latin typeface="+mj-lt"/>
              </a:rPr>
              <a:t>” field in the instruction</a:t>
            </a:r>
            <a:r>
              <a:rPr lang="en-US" sz="1400" dirty="0">
                <a:latin typeface="+mj-lt"/>
              </a:rPr>
              <a:t> </a:t>
            </a:r>
            <a:r>
              <a:rPr lang="en-US" sz="1400" dirty="0" smtClean="0">
                <a:latin typeface="+mj-lt"/>
              </a:rPr>
              <a:t>instead</a:t>
            </a:r>
            <a:endParaRPr lang="en-US" sz="1400" dirty="0">
              <a:latin typeface="+mj-lt"/>
            </a:endParaRPr>
          </a:p>
          <a:p>
            <a:pPr marL="342900" indent="-342900">
              <a:buFont typeface="Arial" panose="020B0604020202020204" pitchFamily="34" charset="0"/>
              <a:buChar char="•"/>
            </a:pPr>
            <a:r>
              <a:rPr lang="en-US" sz="1400" b="1" dirty="0" smtClean="0">
                <a:latin typeface="+mj-lt"/>
              </a:rPr>
              <a:t>Now let’s identify the values of </a:t>
            </a:r>
            <a:r>
              <a:rPr lang="en-US" sz="1400" b="1" dirty="0">
                <a:latin typeface="+mj-lt"/>
              </a:rPr>
              <a:t>D</a:t>
            </a:r>
            <a:r>
              <a:rPr lang="en-US" sz="1400" b="1" dirty="0" smtClean="0">
                <a:latin typeface="+mj-lt"/>
              </a:rPr>
              <a:t>atapath </a:t>
            </a:r>
            <a:r>
              <a:rPr lang="en-US" sz="1400" b="1" dirty="0" smtClean="0">
                <a:solidFill>
                  <a:srgbClr val="00B0F0"/>
                </a:solidFill>
                <a:latin typeface="+mj-lt"/>
              </a:rPr>
              <a:t>control signals </a:t>
            </a:r>
            <a:r>
              <a:rPr lang="en-US" sz="1400" b="1" dirty="0" smtClean="0">
                <a:latin typeface="+mj-lt"/>
              </a:rPr>
              <a:t>for executing </a:t>
            </a:r>
            <a:r>
              <a:rPr lang="en-US" sz="1400" b="1" dirty="0" err="1" smtClean="0">
                <a:latin typeface="+mj-lt"/>
              </a:rPr>
              <a:t>addi</a:t>
            </a:r>
            <a:r>
              <a:rPr lang="en-US" sz="1400" b="1" dirty="0" smtClean="0">
                <a:latin typeface="+mj-lt"/>
              </a:rPr>
              <a:t> </a:t>
            </a:r>
            <a:r>
              <a:rPr lang="en-US" sz="1400" dirty="0" smtClean="0">
                <a:latin typeface="+mj-lt"/>
              </a:rPr>
              <a:t>and</a:t>
            </a:r>
            <a:r>
              <a:rPr lang="en-US" sz="1400" b="1" dirty="0" smtClean="0">
                <a:latin typeface="+mj-lt"/>
              </a:rPr>
              <a:t> </a:t>
            </a:r>
            <a:r>
              <a:rPr lang="en-US" sz="1400" b="1" dirty="0" err="1" smtClean="0">
                <a:latin typeface="+mj-lt"/>
              </a:rPr>
              <a:t>ori</a:t>
            </a:r>
            <a:r>
              <a:rPr lang="en-US" sz="1400" b="1" dirty="0" smtClean="0">
                <a:latin typeface="+mj-lt"/>
              </a:rPr>
              <a:t> </a:t>
            </a:r>
            <a:r>
              <a:rPr lang="en-US" sz="1400" dirty="0" smtClean="0">
                <a:latin typeface="+mj-lt"/>
              </a:rPr>
              <a:t>instructions. </a:t>
            </a:r>
          </a:p>
          <a:p>
            <a:pPr marL="342900" indent="-342900">
              <a:buFont typeface="Arial" panose="020B0604020202020204" pitchFamily="34" charset="0"/>
              <a:buChar char="•"/>
            </a:pPr>
            <a:r>
              <a:rPr lang="en-US" sz="1400" b="1" dirty="0" smtClean="0">
                <a:latin typeface="+mj-lt"/>
              </a:rPr>
              <a:t>You will see the role for some of the </a:t>
            </a:r>
            <a:r>
              <a:rPr lang="en-US" sz="1400" b="1" dirty="0" err="1" smtClean="0">
                <a:latin typeface="+mj-lt"/>
              </a:rPr>
              <a:t>muxes</a:t>
            </a:r>
            <a:r>
              <a:rPr lang="en-US" sz="1400" b="1" dirty="0" smtClean="0">
                <a:latin typeface="+mj-lt"/>
              </a:rPr>
              <a:t> shown in the </a:t>
            </a:r>
            <a:r>
              <a:rPr lang="en-US" sz="1400" b="1" dirty="0" err="1" smtClean="0">
                <a:latin typeface="+mj-lt"/>
              </a:rPr>
              <a:t>datapath</a:t>
            </a:r>
            <a:r>
              <a:rPr lang="en-US" sz="1400" b="1" dirty="0" smtClean="0">
                <a:latin typeface="+mj-lt"/>
              </a:rPr>
              <a:t> with this exercise. (next slide)</a:t>
            </a:r>
            <a:endParaRPr lang="en-US" sz="1400" b="1" dirty="0">
              <a:latin typeface="+mj-lt"/>
            </a:endParaRPr>
          </a:p>
        </p:txBody>
      </p:sp>
    </p:spTree>
    <p:extLst>
      <p:ext uri="{BB962C8B-B14F-4D97-AF65-F5344CB8AC3E}">
        <p14:creationId xmlns:p14="http://schemas.microsoft.com/office/powerpoint/2010/main" val="265193390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AutoShape 2"/>
          <p:cNvSpPr>
            <a:spLocks noGrp="1" noChangeArrowheads="1"/>
          </p:cNvSpPr>
          <p:nvPr>
            <p:ph type="body" idx="4294967295"/>
          </p:nvPr>
        </p:nvSpPr>
        <p:spPr>
          <a:xfrm>
            <a:off x="0" y="1143000"/>
            <a:ext cx="8382000" cy="4114800"/>
          </a:xfrm>
        </p:spPr>
        <p:txBody>
          <a:bodyPr/>
          <a:lstStyle/>
          <a:p>
            <a:pPr>
              <a:buFontTx/>
              <a:buNone/>
            </a:pPr>
            <a:r>
              <a:rPr lang="en-US" altLang="en-US" smtClean="0"/>
              <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endParaRPr lang="en-US" altLang="en-US" smtClean="0"/>
          </a:p>
        </p:txBody>
      </p:sp>
      <p:pic>
        <p:nvPicPr>
          <p:cNvPr id="5" name="Picture 3" descr="C:\Users\akoglu\Dropbox\ece274\datapat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199" y="156377"/>
            <a:ext cx="8696999" cy="396239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p:cNvGraphicFramePr>
            <a:graphicFrameLocks noGrp="1"/>
          </p:cNvGraphicFramePr>
          <p:nvPr>
            <p:extLst>
              <p:ext uri="{D42A27DB-BD31-4B8C-83A1-F6EECF244321}">
                <p14:modId xmlns:p14="http://schemas.microsoft.com/office/powerpoint/2010/main" val="4002163242"/>
              </p:ext>
            </p:extLst>
          </p:nvPr>
        </p:nvGraphicFramePr>
        <p:xfrm>
          <a:off x="220325" y="4145280"/>
          <a:ext cx="8082107" cy="1112520"/>
        </p:xfrm>
        <a:graphic>
          <a:graphicData uri="http://schemas.openxmlformats.org/drawingml/2006/table">
            <a:tbl>
              <a:tblPr firstRow="1" bandRow="1">
                <a:tableStyleId>{5940675A-B579-460E-94D1-54222C63F5DA}</a:tableStyleId>
              </a:tblPr>
              <a:tblGrid>
                <a:gridCol w="626523"/>
                <a:gridCol w="689171"/>
                <a:gridCol w="689171"/>
                <a:gridCol w="877128"/>
                <a:gridCol w="751824"/>
                <a:gridCol w="689171"/>
                <a:gridCol w="939780"/>
                <a:gridCol w="939780"/>
                <a:gridCol w="1058122"/>
                <a:gridCol w="821437"/>
              </a:tblGrid>
              <a:tr h="370840">
                <a:tc>
                  <a:txBody>
                    <a:bodyPr/>
                    <a:lstStyle/>
                    <a:p>
                      <a:pPr algn="ctr"/>
                      <a:r>
                        <a:rPr lang="en-US" sz="1600" dirty="0" smtClean="0"/>
                        <a:t>Type</a:t>
                      </a:r>
                      <a:endParaRPr lang="en-US" sz="1600" dirty="0"/>
                    </a:p>
                  </a:txBody>
                  <a:tcPr marL="0" marR="0" marT="0" marB="0"/>
                </a:tc>
                <a:tc>
                  <a:txBody>
                    <a:bodyPr/>
                    <a:lstStyle/>
                    <a:p>
                      <a:pPr algn="ctr" fontAlgn="b"/>
                      <a:r>
                        <a:rPr lang="en-US" sz="1600" u="none" strike="noStrike" dirty="0">
                          <a:effectLst/>
                        </a:rPr>
                        <a:t>opcode</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ctr"/>
                      <a:r>
                        <a:rPr lang="en-US" sz="1400" b="0" i="0" u="none" strike="noStrike" dirty="0" err="1">
                          <a:solidFill>
                            <a:srgbClr val="0070C0"/>
                          </a:solidFill>
                          <a:effectLst/>
                          <a:latin typeface="Arial" panose="020B0604020202020204" pitchFamily="34" charset="0"/>
                        </a:rPr>
                        <a:t>RegDst</a:t>
                      </a:r>
                      <a:endParaRPr lang="en-US" sz="1400" b="0" i="0" u="none" strike="noStrike" dirty="0">
                        <a:solidFill>
                          <a:srgbClr val="0070C0"/>
                        </a:solidFill>
                        <a:effectLst/>
                        <a:latin typeface="Arial" panose="020B0604020202020204" pitchFamily="34" charset="0"/>
                      </a:endParaRPr>
                    </a:p>
                  </a:txBody>
                  <a:tcPr marL="9525" marR="9525" marT="9525" marB="0" anchor="ctr"/>
                </a:tc>
                <a:tc>
                  <a:txBody>
                    <a:bodyPr/>
                    <a:lstStyle/>
                    <a:p>
                      <a:pPr algn="ctr" fontAlgn="ctr"/>
                      <a:r>
                        <a:rPr lang="en-US" sz="1400" b="0" i="0" u="none" strike="noStrike" dirty="0" err="1">
                          <a:solidFill>
                            <a:srgbClr val="0070C0"/>
                          </a:solidFill>
                          <a:effectLst/>
                          <a:latin typeface="Arial" panose="020B0604020202020204" pitchFamily="34" charset="0"/>
                        </a:rPr>
                        <a:t>RegWrite</a:t>
                      </a:r>
                      <a:endParaRPr lang="en-US" sz="1400" b="0" i="0" u="none" strike="noStrike" dirty="0">
                        <a:solidFill>
                          <a:srgbClr val="0070C0"/>
                        </a:solidFill>
                        <a:effectLst/>
                        <a:latin typeface="Arial" panose="020B0604020202020204" pitchFamily="34" charset="0"/>
                      </a:endParaRPr>
                    </a:p>
                  </a:txBody>
                  <a:tcPr marL="9525" marR="9525" marT="9525" marB="0" anchor="ctr"/>
                </a:tc>
                <a:tc>
                  <a:txBody>
                    <a:bodyPr/>
                    <a:lstStyle/>
                    <a:p>
                      <a:pPr algn="ctr" fontAlgn="ctr"/>
                      <a:r>
                        <a:rPr lang="en-US" sz="1400" b="0" i="0" u="none" strike="noStrike">
                          <a:solidFill>
                            <a:srgbClr val="0070C0"/>
                          </a:solidFill>
                          <a:effectLst/>
                          <a:latin typeface="Arial" panose="020B0604020202020204" pitchFamily="34" charset="0"/>
                        </a:rPr>
                        <a:t>ALUSrc</a:t>
                      </a:r>
                    </a:p>
                  </a:txBody>
                  <a:tcPr marL="9525" marR="9525" marT="9525" marB="0" anchor="ctr"/>
                </a:tc>
                <a:tc>
                  <a:txBody>
                    <a:bodyPr/>
                    <a:lstStyle/>
                    <a:p>
                      <a:pPr algn="ctr" fontAlgn="ctr"/>
                      <a:r>
                        <a:rPr lang="en-US" sz="1400" b="0" i="0" u="none" strike="noStrike" dirty="0" err="1">
                          <a:solidFill>
                            <a:srgbClr val="0070C0"/>
                          </a:solidFill>
                          <a:effectLst/>
                          <a:latin typeface="Arial" panose="020B0604020202020204" pitchFamily="34" charset="0"/>
                        </a:rPr>
                        <a:t>ALUOp</a:t>
                      </a:r>
                      <a:endParaRPr lang="en-US" sz="1400" b="0" i="0" u="none" strike="noStrike" dirty="0">
                        <a:solidFill>
                          <a:srgbClr val="0070C0"/>
                        </a:solidFill>
                        <a:effectLst/>
                        <a:latin typeface="Arial" panose="020B0604020202020204" pitchFamily="34" charset="0"/>
                      </a:endParaRPr>
                    </a:p>
                  </a:txBody>
                  <a:tcPr marL="9525" marR="9525" marT="9525" marB="0" anchor="ctr"/>
                </a:tc>
                <a:tc>
                  <a:txBody>
                    <a:bodyPr/>
                    <a:lstStyle/>
                    <a:p>
                      <a:pPr algn="ctr" fontAlgn="ctr"/>
                      <a:r>
                        <a:rPr lang="en-US" sz="1400" b="0" i="0" u="none" strike="noStrike" dirty="0" err="1">
                          <a:solidFill>
                            <a:srgbClr val="0070C0"/>
                          </a:solidFill>
                          <a:effectLst/>
                          <a:latin typeface="Arial" panose="020B0604020202020204" pitchFamily="34" charset="0"/>
                        </a:rPr>
                        <a:t>MemRead</a:t>
                      </a:r>
                      <a:endParaRPr lang="en-US" sz="1400" b="0" i="0" u="none" strike="noStrike" dirty="0">
                        <a:solidFill>
                          <a:srgbClr val="0070C0"/>
                        </a:solidFill>
                        <a:effectLst/>
                        <a:latin typeface="Arial" panose="020B0604020202020204" pitchFamily="34" charset="0"/>
                      </a:endParaRPr>
                    </a:p>
                  </a:txBody>
                  <a:tcPr marL="9525" marR="9525" marT="9525" marB="0" anchor="ctr"/>
                </a:tc>
                <a:tc>
                  <a:txBody>
                    <a:bodyPr/>
                    <a:lstStyle/>
                    <a:p>
                      <a:pPr algn="ctr" fontAlgn="ctr"/>
                      <a:r>
                        <a:rPr lang="en-US" sz="1400" b="0" i="0" u="none" strike="noStrike" dirty="0" err="1">
                          <a:solidFill>
                            <a:srgbClr val="0070C0"/>
                          </a:solidFill>
                          <a:effectLst/>
                          <a:latin typeface="Arial" panose="020B0604020202020204" pitchFamily="34" charset="0"/>
                        </a:rPr>
                        <a:t>MemWrite</a:t>
                      </a:r>
                      <a:endParaRPr lang="en-US" sz="1400" b="0" i="0" u="none" strike="noStrike" dirty="0">
                        <a:solidFill>
                          <a:srgbClr val="0070C0"/>
                        </a:solidFill>
                        <a:effectLst/>
                        <a:latin typeface="Arial" panose="020B0604020202020204" pitchFamily="34" charset="0"/>
                      </a:endParaRPr>
                    </a:p>
                  </a:txBody>
                  <a:tcPr marL="9525" marR="9525" marT="9525" marB="0" anchor="ctr"/>
                </a:tc>
                <a:tc>
                  <a:txBody>
                    <a:bodyPr/>
                    <a:lstStyle/>
                    <a:p>
                      <a:pPr algn="ctr" fontAlgn="ctr"/>
                      <a:r>
                        <a:rPr lang="en-US" sz="1400" b="0" i="0" u="none" strike="noStrike" dirty="0" err="1">
                          <a:solidFill>
                            <a:srgbClr val="0070C0"/>
                          </a:solidFill>
                          <a:effectLst/>
                          <a:latin typeface="Arial" panose="020B0604020202020204" pitchFamily="34" charset="0"/>
                        </a:rPr>
                        <a:t>MemtoReg</a:t>
                      </a:r>
                      <a:endParaRPr lang="en-US" sz="1400" b="0" i="0" u="none" strike="noStrike" dirty="0">
                        <a:solidFill>
                          <a:srgbClr val="0070C0"/>
                        </a:solidFill>
                        <a:effectLst/>
                        <a:latin typeface="Arial" panose="020B0604020202020204" pitchFamily="34" charset="0"/>
                      </a:endParaRPr>
                    </a:p>
                  </a:txBody>
                  <a:tcPr marL="9525" marR="9525" marT="9525" marB="0" anchor="ctr"/>
                </a:tc>
                <a:tc>
                  <a:txBody>
                    <a:bodyPr/>
                    <a:lstStyle/>
                    <a:p>
                      <a:pPr algn="ctr" fontAlgn="ctr"/>
                      <a:r>
                        <a:rPr lang="en-US" sz="1400" b="0" i="0" u="none" strike="noStrike" dirty="0" err="1">
                          <a:solidFill>
                            <a:srgbClr val="0070C0"/>
                          </a:solidFill>
                          <a:effectLst/>
                          <a:latin typeface="Arial" panose="020B0604020202020204" pitchFamily="34" charset="0"/>
                        </a:rPr>
                        <a:t>PCSrc</a:t>
                      </a:r>
                      <a:endParaRPr lang="en-US" sz="1400" b="0" i="0" u="none" strike="noStrike" dirty="0">
                        <a:solidFill>
                          <a:srgbClr val="0070C0"/>
                        </a:solidFill>
                        <a:effectLst/>
                        <a:latin typeface="Arial" panose="020B0604020202020204" pitchFamily="34" charset="0"/>
                      </a:endParaRPr>
                    </a:p>
                  </a:txBody>
                  <a:tcPr marL="9525" marR="9525" marT="9525" marB="0" anchor="ctr"/>
                </a:tc>
              </a:tr>
              <a:tr h="370840">
                <a:tc>
                  <a:txBody>
                    <a:bodyPr/>
                    <a:lstStyle/>
                    <a:p>
                      <a:pPr algn="ctr"/>
                      <a:r>
                        <a:rPr lang="en-US" sz="1600" dirty="0" err="1" smtClean="0"/>
                        <a:t>addi</a:t>
                      </a:r>
                      <a:endParaRPr lang="en-US" sz="1600" dirty="0"/>
                    </a:p>
                  </a:txBody>
                  <a:tcPr marL="0" marR="0" marT="0" marB="0"/>
                </a:tc>
                <a:tc>
                  <a:txBody>
                    <a:bodyPr/>
                    <a:lstStyle/>
                    <a:p>
                      <a:pPr algn="ctr" fontAlgn="b"/>
                      <a:r>
                        <a:rPr lang="en-US" sz="1600" b="0" i="0" u="none" strike="noStrike" dirty="0">
                          <a:solidFill>
                            <a:srgbClr val="000000"/>
                          </a:solidFill>
                          <a:effectLst/>
                          <a:latin typeface="+mj-lt"/>
                        </a:rPr>
                        <a:t>001000</a:t>
                      </a:r>
                    </a:p>
                  </a:txBody>
                  <a:tcPr marL="6350" marR="6350" marT="6350" marB="0" anchor="b"/>
                </a:tc>
                <a:tc>
                  <a:txBody>
                    <a:bodyPr/>
                    <a:lstStyle/>
                    <a:p>
                      <a:pPr algn="ctr"/>
                      <a:endParaRPr lang="en-US" dirty="0"/>
                    </a:p>
                  </a:txBody>
                  <a:tcPr marL="0" marR="0" marT="0" marB="0"/>
                </a:tc>
                <a:tc>
                  <a:txBody>
                    <a:bodyPr/>
                    <a:lstStyle/>
                    <a:p>
                      <a:pPr algn="ctr"/>
                      <a:endParaRPr lang="en-US" dirty="0"/>
                    </a:p>
                  </a:txBody>
                  <a:tcPr marL="0" marR="0" marT="0" marB="0"/>
                </a:tc>
                <a:tc>
                  <a:txBody>
                    <a:bodyPr/>
                    <a:lstStyle/>
                    <a:p>
                      <a:pPr algn="ctr"/>
                      <a:endParaRPr lang="en-US" dirty="0"/>
                    </a:p>
                  </a:txBody>
                  <a:tcPr marL="0" marR="0" marT="0" marB="0"/>
                </a:tc>
                <a:tc>
                  <a:txBody>
                    <a:bodyPr/>
                    <a:lstStyle/>
                    <a:p>
                      <a:pPr algn="ctr"/>
                      <a:endParaRPr lang="en-US" dirty="0"/>
                    </a:p>
                  </a:txBody>
                  <a:tcPr marL="0" marR="0" marT="0" marB="0"/>
                </a:tc>
                <a:tc>
                  <a:txBody>
                    <a:bodyPr/>
                    <a:lstStyle/>
                    <a:p>
                      <a:pPr algn="ctr"/>
                      <a:endParaRPr lang="en-US" dirty="0"/>
                    </a:p>
                  </a:txBody>
                  <a:tcPr marL="0" marR="0" marT="0" marB="0"/>
                </a:tc>
                <a:tc>
                  <a:txBody>
                    <a:bodyPr/>
                    <a:lstStyle/>
                    <a:p>
                      <a:pPr algn="ctr"/>
                      <a:endParaRPr lang="en-US" dirty="0"/>
                    </a:p>
                  </a:txBody>
                  <a:tcPr marL="0" marR="0" marT="0" marB="0"/>
                </a:tc>
                <a:tc>
                  <a:txBody>
                    <a:bodyPr/>
                    <a:lstStyle/>
                    <a:p>
                      <a:pPr algn="ctr"/>
                      <a:endParaRPr lang="en-US" dirty="0"/>
                    </a:p>
                  </a:txBody>
                  <a:tcPr marL="0" marR="0" marT="0" marB="0"/>
                </a:tc>
                <a:tc>
                  <a:txBody>
                    <a:bodyPr/>
                    <a:lstStyle/>
                    <a:p>
                      <a:pPr algn="ctr"/>
                      <a:endParaRPr lang="en-US" dirty="0"/>
                    </a:p>
                  </a:txBody>
                  <a:tcPr marL="0" marR="0" marT="0" marB="0"/>
                </a:tc>
              </a:tr>
              <a:tr h="370840">
                <a:tc>
                  <a:txBody>
                    <a:bodyPr/>
                    <a:lstStyle/>
                    <a:p>
                      <a:pPr algn="ctr"/>
                      <a:r>
                        <a:rPr lang="en-US" sz="1600" dirty="0" err="1" smtClean="0"/>
                        <a:t>ori</a:t>
                      </a:r>
                      <a:endParaRPr lang="en-US" sz="1600" dirty="0"/>
                    </a:p>
                  </a:txBody>
                  <a:tcPr marL="0" marR="0" marT="0" marB="0"/>
                </a:tc>
                <a:tc>
                  <a:txBody>
                    <a:bodyPr/>
                    <a:lstStyle/>
                    <a:p>
                      <a:pPr algn="ctr" fontAlgn="b"/>
                      <a:r>
                        <a:rPr lang="en-US" sz="1600" b="0" i="0" u="none" strike="noStrike" dirty="0">
                          <a:solidFill>
                            <a:srgbClr val="000000"/>
                          </a:solidFill>
                          <a:effectLst/>
                          <a:latin typeface="+mj-lt"/>
                        </a:rPr>
                        <a:t>001101</a:t>
                      </a:r>
                    </a:p>
                  </a:txBody>
                  <a:tcPr marL="6350" marR="6350" marT="6350" marB="0" anchor="b"/>
                </a:tc>
                <a:tc>
                  <a:txBody>
                    <a:bodyPr/>
                    <a:lstStyle/>
                    <a:p>
                      <a:pPr algn="ctr"/>
                      <a:endParaRPr lang="en-US" dirty="0"/>
                    </a:p>
                  </a:txBody>
                  <a:tcPr marL="0" marR="0" marT="0" marB="0"/>
                </a:tc>
                <a:tc>
                  <a:txBody>
                    <a:bodyPr/>
                    <a:lstStyle/>
                    <a:p>
                      <a:pPr algn="ctr"/>
                      <a:endParaRPr lang="en-US" dirty="0"/>
                    </a:p>
                  </a:txBody>
                  <a:tcPr marL="0" marR="0" marT="0" marB="0"/>
                </a:tc>
                <a:tc>
                  <a:txBody>
                    <a:bodyPr/>
                    <a:lstStyle/>
                    <a:p>
                      <a:pPr algn="ctr"/>
                      <a:endParaRPr lang="en-US" dirty="0"/>
                    </a:p>
                  </a:txBody>
                  <a:tcPr marL="0" marR="0" marT="0" marB="0"/>
                </a:tc>
                <a:tc>
                  <a:txBody>
                    <a:bodyPr/>
                    <a:lstStyle/>
                    <a:p>
                      <a:pPr algn="ctr"/>
                      <a:endParaRPr lang="en-US" dirty="0"/>
                    </a:p>
                  </a:txBody>
                  <a:tcPr marL="0" marR="0" marT="0" marB="0"/>
                </a:tc>
                <a:tc>
                  <a:txBody>
                    <a:bodyPr/>
                    <a:lstStyle/>
                    <a:p>
                      <a:pPr algn="ctr"/>
                      <a:endParaRPr lang="en-US" dirty="0"/>
                    </a:p>
                  </a:txBody>
                  <a:tcPr marL="0" marR="0" marT="0" marB="0"/>
                </a:tc>
                <a:tc>
                  <a:txBody>
                    <a:bodyPr/>
                    <a:lstStyle/>
                    <a:p>
                      <a:pPr algn="ctr"/>
                      <a:endParaRPr lang="en-US" dirty="0"/>
                    </a:p>
                  </a:txBody>
                  <a:tcPr marL="0" marR="0" marT="0" marB="0"/>
                </a:tc>
                <a:tc>
                  <a:txBody>
                    <a:bodyPr/>
                    <a:lstStyle/>
                    <a:p>
                      <a:pPr algn="ctr"/>
                      <a:endParaRPr lang="en-US" dirty="0"/>
                    </a:p>
                  </a:txBody>
                  <a:tcPr marL="0" marR="0" marT="0" marB="0"/>
                </a:tc>
                <a:tc>
                  <a:txBody>
                    <a:bodyPr/>
                    <a:lstStyle/>
                    <a:p>
                      <a:pPr algn="ctr"/>
                      <a:endParaRPr lang="en-US" dirty="0"/>
                    </a:p>
                  </a:txBody>
                  <a:tcPr marL="0" marR="0" marT="0" marB="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05050353"/>
              </p:ext>
            </p:extLst>
          </p:nvPr>
        </p:nvGraphicFramePr>
        <p:xfrm>
          <a:off x="220325" y="5486400"/>
          <a:ext cx="8540749" cy="1250950"/>
        </p:xfrm>
        <a:graphic>
          <a:graphicData uri="http://schemas.openxmlformats.org/drawingml/2006/table">
            <a:tbl>
              <a:tblPr>
                <a:tableStyleId>{5DA37D80-6434-44D0-A028-1B22A696006F}</a:tableStyleId>
              </a:tblPr>
              <a:tblGrid>
                <a:gridCol w="539750"/>
                <a:gridCol w="958357"/>
                <a:gridCol w="794243"/>
                <a:gridCol w="828568"/>
                <a:gridCol w="2362200"/>
                <a:gridCol w="3057631"/>
              </a:tblGrid>
              <a:tr h="184150">
                <a:tc>
                  <a:txBody>
                    <a:bodyPr/>
                    <a:lstStyle/>
                    <a:p>
                      <a:pPr algn="ctr" fontAlgn="ct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350" marR="6350" marT="6350" marB="0" anchor="ctr"/>
                </a:tc>
                <a:tc gridSpan="4">
                  <a:txBody>
                    <a:bodyPr/>
                    <a:lstStyle/>
                    <a:p>
                      <a:pPr algn="ctr" fontAlgn="b"/>
                      <a:r>
                        <a:rPr lang="en-US" sz="1600" u="none" strike="noStrike" dirty="0">
                          <a:effectLst/>
                        </a:rPr>
                        <a:t>Instruction Fields</a:t>
                      </a:r>
                      <a:endParaRPr lang="en-US" sz="1600" b="0" i="0" u="none" strike="noStrike" dirty="0">
                        <a:solidFill>
                          <a:srgbClr val="000000"/>
                        </a:solidFill>
                        <a:effectLst/>
                        <a:latin typeface="Calibri" panose="020F0502020204030204" pitchFamily="34" charset="0"/>
                      </a:endParaRPr>
                    </a:p>
                  </a:txBody>
                  <a:tcPr marL="6350" marR="6350" marT="6350" marB="0" anchor="b">
                    <a:lnR w="12700"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tc hMerge="1">
                  <a:txBody>
                    <a:bodyPr/>
                    <a:lstStyle/>
                    <a:p>
                      <a:endParaRPr lang="en-US"/>
                    </a:p>
                  </a:txBody>
                  <a:tcPr/>
                </a:tc>
                <a:tc rowSpan="3">
                  <a:txBody>
                    <a:bodyPr/>
                    <a:lstStyle/>
                    <a:p>
                      <a:pPr algn="ctr" fontAlgn="ctr"/>
                      <a:r>
                        <a:rPr lang="en-US" sz="1600" u="none" strike="noStrike">
                          <a:effectLst/>
                        </a:rPr>
                        <a:t>Expression</a:t>
                      </a:r>
                      <a:endParaRPr lang="en-US" sz="16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tcPr>
                </a:tc>
              </a:tr>
              <a:tr h="184150">
                <a:tc>
                  <a:txBody>
                    <a:bodyPr/>
                    <a:lstStyle/>
                    <a:p>
                      <a:pPr algn="ctr" fontAlgn="ct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u="none" strike="noStrike" dirty="0">
                          <a:effectLst/>
                        </a:rPr>
                        <a:t>6 bits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5 bits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5 bits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0" i="0" u="none" strike="noStrike" dirty="0" smtClean="0">
                          <a:solidFill>
                            <a:srgbClr val="000000"/>
                          </a:solidFill>
                          <a:effectLst/>
                          <a:latin typeface="+mj-lt"/>
                        </a:rPr>
                        <a:t>16</a:t>
                      </a:r>
                      <a:r>
                        <a:rPr lang="en-US" sz="1600" b="0" i="0" u="none" strike="noStrike" baseline="0" dirty="0" smtClean="0">
                          <a:solidFill>
                            <a:srgbClr val="000000"/>
                          </a:solidFill>
                          <a:effectLst/>
                          <a:latin typeface="+mj-lt"/>
                        </a:rPr>
                        <a:t> bits</a:t>
                      </a:r>
                      <a:endParaRPr lang="en-US" sz="1600" b="0" i="0" u="none" strike="noStrike" dirty="0">
                        <a:solidFill>
                          <a:srgbClr val="000000"/>
                        </a:solidFill>
                        <a:effectLst/>
                        <a:latin typeface="+mj-lt"/>
                      </a:endParaRPr>
                    </a:p>
                  </a:txBody>
                  <a:tcPr marL="6350" marR="6350" marT="6350" marB="0" anchor="b">
                    <a:lnR w="12700" cap="flat" cmpd="sng" algn="ctr">
                      <a:solidFill>
                        <a:schemeClr val="tx1"/>
                      </a:solidFill>
                      <a:prstDash val="solid"/>
                      <a:round/>
                      <a:headEnd type="none" w="med" len="med"/>
                      <a:tailEnd type="none" w="med" len="med"/>
                    </a:lnR>
                  </a:tcPr>
                </a:tc>
                <a:tc vMerge="1">
                  <a:txBody>
                    <a:bodyPr/>
                    <a:lstStyle/>
                    <a:p>
                      <a:endParaRPr lang="en-US"/>
                    </a:p>
                  </a:txBody>
                  <a:tcPr/>
                </a:tc>
              </a:tr>
              <a:tr h="184150">
                <a:tc>
                  <a:txBody>
                    <a:bodyPr/>
                    <a:lstStyle/>
                    <a:p>
                      <a:pPr algn="ctr" fontAlgn="ctr"/>
                      <a:r>
                        <a:rPr lang="en-US" sz="1600" u="none" strike="noStrike" dirty="0" smtClean="0">
                          <a:effectLst/>
                        </a:rPr>
                        <a:t>Inst.</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u="none" strike="noStrike" dirty="0">
                          <a:effectLst/>
                        </a:rPr>
                        <a:t>opcode</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err="1">
                          <a:effectLst/>
                        </a:rPr>
                        <a:t>rs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err="1">
                          <a:effectLst/>
                        </a:rPr>
                        <a:t>rt</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offset</a:t>
                      </a:r>
                      <a:endParaRPr lang="en-US" sz="1600" b="0" i="0" u="none" strike="noStrike" dirty="0">
                        <a:solidFill>
                          <a:srgbClr val="000000"/>
                        </a:solidFill>
                        <a:effectLst/>
                        <a:latin typeface="Calibri" panose="020F0502020204030204" pitchFamily="34" charset="0"/>
                      </a:endParaRPr>
                    </a:p>
                  </a:txBody>
                  <a:tcPr marL="6350" marR="6350" marT="6350" marB="0" anchor="b">
                    <a:lnR w="12700" cap="flat" cmpd="sng" algn="ctr">
                      <a:solidFill>
                        <a:schemeClr val="tx1"/>
                      </a:solidFill>
                      <a:prstDash val="solid"/>
                      <a:round/>
                      <a:headEnd type="none" w="med" len="med"/>
                      <a:tailEnd type="none" w="med" len="med"/>
                    </a:lnR>
                  </a:tcPr>
                </a:tc>
                <a:tc vMerge="1">
                  <a:txBody>
                    <a:bodyPr/>
                    <a:lstStyle/>
                    <a:p>
                      <a:endParaRPr lang="en-US"/>
                    </a:p>
                  </a:txBody>
                  <a:tcPr/>
                </a:tc>
              </a:tr>
              <a:tr h="184150">
                <a:tc>
                  <a:txBody>
                    <a:bodyPr/>
                    <a:lstStyle/>
                    <a:p>
                      <a:pPr algn="ctr" fontAlgn="b"/>
                      <a:r>
                        <a:rPr lang="en-US" sz="1600" b="0" i="0" u="none" strike="noStrike" dirty="0" err="1">
                          <a:solidFill>
                            <a:srgbClr val="000000"/>
                          </a:solidFill>
                          <a:effectLst/>
                          <a:latin typeface="+mj-lt"/>
                        </a:rPr>
                        <a:t>addi</a:t>
                      </a:r>
                      <a:endParaRPr lang="en-US" sz="1600" b="0" i="0" u="none" strike="noStrike" dirty="0">
                        <a:solidFill>
                          <a:srgbClr val="000000"/>
                        </a:solidFill>
                        <a:effectLst/>
                        <a:latin typeface="+mj-lt"/>
                      </a:endParaRPr>
                    </a:p>
                  </a:txBody>
                  <a:tcPr marL="6350" marR="6350" marT="6350" marB="0" anchor="b"/>
                </a:tc>
                <a:tc>
                  <a:txBody>
                    <a:bodyPr/>
                    <a:lstStyle/>
                    <a:p>
                      <a:pPr algn="ctr" fontAlgn="b"/>
                      <a:r>
                        <a:rPr lang="en-US" sz="1600" b="0" i="0" u="none" strike="noStrike" dirty="0">
                          <a:solidFill>
                            <a:srgbClr val="000000"/>
                          </a:solidFill>
                          <a:effectLst/>
                          <a:latin typeface="+mj-lt"/>
                        </a:rPr>
                        <a:t>001000</a:t>
                      </a:r>
                    </a:p>
                  </a:txBody>
                  <a:tcPr marL="6350" marR="6350" marT="6350" marB="0" anchor="b"/>
                </a:tc>
                <a:tc>
                  <a:txBody>
                    <a:bodyPr/>
                    <a:lstStyle/>
                    <a:p>
                      <a:pPr algn="ctr" fontAlgn="b"/>
                      <a:r>
                        <a:rPr lang="en-US" sz="1600" b="0" i="0" u="none" strike="noStrike">
                          <a:solidFill>
                            <a:srgbClr val="000000"/>
                          </a:solidFill>
                          <a:effectLst/>
                          <a:latin typeface="+mj-lt"/>
                        </a:rPr>
                        <a:t>used</a:t>
                      </a:r>
                    </a:p>
                  </a:txBody>
                  <a:tcPr marL="6350" marR="6350" marT="6350" marB="0" anchor="b"/>
                </a:tc>
                <a:tc>
                  <a:txBody>
                    <a:bodyPr/>
                    <a:lstStyle/>
                    <a:p>
                      <a:pPr algn="ctr" fontAlgn="b"/>
                      <a:r>
                        <a:rPr lang="en-US" sz="1600" b="0" i="0" u="none" strike="noStrike">
                          <a:solidFill>
                            <a:srgbClr val="000000"/>
                          </a:solidFill>
                          <a:effectLst/>
                          <a:latin typeface="+mj-lt"/>
                        </a:rPr>
                        <a:t>used</a:t>
                      </a:r>
                    </a:p>
                  </a:txBody>
                  <a:tcPr marL="6350" marR="6350" marT="6350" marB="0" anchor="b"/>
                </a:tc>
                <a:tc>
                  <a:txBody>
                    <a:bodyPr/>
                    <a:lstStyle/>
                    <a:p>
                      <a:pPr algn="ctr" fontAlgn="b"/>
                      <a:r>
                        <a:rPr lang="en-US" sz="1600" b="0" i="0" u="none" strike="noStrike" dirty="0">
                          <a:solidFill>
                            <a:srgbClr val="000000"/>
                          </a:solidFill>
                          <a:effectLst/>
                          <a:latin typeface="+mj-lt"/>
                        </a:rPr>
                        <a:t>16 bits</a:t>
                      </a:r>
                      <a:r>
                        <a:rPr lang="en-US" sz="1600" b="1" i="0" u="none" strike="noStrike" dirty="0">
                          <a:solidFill>
                            <a:srgbClr val="000000"/>
                          </a:solidFill>
                          <a:effectLst/>
                          <a:latin typeface="+mj-lt"/>
                        </a:rPr>
                        <a:t> immediate </a:t>
                      </a:r>
                      <a:r>
                        <a:rPr lang="en-US" sz="1600" b="0" i="0" u="none" strike="noStrike" dirty="0">
                          <a:solidFill>
                            <a:srgbClr val="000000"/>
                          </a:solidFill>
                          <a:effectLst/>
                          <a:latin typeface="+mj-lt"/>
                        </a:rPr>
                        <a:t>value</a:t>
                      </a: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US" sz="1600" b="0" i="0" u="none" strike="noStrike" dirty="0" err="1" smtClean="0">
                          <a:solidFill>
                            <a:srgbClr val="000000"/>
                          </a:solidFill>
                          <a:effectLst/>
                          <a:latin typeface="+mj-lt"/>
                        </a:rPr>
                        <a:t>Reg</a:t>
                      </a:r>
                      <a:r>
                        <a:rPr lang="en-US" sz="1600" b="0" i="0" u="none" strike="noStrike" dirty="0" smtClean="0">
                          <a:solidFill>
                            <a:srgbClr val="000000"/>
                          </a:solidFill>
                          <a:effectLst/>
                          <a:latin typeface="+mj-lt"/>
                        </a:rPr>
                        <a:t>[</a:t>
                      </a:r>
                      <a:r>
                        <a:rPr lang="en-US" sz="1600" b="0" i="0" u="none" strike="noStrike" dirty="0" err="1" smtClean="0">
                          <a:solidFill>
                            <a:srgbClr val="000000"/>
                          </a:solidFill>
                          <a:effectLst/>
                          <a:latin typeface="+mj-lt"/>
                        </a:rPr>
                        <a:t>rt</a:t>
                      </a:r>
                      <a:r>
                        <a:rPr lang="en-US" sz="1600" b="0" i="0" u="none" strike="noStrike" dirty="0" smtClean="0">
                          <a:solidFill>
                            <a:srgbClr val="000000"/>
                          </a:solidFill>
                          <a:effectLst/>
                          <a:latin typeface="+mj-lt"/>
                        </a:rPr>
                        <a:t>] = </a:t>
                      </a:r>
                      <a:r>
                        <a:rPr lang="en-US" sz="1600" b="0" i="0" u="none" strike="noStrike" dirty="0" err="1" smtClean="0">
                          <a:solidFill>
                            <a:srgbClr val="000000"/>
                          </a:solidFill>
                          <a:effectLst/>
                          <a:latin typeface="+mj-lt"/>
                        </a:rPr>
                        <a:t>Reg</a:t>
                      </a:r>
                      <a:r>
                        <a:rPr lang="en-US" sz="1600" b="0" i="0" u="none" strike="noStrike" dirty="0" smtClean="0">
                          <a:solidFill>
                            <a:srgbClr val="000000"/>
                          </a:solidFill>
                          <a:effectLst/>
                          <a:latin typeface="+mj-lt"/>
                        </a:rPr>
                        <a:t>[</a:t>
                      </a:r>
                      <a:r>
                        <a:rPr lang="en-US" sz="1600" b="0" i="0" u="none" strike="noStrike" dirty="0" err="1" smtClean="0">
                          <a:solidFill>
                            <a:srgbClr val="000000"/>
                          </a:solidFill>
                          <a:effectLst/>
                          <a:latin typeface="+mj-lt"/>
                        </a:rPr>
                        <a:t>rs</a:t>
                      </a:r>
                      <a:r>
                        <a:rPr lang="en-US" sz="1600" b="0" i="0" u="none" strike="noStrike" dirty="0" smtClean="0">
                          <a:solidFill>
                            <a:srgbClr val="000000"/>
                          </a:solidFill>
                          <a:effectLst/>
                          <a:latin typeface="+mj-lt"/>
                        </a:rPr>
                        <a:t>] + immediate</a:t>
                      </a:r>
                      <a:endParaRPr lang="en-US" sz="1600" b="0" i="0" u="none" strike="noStrike" dirty="0">
                        <a:solidFill>
                          <a:srgbClr val="000000"/>
                        </a:solidFill>
                        <a:effectLst/>
                        <a:latin typeface="+mj-lt"/>
                      </a:endParaRPr>
                    </a:p>
                  </a:txBody>
                  <a:tcPr marL="6350" marR="6350" marT="6350" marB="0" anchor="b">
                    <a:lnL w="12700" cap="flat" cmpd="sng" algn="ctr">
                      <a:solidFill>
                        <a:schemeClr val="tx1"/>
                      </a:solidFill>
                      <a:prstDash val="solid"/>
                      <a:round/>
                      <a:headEnd type="none" w="med" len="med"/>
                      <a:tailEnd type="none" w="med" len="med"/>
                    </a:lnL>
                  </a:tcPr>
                </a:tc>
              </a:tr>
              <a:tr h="184150">
                <a:tc>
                  <a:txBody>
                    <a:bodyPr/>
                    <a:lstStyle/>
                    <a:p>
                      <a:pPr algn="ctr" fontAlgn="b"/>
                      <a:r>
                        <a:rPr lang="en-US" sz="1600" b="0" i="0" u="none" strike="noStrike" dirty="0" err="1">
                          <a:solidFill>
                            <a:srgbClr val="000000"/>
                          </a:solidFill>
                          <a:effectLst/>
                          <a:latin typeface="+mj-lt"/>
                        </a:rPr>
                        <a:t>ori</a:t>
                      </a:r>
                      <a:endParaRPr lang="en-US" sz="1600" b="0" i="0" u="none" strike="noStrike" dirty="0">
                        <a:solidFill>
                          <a:srgbClr val="000000"/>
                        </a:solidFill>
                        <a:effectLst/>
                        <a:latin typeface="+mj-lt"/>
                      </a:endParaRPr>
                    </a:p>
                  </a:txBody>
                  <a:tcPr marL="6350" marR="6350" marT="6350" marB="0" anchor="b"/>
                </a:tc>
                <a:tc>
                  <a:txBody>
                    <a:bodyPr/>
                    <a:lstStyle/>
                    <a:p>
                      <a:pPr algn="ctr" fontAlgn="b"/>
                      <a:r>
                        <a:rPr lang="en-US" sz="1600" b="0" i="0" u="none" strike="noStrike" dirty="0">
                          <a:solidFill>
                            <a:srgbClr val="000000"/>
                          </a:solidFill>
                          <a:effectLst/>
                          <a:latin typeface="+mj-lt"/>
                        </a:rPr>
                        <a:t>001101</a:t>
                      </a:r>
                    </a:p>
                  </a:txBody>
                  <a:tcPr marL="6350" marR="6350" marT="6350" marB="0" anchor="b"/>
                </a:tc>
                <a:tc>
                  <a:txBody>
                    <a:bodyPr/>
                    <a:lstStyle/>
                    <a:p>
                      <a:pPr algn="ctr" fontAlgn="b"/>
                      <a:r>
                        <a:rPr lang="en-US" sz="1600" b="0" i="0" u="none" strike="noStrike" dirty="0">
                          <a:solidFill>
                            <a:srgbClr val="000000"/>
                          </a:solidFill>
                          <a:effectLst/>
                          <a:latin typeface="+mj-lt"/>
                        </a:rPr>
                        <a:t>used</a:t>
                      </a:r>
                    </a:p>
                  </a:txBody>
                  <a:tcPr marL="6350" marR="6350" marT="6350" marB="0" anchor="b"/>
                </a:tc>
                <a:tc>
                  <a:txBody>
                    <a:bodyPr/>
                    <a:lstStyle/>
                    <a:p>
                      <a:pPr algn="ctr" fontAlgn="b"/>
                      <a:r>
                        <a:rPr lang="en-US" sz="1600" b="0" i="0" u="none" strike="noStrike" dirty="0">
                          <a:solidFill>
                            <a:srgbClr val="000000"/>
                          </a:solidFill>
                          <a:effectLst/>
                          <a:latin typeface="+mj-lt"/>
                        </a:rPr>
                        <a:t>used</a:t>
                      </a:r>
                    </a:p>
                  </a:txBody>
                  <a:tcPr marL="6350" marR="6350" marT="6350" marB="0" anchor="b"/>
                </a:tc>
                <a:tc>
                  <a:txBody>
                    <a:bodyPr/>
                    <a:lstStyle/>
                    <a:p>
                      <a:pPr algn="ctr" fontAlgn="b"/>
                      <a:r>
                        <a:rPr lang="en-US" sz="1600" b="0" i="0" u="none" strike="noStrike" dirty="0">
                          <a:solidFill>
                            <a:srgbClr val="000000"/>
                          </a:solidFill>
                          <a:effectLst/>
                          <a:latin typeface="+mj-lt"/>
                        </a:rPr>
                        <a:t>16 bits</a:t>
                      </a:r>
                      <a:r>
                        <a:rPr lang="en-US" sz="1600" b="1" i="0" u="none" strike="noStrike" dirty="0">
                          <a:solidFill>
                            <a:srgbClr val="000000"/>
                          </a:solidFill>
                          <a:effectLst/>
                          <a:latin typeface="+mj-lt"/>
                        </a:rPr>
                        <a:t> immediate </a:t>
                      </a:r>
                      <a:r>
                        <a:rPr lang="en-US" sz="1600" b="0" i="0" u="none" strike="noStrike" dirty="0">
                          <a:solidFill>
                            <a:srgbClr val="000000"/>
                          </a:solidFill>
                          <a:effectLst/>
                          <a:latin typeface="+mj-lt"/>
                        </a:rPr>
                        <a:t>value</a:t>
                      </a: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US" sz="1600" b="0" i="0" u="none" strike="noStrike" dirty="0" err="1" smtClean="0">
                          <a:solidFill>
                            <a:srgbClr val="000000"/>
                          </a:solidFill>
                          <a:effectLst/>
                          <a:latin typeface="+mj-lt"/>
                        </a:rPr>
                        <a:t>Reg</a:t>
                      </a:r>
                      <a:r>
                        <a:rPr lang="en-US" sz="1600" b="0" i="0" u="none" strike="noStrike" dirty="0" smtClean="0">
                          <a:solidFill>
                            <a:srgbClr val="000000"/>
                          </a:solidFill>
                          <a:effectLst/>
                          <a:latin typeface="+mj-lt"/>
                        </a:rPr>
                        <a:t>[</a:t>
                      </a:r>
                      <a:r>
                        <a:rPr lang="en-US" sz="1600" b="0" i="0" u="none" strike="noStrike" dirty="0" err="1" smtClean="0">
                          <a:solidFill>
                            <a:srgbClr val="000000"/>
                          </a:solidFill>
                          <a:effectLst/>
                          <a:latin typeface="+mj-lt"/>
                        </a:rPr>
                        <a:t>rt</a:t>
                      </a:r>
                      <a:r>
                        <a:rPr lang="en-US" sz="1600" b="0" i="0" u="none" strike="noStrike" dirty="0" smtClean="0">
                          <a:solidFill>
                            <a:srgbClr val="000000"/>
                          </a:solidFill>
                          <a:effectLst/>
                          <a:latin typeface="+mj-lt"/>
                        </a:rPr>
                        <a:t>] = </a:t>
                      </a:r>
                      <a:r>
                        <a:rPr lang="en-US" sz="1600" b="0" i="0" u="none" strike="noStrike" dirty="0" err="1" smtClean="0">
                          <a:solidFill>
                            <a:srgbClr val="000000"/>
                          </a:solidFill>
                          <a:effectLst/>
                          <a:latin typeface="+mj-lt"/>
                        </a:rPr>
                        <a:t>Reg</a:t>
                      </a:r>
                      <a:r>
                        <a:rPr lang="en-US" sz="1600" b="0" i="0" u="none" strike="noStrike" dirty="0" smtClean="0">
                          <a:solidFill>
                            <a:srgbClr val="000000"/>
                          </a:solidFill>
                          <a:effectLst/>
                          <a:latin typeface="+mj-lt"/>
                        </a:rPr>
                        <a:t>[</a:t>
                      </a:r>
                      <a:r>
                        <a:rPr lang="en-US" sz="1600" b="0" i="0" u="none" strike="noStrike" dirty="0" err="1" smtClean="0">
                          <a:solidFill>
                            <a:srgbClr val="000000"/>
                          </a:solidFill>
                          <a:effectLst/>
                          <a:latin typeface="+mj-lt"/>
                        </a:rPr>
                        <a:t>rs</a:t>
                      </a:r>
                      <a:r>
                        <a:rPr lang="en-US" sz="1600" b="0" i="0" u="none" strike="noStrike" dirty="0" smtClean="0">
                          <a:solidFill>
                            <a:srgbClr val="000000"/>
                          </a:solidFill>
                          <a:effectLst/>
                          <a:latin typeface="+mj-lt"/>
                        </a:rPr>
                        <a:t>] OR immediate </a:t>
                      </a:r>
                      <a:endParaRPr lang="en-US" sz="1600" b="0" i="0" u="none" strike="noStrike" dirty="0">
                        <a:solidFill>
                          <a:srgbClr val="000000"/>
                        </a:solidFill>
                        <a:effectLst/>
                        <a:latin typeface="+mj-lt"/>
                      </a:endParaRPr>
                    </a:p>
                  </a:txBody>
                  <a:tcPr marL="6350" marR="6350" marT="6350" marB="0" anchor="b">
                    <a:lnL w="12700" cap="flat" cmpd="sng" algn="ctr">
                      <a:solidFill>
                        <a:schemeClr val="tx1"/>
                      </a:solidFill>
                      <a:prstDash val="solid"/>
                      <a:round/>
                      <a:headEnd type="none" w="med" len="med"/>
                      <a:tailEnd type="none" w="med" len="med"/>
                    </a:lnL>
                  </a:tcPr>
                </a:tc>
              </a:tr>
            </a:tbl>
          </a:graphicData>
        </a:graphic>
      </p:graphicFrame>
      <p:sp>
        <p:nvSpPr>
          <p:cNvPr id="8" name="TextBox 7"/>
          <p:cNvSpPr txBox="1"/>
          <p:nvPr/>
        </p:nvSpPr>
        <p:spPr>
          <a:xfrm>
            <a:off x="0" y="3569315"/>
            <a:ext cx="3118995" cy="461665"/>
          </a:xfrm>
          <a:prstGeom prst="rect">
            <a:avLst/>
          </a:prstGeom>
          <a:noFill/>
        </p:spPr>
        <p:txBody>
          <a:bodyPr wrap="none" rtlCol="0">
            <a:spAutoFit/>
          </a:bodyPr>
          <a:lstStyle/>
          <a:p>
            <a:r>
              <a:rPr lang="en-US" b="1" dirty="0" smtClean="0">
                <a:solidFill>
                  <a:srgbClr val="FF0000"/>
                </a:solidFill>
              </a:rPr>
              <a:t> Exercise-1 (Continue)</a:t>
            </a:r>
            <a:endParaRPr lang="en-US" b="1" dirty="0">
              <a:solidFill>
                <a:srgbClr val="FF0000"/>
              </a:solidFill>
            </a:endParaRPr>
          </a:p>
        </p:txBody>
      </p:sp>
    </p:spTree>
    <p:extLst>
      <p:ext uri="{BB962C8B-B14F-4D97-AF65-F5344CB8AC3E}">
        <p14:creationId xmlns:p14="http://schemas.microsoft.com/office/powerpoint/2010/main" val="2743742016"/>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839200" cy="609600"/>
          </a:xfrm>
        </p:spPr>
        <p:txBody>
          <a:bodyPr/>
          <a:lstStyle/>
          <a:p>
            <a:r>
              <a:rPr lang="en-US" sz="1800" dirty="0" smtClean="0">
                <a:solidFill>
                  <a:srgbClr val="FF0000"/>
                </a:solidFill>
              </a:rPr>
              <a:t>Task 1: </a:t>
            </a:r>
            <a:r>
              <a:rPr lang="en-US" sz="1800" dirty="0" smtClean="0"/>
              <a:t>Implementation and Functional Verification for R and I type operations</a:t>
            </a:r>
            <a:endParaRPr lang="en-US" sz="1800" dirty="0"/>
          </a:p>
        </p:txBody>
      </p:sp>
      <p:sp>
        <p:nvSpPr>
          <p:cNvPr id="3" name="Content Placeholder 2"/>
          <p:cNvSpPr>
            <a:spLocks noGrp="1"/>
          </p:cNvSpPr>
          <p:nvPr>
            <p:ph idx="1"/>
          </p:nvPr>
        </p:nvSpPr>
        <p:spPr>
          <a:xfrm>
            <a:off x="228600" y="914400"/>
            <a:ext cx="8763000" cy="5867400"/>
          </a:xfrm>
        </p:spPr>
        <p:txBody>
          <a:bodyPr/>
          <a:lstStyle/>
          <a:p>
            <a:r>
              <a:rPr lang="en-US" sz="1600" dirty="0"/>
              <a:t>Controller</a:t>
            </a:r>
            <a:r>
              <a:rPr lang="en-US" sz="1600" b="0" dirty="0"/>
              <a:t>: Using the tables generated in Exercise 1, </a:t>
            </a:r>
            <a:r>
              <a:rPr lang="en-US" sz="1600" b="0" dirty="0" smtClean="0"/>
              <a:t>implement </a:t>
            </a:r>
            <a:r>
              <a:rPr lang="en-US" sz="1600" b="0" dirty="0"/>
              <a:t>(write Verilog code) a </a:t>
            </a:r>
            <a:r>
              <a:rPr lang="en-US" sz="1600" b="0" dirty="0">
                <a:solidFill>
                  <a:srgbClr val="FF0000"/>
                </a:solidFill>
              </a:rPr>
              <a:t>controller</a:t>
            </a:r>
            <a:r>
              <a:rPr lang="en-US" sz="1600" b="0" dirty="0"/>
              <a:t> for the given Datapath. </a:t>
            </a:r>
            <a:endParaRPr lang="en-US" sz="1600" b="0" dirty="0" smtClean="0"/>
          </a:p>
          <a:p>
            <a:pPr marL="0" indent="0">
              <a:buNone/>
            </a:pPr>
            <a:r>
              <a:rPr lang="en-US" sz="1600" b="0" dirty="0" smtClean="0"/>
              <a:t>     The </a:t>
            </a:r>
            <a:r>
              <a:rPr lang="en-US" sz="1600" b="0" dirty="0" smtClean="0"/>
              <a:t>controller (slide 4) </a:t>
            </a:r>
            <a:r>
              <a:rPr lang="en-US" sz="1600" b="0" dirty="0"/>
              <a:t>has </a:t>
            </a:r>
            <a:r>
              <a:rPr lang="en-US" sz="1600" b="0" dirty="0" smtClean="0"/>
              <a:t>2 inputs</a:t>
            </a:r>
            <a:r>
              <a:rPr lang="en-US" sz="1600" b="0" dirty="0"/>
              <a:t>: 6-bit opcode and 6-bit </a:t>
            </a:r>
            <a:r>
              <a:rPr lang="en-US" sz="1600" b="0" dirty="0" err="1"/>
              <a:t>func</a:t>
            </a:r>
            <a:r>
              <a:rPr lang="en-US" sz="1600" b="0" dirty="0"/>
              <a:t>. Its outputs are </a:t>
            </a:r>
            <a:r>
              <a:rPr lang="en-US" sz="1600" b="0" dirty="0">
                <a:solidFill>
                  <a:srgbClr val="00B0F0"/>
                </a:solidFill>
              </a:rPr>
              <a:t>control  </a:t>
            </a:r>
            <a:r>
              <a:rPr lang="en-US" sz="1600" b="0" dirty="0" smtClean="0">
                <a:solidFill>
                  <a:srgbClr val="00B0F0"/>
                </a:solidFill>
              </a:rPr>
              <a:t>       </a:t>
            </a:r>
          </a:p>
          <a:p>
            <a:pPr marL="0" indent="0">
              <a:buNone/>
            </a:pPr>
            <a:r>
              <a:rPr lang="en-US" sz="1600" b="0" dirty="0">
                <a:solidFill>
                  <a:srgbClr val="00B0F0"/>
                </a:solidFill>
              </a:rPr>
              <a:t> </a:t>
            </a:r>
            <a:r>
              <a:rPr lang="en-US" sz="1600" b="0" dirty="0" smtClean="0">
                <a:solidFill>
                  <a:srgbClr val="00B0F0"/>
                </a:solidFill>
              </a:rPr>
              <a:t>    signals </a:t>
            </a:r>
            <a:r>
              <a:rPr lang="en-US" sz="1600" b="0" dirty="0"/>
              <a:t>listed in the table of Exercise </a:t>
            </a:r>
            <a:r>
              <a:rPr lang="en-US" sz="1600" b="0" dirty="0" smtClean="0"/>
              <a:t>1 (Slide 9). </a:t>
            </a:r>
          </a:p>
          <a:p>
            <a:pPr marL="0" indent="0">
              <a:buNone/>
            </a:pPr>
            <a:endParaRPr lang="en-US" sz="1600" dirty="0" smtClean="0"/>
          </a:p>
          <a:p>
            <a:r>
              <a:rPr lang="en-US" sz="1600" dirty="0" smtClean="0"/>
              <a:t>Datapath</a:t>
            </a:r>
            <a:r>
              <a:rPr lang="en-US" sz="1600" b="0" dirty="0" smtClean="0"/>
              <a:t>: Using slide </a:t>
            </a:r>
            <a:r>
              <a:rPr lang="en-US" sz="1600" b="0" dirty="0" smtClean="0"/>
              <a:t>3, write </a:t>
            </a:r>
            <a:r>
              <a:rPr lang="en-US" sz="1600" b="0" dirty="0" smtClean="0"/>
              <a:t>the Verilog code to implement Datapath (structural way – connecting several modules that you already implemented together as shown on Slide </a:t>
            </a:r>
            <a:r>
              <a:rPr lang="en-US" sz="1600" b="0" dirty="0" smtClean="0"/>
              <a:t>3). </a:t>
            </a:r>
            <a:r>
              <a:rPr lang="en-US" sz="1600" b="0" dirty="0" smtClean="0"/>
              <a:t>It has two inputs: Clock, Reset and </a:t>
            </a:r>
            <a:r>
              <a:rPr lang="en-US" sz="1600" b="0" dirty="0" smtClean="0"/>
              <a:t>1 </a:t>
            </a:r>
            <a:r>
              <a:rPr lang="en-US" sz="1600" b="0" dirty="0" smtClean="0"/>
              <a:t>output: the output from the rightmost 2x1 32-bit mux on slide </a:t>
            </a:r>
            <a:r>
              <a:rPr lang="en-US" sz="1600" b="0" dirty="0" smtClean="0"/>
              <a:t>3. </a:t>
            </a:r>
            <a:endParaRPr lang="en-US" sz="1600" b="0" dirty="0" smtClean="0"/>
          </a:p>
          <a:p>
            <a:pPr marL="0" indent="0">
              <a:buNone/>
            </a:pPr>
            <a:r>
              <a:rPr lang="en-US" sz="1600" b="0" dirty="0" smtClean="0"/>
              <a:t>     All </a:t>
            </a:r>
            <a:r>
              <a:rPr lang="en-US" sz="1600" b="0" dirty="0" smtClean="0">
                <a:solidFill>
                  <a:srgbClr val="00B0F0"/>
                </a:solidFill>
              </a:rPr>
              <a:t>control signals </a:t>
            </a:r>
            <a:r>
              <a:rPr lang="en-US" sz="1600" b="0" dirty="0" smtClean="0"/>
              <a:t>should be declared as wire.</a:t>
            </a:r>
          </a:p>
          <a:p>
            <a:pPr marL="0" indent="0">
              <a:buNone/>
            </a:pPr>
            <a:r>
              <a:rPr lang="en-US" sz="1600" b="0" dirty="0" smtClean="0"/>
              <a:t>     Note:  This Datapath is not complete/ready to be used. See next slide (slide  </a:t>
            </a:r>
          </a:p>
          <a:p>
            <a:pPr marL="0" indent="0">
              <a:buNone/>
            </a:pPr>
            <a:r>
              <a:rPr lang="en-US" sz="1600" b="0" dirty="0"/>
              <a:t> </a:t>
            </a:r>
            <a:r>
              <a:rPr lang="en-US" sz="1600" b="0" dirty="0" smtClean="0"/>
              <a:t>   </a:t>
            </a:r>
            <a:r>
              <a:rPr lang="en-US" sz="1600" b="0" dirty="0" smtClean="0"/>
              <a:t>14) </a:t>
            </a:r>
            <a:r>
              <a:rPr lang="en-US" sz="1600" b="0" dirty="0" smtClean="0"/>
              <a:t>for an explanation.</a:t>
            </a:r>
          </a:p>
          <a:p>
            <a:pPr marL="0" indent="0">
              <a:buNone/>
            </a:pPr>
            <a:endParaRPr lang="en-US" sz="1600" b="0" dirty="0" smtClean="0"/>
          </a:p>
          <a:p>
            <a:r>
              <a:rPr lang="en-US" sz="1600" dirty="0" smtClean="0">
                <a:solidFill>
                  <a:srgbClr val="FF0000"/>
                </a:solidFill>
              </a:rPr>
              <a:t>Integrate</a:t>
            </a:r>
            <a:r>
              <a:rPr lang="en-US" sz="1600" b="0" dirty="0" smtClean="0"/>
              <a:t> the controller with the Datapath. Call/Instantiate Controller in the Datapath code.</a:t>
            </a:r>
          </a:p>
          <a:p>
            <a:r>
              <a:rPr lang="en-US" sz="1600" b="0" dirty="0" smtClean="0">
                <a:solidFill>
                  <a:srgbClr val="FF0000"/>
                </a:solidFill>
              </a:rPr>
              <a:t>Run both behavioral and post-synthesis simulations</a:t>
            </a:r>
            <a:r>
              <a:rPr lang="en-US" sz="1600" b="0" dirty="0" smtClean="0"/>
              <a:t>.  Before you can run the simulation,</a:t>
            </a:r>
          </a:p>
          <a:p>
            <a:pPr marL="457200" indent="-457200">
              <a:buNone/>
            </a:pPr>
            <a:r>
              <a:rPr lang="en-US" sz="1600" b="0" dirty="0"/>
              <a:t> </a:t>
            </a:r>
            <a:r>
              <a:rPr lang="en-US" sz="1600" b="0" dirty="0" smtClean="0"/>
              <a:t>    - Read slide 14 and make sure that your Instruction memory has what is   required as stated in slide 14</a:t>
            </a:r>
          </a:p>
          <a:p>
            <a:pPr marL="457200" indent="-168275">
              <a:buNone/>
            </a:pPr>
            <a:r>
              <a:rPr lang="en-US" sz="1600" b="0" dirty="0" smtClean="0"/>
              <a:t>- write a testbench</a:t>
            </a:r>
          </a:p>
        </p:txBody>
      </p:sp>
    </p:spTree>
    <p:extLst>
      <p:ext uri="{BB962C8B-B14F-4D97-AF65-F5344CB8AC3E}">
        <p14:creationId xmlns:p14="http://schemas.microsoft.com/office/powerpoint/2010/main" val="3592593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  Datapath completion</a:t>
            </a:r>
            <a:endParaRPr lang="en-US" sz="2400" dirty="0"/>
          </a:p>
        </p:txBody>
      </p:sp>
      <p:sp>
        <p:nvSpPr>
          <p:cNvPr id="3" name="Content Placeholder 2"/>
          <p:cNvSpPr>
            <a:spLocks noGrp="1"/>
          </p:cNvSpPr>
          <p:nvPr>
            <p:ph idx="1"/>
          </p:nvPr>
        </p:nvSpPr>
        <p:spPr>
          <a:xfrm>
            <a:off x="278295" y="2348655"/>
            <a:ext cx="8382000" cy="4267200"/>
          </a:xfrm>
        </p:spPr>
        <p:txBody>
          <a:bodyPr/>
          <a:lstStyle/>
          <a:p>
            <a:r>
              <a:rPr lang="en-US" sz="1400" b="0" dirty="0" smtClean="0"/>
              <a:t>The given Datapath (Slide </a:t>
            </a:r>
            <a:r>
              <a:rPr lang="en-US" sz="1400" b="0" dirty="0" smtClean="0"/>
              <a:t>3) </a:t>
            </a:r>
            <a:r>
              <a:rPr lang="en-US" sz="1400" b="0" dirty="0" smtClean="0"/>
              <a:t>is not ready to support the shift left and shift right instructions shown above</a:t>
            </a:r>
          </a:p>
          <a:p>
            <a:r>
              <a:rPr lang="en-US" sz="1400" b="0" dirty="0" smtClean="0"/>
              <a:t>The </a:t>
            </a:r>
            <a:r>
              <a:rPr lang="en-US" sz="1400" b="0" dirty="0" err="1" smtClean="0"/>
              <a:t>shmt</a:t>
            </a:r>
            <a:r>
              <a:rPr lang="en-US" sz="1400" b="0" dirty="0" smtClean="0"/>
              <a:t> bits (Instruction[10:6]) should be fed to the B input of ALU. Also the </a:t>
            </a:r>
            <a:r>
              <a:rPr lang="en-US" sz="1400" b="0" dirty="0"/>
              <a:t>[</a:t>
            </a:r>
            <a:r>
              <a:rPr lang="en-US" sz="1400" b="0" dirty="0" err="1"/>
              <a:t>rt</a:t>
            </a:r>
            <a:r>
              <a:rPr lang="en-US" sz="1400" b="0" dirty="0"/>
              <a:t>] register content should be fed into </a:t>
            </a:r>
            <a:r>
              <a:rPr lang="en-US" sz="1400" b="0" dirty="0" smtClean="0"/>
              <a:t>the A input of</a:t>
            </a:r>
            <a:r>
              <a:rPr lang="en-US" sz="1400" b="0" dirty="0"/>
              <a:t> ALU. </a:t>
            </a:r>
            <a:endParaRPr lang="en-US" sz="1400" b="0" dirty="0" smtClean="0"/>
          </a:p>
          <a:p>
            <a:r>
              <a:rPr lang="en-US" sz="1400" b="0" dirty="0" smtClean="0"/>
              <a:t>Since the </a:t>
            </a:r>
            <a:r>
              <a:rPr lang="en-US" sz="1400" b="0" dirty="0" err="1"/>
              <a:t>shmt</a:t>
            </a:r>
            <a:r>
              <a:rPr lang="en-US" sz="1400" b="0" dirty="0"/>
              <a:t> </a:t>
            </a:r>
            <a:r>
              <a:rPr lang="en-US" sz="1400" b="0" dirty="0" smtClean="0"/>
              <a:t>has only 5 bits, zero </a:t>
            </a:r>
            <a:r>
              <a:rPr lang="en-US" sz="1400" b="0" dirty="0"/>
              <a:t>extension instead of sign extension </a:t>
            </a:r>
            <a:r>
              <a:rPr lang="en-US" sz="1400" b="0" dirty="0" smtClean="0"/>
              <a:t>should be used so </a:t>
            </a:r>
            <a:r>
              <a:rPr lang="en-US" sz="1400" b="0" dirty="0"/>
              <a:t>that the 6-bit value turns into a 32-bit value before feeding </a:t>
            </a:r>
            <a:r>
              <a:rPr lang="en-US" sz="1400" b="0" dirty="0" smtClean="0"/>
              <a:t>into </a:t>
            </a:r>
            <a:r>
              <a:rPr lang="en-US" sz="1400" b="0" dirty="0"/>
              <a:t>the ALU. </a:t>
            </a:r>
          </a:p>
          <a:p>
            <a:pPr marL="0" indent="0">
              <a:buNone/>
            </a:pPr>
            <a:endParaRPr lang="en-US" dirty="0" smtClean="0"/>
          </a:p>
          <a:p>
            <a:pPr marL="0" indent="0">
              <a:buNone/>
            </a:pPr>
            <a:r>
              <a:rPr lang="en-US" sz="1400" b="0" dirty="0" smtClean="0">
                <a:solidFill>
                  <a:srgbClr val="C00000"/>
                </a:solidFill>
              </a:rPr>
              <a:t>Hint:  </a:t>
            </a:r>
          </a:p>
          <a:p>
            <a:pPr marL="0" indent="0">
              <a:buNone/>
            </a:pPr>
            <a:r>
              <a:rPr lang="en-US" sz="1400" b="0" dirty="0" smtClean="0">
                <a:solidFill>
                  <a:srgbClr val="C00000"/>
                </a:solidFill>
              </a:rPr>
              <a:t>#1) 2x1 </a:t>
            </a:r>
            <a:r>
              <a:rPr lang="en-US" sz="1400" b="0" dirty="0" err="1" smtClean="0">
                <a:solidFill>
                  <a:srgbClr val="C00000"/>
                </a:solidFill>
              </a:rPr>
              <a:t>muxes</a:t>
            </a:r>
            <a:r>
              <a:rPr lang="en-US" sz="1400" b="0" dirty="0" smtClean="0">
                <a:solidFill>
                  <a:srgbClr val="C00000"/>
                </a:solidFill>
              </a:rPr>
              <a:t> should be used to make sure that the input A of ALU and the input B of ALU get the correct input signals when the shifting operation needs to be executed.</a:t>
            </a:r>
          </a:p>
          <a:p>
            <a:pPr marL="0" indent="0">
              <a:buNone/>
            </a:pPr>
            <a:r>
              <a:rPr lang="en-US" sz="1400" b="0" dirty="0" smtClean="0">
                <a:solidFill>
                  <a:srgbClr val="C00000"/>
                </a:solidFill>
              </a:rPr>
              <a:t>      input A of ALU should come from </a:t>
            </a:r>
            <a:r>
              <a:rPr lang="en-US" sz="1400" b="0" dirty="0" err="1" smtClean="0">
                <a:solidFill>
                  <a:srgbClr val="C00000"/>
                </a:solidFill>
              </a:rPr>
              <a:t>Reg</a:t>
            </a:r>
            <a:r>
              <a:rPr lang="en-US" sz="1400" b="0" dirty="0" smtClean="0">
                <a:solidFill>
                  <a:srgbClr val="C00000"/>
                </a:solidFill>
              </a:rPr>
              <a:t>[</a:t>
            </a:r>
            <a:r>
              <a:rPr lang="en-US" sz="1400" b="0" dirty="0" err="1" smtClean="0">
                <a:solidFill>
                  <a:srgbClr val="C00000"/>
                </a:solidFill>
              </a:rPr>
              <a:t>rt</a:t>
            </a:r>
            <a:r>
              <a:rPr lang="en-US" sz="1400" b="0" dirty="0" smtClean="0">
                <a:solidFill>
                  <a:srgbClr val="C00000"/>
                </a:solidFill>
              </a:rPr>
              <a:t>] (which is Readdata2 (not Readdata1 - as shown in Datapath (Slide </a:t>
            </a:r>
            <a:r>
              <a:rPr lang="en-US" sz="1400" b="0" dirty="0" smtClean="0">
                <a:solidFill>
                  <a:srgbClr val="C00000"/>
                </a:solidFill>
              </a:rPr>
              <a:t>3))</a:t>
            </a:r>
            <a:endParaRPr lang="en-US" sz="1400" b="0" dirty="0" smtClean="0">
              <a:solidFill>
                <a:srgbClr val="C00000"/>
              </a:solidFill>
            </a:endParaRPr>
          </a:p>
          <a:p>
            <a:pPr marL="0" indent="0">
              <a:buNone/>
            </a:pPr>
            <a:r>
              <a:rPr lang="en-US" sz="1400" b="0" dirty="0" smtClean="0">
                <a:solidFill>
                  <a:srgbClr val="C00000"/>
                </a:solidFill>
              </a:rPr>
              <a:t>      </a:t>
            </a:r>
            <a:r>
              <a:rPr lang="en-US" sz="1400" b="0" dirty="0">
                <a:solidFill>
                  <a:srgbClr val="C00000"/>
                </a:solidFill>
              </a:rPr>
              <a:t>input </a:t>
            </a:r>
            <a:r>
              <a:rPr lang="en-US" sz="1400" b="0" dirty="0" smtClean="0">
                <a:solidFill>
                  <a:srgbClr val="C00000"/>
                </a:solidFill>
              </a:rPr>
              <a:t>B </a:t>
            </a:r>
            <a:r>
              <a:rPr lang="en-US" sz="1400" b="0" dirty="0">
                <a:solidFill>
                  <a:srgbClr val="C00000"/>
                </a:solidFill>
              </a:rPr>
              <a:t>of ALU should come from </a:t>
            </a:r>
            <a:r>
              <a:rPr lang="en-US" sz="1400" b="0" dirty="0" err="1" smtClean="0">
                <a:solidFill>
                  <a:srgbClr val="C00000"/>
                </a:solidFill>
              </a:rPr>
              <a:t>shmt</a:t>
            </a:r>
            <a:r>
              <a:rPr lang="en-US" sz="1400" b="0" dirty="0" smtClean="0">
                <a:solidFill>
                  <a:srgbClr val="C00000"/>
                </a:solidFill>
              </a:rPr>
              <a:t> (</a:t>
            </a:r>
            <a:r>
              <a:rPr lang="en-US" sz="1400" b="0" dirty="0" err="1" smtClean="0">
                <a:solidFill>
                  <a:srgbClr val="C00000"/>
                </a:solidFill>
              </a:rPr>
              <a:t>Insrt</a:t>
            </a:r>
            <a:r>
              <a:rPr lang="en-US" sz="1400" b="0" dirty="0" smtClean="0">
                <a:solidFill>
                  <a:srgbClr val="C00000"/>
                </a:solidFill>
              </a:rPr>
              <a:t> bits [10:6] shown in the table above) (not the output from the mux with </a:t>
            </a:r>
            <a:r>
              <a:rPr lang="en-US" sz="1400" b="0" dirty="0" err="1" smtClean="0">
                <a:solidFill>
                  <a:srgbClr val="C00000"/>
                </a:solidFill>
              </a:rPr>
              <a:t>ALUSrc</a:t>
            </a:r>
            <a:r>
              <a:rPr lang="en-US" sz="1400" b="0" dirty="0" smtClean="0">
                <a:solidFill>
                  <a:srgbClr val="C00000"/>
                </a:solidFill>
              </a:rPr>
              <a:t> as select signal - as shown </a:t>
            </a:r>
            <a:r>
              <a:rPr lang="en-US" sz="1400" b="0" dirty="0">
                <a:solidFill>
                  <a:srgbClr val="C00000"/>
                </a:solidFill>
              </a:rPr>
              <a:t>in Datapath (Slide </a:t>
            </a:r>
            <a:r>
              <a:rPr lang="en-US" sz="1400" b="0" dirty="0" smtClean="0">
                <a:solidFill>
                  <a:srgbClr val="C00000"/>
                </a:solidFill>
              </a:rPr>
              <a:t>3))</a:t>
            </a:r>
            <a:endParaRPr lang="en-US" sz="1400" b="0" dirty="0">
              <a:solidFill>
                <a:srgbClr val="C00000"/>
              </a:solidFill>
            </a:endParaRPr>
          </a:p>
          <a:p>
            <a:pPr marL="0" indent="0">
              <a:buNone/>
            </a:pPr>
            <a:endParaRPr lang="en-US" sz="1400" b="0" dirty="0" smtClean="0">
              <a:solidFill>
                <a:srgbClr val="C00000"/>
              </a:solidFill>
            </a:endParaRPr>
          </a:p>
          <a:p>
            <a:pPr marL="0" indent="0">
              <a:buNone/>
            </a:pPr>
            <a:r>
              <a:rPr lang="en-US" sz="1400" b="0" dirty="0" smtClean="0">
                <a:solidFill>
                  <a:srgbClr val="C00000"/>
                </a:solidFill>
              </a:rPr>
              <a:t>#2) More control signals should be added to the Controller (extra control signals are from the select signal of the </a:t>
            </a:r>
            <a:r>
              <a:rPr lang="en-US" sz="1400" b="0" dirty="0" err="1" smtClean="0">
                <a:solidFill>
                  <a:srgbClr val="C00000"/>
                </a:solidFill>
              </a:rPr>
              <a:t>muxes</a:t>
            </a:r>
            <a:r>
              <a:rPr lang="en-US" sz="1400" b="0" dirty="0" smtClean="0">
                <a:solidFill>
                  <a:srgbClr val="C00000"/>
                </a:solidFill>
              </a:rPr>
              <a:t> that you have to add in Hint #1)</a:t>
            </a:r>
            <a:endParaRPr lang="en-US" sz="1400" b="0" dirty="0">
              <a:solidFill>
                <a:srgbClr val="C0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911921398"/>
              </p:ext>
            </p:extLst>
          </p:nvPr>
        </p:nvGraphicFramePr>
        <p:xfrm>
          <a:off x="241852" y="990600"/>
          <a:ext cx="8686800" cy="1112890"/>
        </p:xfrm>
        <a:graphic>
          <a:graphicData uri="http://schemas.openxmlformats.org/drawingml/2006/table">
            <a:tbl>
              <a:tblPr>
                <a:tableStyleId>{5DA37D80-6434-44D0-A028-1B22A696006F}</a:tableStyleId>
              </a:tblPr>
              <a:tblGrid>
                <a:gridCol w="609600"/>
                <a:gridCol w="708932"/>
                <a:gridCol w="620486"/>
                <a:gridCol w="698046"/>
                <a:gridCol w="620486"/>
                <a:gridCol w="775607"/>
                <a:gridCol w="853168"/>
                <a:gridCol w="3800475"/>
              </a:tblGrid>
              <a:tr h="184355">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1" i="0" u="none" strike="noStrike" kern="1200" dirty="0" smtClean="0">
                          <a:solidFill>
                            <a:srgbClr val="000000"/>
                          </a:solidFill>
                          <a:effectLst/>
                          <a:latin typeface="+mn-lt"/>
                          <a:ea typeface="+mn-ea"/>
                          <a:cs typeface="+mn-cs"/>
                        </a:rPr>
                        <a:t>Inst.</a:t>
                      </a:r>
                    </a:p>
                  </a:txBody>
                  <a:tcPr marL="9218" marR="9218" marT="9218" marB="0" anchor="b"/>
                </a:tc>
                <a:tc>
                  <a:txBody>
                    <a:bodyPr/>
                    <a:lstStyle/>
                    <a:p>
                      <a:pPr algn="ctr" fontAlgn="b"/>
                      <a:r>
                        <a:rPr lang="en-US" sz="1400" b="0" i="0" u="none" strike="noStrike" dirty="0" smtClean="0">
                          <a:solidFill>
                            <a:srgbClr val="000000"/>
                          </a:solidFill>
                          <a:effectLst/>
                          <a:latin typeface="+mj-lt"/>
                        </a:rPr>
                        <a:t>[31:26]</a:t>
                      </a:r>
                      <a:endParaRPr lang="en-US" sz="1400" b="0" i="0" u="none" strike="noStrike" dirty="0">
                        <a:solidFill>
                          <a:srgbClr val="000000"/>
                        </a:solidFill>
                        <a:effectLst/>
                        <a:latin typeface="+mj-lt"/>
                      </a:endParaRPr>
                    </a:p>
                  </a:txBody>
                  <a:tcPr marL="9218" marR="9218" marT="9218" marB="0" anchor="b"/>
                </a:tc>
                <a:tc>
                  <a:txBody>
                    <a:bodyPr/>
                    <a:lstStyle/>
                    <a:p>
                      <a:pPr algn="ctr" fontAlgn="b"/>
                      <a:r>
                        <a:rPr lang="en-US" sz="1400" b="0" i="0" u="none" strike="noStrike" dirty="0" smtClean="0">
                          <a:solidFill>
                            <a:srgbClr val="000000"/>
                          </a:solidFill>
                          <a:effectLst/>
                          <a:latin typeface="+mj-lt"/>
                        </a:rPr>
                        <a:t>[25:21]</a:t>
                      </a:r>
                      <a:endParaRPr lang="en-US" sz="1400" b="0" i="0" u="none" strike="noStrike" dirty="0">
                        <a:solidFill>
                          <a:srgbClr val="000000"/>
                        </a:solidFill>
                        <a:effectLst/>
                        <a:latin typeface="+mj-lt"/>
                      </a:endParaRPr>
                    </a:p>
                  </a:txBody>
                  <a:tcPr marL="9218" marR="9218" marT="9218" marB="0" anchor="b"/>
                </a:tc>
                <a:tc>
                  <a:txBody>
                    <a:bodyPr/>
                    <a:lstStyle/>
                    <a:p>
                      <a:pPr algn="ctr" fontAlgn="b"/>
                      <a:r>
                        <a:rPr lang="en-US" sz="1400" b="0" i="0" u="none" strike="noStrike" dirty="0" smtClean="0">
                          <a:solidFill>
                            <a:srgbClr val="000000"/>
                          </a:solidFill>
                          <a:effectLst/>
                          <a:latin typeface="+mj-lt"/>
                        </a:rPr>
                        <a:t>[20:16]</a:t>
                      </a:r>
                      <a:endParaRPr lang="en-US" sz="1400" b="0" i="0" u="none" strike="noStrike" dirty="0">
                        <a:solidFill>
                          <a:srgbClr val="000000"/>
                        </a:solidFill>
                        <a:effectLst/>
                        <a:latin typeface="+mj-lt"/>
                      </a:endParaRPr>
                    </a:p>
                  </a:txBody>
                  <a:tcPr marL="9218" marR="9218" marT="9218" marB="0" anchor="b"/>
                </a:tc>
                <a:tc>
                  <a:txBody>
                    <a:bodyPr/>
                    <a:lstStyle/>
                    <a:p>
                      <a:pPr algn="ctr" fontAlgn="b"/>
                      <a:r>
                        <a:rPr lang="en-US" sz="1400" b="0" i="0" u="none" strike="noStrike" dirty="0" smtClean="0">
                          <a:solidFill>
                            <a:srgbClr val="000000"/>
                          </a:solidFill>
                          <a:effectLst/>
                          <a:latin typeface="+mj-lt"/>
                        </a:rPr>
                        <a:t>[15:11]</a:t>
                      </a:r>
                      <a:endParaRPr lang="en-US" sz="1400" b="0" i="0" u="none" strike="noStrike" dirty="0">
                        <a:solidFill>
                          <a:srgbClr val="000000"/>
                        </a:solidFill>
                        <a:effectLst/>
                        <a:latin typeface="+mj-lt"/>
                      </a:endParaRPr>
                    </a:p>
                  </a:txBody>
                  <a:tcPr marL="9218" marR="9218" marT="9218" marB="0" anchor="b"/>
                </a:tc>
                <a:tc>
                  <a:txBody>
                    <a:bodyPr/>
                    <a:lstStyle/>
                    <a:p>
                      <a:pPr algn="ctr" fontAlgn="b"/>
                      <a:r>
                        <a:rPr lang="en-US" sz="1400" b="0" i="0" u="none" strike="noStrike" dirty="0" smtClean="0">
                          <a:solidFill>
                            <a:srgbClr val="FF0000"/>
                          </a:solidFill>
                          <a:effectLst/>
                          <a:latin typeface="+mj-lt"/>
                        </a:rPr>
                        <a:t>[10:6]</a:t>
                      </a:r>
                      <a:endParaRPr lang="en-US" sz="1400" b="0" i="0" u="none" strike="noStrike" dirty="0">
                        <a:solidFill>
                          <a:srgbClr val="FF0000"/>
                        </a:solidFill>
                        <a:effectLst/>
                        <a:latin typeface="+mj-lt"/>
                      </a:endParaRPr>
                    </a:p>
                  </a:txBody>
                  <a:tcPr marL="9218" marR="9218" marT="9218" marB="0" anchor="b"/>
                </a:tc>
                <a:tc>
                  <a:txBody>
                    <a:bodyPr/>
                    <a:lstStyle/>
                    <a:p>
                      <a:pPr algn="ctr" fontAlgn="b"/>
                      <a:r>
                        <a:rPr lang="en-US" sz="1400" b="0" i="0" u="none" strike="noStrike" dirty="0" smtClean="0">
                          <a:solidFill>
                            <a:srgbClr val="000000"/>
                          </a:solidFill>
                          <a:effectLst/>
                          <a:latin typeface="+mj-lt"/>
                        </a:rPr>
                        <a:t>[5:0]</a:t>
                      </a:r>
                      <a:endParaRPr lang="en-US" sz="1400" b="0" i="0" u="none" strike="noStrike" dirty="0">
                        <a:solidFill>
                          <a:srgbClr val="000000"/>
                        </a:solidFill>
                        <a:effectLst/>
                        <a:latin typeface="+mj-lt"/>
                      </a:endParaRPr>
                    </a:p>
                  </a:txBody>
                  <a:tcPr marL="9218" marR="9218" marT="9218" marB="0" anchor="b"/>
                </a:tc>
                <a:tc>
                  <a:txBody>
                    <a:bodyPr/>
                    <a:lstStyle/>
                    <a:p>
                      <a:pPr algn="ctr" fontAlgn="b"/>
                      <a:endParaRPr lang="en-US" sz="1400" b="0" i="0" u="none" strike="noStrike" dirty="0">
                        <a:solidFill>
                          <a:srgbClr val="000000"/>
                        </a:solidFill>
                        <a:effectLst/>
                        <a:latin typeface="+mj-lt"/>
                      </a:endParaRPr>
                    </a:p>
                  </a:txBody>
                  <a:tcPr marL="9218" marR="9218" marT="9218" marB="0" anchor="b"/>
                </a:tc>
              </a:tr>
              <a:tr h="184355">
                <a:tc>
                  <a:txBody>
                    <a:bodyPr/>
                    <a:lstStyle/>
                    <a:p>
                      <a:pPr algn="ctr" fontAlgn="b"/>
                      <a:endParaRPr lang="en-US" sz="1400" b="0" i="0" u="none" strike="noStrike" dirty="0">
                        <a:solidFill>
                          <a:srgbClr val="000000"/>
                        </a:solidFill>
                        <a:effectLst/>
                        <a:latin typeface="+mj-lt"/>
                      </a:endParaRPr>
                    </a:p>
                  </a:txBody>
                  <a:tcPr marL="9218" marR="9218" marT="9218" marB="0" anchor="b"/>
                </a:tc>
                <a:tc>
                  <a:txBody>
                    <a:bodyPr/>
                    <a:lstStyle/>
                    <a:p>
                      <a:pPr algn="ctr" fontAlgn="b"/>
                      <a:r>
                        <a:rPr lang="en-US" sz="1400" b="0" i="0" u="none" strike="noStrike" dirty="0" smtClean="0">
                          <a:solidFill>
                            <a:srgbClr val="000000"/>
                          </a:solidFill>
                          <a:effectLst/>
                          <a:latin typeface="+mj-lt"/>
                        </a:rPr>
                        <a:t>6 bits</a:t>
                      </a:r>
                      <a:endParaRPr lang="en-US" sz="1400" b="0" i="0" u="none" strike="noStrike" dirty="0">
                        <a:solidFill>
                          <a:srgbClr val="000000"/>
                        </a:solidFill>
                        <a:effectLst/>
                        <a:latin typeface="+mj-lt"/>
                      </a:endParaRPr>
                    </a:p>
                  </a:txBody>
                  <a:tcPr marL="9218" marR="9218" marT="9218" marB="0" anchor="b"/>
                </a:tc>
                <a:tc>
                  <a:txBody>
                    <a:bodyPr/>
                    <a:lstStyle/>
                    <a:p>
                      <a:pPr algn="ctr" fontAlgn="b"/>
                      <a:r>
                        <a:rPr lang="en-US" sz="1400" b="0" i="0" u="none" strike="noStrike" dirty="0" smtClean="0">
                          <a:solidFill>
                            <a:srgbClr val="000000"/>
                          </a:solidFill>
                          <a:effectLst/>
                          <a:latin typeface="+mj-lt"/>
                        </a:rPr>
                        <a:t>5 bits</a:t>
                      </a:r>
                      <a:endParaRPr lang="en-US" sz="1400" b="0" i="0" u="none" strike="noStrike" dirty="0">
                        <a:solidFill>
                          <a:srgbClr val="000000"/>
                        </a:solidFill>
                        <a:effectLst/>
                        <a:latin typeface="+mj-lt"/>
                      </a:endParaRPr>
                    </a:p>
                  </a:txBody>
                  <a:tcPr marL="9218" marR="9218" marT="9218" marB="0" anchor="b"/>
                </a:tc>
                <a:tc>
                  <a:txBody>
                    <a:bodyPr/>
                    <a:lstStyle/>
                    <a:p>
                      <a:pPr algn="ctr" fontAlgn="b"/>
                      <a:r>
                        <a:rPr lang="en-US" sz="1400" b="0" i="0" u="none" strike="noStrike" dirty="0" smtClean="0">
                          <a:solidFill>
                            <a:srgbClr val="000000"/>
                          </a:solidFill>
                          <a:effectLst/>
                          <a:latin typeface="+mj-lt"/>
                        </a:rPr>
                        <a:t>5 bits</a:t>
                      </a:r>
                      <a:endParaRPr lang="en-US" sz="1400" b="0" i="0" u="none" strike="noStrike" dirty="0">
                        <a:solidFill>
                          <a:srgbClr val="000000"/>
                        </a:solidFill>
                        <a:effectLst/>
                        <a:latin typeface="+mj-lt"/>
                      </a:endParaRPr>
                    </a:p>
                  </a:txBody>
                  <a:tcPr marL="9218" marR="9218" marT="9218" marB="0" anchor="b"/>
                </a:tc>
                <a:tc>
                  <a:txBody>
                    <a:bodyPr/>
                    <a:lstStyle/>
                    <a:p>
                      <a:pPr algn="ctr" fontAlgn="b"/>
                      <a:r>
                        <a:rPr lang="en-US" sz="1400" b="0" i="0" u="none" strike="noStrike" dirty="0" smtClean="0">
                          <a:solidFill>
                            <a:srgbClr val="000000"/>
                          </a:solidFill>
                          <a:effectLst/>
                          <a:latin typeface="+mj-lt"/>
                        </a:rPr>
                        <a:t>5 bits</a:t>
                      </a:r>
                      <a:endParaRPr lang="en-US" sz="1400" b="0" i="0" u="none" strike="noStrike" dirty="0">
                        <a:solidFill>
                          <a:srgbClr val="000000"/>
                        </a:solidFill>
                        <a:effectLst/>
                        <a:latin typeface="+mj-lt"/>
                      </a:endParaRPr>
                    </a:p>
                  </a:txBody>
                  <a:tcPr marL="9218" marR="9218" marT="9218" marB="0" anchor="b"/>
                </a:tc>
                <a:tc>
                  <a:txBody>
                    <a:bodyPr/>
                    <a:lstStyle/>
                    <a:p>
                      <a:pPr algn="ctr" fontAlgn="b"/>
                      <a:r>
                        <a:rPr lang="en-US" sz="1400" b="0" i="0" u="none" strike="noStrike" dirty="0" smtClean="0">
                          <a:solidFill>
                            <a:srgbClr val="FF0000"/>
                          </a:solidFill>
                          <a:effectLst/>
                          <a:latin typeface="+mj-lt"/>
                        </a:rPr>
                        <a:t>5 bits</a:t>
                      </a:r>
                      <a:endParaRPr lang="en-US" sz="1400" b="0" i="0" u="none" strike="noStrike" dirty="0">
                        <a:solidFill>
                          <a:srgbClr val="FF0000"/>
                        </a:solidFill>
                        <a:effectLst/>
                        <a:latin typeface="+mj-lt"/>
                      </a:endParaRPr>
                    </a:p>
                  </a:txBody>
                  <a:tcPr marL="9218" marR="9218" marT="9218" marB="0" anchor="b"/>
                </a:tc>
                <a:tc>
                  <a:txBody>
                    <a:bodyPr/>
                    <a:lstStyle/>
                    <a:p>
                      <a:pPr algn="ctr" fontAlgn="b"/>
                      <a:r>
                        <a:rPr lang="en-US" sz="1400" b="0" i="0" u="none" strike="noStrike" dirty="0" smtClean="0">
                          <a:solidFill>
                            <a:srgbClr val="000000"/>
                          </a:solidFill>
                          <a:effectLst/>
                          <a:latin typeface="+mj-lt"/>
                        </a:rPr>
                        <a:t>6 bits</a:t>
                      </a:r>
                      <a:endParaRPr lang="en-US" sz="1400" b="0" i="0" u="none" strike="noStrike" dirty="0">
                        <a:solidFill>
                          <a:srgbClr val="000000"/>
                        </a:solidFill>
                        <a:effectLst/>
                        <a:latin typeface="+mj-lt"/>
                      </a:endParaRPr>
                    </a:p>
                  </a:txBody>
                  <a:tcPr marL="9218" marR="9218" marT="9218" marB="0" anchor="b"/>
                </a:tc>
                <a:tc>
                  <a:txBody>
                    <a:bodyPr/>
                    <a:lstStyle/>
                    <a:p>
                      <a:pPr algn="ctr" fontAlgn="b"/>
                      <a:r>
                        <a:rPr lang="en-US" sz="1400" b="0" i="0" u="none" strike="noStrike" dirty="0" smtClean="0">
                          <a:solidFill>
                            <a:srgbClr val="000000"/>
                          </a:solidFill>
                          <a:effectLst/>
                          <a:latin typeface="+mj-lt"/>
                        </a:rPr>
                        <a:t>Total of 32 bits </a:t>
                      </a:r>
                      <a:endParaRPr lang="en-US" sz="1400" b="0" i="0" u="none" strike="noStrike" dirty="0">
                        <a:solidFill>
                          <a:srgbClr val="000000"/>
                        </a:solidFill>
                        <a:effectLst/>
                        <a:latin typeface="+mj-lt"/>
                      </a:endParaRPr>
                    </a:p>
                  </a:txBody>
                  <a:tcPr marL="9218" marR="9218" marT="9218" marB="0" anchor="b"/>
                </a:tc>
              </a:tr>
              <a:tr h="184355">
                <a:tc>
                  <a:txBody>
                    <a:bodyPr/>
                    <a:lstStyle/>
                    <a:p>
                      <a:pPr algn="ctr" fontAlgn="b"/>
                      <a:endParaRPr lang="en-US" sz="1400" b="1" i="0" u="none" strike="noStrike" dirty="0">
                        <a:solidFill>
                          <a:srgbClr val="000000"/>
                        </a:solidFill>
                        <a:effectLst/>
                        <a:latin typeface="+mj-lt"/>
                      </a:endParaRPr>
                    </a:p>
                  </a:txBody>
                  <a:tcPr marL="9218" marR="9218" marT="9218" marB="0" anchor="b"/>
                </a:tc>
                <a:tc>
                  <a:txBody>
                    <a:bodyPr/>
                    <a:lstStyle/>
                    <a:p>
                      <a:pPr algn="ctr" fontAlgn="b"/>
                      <a:r>
                        <a:rPr lang="en-US" sz="1400" b="1" u="none" strike="noStrike" dirty="0" smtClean="0">
                          <a:effectLst/>
                        </a:rPr>
                        <a:t>Opcode</a:t>
                      </a:r>
                      <a:endParaRPr lang="en-US" sz="1400" b="1" i="0" u="none" strike="noStrike" dirty="0">
                        <a:solidFill>
                          <a:srgbClr val="000000"/>
                        </a:solidFill>
                        <a:effectLst/>
                        <a:latin typeface="+mj-lt"/>
                      </a:endParaRPr>
                    </a:p>
                  </a:txBody>
                  <a:tcPr marL="9218" marR="9218" marT="9218" marB="0" anchor="b"/>
                </a:tc>
                <a:tc>
                  <a:txBody>
                    <a:bodyPr/>
                    <a:lstStyle/>
                    <a:p>
                      <a:pPr algn="ctr" fontAlgn="b"/>
                      <a:r>
                        <a:rPr lang="en-US" sz="1400" b="1" u="none" strike="noStrike" dirty="0" err="1" smtClean="0">
                          <a:effectLst/>
                        </a:rPr>
                        <a:t>rs</a:t>
                      </a:r>
                      <a:endParaRPr lang="en-US" sz="1400" b="1" i="0" u="none" strike="noStrike" dirty="0">
                        <a:solidFill>
                          <a:srgbClr val="000000"/>
                        </a:solidFill>
                        <a:effectLst/>
                        <a:latin typeface="+mj-lt"/>
                      </a:endParaRPr>
                    </a:p>
                  </a:txBody>
                  <a:tcPr marL="9218" marR="9218" marT="9218" marB="0" anchor="b"/>
                </a:tc>
                <a:tc>
                  <a:txBody>
                    <a:bodyPr/>
                    <a:lstStyle/>
                    <a:p>
                      <a:pPr algn="ctr" fontAlgn="b"/>
                      <a:r>
                        <a:rPr lang="en-US" sz="1400" b="1" u="none" strike="noStrike" dirty="0" err="1" smtClean="0">
                          <a:effectLst/>
                        </a:rPr>
                        <a:t>rt</a:t>
                      </a:r>
                      <a:endParaRPr lang="en-US" sz="1400" b="1" i="0" u="none" strike="noStrike" dirty="0">
                        <a:solidFill>
                          <a:srgbClr val="000000"/>
                        </a:solidFill>
                        <a:effectLst/>
                        <a:latin typeface="+mj-lt"/>
                      </a:endParaRPr>
                    </a:p>
                  </a:txBody>
                  <a:tcPr marL="9218" marR="9218" marT="9218" marB="0" anchor="b"/>
                </a:tc>
                <a:tc>
                  <a:txBody>
                    <a:bodyPr/>
                    <a:lstStyle/>
                    <a:p>
                      <a:pPr algn="ctr" fontAlgn="b"/>
                      <a:r>
                        <a:rPr lang="en-US" sz="1400" b="1" u="none" strike="noStrike" dirty="0" err="1" smtClean="0">
                          <a:effectLst/>
                        </a:rPr>
                        <a:t>rd</a:t>
                      </a:r>
                      <a:endParaRPr lang="en-US" sz="1400" b="1" i="0" u="none" strike="noStrike" dirty="0">
                        <a:solidFill>
                          <a:srgbClr val="000000"/>
                        </a:solidFill>
                        <a:effectLst/>
                        <a:latin typeface="+mj-lt"/>
                      </a:endParaRPr>
                    </a:p>
                  </a:txBody>
                  <a:tcPr marL="9218" marR="9218" marT="9218" marB="0" anchor="b"/>
                </a:tc>
                <a:tc>
                  <a:txBody>
                    <a:bodyPr/>
                    <a:lstStyle/>
                    <a:p>
                      <a:pPr algn="ctr" fontAlgn="b"/>
                      <a:r>
                        <a:rPr lang="en-US" sz="1400" b="1" u="none" strike="noStrike" dirty="0" err="1" smtClean="0">
                          <a:solidFill>
                            <a:srgbClr val="FF0000"/>
                          </a:solidFill>
                          <a:effectLst/>
                        </a:rPr>
                        <a:t>shmt</a:t>
                      </a:r>
                      <a:endParaRPr lang="en-US" sz="1400" b="1" i="0" u="none" strike="noStrike" dirty="0">
                        <a:solidFill>
                          <a:srgbClr val="FF0000"/>
                        </a:solidFill>
                        <a:effectLst/>
                        <a:latin typeface="+mj-lt"/>
                      </a:endParaRPr>
                    </a:p>
                  </a:txBody>
                  <a:tcPr marL="9218" marR="9218" marT="9218" marB="0" anchor="b"/>
                </a:tc>
                <a:tc>
                  <a:txBody>
                    <a:bodyPr/>
                    <a:lstStyle/>
                    <a:p>
                      <a:pPr algn="ctr" fontAlgn="b"/>
                      <a:r>
                        <a:rPr lang="en-US" sz="1400" b="1" u="none" strike="noStrike" dirty="0" err="1" smtClean="0">
                          <a:effectLst/>
                        </a:rPr>
                        <a:t>func</a:t>
                      </a:r>
                      <a:endParaRPr lang="en-US" sz="1400" b="1" i="0" u="none" strike="noStrike" dirty="0">
                        <a:solidFill>
                          <a:srgbClr val="000000"/>
                        </a:solidFill>
                        <a:effectLst/>
                        <a:latin typeface="+mj-lt"/>
                      </a:endParaRPr>
                    </a:p>
                  </a:txBody>
                  <a:tcPr marL="9218" marR="9218" marT="9218" marB="0" anchor="b"/>
                </a:tc>
                <a:tc>
                  <a:txBody>
                    <a:bodyPr/>
                    <a:lstStyle/>
                    <a:p>
                      <a:pPr algn="ctr" fontAlgn="b"/>
                      <a:r>
                        <a:rPr lang="en-US" sz="1400" b="1" u="none" strike="noStrike" dirty="0" smtClean="0">
                          <a:effectLst/>
                        </a:rPr>
                        <a:t>Expression</a:t>
                      </a:r>
                      <a:endParaRPr lang="en-US" sz="1400" b="1" i="0" u="none" strike="noStrike" dirty="0">
                        <a:solidFill>
                          <a:srgbClr val="000000"/>
                        </a:solidFill>
                        <a:effectLst/>
                        <a:latin typeface="+mj-lt"/>
                      </a:endParaRPr>
                    </a:p>
                  </a:txBody>
                  <a:tcPr marL="9218" marR="9218" marT="9218" marB="0" anchor="b"/>
                </a:tc>
              </a:tr>
              <a:tr h="184355">
                <a:tc>
                  <a:txBody>
                    <a:bodyPr/>
                    <a:lstStyle/>
                    <a:p>
                      <a:pPr algn="ctr" fontAlgn="b"/>
                      <a:r>
                        <a:rPr lang="en-US" sz="1400" u="none" strike="noStrike" dirty="0" err="1">
                          <a:effectLst/>
                        </a:rPr>
                        <a:t>sll</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000000</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smtClean="0">
                          <a:effectLst/>
                        </a:rPr>
                        <a:t>x</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used</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used</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solidFill>
                            <a:srgbClr val="FF0000"/>
                          </a:solidFill>
                          <a:effectLst/>
                        </a:rPr>
                        <a:t>used</a:t>
                      </a:r>
                      <a:endParaRPr lang="en-US" sz="1400" b="0" i="0" u="none" strike="noStrike" dirty="0">
                        <a:solidFill>
                          <a:srgbClr val="FF0000"/>
                        </a:solidFill>
                        <a:effectLst/>
                        <a:latin typeface="Calibri"/>
                      </a:endParaRPr>
                    </a:p>
                  </a:txBody>
                  <a:tcPr marL="9218" marR="9218" marT="9218" marB="0" anchor="b"/>
                </a:tc>
                <a:tc>
                  <a:txBody>
                    <a:bodyPr/>
                    <a:lstStyle/>
                    <a:p>
                      <a:pPr algn="ctr" fontAlgn="b"/>
                      <a:r>
                        <a:rPr lang="en-US" sz="1400" u="none" strike="noStrike" dirty="0">
                          <a:effectLst/>
                        </a:rPr>
                        <a:t>000000</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err="1">
                          <a:effectLst/>
                        </a:rPr>
                        <a:t>Reg</a:t>
                      </a:r>
                      <a:r>
                        <a:rPr lang="en-US" sz="1400" u="none" strike="noStrike" dirty="0">
                          <a:effectLst/>
                        </a:rPr>
                        <a:t>[rd] = </a:t>
                      </a:r>
                      <a:r>
                        <a:rPr lang="en-US" sz="1400" u="none" strike="noStrike" dirty="0" err="1">
                          <a:effectLst/>
                        </a:rPr>
                        <a:t>Reg</a:t>
                      </a:r>
                      <a:r>
                        <a:rPr lang="en-US" sz="1400" u="none" strike="noStrike" dirty="0">
                          <a:effectLst/>
                        </a:rPr>
                        <a:t>[</a:t>
                      </a:r>
                      <a:r>
                        <a:rPr lang="en-US" sz="1400" u="none" strike="noStrike" dirty="0" err="1">
                          <a:effectLst/>
                        </a:rPr>
                        <a:t>rt</a:t>
                      </a:r>
                      <a:r>
                        <a:rPr lang="en-US" sz="1400" u="none" strike="noStrike" dirty="0">
                          <a:effectLst/>
                        </a:rPr>
                        <a:t>] &lt; &lt; </a:t>
                      </a:r>
                      <a:r>
                        <a:rPr lang="en-US" sz="1400" u="none" strike="noStrike" dirty="0" err="1" smtClean="0">
                          <a:effectLst/>
                        </a:rPr>
                        <a:t>shmt</a:t>
                      </a:r>
                      <a:r>
                        <a:rPr lang="en-US" sz="1400" u="none" strike="noStrike" dirty="0" smtClean="0">
                          <a:effectLst/>
                        </a:rPr>
                        <a:t>  (left shift)</a:t>
                      </a:r>
                      <a:endParaRPr lang="en-US" sz="1400" b="0" i="0" u="none" strike="noStrike" dirty="0">
                        <a:solidFill>
                          <a:srgbClr val="000000"/>
                        </a:solidFill>
                        <a:effectLst/>
                        <a:latin typeface="Calibri"/>
                      </a:endParaRPr>
                    </a:p>
                  </a:txBody>
                  <a:tcPr marL="9218" marR="9218" marT="9218" marB="0" anchor="b"/>
                </a:tc>
              </a:tr>
              <a:tr h="184355">
                <a:tc>
                  <a:txBody>
                    <a:bodyPr/>
                    <a:lstStyle/>
                    <a:p>
                      <a:pPr algn="ctr" fontAlgn="b"/>
                      <a:r>
                        <a:rPr lang="en-US" sz="1400" u="none" strike="noStrike" dirty="0" err="1">
                          <a:effectLst/>
                        </a:rPr>
                        <a:t>srl</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000000</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smtClean="0">
                          <a:effectLst/>
                        </a:rPr>
                        <a:t>x</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a:effectLst/>
                        </a:rPr>
                        <a:t>used</a:t>
                      </a:r>
                      <a:endParaRPr lang="en-US" sz="1400" b="0" i="0" u="none" strike="noStrike">
                        <a:solidFill>
                          <a:srgbClr val="000000"/>
                        </a:solidFill>
                        <a:effectLst/>
                        <a:latin typeface="Calibri"/>
                      </a:endParaRPr>
                    </a:p>
                  </a:txBody>
                  <a:tcPr marL="9218" marR="9218" marT="9218" marB="0" anchor="b"/>
                </a:tc>
                <a:tc>
                  <a:txBody>
                    <a:bodyPr/>
                    <a:lstStyle/>
                    <a:p>
                      <a:pPr algn="ctr" fontAlgn="b"/>
                      <a:r>
                        <a:rPr lang="en-US" sz="1400" u="none" strike="noStrike">
                          <a:effectLst/>
                        </a:rPr>
                        <a:t>used</a:t>
                      </a:r>
                      <a:endParaRPr lang="en-US" sz="1400" b="0" i="0" u="none" strike="noStrike">
                        <a:solidFill>
                          <a:srgbClr val="000000"/>
                        </a:solidFill>
                        <a:effectLst/>
                        <a:latin typeface="Calibri"/>
                      </a:endParaRPr>
                    </a:p>
                  </a:txBody>
                  <a:tcPr marL="9218" marR="9218" marT="9218" marB="0" anchor="b"/>
                </a:tc>
                <a:tc>
                  <a:txBody>
                    <a:bodyPr/>
                    <a:lstStyle/>
                    <a:p>
                      <a:pPr algn="ctr" fontAlgn="b"/>
                      <a:r>
                        <a:rPr lang="en-US" sz="1400" u="none" strike="noStrike" dirty="0" smtClean="0">
                          <a:solidFill>
                            <a:srgbClr val="FF0000"/>
                          </a:solidFill>
                          <a:effectLst/>
                        </a:rPr>
                        <a:t>used</a:t>
                      </a:r>
                      <a:endParaRPr lang="en-US" sz="1400" b="0" i="0" u="none" strike="noStrike" dirty="0" smtClean="0">
                        <a:solidFill>
                          <a:srgbClr val="FF0000"/>
                        </a:solidFill>
                        <a:effectLst/>
                        <a:latin typeface="Calibri"/>
                      </a:endParaRPr>
                    </a:p>
                  </a:txBody>
                  <a:tcPr marL="9218" marR="9218" marT="9218" marB="0" anchor="b"/>
                </a:tc>
                <a:tc>
                  <a:txBody>
                    <a:bodyPr/>
                    <a:lstStyle/>
                    <a:p>
                      <a:pPr algn="ctr" fontAlgn="b"/>
                      <a:r>
                        <a:rPr lang="en-US" sz="1400" u="none" strike="noStrike">
                          <a:effectLst/>
                        </a:rPr>
                        <a:t>000010</a:t>
                      </a:r>
                      <a:endParaRPr lang="en-US" sz="1400" b="0" i="0" u="none" strike="noStrike">
                        <a:solidFill>
                          <a:srgbClr val="000000"/>
                        </a:solidFill>
                        <a:effectLst/>
                        <a:latin typeface="Calibri"/>
                      </a:endParaRPr>
                    </a:p>
                  </a:txBody>
                  <a:tcPr marL="9218" marR="9218" marT="9218" marB="0" anchor="b"/>
                </a:tc>
                <a:tc>
                  <a:txBody>
                    <a:bodyPr/>
                    <a:lstStyle/>
                    <a:p>
                      <a:pPr algn="ctr" fontAlgn="b"/>
                      <a:r>
                        <a:rPr lang="en-US" sz="1400" u="none" strike="noStrike" dirty="0" err="1">
                          <a:effectLst/>
                        </a:rPr>
                        <a:t>Reg</a:t>
                      </a:r>
                      <a:r>
                        <a:rPr lang="en-US" sz="1400" u="none" strike="noStrike" dirty="0">
                          <a:effectLst/>
                        </a:rPr>
                        <a:t>[rd] = </a:t>
                      </a:r>
                      <a:r>
                        <a:rPr lang="en-US" sz="1400" u="none" strike="noStrike" dirty="0" err="1">
                          <a:effectLst/>
                        </a:rPr>
                        <a:t>Reg</a:t>
                      </a:r>
                      <a:r>
                        <a:rPr lang="en-US" sz="1400" u="none" strike="noStrike" dirty="0">
                          <a:effectLst/>
                        </a:rPr>
                        <a:t>[</a:t>
                      </a:r>
                      <a:r>
                        <a:rPr lang="en-US" sz="1400" u="none" strike="noStrike" dirty="0" err="1">
                          <a:effectLst/>
                        </a:rPr>
                        <a:t>rt</a:t>
                      </a:r>
                      <a:r>
                        <a:rPr lang="en-US" sz="1400" u="none" strike="noStrike" dirty="0">
                          <a:effectLst/>
                        </a:rPr>
                        <a:t>] &gt;&gt; </a:t>
                      </a:r>
                      <a:r>
                        <a:rPr lang="en-US" sz="1400" u="none" strike="noStrike" dirty="0" err="1" smtClean="0">
                          <a:effectLst/>
                        </a:rPr>
                        <a:t>shmt</a:t>
                      </a:r>
                      <a:r>
                        <a:rPr lang="en-US" sz="1400" u="none" strike="noStrike" dirty="0" smtClean="0">
                          <a:effectLst/>
                        </a:rPr>
                        <a:t>  (logical right shift)</a:t>
                      </a:r>
                      <a:endParaRPr lang="en-US" sz="1400" b="0" i="0" u="none" strike="noStrike" dirty="0">
                        <a:solidFill>
                          <a:srgbClr val="000000"/>
                        </a:solidFill>
                        <a:effectLst/>
                        <a:latin typeface="Calibri"/>
                      </a:endParaRPr>
                    </a:p>
                  </a:txBody>
                  <a:tcPr marL="9218" marR="9218" marT="9218" marB="0" anchor="b"/>
                </a:tc>
              </a:tr>
            </a:tbl>
          </a:graphicData>
        </a:graphic>
      </p:graphicFrame>
    </p:spTree>
    <p:extLst>
      <p:ext uri="{BB962C8B-B14F-4D97-AF65-F5344CB8AC3E}">
        <p14:creationId xmlns:p14="http://schemas.microsoft.com/office/powerpoint/2010/main" val="2845968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609600"/>
          </a:xfrm>
        </p:spPr>
        <p:txBody>
          <a:bodyPr/>
          <a:lstStyle/>
          <a:p>
            <a:r>
              <a:rPr lang="en-US" dirty="0" smtClean="0"/>
              <a:t>Initializing the </a:t>
            </a:r>
            <a:r>
              <a:rPr lang="en-US" dirty="0" smtClean="0">
                <a:solidFill>
                  <a:srgbClr val="C00000"/>
                </a:solidFill>
              </a:rPr>
              <a:t>Instruction Memory</a:t>
            </a:r>
            <a:r>
              <a:rPr lang="en-US" dirty="0" smtClean="0"/>
              <a:t> for testing</a:t>
            </a:r>
            <a:endParaRPr lang="en-US" dirty="0"/>
          </a:p>
        </p:txBody>
      </p:sp>
      <p:sp>
        <p:nvSpPr>
          <p:cNvPr id="3" name="Content Placeholder 2"/>
          <p:cNvSpPr>
            <a:spLocks noGrp="1"/>
          </p:cNvSpPr>
          <p:nvPr>
            <p:ph idx="1"/>
          </p:nvPr>
        </p:nvSpPr>
        <p:spPr>
          <a:xfrm>
            <a:off x="76200" y="990600"/>
            <a:ext cx="8458200" cy="4876800"/>
          </a:xfrm>
        </p:spPr>
        <p:txBody>
          <a:bodyPr/>
          <a:lstStyle/>
          <a:p>
            <a:r>
              <a:rPr lang="en-US" sz="1600" b="0" dirty="0" smtClean="0"/>
              <a:t>In the folder “task1_r-type” in </a:t>
            </a:r>
            <a:r>
              <a:rPr lang="en-US" sz="1600" dirty="0" smtClean="0"/>
              <a:t>“</a:t>
            </a:r>
            <a:r>
              <a:rPr lang="en-US" sz="1600" dirty="0" err="1" smtClean="0"/>
              <a:t>DatapathComponents</a:t>
            </a:r>
            <a:r>
              <a:rPr lang="en-US" sz="1600" b="0" dirty="0" smtClean="0"/>
              <a:t>” </a:t>
            </a:r>
            <a:r>
              <a:rPr lang="en-US" sz="1600" b="0" dirty="0"/>
              <a:t>zipped </a:t>
            </a:r>
            <a:r>
              <a:rPr lang="en-US" sz="1600" b="0" dirty="0" smtClean="0"/>
              <a:t>file, the </a:t>
            </a:r>
            <a:r>
              <a:rPr lang="en-US" sz="1600" b="0" dirty="0"/>
              <a:t>contents of “rtype_inst_memory.txt” </a:t>
            </a:r>
            <a:r>
              <a:rPr lang="en-US" sz="1600" b="0" dirty="0" smtClean="0"/>
              <a:t>is what already in the </a:t>
            </a:r>
            <a:r>
              <a:rPr lang="en-US" sz="1600" b="0" dirty="0"/>
              <a:t>initialization </a:t>
            </a:r>
            <a:r>
              <a:rPr lang="en-US" sz="1600" b="0" dirty="0" smtClean="0"/>
              <a:t>block (initial </a:t>
            </a:r>
            <a:r>
              <a:rPr lang="en-US" sz="1600" b="0" dirty="0" smtClean="0"/>
              <a:t>begin … end) </a:t>
            </a:r>
            <a:r>
              <a:rPr lang="en-US" sz="1600" b="0" dirty="0"/>
              <a:t>in the </a:t>
            </a:r>
            <a:r>
              <a:rPr lang="en-US" sz="1600" b="0" dirty="0">
                <a:solidFill>
                  <a:srgbClr val="C00000"/>
                </a:solidFill>
              </a:rPr>
              <a:t>instruction </a:t>
            </a:r>
            <a:r>
              <a:rPr lang="en-US" sz="1600" b="0" dirty="0" smtClean="0">
                <a:solidFill>
                  <a:srgbClr val="C00000"/>
                </a:solidFill>
              </a:rPr>
              <a:t>memory</a:t>
            </a:r>
            <a:r>
              <a:rPr lang="en-US" sz="1600" b="0" dirty="0"/>
              <a:t> </a:t>
            </a:r>
            <a:r>
              <a:rPr lang="en-US" sz="1600" b="0" dirty="0" smtClean="0"/>
              <a:t>component.</a:t>
            </a:r>
            <a:endParaRPr lang="en-US" sz="1600" b="0" dirty="0"/>
          </a:p>
          <a:p>
            <a:pPr marL="457200" lvl="1" indent="0">
              <a:buNone/>
            </a:pPr>
            <a:endParaRPr lang="en-US" sz="1600" b="0" dirty="0"/>
          </a:p>
          <a:p>
            <a:r>
              <a:rPr lang="en-US" sz="1600" b="0" dirty="0"/>
              <a:t>The “</a:t>
            </a:r>
            <a:r>
              <a:rPr lang="en-US" sz="1600" b="0" dirty="0" err="1"/>
              <a:t>r_type_with_answers.s</a:t>
            </a:r>
            <a:r>
              <a:rPr lang="en-US" sz="1600" b="0" dirty="0"/>
              <a:t>” file shows the original source code with the expected results </a:t>
            </a:r>
          </a:p>
          <a:p>
            <a:pPr lvl="1"/>
            <a:r>
              <a:rPr lang="en-US" sz="1600" b="0" dirty="0"/>
              <a:t>Values in </a:t>
            </a:r>
            <a:r>
              <a:rPr lang="en-US" sz="1600" b="0" dirty="0" smtClean="0"/>
              <a:t>registers 8, 16, 17, 18, and 19 (</a:t>
            </a:r>
            <a:r>
              <a:rPr lang="en-US" sz="1600" dirty="0" err="1" smtClean="0">
                <a:solidFill>
                  <a:srgbClr val="FF0000"/>
                </a:solidFill>
              </a:rPr>
              <a:t>RegFile</a:t>
            </a:r>
            <a:r>
              <a:rPr lang="en-US" sz="1600" b="0" dirty="0" smtClean="0"/>
              <a:t>[8], [16], [17], [18] and [19]) will </a:t>
            </a:r>
            <a:r>
              <a:rPr lang="en-US" sz="1600" b="0" dirty="0"/>
              <a:t>be monitored during your post-routing simulation. </a:t>
            </a:r>
            <a:endParaRPr lang="en-US" sz="1600" b="0" dirty="0" smtClean="0"/>
          </a:p>
          <a:p>
            <a:pPr lvl="1"/>
            <a:r>
              <a:rPr lang="en-US" sz="1600" b="0" dirty="0" smtClean="0"/>
              <a:t>These </a:t>
            </a:r>
            <a:r>
              <a:rPr lang="en-US" sz="1600" b="0" dirty="0"/>
              <a:t>registers correspond to t0, s0, s1, s2, and s3 in the commented parts of the “</a:t>
            </a:r>
            <a:r>
              <a:rPr lang="en-US" sz="1600" b="0" dirty="0" smtClean="0"/>
              <a:t>rtype_inst_memory.txt” </a:t>
            </a:r>
          </a:p>
          <a:p>
            <a:pPr marL="457200" lvl="1" indent="0">
              <a:buNone/>
            </a:pPr>
            <a:endParaRPr lang="en-US" sz="1600" b="0" dirty="0" smtClean="0"/>
          </a:p>
          <a:p>
            <a:r>
              <a:rPr lang="en-US" sz="1600" b="0" dirty="0" smtClean="0"/>
              <a:t>After initializing the instruction memory, synthesize your design and run post-routing simulation. </a:t>
            </a:r>
          </a:p>
          <a:p>
            <a:r>
              <a:rPr lang="en-US" sz="1600" b="0" dirty="0" smtClean="0"/>
              <a:t>Bring registers 8, 16, 17, 18, and 19 </a:t>
            </a:r>
            <a:r>
              <a:rPr lang="en-US" sz="1600" b="0" dirty="0"/>
              <a:t>(</a:t>
            </a:r>
            <a:r>
              <a:rPr lang="en-US" sz="1600" dirty="0" err="1">
                <a:solidFill>
                  <a:srgbClr val="FF0000"/>
                </a:solidFill>
              </a:rPr>
              <a:t>RegFile</a:t>
            </a:r>
            <a:r>
              <a:rPr lang="en-US" sz="1600" b="0" dirty="0"/>
              <a:t>[8], [16], [17], [18] and [19]) from </a:t>
            </a:r>
            <a:r>
              <a:rPr lang="en-US" sz="1600" b="0" dirty="0" smtClean="0"/>
              <a:t>your </a:t>
            </a:r>
            <a:r>
              <a:rPr lang="en-US" sz="1600" b="0" dirty="0" err="1" smtClean="0"/>
              <a:t>Register</a:t>
            </a:r>
            <a:r>
              <a:rPr lang="en-US" sz="1600" b="0" dirty="0" err="1"/>
              <a:t>F</a:t>
            </a:r>
            <a:r>
              <a:rPr lang="en-US" sz="1600" b="0" dirty="0" err="1" smtClean="0"/>
              <a:t>ile</a:t>
            </a:r>
            <a:r>
              <a:rPr lang="en-US" sz="1600" b="0" dirty="0" smtClean="0"/>
              <a:t> to your simulation waveform</a:t>
            </a:r>
          </a:p>
          <a:p>
            <a:r>
              <a:rPr lang="en-US" sz="1600" b="0" dirty="0" smtClean="0"/>
              <a:t>Monitor the values in these registers. </a:t>
            </a:r>
          </a:p>
          <a:p>
            <a:endParaRPr lang="en-US" dirty="0"/>
          </a:p>
        </p:txBody>
      </p:sp>
    </p:spTree>
    <p:extLst>
      <p:ext uri="{BB962C8B-B14F-4D97-AF65-F5344CB8AC3E}">
        <p14:creationId xmlns:p14="http://schemas.microsoft.com/office/powerpoint/2010/main" val="2628053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Task 1 (R-type and </a:t>
            </a:r>
            <a:r>
              <a:rPr lang="en-US" sz="1800" dirty="0" smtClean="0"/>
              <a:t>I-type):  Expected Output and Grading Scheme </a:t>
            </a:r>
            <a:endParaRPr lang="en-US" sz="1800" dirty="0"/>
          </a:p>
        </p:txBody>
      </p:sp>
      <p:graphicFrame>
        <p:nvGraphicFramePr>
          <p:cNvPr id="5" name="Table 4"/>
          <p:cNvGraphicFramePr>
            <a:graphicFrameLocks noGrp="1"/>
          </p:cNvGraphicFramePr>
          <p:nvPr>
            <p:extLst>
              <p:ext uri="{D42A27DB-BD31-4B8C-83A1-F6EECF244321}">
                <p14:modId xmlns:p14="http://schemas.microsoft.com/office/powerpoint/2010/main" val="2882933662"/>
              </p:ext>
            </p:extLst>
          </p:nvPr>
        </p:nvGraphicFramePr>
        <p:xfrm>
          <a:off x="4191000" y="1164463"/>
          <a:ext cx="4572002" cy="4555044"/>
        </p:xfrm>
        <a:graphic>
          <a:graphicData uri="http://schemas.openxmlformats.org/drawingml/2006/table">
            <a:tbl>
              <a:tblPr>
                <a:tableStyleId>{5DA37D80-6434-44D0-A028-1B22A696006F}</a:tableStyleId>
              </a:tblPr>
              <a:tblGrid>
                <a:gridCol w="990603"/>
                <a:gridCol w="1143000"/>
                <a:gridCol w="1468808"/>
                <a:gridCol w="969591"/>
              </a:tblGrid>
              <a:tr h="235665">
                <a:tc>
                  <a:txBody>
                    <a:bodyPr/>
                    <a:lstStyle/>
                    <a:p>
                      <a:pPr algn="ctr" fontAlgn="b"/>
                      <a:r>
                        <a:rPr lang="en-US" sz="1600" b="0" i="0" u="none" strike="noStrike" dirty="0" smtClean="0">
                          <a:solidFill>
                            <a:srgbClr val="000000"/>
                          </a:solidFill>
                          <a:effectLst/>
                          <a:latin typeface="+mn-lt"/>
                        </a:rPr>
                        <a:t>Cycle</a:t>
                      </a:r>
                      <a:endParaRPr lang="en-US" sz="1600" b="0" i="0" u="none" strike="noStrike" dirty="0">
                        <a:solidFill>
                          <a:srgbClr val="000000"/>
                        </a:solidFill>
                        <a:effectLst/>
                        <a:latin typeface="+mn-lt"/>
                      </a:endParaRPr>
                    </a:p>
                  </a:txBody>
                  <a:tcPr marL="9218" marR="9218" marT="9218" marB="0" anchor="b"/>
                </a:tc>
                <a:tc>
                  <a:txBody>
                    <a:bodyPr/>
                    <a:lstStyle/>
                    <a:p>
                      <a:pPr algn="ctr" fontAlgn="b"/>
                      <a:r>
                        <a:rPr lang="en-US" sz="1600" b="0" i="0" u="none" strike="noStrike" dirty="0" smtClean="0">
                          <a:solidFill>
                            <a:srgbClr val="000000"/>
                          </a:solidFill>
                          <a:effectLst/>
                          <a:latin typeface="+mn-lt"/>
                        </a:rPr>
                        <a:t>Inst.</a:t>
                      </a:r>
                      <a:endParaRPr lang="en-US" sz="1600" b="0" i="0" u="none" strike="noStrike" dirty="0">
                        <a:solidFill>
                          <a:srgbClr val="000000"/>
                        </a:solidFill>
                        <a:effectLst/>
                        <a:latin typeface="+mn-lt"/>
                      </a:endParaRPr>
                    </a:p>
                  </a:txBody>
                  <a:tcPr marL="9218" marR="9218" marT="9218" marB="0" anchor="b"/>
                </a:tc>
                <a:tc>
                  <a:txBody>
                    <a:bodyPr/>
                    <a:lstStyle/>
                    <a:p>
                      <a:pPr algn="ctr" fontAlgn="b"/>
                      <a:r>
                        <a:rPr lang="en-US" sz="1600" b="0" i="0" u="none" strike="noStrike" dirty="0" smtClean="0">
                          <a:solidFill>
                            <a:srgbClr val="000000"/>
                          </a:solidFill>
                          <a:effectLst/>
                          <a:latin typeface="+mn-lt"/>
                        </a:rPr>
                        <a:t>Value</a:t>
                      </a:r>
                      <a:endParaRPr lang="en-US" sz="1600" b="0" i="0" u="none" strike="noStrike" dirty="0">
                        <a:solidFill>
                          <a:srgbClr val="000000"/>
                        </a:solidFill>
                        <a:effectLst/>
                        <a:latin typeface="+mn-lt"/>
                      </a:endParaRPr>
                    </a:p>
                  </a:txBody>
                  <a:tcPr marL="9218" marR="9218" marT="9218" marB="0" anchor="b"/>
                </a:tc>
                <a:tc>
                  <a:txBody>
                    <a:bodyPr/>
                    <a:lstStyle/>
                    <a:p>
                      <a:pPr algn="ctr" fontAlgn="b"/>
                      <a:r>
                        <a:rPr lang="en-US" sz="1600" b="0" i="0" u="none" strike="noStrike" dirty="0" smtClean="0">
                          <a:solidFill>
                            <a:srgbClr val="000000"/>
                          </a:solidFill>
                          <a:effectLst/>
                          <a:latin typeface="+mn-lt"/>
                        </a:rPr>
                        <a:t>Points</a:t>
                      </a:r>
                      <a:endParaRPr lang="en-US" sz="1600" b="0" i="0" u="none" strike="noStrike" dirty="0">
                        <a:solidFill>
                          <a:srgbClr val="000000"/>
                        </a:solidFill>
                        <a:effectLst/>
                        <a:latin typeface="+mn-lt"/>
                      </a:endParaRPr>
                    </a:p>
                  </a:txBody>
                  <a:tcPr marL="9218" marR="9218" marT="9218" marB="0" anchor="b"/>
                </a:tc>
              </a:tr>
              <a:tr h="184355">
                <a:tc>
                  <a:txBody>
                    <a:bodyPr/>
                    <a:lstStyle/>
                    <a:p>
                      <a:pPr algn="ctr" fontAlgn="b"/>
                      <a:r>
                        <a:rPr lang="en-US" sz="1600" b="0" i="0" u="none" strike="noStrike" dirty="0" smtClean="0">
                          <a:solidFill>
                            <a:srgbClr val="000000"/>
                          </a:solidFill>
                          <a:effectLst/>
                          <a:latin typeface="+mn-lt"/>
                        </a:rPr>
                        <a:t>1</a:t>
                      </a:r>
                      <a:endParaRPr lang="en-US" sz="1600" b="0" i="0" u="none" strike="noStrike" dirty="0">
                        <a:solidFill>
                          <a:srgbClr val="000000"/>
                        </a:solidFill>
                        <a:effectLst/>
                        <a:latin typeface="+mn-lt"/>
                      </a:endParaRPr>
                    </a:p>
                  </a:txBody>
                  <a:tcPr marL="9218" marR="9218" marT="9218" marB="0" anchor="b"/>
                </a:tc>
                <a:tc>
                  <a:txBody>
                    <a:bodyPr/>
                    <a:lstStyle/>
                    <a:p>
                      <a:pPr algn="ctr" fontAlgn="b"/>
                      <a:r>
                        <a:rPr lang="en-US" sz="1600" b="0" i="0" u="none" strike="noStrike" dirty="0" err="1" smtClean="0">
                          <a:solidFill>
                            <a:srgbClr val="000000"/>
                          </a:solidFill>
                          <a:effectLst/>
                          <a:latin typeface="+mn-lt"/>
                        </a:rPr>
                        <a:t>addi</a:t>
                      </a:r>
                      <a:endParaRPr lang="en-US" sz="1600" b="0" i="0" u="none" strike="noStrike" dirty="0">
                        <a:solidFill>
                          <a:srgbClr val="000000"/>
                        </a:solidFill>
                        <a:effectLst/>
                        <a:latin typeface="+mn-lt"/>
                      </a:endParaRPr>
                    </a:p>
                  </a:txBody>
                  <a:tcPr marL="9218" marR="9218" marT="9218" marB="0" anchor="b"/>
                </a:tc>
                <a:tc>
                  <a:txBody>
                    <a:bodyPr/>
                    <a:lstStyle/>
                    <a:p>
                      <a:pPr algn="ctr" fontAlgn="b"/>
                      <a:r>
                        <a:rPr lang="en-US" sz="1600" b="0" i="0" u="none" strike="noStrike" dirty="0" err="1" smtClean="0">
                          <a:solidFill>
                            <a:srgbClr val="000000"/>
                          </a:solidFill>
                          <a:effectLst/>
                          <a:latin typeface="+mn-lt"/>
                        </a:rPr>
                        <a:t>Reg</a:t>
                      </a:r>
                      <a:r>
                        <a:rPr lang="en-US" sz="1600" b="0" i="0" u="none" strike="noStrike" dirty="0" smtClean="0">
                          <a:solidFill>
                            <a:srgbClr val="000000"/>
                          </a:solidFill>
                          <a:effectLst/>
                          <a:latin typeface="+mn-lt"/>
                        </a:rPr>
                        <a:t>[16]=14</a:t>
                      </a:r>
                      <a:endParaRPr lang="en-US" sz="1600" b="0" i="0" u="none" strike="noStrike" dirty="0">
                        <a:solidFill>
                          <a:srgbClr val="000000"/>
                        </a:solidFill>
                        <a:effectLst/>
                        <a:latin typeface="+mn-lt"/>
                      </a:endParaRPr>
                    </a:p>
                  </a:txBody>
                  <a:tcPr marL="9218" marR="9218" marT="9218" marB="0" anchor="b"/>
                </a:tc>
                <a:tc>
                  <a:txBody>
                    <a:bodyPr/>
                    <a:lstStyle/>
                    <a:p>
                      <a:pPr algn="ctr" fontAlgn="b"/>
                      <a:r>
                        <a:rPr lang="en-US" sz="1600" b="0" i="0" u="none" strike="noStrike" dirty="0" smtClean="0">
                          <a:solidFill>
                            <a:srgbClr val="000000"/>
                          </a:solidFill>
                          <a:effectLst/>
                          <a:latin typeface="+mn-lt"/>
                        </a:rPr>
                        <a:t>20</a:t>
                      </a:r>
                      <a:endParaRPr lang="en-US" sz="1600" b="0" i="0" u="none" strike="noStrike" dirty="0">
                        <a:solidFill>
                          <a:srgbClr val="000000"/>
                        </a:solidFill>
                        <a:effectLst/>
                        <a:latin typeface="+mn-lt"/>
                      </a:endParaRPr>
                    </a:p>
                  </a:txBody>
                  <a:tcPr marL="9218" marR="9218" marT="9218" marB="0" anchor="b"/>
                </a:tc>
              </a:tr>
              <a:tr h="184355">
                <a:tc>
                  <a:txBody>
                    <a:bodyPr/>
                    <a:lstStyle/>
                    <a:p>
                      <a:pPr algn="ctr" fontAlgn="b"/>
                      <a:r>
                        <a:rPr lang="en-US" sz="1600" b="0" i="0" u="none" strike="noStrike" dirty="0" smtClean="0">
                          <a:solidFill>
                            <a:srgbClr val="000000"/>
                          </a:solidFill>
                          <a:effectLst/>
                          <a:latin typeface="+mn-lt"/>
                        </a:rPr>
                        <a:t>2</a:t>
                      </a:r>
                      <a:endParaRPr lang="en-US" sz="1600" b="0" i="0" u="none" strike="noStrike" dirty="0">
                        <a:solidFill>
                          <a:srgbClr val="000000"/>
                        </a:solidFill>
                        <a:effectLst/>
                        <a:latin typeface="+mn-lt"/>
                      </a:endParaRPr>
                    </a:p>
                  </a:txBody>
                  <a:tcPr marL="9218" marR="9218" marT="9218" marB="0" anchor="b"/>
                </a:tc>
                <a:tc>
                  <a:txBody>
                    <a:bodyPr/>
                    <a:lstStyle/>
                    <a:p>
                      <a:pPr algn="ctr" fontAlgn="b"/>
                      <a:r>
                        <a:rPr lang="en-US" sz="1600" b="0" i="0" u="none" strike="noStrike" dirty="0" err="1" smtClean="0">
                          <a:solidFill>
                            <a:srgbClr val="000000"/>
                          </a:solidFill>
                          <a:effectLst/>
                          <a:latin typeface="+mn-lt"/>
                        </a:rPr>
                        <a:t>addi</a:t>
                      </a:r>
                      <a:endParaRPr lang="en-US" sz="1600" b="0" i="0" u="none" strike="noStrike" dirty="0">
                        <a:solidFill>
                          <a:srgbClr val="000000"/>
                        </a:solidFill>
                        <a:effectLst/>
                        <a:latin typeface="+mn-lt"/>
                      </a:endParaRPr>
                    </a:p>
                  </a:txBody>
                  <a:tcPr marL="9218" marR="9218" marT="9218"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err="1" smtClean="0">
                          <a:solidFill>
                            <a:srgbClr val="000000"/>
                          </a:solidFill>
                          <a:effectLst/>
                          <a:latin typeface="+mn-lt"/>
                        </a:rPr>
                        <a:t>Reg</a:t>
                      </a:r>
                      <a:r>
                        <a:rPr lang="en-US" sz="1600" b="0" i="0" u="none" strike="noStrike" dirty="0" smtClean="0">
                          <a:solidFill>
                            <a:srgbClr val="000000"/>
                          </a:solidFill>
                          <a:effectLst/>
                          <a:latin typeface="+mn-lt"/>
                        </a:rPr>
                        <a:t>[17]=15</a:t>
                      </a:r>
                    </a:p>
                  </a:txBody>
                  <a:tcPr marL="9218" marR="9218" marT="9218" marB="0" anchor="b"/>
                </a:tc>
                <a:tc>
                  <a:txBody>
                    <a:bodyPr/>
                    <a:lstStyle/>
                    <a:p>
                      <a:pPr algn="ctr" fontAlgn="b"/>
                      <a:r>
                        <a:rPr lang="en-US" sz="1600" b="0" i="0" u="none" strike="noStrike" dirty="0" smtClean="0">
                          <a:solidFill>
                            <a:srgbClr val="000000"/>
                          </a:solidFill>
                          <a:effectLst/>
                          <a:latin typeface="+mn-lt"/>
                        </a:rPr>
                        <a:t>5</a:t>
                      </a:r>
                      <a:endParaRPr lang="en-US" sz="1600" b="0" i="0" u="none" strike="noStrike" dirty="0">
                        <a:solidFill>
                          <a:srgbClr val="000000"/>
                        </a:solidFill>
                        <a:effectLst/>
                        <a:latin typeface="+mn-lt"/>
                      </a:endParaRPr>
                    </a:p>
                  </a:txBody>
                  <a:tcPr marL="9218" marR="9218" marT="9218" marB="0" anchor="b"/>
                </a:tc>
              </a:tr>
              <a:tr h="184355">
                <a:tc>
                  <a:txBody>
                    <a:bodyPr/>
                    <a:lstStyle/>
                    <a:p>
                      <a:pPr algn="ctr" fontAlgn="b"/>
                      <a:r>
                        <a:rPr lang="en-US" sz="1600" b="0" i="0" u="none" strike="noStrike" dirty="0" smtClean="0">
                          <a:solidFill>
                            <a:srgbClr val="000000"/>
                          </a:solidFill>
                          <a:effectLst/>
                          <a:latin typeface="+mn-lt"/>
                        </a:rPr>
                        <a:t>3</a:t>
                      </a:r>
                      <a:endParaRPr lang="en-US" sz="1600" b="0" i="0" u="none" strike="noStrike" dirty="0">
                        <a:solidFill>
                          <a:srgbClr val="000000"/>
                        </a:solidFill>
                        <a:effectLst/>
                        <a:latin typeface="+mn-lt"/>
                      </a:endParaRPr>
                    </a:p>
                  </a:txBody>
                  <a:tcPr marL="9218" marR="9218" marT="9218" marB="0" anchor="b"/>
                </a:tc>
                <a:tc>
                  <a:txBody>
                    <a:bodyPr/>
                    <a:lstStyle/>
                    <a:p>
                      <a:pPr algn="ctr" fontAlgn="b"/>
                      <a:r>
                        <a:rPr lang="en-US" sz="1600" b="0" i="0" u="none" strike="noStrike" dirty="0" err="1" smtClean="0">
                          <a:solidFill>
                            <a:srgbClr val="000000"/>
                          </a:solidFill>
                          <a:effectLst/>
                          <a:latin typeface="+mn-lt"/>
                        </a:rPr>
                        <a:t>addi</a:t>
                      </a:r>
                      <a:endParaRPr lang="en-US" sz="1600" b="0" i="0" u="none" strike="noStrike" dirty="0">
                        <a:solidFill>
                          <a:srgbClr val="000000"/>
                        </a:solidFill>
                        <a:effectLst/>
                        <a:latin typeface="+mn-lt"/>
                      </a:endParaRPr>
                    </a:p>
                  </a:txBody>
                  <a:tcPr marL="9218" marR="9218" marT="9218"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err="1" smtClean="0">
                          <a:solidFill>
                            <a:srgbClr val="000000"/>
                          </a:solidFill>
                          <a:effectLst/>
                          <a:latin typeface="+mn-lt"/>
                        </a:rPr>
                        <a:t>Reg</a:t>
                      </a:r>
                      <a:r>
                        <a:rPr lang="en-US" sz="1600" b="0" i="0" u="none" strike="noStrike" dirty="0" smtClean="0">
                          <a:solidFill>
                            <a:srgbClr val="000000"/>
                          </a:solidFill>
                          <a:effectLst/>
                          <a:latin typeface="+mn-lt"/>
                        </a:rPr>
                        <a:t>[18]=29</a:t>
                      </a:r>
                    </a:p>
                  </a:txBody>
                  <a:tcPr marL="9218" marR="9218" marT="9218" marB="0" anchor="b"/>
                </a:tc>
                <a:tc>
                  <a:txBody>
                    <a:bodyPr/>
                    <a:lstStyle/>
                    <a:p>
                      <a:pPr algn="ctr" fontAlgn="b"/>
                      <a:r>
                        <a:rPr lang="en-US" sz="1600" b="0" i="0" u="none" strike="noStrike" dirty="0" smtClean="0">
                          <a:solidFill>
                            <a:srgbClr val="000000"/>
                          </a:solidFill>
                          <a:effectLst/>
                          <a:latin typeface="+mn-lt"/>
                        </a:rPr>
                        <a:t>5</a:t>
                      </a:r>
                      <a:endParaRPr lang="en-US" sz="1600" b="0" i="0" u="none" strike="noStrike" dirty="0">
                        <a:solidFill>
                          <a:srgbClr val="000000"/>
                        </a:solidFill>
                        <a:effectLst/>
                        <a:latin typeface="+mn-lt"/>
                      </a:endParaRPr>
                    </a:p>
                  </a:txBody>
                  <a:tcPr marL="9218" marR="9218" marT="9218" marB="0" anchor="b"/>
                </a:tc>
              </a:tr>
              <a:tr h="184355">
                <a:tc>
                  <a:txBody>
                    <a:bodyPr/>
                    <a:lstStyle/>
                    <a:p>
                      <a:pPr algn="ctr" fontAlgn="b"/>
                      <a:r>
                        <a:rPr lang="en-US" sz="1600" b="0" i="0" u="none" strike="noStrike" dirty="0" smtClean="0">
                          <a:solidFill>
                            <a:srgbClr val="000000"/>
                          </a:solidFill>
                          <a:effectLst/>
                          <a:latin typeface="+mn-lt"/>
                        </a:rPr>
                        <a:t>4</a:t>
                      </a:r>
                      <a:endParaRPr lang="en-US" sz="1600" b="0" i="0" u="none" strike="noStrike" dirty="0">
                        <a:solidFill>
                          <a:srgbClr val="000000"/>
                        </a:solidFill>
                        <a:effectLst/>
                        <a:latin typeface="+mn-lt"/>
                      </a:endParaRPr>
                    </a:p>
                  </a:txBody>
                  <a:tcPr marL="9218" marR="9218" marT="9218" marB="0" anchor="b"/>
                </a:tc>
                <a:tc>
                  <a:txBody>
                    <a:bodyPr/>
                    <a:lstStyle/>
                    <a:p>
                      <a:pPr algn="ctr" fontAlgn="b"/>
                      <a:r>
                        <a:rPr lang="en-US" sz="1600" u="none" strike="noStrike" dirty="0" err="1" smtClean="0">
                          <a:effectLst/>
                          <a:latin typeface="+mn-lt"/>
                        </a:rPr>
                        <a:t>addi</a:t>
                      </a:r>
                      <a:endParaRPr lang="en-US" sz="1600" b="0" i="0" u="none" strike="noStrike" dirty="0">
                        <a:solidFill>
                          <a:srgbClr val="000000"/>
                        </a:solidFill>
                        <a:effectLst/>
                        <a:latin typeface="+mn-lt"/>
                      </a:endParaRPr>
                    </a:p>
                  </a:txBody>
                  <a:tcPr marL="9218" marR="9218" marT="9218"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err="1" smtClean="0">
                          <a:solidFill>
                            <a:srgbClr val="000000"/>
                          </a:solidFill>
                          <a:effectLst/>
                          <a:latin typeface="+mn-lt"/>
                        </a:rPr>
                        <a:t>Reg</a:t>
                      </a:r>
                      <a:r>
                        <a:rPr lang="en-US" sz="1600" b="0" i="0" u="none" strike="noStrike" dirty="0" smtClean="0">
                          <a:solidFill>
                            <a:srgbClr val="000000"/>
                          </a:solidFill>
                          <a:effectLst/>
                          <a:latin typeface="+mn-lt"/>
                        </a:rPr>
                        <a:t>[19]=-15</a:t>
                      </a:r>
                    </a:p>
                  </a:txBody>
                  <a:tcPr marL="9218" marR="9218" marT="9218" marB="0" anchor="b"/>
                </a:tc>
                <a:tc>
                  <a:txBody>
                    <a:bodyPr/>
                    <a:lstStyle/>
                    <a:p>
                      <a:pPr algn="ctr" fontAlgn="b"/>
                      <a:r>
                        <a:rPr lang="en-US" sz="1600" b="0" i="0" u="none" strike="noStrike" dirty="0" smtClean="0">
                          <a:solidFill>
                            <a:srgbClr val="000000"/>
                          </a:solidFill>
                          <a:effectLst/>
                          <a:latin typeface="+mn-lt"/>
                        </a:rPr>
                        <a:t>5</a:t>
                      </a:r>
                      <a:endParaRPr lang="en-US" sz="1600" b="0" i="0" u="none" strike="noStrike" dirty="0">
                        <a:solidFill>
                          <a:srgbClr val="000000"/>
                        </a:solidFill>
                        <a:effectLst/>
                        <a:latin typeface="+mn-lt"/>
                      </a:endParaRPr>
                    </a:p>
                  </a:txBody>
                  <a:tcPr marL="9218" marR="9218" marT="9218" marB="0" anchor="b"/>
                </a:tc>
              </a:tr>
              <a:tr h="184355">
                <a:tc>
                  <a:txBody>
                    <a:bodyPr/>
                    <a:lstStyle/>
                    <a:p>
                      <a:pPr algn="ctr" fontAlgn="b"/>
                      <a:r>
                        <a:rPr lang="en-US" sz="1600" b="0" i="0" u="none" strike="noStrike" dirty="0" smtClean="0">
                          <a:solidFill>
                            <a:srgbClr val="000000"/>
                          </a:solidFill>
                          <a:effectLst/>
                          <a:latin typeface="+mn-lt"/>
                        </a:rPr>
                        <a:t>5</a:t>
                      </a:r>
                      <a:endParaRPr lang="en-US" sz="1600" b="0" i="0" u="none" strike="noStrike" dirty="0">
                        <a:solidFill>
                          <a:srgbClr val="000000"/>
                        </a:solidFill>
                        <a:effectLst/>
                        <a:latin typeface="+mn-lt"/>
                      </a:endParaRPr>
                    </a:p>
                  </a:txBody>
                  <a:tcPr marL="9218" marR="9218" marT="9218" marB="0" anchor="b"/>
                </a:tc>
                <a:tc>
                  <a:txBody>
                    <a:bodyPr/>
                    <a:lstStyle/>
                    <a:p>
                      <a:pPr algn="ctr" fontAlgn="b"/>
                      <a:r>
                        <a:rPr lang="en-US" sz="1600" b="0" i="0" u="none" strike="noStrike" dirty="0" smtClean="0">
                          <a:solidFill>
                            <a:schemeClr val="tx1"/>
                          </a:solidFill>
                          <a:effectLst/>
                          <a:latin typeface="+mn-lt"/>
                        </a:rPr>
                        <a:t>add</a:t>
                      </a:r>
                      <a:endParaRPr lang="en-US" sz="1600" b="0" i="0" u="none" strike="noStrike" dirty="0">
                        <a:solidFill>
                          <a:srgbClr val="000000"/>
                        </a:solidFill>
                        <a:effectLst/>
                        <a:latin typeface="+mn-lt"/>
                      </a:endParaRPr>
                    </a:p>
                  </a:txBody>
                  <a:tcPr marL="9218" marR="9218" marT="9218" marB="0" anchor="b"/>
                </a:tc>
                <a:tc>
                  <a:txBody>
                    <a:bodyPr/>
                    <a:lstStyle/>
                    <a:p>
                      <a:pPr algn="ctr" fontAlgn="b"/>
                      <a:r>
                        <a:rPr lang="en-US" sz="1600" b="0" i="0" u="none" strike="noStrike" dirty="0" err="1" smtClean="0">
                          <a:solidFill>
                            <a:srgbClr val="000000"/>
                          </a:solidFill>
                          <a:effectLst/>
                          <a:latin typeface="+mn-lt"/>
                        </a:rPr>
                        <a:t>Reg</a:t>
                      </a:r>
                      <a:r>
                        <a:rPr lang="en-US" sz="1600" b="0" i="0" u="none" strike="noStrike" dirty="0" smtClean="0">
                          <a:solidFill>
                            <a:srgbClr val="000000"/>
                          </a:solidFill>
                          <a:effectLst/>
                          <a:latin typeface="+mn-lt"/>
                        </a:rPr>
                        <a:t>[8]=44</a:t>
                      </a:r>
                      <a:endParaRPr lang="en-US" sz="1600" b="0" i="0" u="none" strike="noStrike" dirty="0">
                        <a:solidFill>
                          <a:srgbClr val="000000"/>
                        </a:solidFill>
                        <a:effectLst/>
                        <a:latin typeface="+mn-lt"/>
                      </a:endParaRPr>
                    </a:p>
                  </a:txBody>
                  <a:tcPr marL="9218" marR="9218" marT="9218" marB="0" anchor="b"/>
                </a:tc>
                <a:tc>
                  <a:txBody>
                    <a:bodyPr/>
                    <a:lstStyle/>
                    <a:p>
                      <a:pPr algn="ctr" fontAlgn="b"/>
                      <a:r>
                        <a:rPr lang="en-US" sz="1600" b="0" i="0" u="none" strike="noStrike" dirty="0" smtClean="0">
                          <a:solidFill>
                            <a:srgbClr val="000000"/>
                          </a:solidFill>
                          <a:effectLst/>
                          <a:latin typeface="+mn-lt"/>
                        </a:rPr>
                        <a:t>25</a:t>
                      </a:r>
                      <a:endParaRPr lang="en-US" sz="1600" b="0" i="0" u="none" strike="noStrike" dirty="0">
                        <a:solidFill>
                          <a:srgbClr val="000000"/>
                        </a:solidFill>
                        <a:effectLst/>
                        <a:latin typeface="+mn-lt"/>
                      </a:endParaRPr>
                    </a:p>
                  </a:txBody>
                  <a:tcPr marL="9218" marR="9218" marT="9218" marB="0" anchor="b"/>
                </a:tc>
              </a:tr>
              <a:tr h="184355">
                <a:tc>
                  <a:txBody>
                    <a:bodyPr/>
                    <a:lstStyle/>
                    <a:p>
                      <a:pPr algn="ctr" fontAlgn="b"/>
                      <a:r>
                        <a:rPr lang="en-US" sz="1600" b="0" i="0" u="none" strike="noStrike" dirty="0" smtClean="0">
                          <a:solidFill>
                            <a:srgbClr val="000000"/>
                          </a:solidFill>
                          <a:effectLst/>
                          <a:latin typeface="+mn-lt"/>
                        </a:rPr>
                        <a:t>6</a:t>
                      </a:r>
                      <a:endParaRPr lang="en-US" sz="1600" b="0" i="0" u="none" strike="noStrike" dirty="0">
                        <a:solidFill>
                          <a:srgbClr val="000000"/>
                        </a:solidFill>
                        <a:effectLst/>
                        <a:latin typeface="+mn-lt"/>
                      </a:endParaRPr>
                    </a:p>
                  </a:txBody>
                  <a:tcPr marL="9218" marR="9218" marT="9218" marB="0" anchor="b"/>
                </a:tc>
                <a:tc>
                  <a:txBody>
                    <a:bodyPr/>
                    <a:lstStyle/>
                    <a:p>
                      <a:pPr algn="ctr" fontAlgn="b"/>
                      <a:r>
                        <a:rPr lang="en-US" sz="1600" b="0" i="0" u="none" strike="noStrike" dirty="0" smtClean="0">
                          <a:solidFill>
                            <a:schemeClr val="tx1"/>
                          </a:solidFill>
                          <a:effectLst/>
                          <a:latin typeface="+mn-lt"/>
                        </a:rPr>
                        <a:t>and</a:t>
                      </a:r>
                      <a:endParaRPr lang="en-US" sz="1600" b="0" i="0" u="none" strike="noStrike" dirty="0">
                        <a:solidFill>
                          <a:srgbClr val="000000"/>
                        </a:solidFill>
                        <a:effectLst/>
                        <a:latin typeface="+mn-lt"/>
                      </a:endParaRPr>
                    </a:p>
                  </a:txBody>
                  <a:tcPr marL="9218" marR="9218" marT="9218" marB="0" anchor="b"/>
                </a:tc>
                <a:tc>
                  <a:txBody>
                    <a:bodyPr/>
                    <a:lstStyle/>
                    <a:p>
                      <a:pPr algn="ctr" fontAlgn="b"/>
                      <a:r>
                        <a:rPr lang="en-US" sz="1600" b="0" i="0" u="none" strike="noStrike" dirty="0" err="1" smtClean="0">
                          <a:solidFill>
                            <a:srgbClr val="000000"/>
                          </a:solidFill>
                          <a:effectLst/>
                          <a:latin typeface="+mn-lt"/>
                        </a:rPr>
                        <a:t>Reg</a:t>
                      </a:r>
                      <a:r>
                        <a:rPr lang="en-US" sz="1600" b="0" i="0" u="none" strike="noStrike" dirty="0" smtClean="0">
                          <a:solidFill>
                            <a:srgbClr val="000000"/>
                          </a:solidFill>
                          <a:effectLst/>
                          <a:latin typeface="+mn-lt"/>
                        </a:rPr>
                        <a:t>[8]=12</a:t>
                      </a:r>
                      <a:endParaRPr lang="en-US" sz="1600" b="0" i="0" u="none" strike="noStrike" dirty="0">
                        <a:solidFill>
                          <a:srgbClr val="000000"/>
                        </a:solidFill>
                        <a:effectLst/>
                        <a:latin typeface="+mn-lt"/>
                      </a:endParaRPr>
                    </a:p>
                  </a:txBody>
                  <a:tcPr marL="9218" marR="9218" marT="9218" marB="0" anchor="b"/>
                </a:tc>
                <a:tc>
                  <a:txBody>
                    <a:bodyPr/>
                    <a:lstStyle/>
                    <a:p>
                      <a:pPr algn="ctr" fontAlgn="b"/>
                      <a:r>
                        <a:rPr lang="en-US" sz="1600" b="0" i="0" u="none" strike="noStrike" dirty="0" smtClean="0">
                          <a:solidFill>
                            <a:srgbClr val="000000"/>
                          </a:solidFill>
                          <a:effectLst/>
                          <a:latin typeface="+mn-lt"/>
                        </a:rPr>
                        <a:t>25</a:t>
                      </a:r>
                      <a:endParaRPr lang="en-US" sz="1600" b="0" i="0" u="none" strike="noStrike" dirty="0">
                        <a:solidFill>
                          <a:srgbClr val="000000"/>
                        </a:solidFill>
                        <a:effectLst/>
                        <a:latin typeface="+mn-lt"/>
                      </a:endParaRPr>
                    </a:p>
                  </a:txBody>
                  <a:tcPr marL="9218" marR="9218" marT="9218" marB="0" anchor="b"/>
                </a:tc>
              </a:tr>
              <a:tr h="184355">
                <a:tc>
                  <a:txBody>
                    <a:bodyPr/>
                    <a:lstStyle/>
                    <a:p>
                      <a:pPr algn="ctr" fontAlgn="b"/>
                      <a:r>
                        <a:rPr lang="en-US" sz="1600" b="0" i="0" u="none" strike="noStrike" dirty="0" smtClean="0">
                          <a:solidFill>
                            <a:srgbClr val="000000"/>
                          </a:solidFill>
                          <a:effectLst/>
                          <a:latin typeface="+mn-lt"/>
                        </a:rPr>
                        <a:t>7</a:t>
                      </a:r>
                      <a:endParaRPr lang="en-US" sz="1600" b="0" i="0" u="none" strike="noStrike" dirty="0">
                        <a:solidFill>
                          <a:srgbClr val="000000"/>
                        </a:solidFill>
                        <a:effectLst/>
                        <a:latin typeface="+mn-lt"/>
                      </a:endParaRPr>
                    </a:p>
                  </a:txBody>
                  <a:tcPr marL="9218" marR="9218" marT="9218" marB="0" anchor="b"/>
                </a:tc>
                <a:tc>
                  <a:txBody>
                    <a:bodyPr/>
                    <a:lstStyle/>
                    <a:p>
                      <a:pPr algn="ctr" fontAlgn="b"/>
                      <a:r>
                        <a:rPr lang="en-US" sz="1600" b="0" i="0" u="none" strike="noStrike" dirty="0" err="1" smtClean="0">
                          <a:solidFill>
                            <a:schemeClr val="tx1"/>
                          </a:solidFill>
                          <a:effectLst/>
                          <a:latin typeface="+mn-lt"/>
                        </a:rPr>
                        <a:t>mul</a:t>
                      </a:r>
                      <a:endParaRPr lang="en-US" sz="1600" b="0" i="0" u="none" strike="noStrike" dirty="0">
                        <a:solidFill>
                          <a:srgbClr val="000000"/>
                        </a:solidFill>
                        <a:effectLst/>
                        <a:latin typeface="+mn-lt"/>
                      </a:endParaRPr>
                    </a:p>
                  </a:txBody>
                  <a:tcPr marL="9218" marR="9218" marT="9218" marB="0" anchor="b"/>
                </a:tc>
                <a:tc>
                  <a:txBody>
                    <a:bodyPr/>
                    <a:lstStyle/>
                    <a:p>
                      <a:pPr algn="ctr" fontAlgn="b"/>
                      <a:r>
                        <a:rPr lang="en-US" sz="1600" b="0" i="0" u="none" strike="noStrike" dirty="0" err="1" smtClean="0">
                          <a:solidFill>
                            <a:srgbClr val="000000"/>
                          </a:solidFill>
                          <a:effectLst/>
                          <a:latin typeface="+mn-lt"/>
                        </a:rPr>
                        <a:t>Reg</a:t>
                      </a:r>
                      <a:r>
                        <a:rPr lang="en-US" sz="1600" b="0" i="0" u="none" strike="noStrike" dirty="0" smtClean="0">
                          <a:solidFill>
                            <a:srgbClr val="000000"/>
                          </a:solidFill>
                          <a:effectLst/>
                          <a:latin typeface="+mn-lt"/>
                        </a:rPr>
                        <a:t>[8]=210</a:t>
                      </a:r>
                      <a:endParaRPr lang="en-US" sz="1600" b="0" i="0" u="none" strike="noStrike" dirty="0">
                        <a:solidFill>
                          <a:srgbClr val="000000"/>
                        </a:solidFill>
                        <a:effectLst/>
                        <a:latin typeface="+mn-lt"/>
                      </a:endParaRPr>
                    </a:p>
                  </a:txBody>
                  <a:tcPr marL="9218" marR="9218" marT="9218" marB="0" anchor="b"/>
                </a:tc>
                <a:tc>
                  <a:txBody>
                    <a:bodyPr/>
                    <a:lstStyle/>
                    <a:p>
                      <a:pPr algn="ctr" fontAlgn="b"/>
                      <a:r>
                        <a:rPr lang="en-US" sz="1600" b="0" i="0" u="none" strike="noStrike" dirty="0" smtClean="0">
                          <a:solidFill>
                            <a:srgbClr val="000000"/>
                          </a:solidFill>
                          <a:effectLst/>
                          <a:latin typeface="+mn-lt"/>
                        </a:rPr>
                        <a:t>25</a:t>
                      </a:r>
                      <a:endParaRPr lang="en-US" sz="1600" b="0" i="0" u="none" strike="noStrike" dirty="0">
                        <a:solidFill>
                          <a:srgbClr val="000000"/>
                        </a:solidFill>
                        <a:effectLst/>
                        <a:latin typeface="+mn-lt"/>
                      </a:endParaRPr>
                    </a:p>
                  </a:txBody>
                  <a:tcPr marL="9218" marR="9218" marT="9218" marB="0" anchor="b"/>
                </a:tc>
              </a:tr>
              <a:tr h="184355">
                <a:tc>
                  <a:txBody>
                    <a:bodyPr/>
                    <a:lstStyle/>
                    <a:p>
                      <a:pPr algn="ctr" fontAlgn="b"/>
                      <a:r>
                        <a:rPr lang="en-US" sz="1600" b="0" i="0" u="none" strike="noStrike" dirty="0" smtClean="0">
                          <a:solidFill>
                            <a:srgbClr val="000000"/>
                          </a:solidFill>
                          <a:effectLst/>
                          <a:latin typeface="+mn-lt"/>
                        </a:rPr>
                        <a:t>8</a:t>
                      </a:r>
                      <a:endParaRPr lang="en-US" sz="1600" b="0" i="0" u="none" strike="noStrike" dirty="0">
                        <a:solidFill>
                          <a:srgbClr val="000000"/>
                        </a:solidFill>
                        <a:effectLst/>
                        <a:latin typeface="+mn-lt"/>
                      </a:endParaRPr>
                    </a:p>
                  </a:txBody>
                  <a:tcPr marL="9218" marR="9218" marT="9218" marB="0" anchor="b"/>
                </a:tc>
                <a:tc>
                  <a:txBody>
                    <a:bodyPr/>
                    <a:lstStyle/>
                    <a:p>
                      <a:pPr algn="ctr" fontAlgn="b"/>
                      <a:r>
                        <a:rPr lang="en-US" sz="1600" b="0" i="0" u="none" strike="noStrike" dirty="0" smtClean="0">
                          <a:solidFill>
                            <a:srgbClr val="000000"/>
                          </a:solidFill>
                          <a:effectLst/>
                          <a:latin typeface="+mn-lt"/>
                        </a:rPr>
                        <a:t>or</a:t>
                      </a:r>
                      <a:endParaRPr lang="en-US" sz="1600" b="0" i="0" u="none" strike="noStrike" dirty="0">
                        <a:solidFill>
                          <a:srgbClr val="000000"/>
                        </a:solidFill>
                        <a:effectLst/>
                        <a:latin typeface="+mn-lt"/>
                      </a:endParaRPr>
                    </a:p>
                  </a:txBody>
                  <a:tcPr marL="9218" marR="9218" marT="9218" marB="0" anchor="b"/>
                </a:tc>
                <a:tc>
                  <a:txBody>
                    <a:bodyPr/>
                    <a:lstStyle/>
                    <a:p>
                      <a:pPr algn="ctr" fontAlgn="b"/>
                      <a:r>
                        <a:rPr lang="en-US" sz="1600" b="0" i="0" u="none" strike="noStrike" dirty="0" err="1" smtClean="0">
                          <a:solidFill>
                            <a:srgbClr val="000000"/>
                          </a:solidFill>
                          <a:effectLst/>
                          <a:latin typeface="+mn-lt"/>
                        </a:rPr>
                        <a:t>Reg</a:t>
                      </a:r>
                      <a:r>
                        <a:rPr lang="en-US" sz="1600" b="0" i="0" u="none" strike="noStrike" dirty="0" smtClean="0">
                          <a:solidFill>
                            <a:srgbClr val="000000"/>
                          </a:solidFill>
                          <a:effectLst/>
                          <a:latin typeface="+mn-lt"/>
                        </a:rPr>
                        <a:t>[8]=31</a:t>
                      </a:r>
                      <a:endParaRPr lang="en-US" sz="1600" b="0" i="0" u="none" strike="noStrike" dirty="0">
                        <a:solidFill>
                          <a:srgbClr val="000000"/>
                        </a:solidFill>
                        <a:effectLst/>
                        <a:latin typeface="+mn-lt"/>
                      </a:endParaRPr>
                    </a:p>
                  </a:txBody>
                  <a:tcPr marL="9218" marR="9218" marT="9218" marB="0" anchor="b"/>
                </a:tc>
                <a:tc>
                  <a:txBody>
                    <a:bodyPr/>
                    <a:lstStyle/>
                    <a:p>
                      <a:pPr algn="ctr" fontAlgn="b"/>
                      <a:r>
                        <a:rPr lang="en-US" sz="1600" b="0" i="0" u="none" strike="noStrike" dirty="0" smtClean="0">
                          <a:solidFill>
                            <a:srgbClr val="000000"/>
                          </a:solidFill>
                          <a:effectLst/>
                          <a:latin typeface="+mn-lt"/>
                        </a:rPr>
                        <a:t>25</a:t>
                      </a:r>
                      <a:endParaRPr lang="en-US" sz="1600" b="0" i="0" u="none" strike="noStrike" dirty="0">
                        <a:solidFill>
                          <a:srgbClr val="000000"/>
                        </a:solidFill>
                        <a:effectLst/>
                        <a:latin typeface="+mn-lt"/>
                      </a:endParaRPr>
                    </a:p>
                  </a:txBody>
                  <a:tcPr marL="9218" marR="9218" marT="9218" marB="0" anchor="b"/>
                </a:tc>
              </a:tr>
              <a:tr h="184355">
                <a:tc>
                  <a:txBody>
                    <a:bodyPr/>
                    <a:lstStyle/>
                    <a:p>
                      <a:pPr algn="ctr" fontAlgn="b"/>
                      <a:r>
                        <a:rPr lang="en-US" sz="1600" b="0" i="0" u="none" strike="noStrike" dirty="0" smtClean="0">
                          <a:solidFill>
                            <a:srgbClr val="000000"/>
                          </a:solidFill>
                          <a:effectLst/>
                          <a:latin typeface="+mn-lt"/>
                        </a:rPr>
                        <a:t>9</a:t>
                      </a:r>
                      <a:endParaRPr lang="en-US" sz="1600" b="0" i="0" u="none" strike="noStrike" dirty="0">
                        <a:solidFill>
                          <a:srgbClr val="000000"/>
                        </a:solidFill>
                        <a:effectLst/>
                        <a:latin typeface="+mn-lt"/>
                      </a:endParaRPr>
                    </a:p>
                  </a:txBody>
                  <a:tcPr marL="9218" marR="9218" marT="9218" marB="0" anchor="b"/>
                </a:tc>
                <a:tc>
                  <a:txBody>
                    <a:bodyPr/>
                    <a:lstStyle/>
                    <a:p>
                      <a:pPr algn="ctr" fontAlgn="b"/>
                      <a:r>
                        <a:rPr lang="en-US" sz="1600" b="0" i="0" u="none" strike="noStrike" dirty="0" err="1" smtClean="0">
                          <a:solidFill>
                            <a:srgbClr val="000000"/>
                          </a:solidFill>
                          <a:effectLst/>
                          <a:latin typeface="+mn-lt"/>
                        </a:rPr>
                        <a:t>ori</a:t>
                      </a:r>
                      <a:endParaRPr lang="en-US" sz="1600" b="0" i="0" u="none" strike="noStrike" dirty="0">
                        <a:solidFill>
                          <a:srgbClr val="000000"/>
                        </a:solidFill>
                        <a:effectLst/>
                        <a:latin typeface="+mn-lt"/>
                      </a:endParaRPr>
                    </a:p>
                  </a:txBody>
                  <a:tcPr marL="9218" marR="9218" marT="9218" marB="0" anchor="b"/>
                </a:tc>
                <a:tc>
                  <a:txBody>
                    <a:bodyPr/>
                    <a:lstStyle/>
                    <a:p>
                      <a:pPr algn="ctr" fontAlgn="b"/>
                      <a:r>
                        <a:rPr lang="en-US" sz="1600" b="0" i="0" u="none" strike="noStrike" dirty="0" err="1" smtClean="0">
                          <a:solidFill>
                            <a:srgbClr val="000000"/>
                          </a:solidFill>
                          <a:effectLst/>
                          <a:latin typeface="+mn-lt"/>
                        </a:rPr>
                        <a:t>Reg</a:t>
                      </a:r>
                      <a:r>
                        <a:rPr lang="en-US" sz="1600" b="0" i="0" u="none" strike="noStrike" dirty="0" smtClean="0">
                          <a:solidFill>
                            <a:srgbClr val="000000"/>
                          </a:solidFill>
                          <a:effectLst/>
                          <a:latin typeface="+mn-lt"/>
                        </a:rPr>
                        <a:t>[8]=30</a:t>
                      </a:r>
                      <a:endParaRPr lang="en-US" sz="1600" b="0" i="0" u="none" strike="noStrike" dirty="0">
                        <a:solidFill>
                          <a:srgbClr val="000000"/>
                        </a:solidFill>
                        <a:effectLst/>
                        <a:latin typeface="+mn-lt"/>
                      </a:endParaRPr>
                    </a:p>
                  </a:txBody>
                  <a:tcPr marL="9218" marR="9218" marT="9218" marB="0" anchor="b"/>
                </a:tc>
                <a:tc>
                  <a:txBody>
                    <a:bodyPr/>
                    <a:lstStyle/>
                    <a:p>
                      <a:pPr algn="ctr" fontAlgn="b"/>
                      <a:r>
                        <a:rPr lang="en-US" sz="1600" b="0" i="0" u="none" strike="noStrike" dirty="0" smtClean="0">
                          <a:solidFill>
                            <a:srgbClr val="000000"/>
                          </a:solidFill>
                          <a:effectLst/>
                          <a:latin typeface="+mn-lt"/>
                        </a:rPr>
                        <a:t>25</a:t>
                      </a:r>
                      <a:endParaRPr lang="en-US" sz="1600" b="0" i="0" u="none" strike="noStrike" dirty="0">
                        <a:solidFill>
                          <a:srgbClr val="000000"/>
                        </a:solidFill>
                        <a:effectLst/>
                        <a:latin typeface="+mn-lt"/>
                      </a:endParaRPr>
                    </a:p>
                  </a:txBody>
                  <a:tcPr marL="9218" marR="9218" marT="9218" marB="0" anchor="b"/>
                </a:tc>
              </a:tr>
              <a:tr h="184355">
                <a:tc>
                  <a:txBody>
                    <a:bodyPr/>
                    <a:lstStyle/>
                    <a:p>
                      <a:pPr algn="ctr" fontAlgn="b"/>
                      <a:r>
                        <a:rPr lang="en-US" sz="1600" b="0" i="0" u="none" strike="noStrike" dirty="0" smtClean="0">
                          <a:solidFill>
                            <a:srgbClr val="000000"/>
                          </a:solidFill>
                          <a:effectLst/>
                          <a:latin typeface="+mn-lt"/>
                        </a:rPr>
                        <a:t>10</a:t>
                      </a:r>
                      <a:endParaRPr lang="en-US" sz="1600" b="0" i="0" u="none" strike="noStrike" dirty="0">
                        <a:solidFill>
                          <a:srgbClr val="000000"/>
                        </a:solidFill>
                        <a:effectLst/>
                        <a:latin typeface="+mn-lt"/>
                      </a:endParaRPr>
                    </a:p>
                  </a:txBody>
                  <a:tcPr marL="9218" marR="9218" marT="9218" marB="0" anchor="b"/>
                </a:tc>
                <a:tc>
                  <a:txBody>
                    <a:bodyPr/>
                    <a:lstStyle/>
                    <a:p>
                      <a:pPr algn="ctr" fontAlgn="b"/>
                      <a:r>
                        <a:rPr lang="en-US" sz="1600" b="0" i="0" u="none" strike="noStrike" dirty="0" smtClean="0">
                          <a:solidFill>
                            <a:srgbClr val="000000"/>
                          </a:solidFill>
                          <a:effectLst/>
                          <a:latin typeface="+mn-lt"/>
                        </a:rPr>
                        <a:t>sub</a:t>
                      </a:r>
                      <a:endParaRPr lang="en-US" sz="1600" b="0" i="0" u="none" strike="noStrike" dirty="0">
                        <a:solidFill>
                          <a:srgbClr val="000000"/>
                        </a:solidFill>
                        <a:effectLst/>
                        <a:latin typeface="+mn-lt"/>
                      </a:endParaRPr>
                    </a:p>
                  </a:txBody>
                  <a:tcPr marL="9218" marR="9218" marT="9218" marB="0" anchor="b"/>
                </a:tc>
                <a:tc>
                  <a:txBody>
                    <a:bodyPr/>
                    <a:lstStyle/>
                    <a:p>
                      <a:pPr algn="ctr" fontAlgn="b"/>
                      <a:r>
                        <a:rPr lang="en-US" sz="1600" b="0" i="0" u="none" strike="noStrike" dirty="0" err="1" smtClean="0">
                          <a:solidFill>
                            <a:srgbClr val="000000"/>
                          </a:solidFill>
                          <a:effectLst/>
                          <a:latin typeface="+mn-lt"/>
                        </a:rPr>
                        <a:t>Reg</a:t>
                      </a:r>
                      <a:r>
                        <a:rPr lang="en-US" sz="1600" b="0" i="0" u="none" strike="noStrike" dirty="0" smtClean="0">
                          <a:solidFill>
                            <a:srgbClr val="000000"/>
                          </a:solidFill>
                          <a:effectLst/>
                          <a:latin typeface="+mn-lt"/>
                        </a:rPr>
                        <a:t>[8]=-15</a:t>
                      </a:r>
                      <a:endParaRPr lang="en-US" sz="1600" b="0" i="0" u="none" strike="noStrike" dirty="0">
                        <a:solidFill>
                          <a:srgbClr val="000000"/>
                        </a:solidFill>
                        <a:effectLst/>
                        <a:latin typeface="+mn-lt"/>
                      </a:endParaRPr>
                    </a:p>
                  </a:txBody>
                  <a:tcPr marL="9218" marR="9218" marT="9218" marB="0" anchor="b"/>
                </a:tc>
                <a:tc>
                  <a:txBody>
                    <a:bodyPr/>
                    <a:lstStyle/>
                    <a:p>
                      <a:pPr algn="ctr" fontAlgn="b"/>
                      <a:r>
                        <a:rPr lang="en-US" sz="1600" b="0" i="0" u="none" strike="noStrike" dirty="0" smtClean="0">
                          <a:solidFill>
                            <a:srgbClr val="000000"/>
                          </a:solidFill>
                          <a:effectLst/>
                          <a:latin typeface="+mn-lt"/>
                        </a:rPr>
                        <a:t>25</a:t>
                      </a:r>
                      <a:endParaRPr lang="en-US" sz="1600" b="0" i="0" u="none" strike="noStrike" dirty="0">
                        <a:solidFill>
                          <a:srgbClr val="000000"/>
                        </a:solidFill>
                        <a:effectLst/>
                        <a:latin typeface="+mn-lt"/>
                      </a:endParaRPr>
                    </a:p>
                  </a:txBody>
                  <a:tcPr marL="9218" marR="9218" marT="9218" marB="0" anchor="b"/>
                </a:tc>
              </a:tr>
              <a:tr h="184355">
                <a:tc>
                  <a:txBody>
                    <a:bodyPr/>
                    <a:lstStyle/>
                    <a:p>
                      <a:pPr algn="ctr" fontAlgn="b"/>
                      <a:r>
                        <a:rPr lang="en-US" sz="1600" b="0" i="0" u="none" strike="noStrike" dirty="0" smtClean="0">
                          <a:solidFill>
                            <a:srgbClr val="000000"/>
                          </a:solidFill>
                          <a:effectLst/>
                          <a:latin typeface="+mn-lt"/>
                        </a:rPr>
                        <a:t>11</a:t>
                      </a:r>
                      <a:endParaRPr lang="en-US" sz="1600" b="0" i="0" u="none" strike="noStrike" dirty="0">
                        <a:solidFill>
                          <a:srgbClr val="000000"/>
                        </a:solidFill>
                        <a:effectLst/>
                        <a:latin typeface="+mn-lt"/>
                      </a:endParaRPr>
                    </a:p>
                  </a:txBody>
                  <a:tcPr marL="9218" marR="9218" marT="9218" marB="0" anchor="b"/>
                </a:tc>
                <a:tc>
                  <a:txBody>
                    <a:bodyPr/>
                    <a:lstStyle/>
                    <a:p>
                      <a:pPr algn="ctr" fontAlgn="b"/>
                      <a:r>
                        <a:rPr lang="en-US" sz="1600" b="0" i="0" u="none" strike="noStrike" dirty="0" err="1" smtClean="0">
                          <a:solidFill>
                            <a:srgbClr val="000000"/>
                          </a:solidFill>
                          <a:effectLst/>
                          <a:latin typeface="+mn-lt"/>
                        </a:rPr>
                        <a:t>clo</a:t>
                      </a:r>
                      <a:endParaRPr lang="en-US" sz="1600" b="0" i="0" u="none" strike="noStrike" dirty="0">
                        <a:solidFill>
                          <a:srgbClr val="000000"/>
                        </a:solidFill>
                        <a:effectLst/>
                        <a:latin typeface="+mn-lt"/>
                      </a:endParaRPr>
                    </a:p>
                  </a:txBody>
                  <a:tcPr marL="9218" marR="9218" marT="9218" marB="0" anchor="b"/>
                </a:tc>
                <a:tc>
                  <a:txBody>
                    <a:bodyPr/>
                    <a:lstStyle/>
                    <a:p>
                      <a:pPr algn="ctr" fontAlgn="b"/>
                      <a:r>
                        <a:rPr lang="en-US" sz="1600" b="0" i="0" u="none" strike="noStrike" dirty="0" err="1" smtClean="0">
                          <a:solidFill>
                            <a:srgbClr val="000000"/>
                          </a:solidFill>
                          <a:effectLst/>
                          <a:latin typeface="+mn-lt"/>
                        </a:rPr>
                        <a:t>Reg</a:t>
                      </a:r>
                      <a:r>
                        <a:rPr lang="en-US" sz="1600" b="0" i="0" u="none" strike="noStrike" dirty="0" smtClean="0">
                          <a:solidFill>
                            <a:srgbClr val="000000"/>
                          </a:solidFill>
                          <a:effectLst/>
                          <a:latin typeface="+mn-lt"/>
                        </a:rPr>
                        <a:t>[8]=28</a:t>
                      </a:r>
                      <a:endParaRPr lang="en-US" sz="1600" b="0" i="0" u="none" strike="noStrike" dirty="0">
                        <a:solidFill>
                          <a:srgbClr val="000000"/>
                        </a:solidFill>
                        <a:effectLst/>
                        <a:latin typeface="+mn-lt"/>
                      </a:endParaRPr>
                    </a:p>
                  </a:txBody>
                  <a:tcPr marL="9218" marR="9218" marT="9218" marB="0" anchor="b"/>
                </a:tc>
                <a:tc>
                  <a:txBody>
                    <a:bodyPr/>
                    <a:lstStyle/>
                    <a:p>
                      <a:pPr algn="ctr" fontAlgn="b"/>
                      <a:r>
                        <a:rPr lang="en-US" sz="1600" b="0" i="0" u="none" strike="noStrike" dirty="0" smtClean="0">
                          <a:solidFill>
                            <a:srgbClr val="000000"/>
                          </a:solidFill>
                          <a:effectLst/>
                          <a:latin typeface="+mn-lt"/>
                        </a:rPr>
                        <a:t>25</a:t>
                      </a:r>
                      <a:endParaRPr lang="en-US" sz="1600" b="0" i="0" u="none" strike="noStrike" dirty="0">
                        <a:solidFill>
                          <a:srgbClr val="000000"/>
                        </a:solidFill>
                        <a:effectLst/>
                        <a:latin typeface="+mn-lt"/>
                      </a:endParaRPr>
                    </a:p>
                  </a:txBody>
                  <a:tcPr marL="9218" marR="9218" marT="9218" marB="0" anchor="b"/>
                </a:tc>
              </a:tr>
              <a:tr h="184355">
                <a:tc>
                  <a:txBody>
                    <a:bodyPr/>
                    <a:lstStyle/>
                    <a:p>
                      <a:pPr algn="ctr" fontAlgn="b"/>
                      <a:r>
                        <a:rPr lang="en-US" sz="1600" b="0" i="0" u="none" strike="noStrike" dirty="0" smtClean="0">
                          <a:solidFill>
                            <a:srgbClr val="000000"/>
                          </a:solidFill>
                          <a:effectLst/>
                          <a:latin typeface="+mn-lt"/>
                        </a:rPr>
                        <a:t>12</a:t>
                      </a:r>
                      <a:endParaRPr lang="en-US" sz="1600" b="0" i="0" u="none" strike="noStrike" dirty="0">
                        <a:solidFill>
                          <a:srgbClr val="000000"/>
                        </a:solidFill>
                        <a:effectLst/>
                        <a:latin typeface="+mn-lt"/>
                      </a:endParaRPr>
                    </a:p>
                  </a:txBody>
                  <a:tcPr marL="9218" marR="9218" marT="9218" marB="0" anchor="b"/>
                </a:tc>
                <a:tc>
                  <a:txBody>
                    <a:bodyPr/>
                    <a:lstStyle/>
                    <a:p>
                      <a:pPr algn="ctr" fontAlgn="b"/>
                      <a:r>
                        <a:rPr lang="en-US" sz="1600" b="0" i="0" u="none" strike="noStrike" dirty="0" err="1" smtClean="0">
                          <a:solidFill>
                            <a:srgbClr val="000000"/>
                          </a:solidFill>
                          <a:effectLst/>
                          <a:latin typeface="+mn-lt"/>
                        </a:rPr>
                        <a:t>clz</a:t>
                      </a:r>
                      <a:endParaRPr lang="en-US" sz="1600" b="0" i="0" u="none" strike="noStrike" dirty="0">
                        <a:solidFill>
                          <a:srgbClr val="000000"/>
                        </a:solidFill>
                        <a:effectLst/>
                        <a:latin typeface="+mn-lt"/>
                      </a:endParaRPr>
                    </a:p>
                  </a:txBody>
                  <a:tcPr marL="9218" marR="9218" marT="9218" marB="0" anchor="b"/>
                </a:tc>
                <a:tc>
                  <a:txBody>
                    <a:bodyPr/>
                    <a:lstStyle/>
                    <a:p>
                      <a:pPr algn="ctr" fontAlgn="b"/>
                      <a:r>
                        <a:rPr lang="en-US" sz="1600" b="0" i="0" u="none" strike="noStrike" dirty="0" err="1" smtClean="0">
                          <a:solidFill>
                            <a:srgbClr val="000000"/>
                          </a:solidFill>
                          <a:effectLst/>
                          <a:latin typeface="+mn-lt"/>
                        </a:rPr>
                        <a:t>Reg</a:t>
                      </a:r>
                      <a:r>
                        <a:rPr lang="en-US" sz="1600" b="0" i="0" u="none" strike="noStrike" dirty="0" smtClean="0">
                          <a:solidFill>
                            <a:srgbClr val="000000"/>
                          </a:solidFill>
                          <a:effectLst/>
                          <a:latin typeface="+mn-lt"/>
                        </a:rPr>
                        <a:t>[8]=27</a:t>
                      </a:r>
                      <a:endParaRPr lang="en-US" sz="1600" b="0" i="0" u="none" strike="noStrike" dirty="0">
                        <a:solidFill>
                          <a:srgbClr val="000000"/>
                        </a:solidFill>
                        <a:effectLst/>
                        <a:latin typeface="+mn-lt"/>
                      </a:endParaRPr>
                    </a:p>
                  </a:txBody>
                  <a:tcPr marL="9218" marR="9218" marT="9218" marB="0" anchor="b"/>
                </a:tc>
                <a:tc>
                  <a:txBody>
                    <a:bodyPr/>
                    <a:lstStyle/>
                    <a:p>
                      <a:pPr algn="ctr" fontAlgn="b"/>
                      <a:r>
                        <a:rPr lang="en-US" sz="1600" b="0" i="0" u="none" strike="noStrike" dirty="0" smtClean="0">
                          <a:solidFill>
                            <a:srgbClr val="000000"/>
                          </a:solidFill>
                          <a:effectLst/>
                          <a:latin typeface="+mn-lt"/>
                        </a:rPr>
                        <a:t>25</a:t>
                      </a:r>
                      <a:endParaRPr lang="en-US" sz="1600" b="0" i="0" u="none" strike="noStrike" dirty="0">
                        <a:solidFill>
                          <a:srgbClr val="000000"/>
                        </a:solidFill>
                        <a:effectLst/>
                        <a:latin typeface="+mn-lt"/>
                      </a:endParaRPr>
                    </a:p>
                  </a:txBody>
                  <a:tcPr marL="9218" marR="9218" marT="9218" marB="0" anchor="b"/>
                </a:tc>
              </a:tr>
              <a:tr h="184355">
                <a:tc>
                  <a:txBody>
                    <a:bodyPr/>
                    <a:lstStyle/>
                    <a:p>
                      <a:pPr algn="ctr" fontAlgn="b"/>
                      <a:r>
                        <a:rPr lang="en-US" sz="1600" b="0" i="0" u="none" strike="noStrike" dirty="0" smtClean="0">
                          <a:solidFill>
                            <a:srgbClr val="000000"/>
                          </a:solidFill>
                          <a:effectLst/>
                          <a:latin typeface="+mn-lt"/>
                        </a:rPr>
                        <a:t>13</a:t>
                      </a:r>
                      <a:endParaRPr lang="en-US" sz="1600" b="0" i="0" u="none" strike="noStrike" dirty="0">
                        <a:solidFill>
                          <a:srgbClr val="000000"/>
                        </a:solidFill>
                        <a:effectLst/>
                        <a:latin typeface="+mn-lt"/>
                      </a:endParaRPr>
                    </a:p>
                  </a:txBody>
                  <a:tcPr marL="9218" marR="9218" marT="9218" marB="0" anchor="b"/>
                </a:tc>
                <a:tc>
                  <a:txBody>
                    <a:bodyPr/>
                    <a:lstStyle/>
                    <a:p>
                      <a:pPr algn="ctr" fontAlgn="b"/>
                      <a:r>
                        <a:rPr lang="en-US" sz="1600" b="0" i="0" u="none" strike="noStrike" dirty="0" err="1" smtClean="0">
                          <a:solidFill>
                            <a:srgbClr val="000000"/>
                          </a:solidFill>
                          <a:effectLst/>
                          <a:latin typeface="+mn-lt"/>
                        </a:rPr>
                        <a:t>slt</a:t>
                      </a:r>
                      <a:endParaRPr lang="en-US" sz="1600" b="0" i="0" u="none" strike="noStrike" dirty="0">
                        <a:solidFill>
                          <a:srgbClr val="000000"/>
                        </a:solidFill>
                        <a:effectLst/>
                        <a:latin typeface="+mn-lt"/>
                      </a:endParaRPr>
                    </a:p>
                  </a:txBody>
                  <a:tcPr marL="9218" marR="9218" marT="9218" marB="0" anchor="b"/>
                </a:tc>
                <a:tc>
                  <a:txBody>
                    <a:bodyPr/>
                    <a:lstStyle/>
                    <a:p>
                      <a:pPr algn="ctr" fontAlgn="b"/>
                      <a:r>
                        <a:rPr lang="en-US" sz="1600" b="0" i="0" u="none" strike="noStrike" dirty="0" err="1" smtClean="0">
                          <a:solidFill>
                            <a:srgbClr val="000000"/>
                          </a:solidFill>
                          <a:effectLst/>
                          <a:latin typeface="+mn-lt"/>
                        </a:rPr>
                        <a:t>Reg</a:t>
                      </a:r>
                      <a:r>
                        <a:rPr lang="en-US" sz="1600" b="0" i="0" u="none" strike="noStrike" dirty="0" smtClean="0">
                          <a:solidFill>
                            <a:srgbClr val="000000"/>
                          </a:solidFill>
                          <a:effectLst/>
                          <a:latin typeface="+mn-lt"/>
                        </a:rPr>
                        <a:t>[8]=1</a:t>
                      </a:r>
                      <a:endParaRPr lang="en-US" sz="1600" b="0" i="0" u="none" strike="noStrike" dirty="0">
                        <a:solidFill>
                          <a:srgbClr val="000000"/>
                        </a:solidFill>
                        <a:effectLst/>
                        <a:latin typeface="+mn-lt"/>
                      </a:endParaRPr>
                    </a:p>
                  </a:txBody>
                  <a:tcPr marL="9218" marR="9218" marT="9218" marB="0" anchor="b"/>
                </a:tc>
                <a:tc>
                  <a:txBody>
                    <a:bodyPr/>
                    <a:lstStyle/>
                    <a:p>
                      <a:pPr algn="ctr" fontAlgn="b"/>
                      <a:r>
                        <a:rPr lang="en-US" sz="1600" b="0" i="0" u="none" strike="noStrike" dirty="0" smtClean="0">
                          <a:solidFill>
                            <a:srgbClr val="000000"/>
                          </a:solidFill>
                          <a:effectLst/>
                          <a:latin typeface="+mn-lt"/>
                        </a:rPr>
                        <a:t>20</a:t>
                      </a:r>
                      <a:endParaRPr lang="en-US" sz="1600" b="0" i="0" u="none" strike="noStrike" dirty="0">
                        <a:solidFill>
                          <a:srgbClr val="000000"/>
                        </a:solidFill>
                        <a:effectLst/>
                        <a:latin typeface="+mn-lt"/>
                      </a:endParaRPr>
                    </a:p>
                  </a:txBody>
                  <a:tcPr marL="9218" marR="9218" marT="9218" marB="0" anchor="b"/>
                </a:tc>
              </a:tr>
              <a:tr h="184355">
                <a:tc>
                  <a:txBody>
                    <a:bodyPr/>
                    <a:lstStyle/>
                    <a:p>
                      <a:pPr algn="ctr" fontAlgn="b"/>
                      <a:r>
                        <a:rPr lang="en-US" sz="1600" b="0" i="0" u="none" strike="noStrike" dirty="0" smtClean="0">
                          <a:solidFill>
                            <a:srgbClr val="000000"/>
                          </a:solidFill>
                          <a:effectLst/>
                          <a:latin typeface="+mn-lt"/>
                        </a:rPr>
                        <a:t>14</a:t>
                      </a:r>
                      <a:endParaRPr lang="en-US" sz="1600" b="0" i="0" u="none" strike="noStrike" dirty="0">
                        <a:solidFill>
                          <a:srgbClr val="000000"/>
                        </a:solidFill>
                        <a:effectLst/>
                        <a:latin typeface="+mn-lt"/>
                      </a:endParaRPr>
                    </a:p>
                  </a:txBody>
                  <a:tcPr marL="9218" marR="9218" marT="9218" marB="0" anchor="b"/>
                </a:tc>
                <a:tc>
                  <a:txBody>
                    <a:bodyPr/>
                    <a:lstStyle/>
                    <a:p>
                      <a:pPr algn="ctr" fontAlgn="b"/>
                      <a:r>
                        <a:rPr lang="en-US" sz="1600" b="0" i="0" u="none" strike="noStrike" dirty="0" err="1" smtClean="0">
                          <a:solidFill>
                            <a:srgbClr val="000000"/>
                          </a:solidFill>
                          <a:effectLst/>
                          <a:latin typeface="+mn-lt"/>
                        </a:rPr>
                        <a:t>slt</a:t>
                      </a:r>
                      <a:endParaRPr lang="en-US" sz="1600" b="0" i="0" u="none" strike="noStrike" dirty="0">
                        <a:solidFill>
                          <a:srgbClr val="000000"/>
                        </a:solidFill>
                        <a:effectLst/>
                        <a:latin typeface="+mn-lt"/>
                      </a:endParaRPr>
                    </a:p>
                  </a:txBody>
                  <a:tcPr marL="9218" marR="9218" marT="9218" marB="0" anchor="b"/>
                </a:tc>
                <a:tc>
                  <a:txBody>
                    <a:bodyPr/>
                    <a:lstStyle/>
                    <a:p>
                      <a:pPr algn="ctr" fontAlgn="b"/>
                      <a:r>
                        <a:rPr lang="en-US" sz="1600" b="0" i="0" u="none" strike="noStrike" dirty="0" err="1" smtClean="0">
                          <a:solidFill>
                            <a:srgbClr val="000000"/>
                          </a:solidFill>
                          <a:effectLst/>
                          <a:latin typeface="+mn-lt"/>
                        </a:rPr>
                        <a:t>Reg</a:t>
                      </a:r>
                      <a:r>
                        <a:rPr lang="en-US" sz="1600" b="0" i="0" u="none" strike="noStrike" dirty="0" smtClean="0">
                          <a:solidFill>
                            <a:srgbClr val="000000"/>
                          </a:solidFill>
                          <a:effectLst/>
                          <a:latin typeface="+mn-lt"/>
                        </a:rPr>
                        <a:t>[8]=0</a:t>
                      </a:r>
                      <a:endParaRPr lang="en-US" sz="1600" b="0" i="0" u="none" strike="noStrike" dirty="0">
                        <a:solidFill>
                          <a:srgbClr val="000000"/>
                        </a:solidFill>
                        <a:effectLst/>
                        <a:latin typeface="+mn-lt"/>
                      </a:endParaRPr>
                    </a:p>
                  </a:txBody>
                  <a:tcPr marL="9218" marR="9218" marT="9218" marB="0" anchor="b"/>
                </a:tc>
                <a:tc>
                  <a:txBody>
                    <a:bodyPr/>
                    <a:lstStyle/>
                    <a:p>
                      <a:pPr algn="ctr" fontAlgn="b"/>
                      <a:r>
                        <a:rPr lang="en-US" sz="1600" b="0" i="0" u="none" strike="noStrike" dirty="0" smtClean="0">
                          <a:solidFill>
                            <a:srgbClr val="000000"/>
                          </a:solidFill>
                          <a:effectLst/>
                          <a:latin typeface="+mn-lt"/>
                        </a:rPr>
                        <a:t>5</a:t>
                      </a:r>
                      <a:endParaRPr lang="en-US" sz="1600" b="0" i="0" u="none" strike="noStrike" dirty="0">
                        <a:solidFill>
                          <a:srgbClr val="000000"/>
                        </a:solidFill>
                        <a:effectLst/>
                        <a:latin typeface="+mn-lt"/>
                      </a:endParaRPr>
                    </a:p>
                  </a:txBody>
                  <a:tcPr marL="9218" marR="9218" marT="9218" marB="0" anchor="b"/>
                </a:tc>
              </a:tr>
              <a:tr h="184355">
                <a:tc>
                  <a:txBody>
                    <a:bodyPr/>
                    <a:lstStyle/>
                    <a:p>
                      <a:pPr algn="ctr" fontAlgn="b"/>
                      <a:r>
                        <a:rPr lang="en-US" sz="1600" b="0" i="0" u="none" strike="noStrike" dirty="0" smtClean="0">
                          <a:solidFill>
                            <a:srgbClr val="000000"/>
                          </a:solidFill>
                          <a:effectLst/>
                          <a:latin typeface="+mn-lt"/>
                        </a:rPr>
                        <a:t>15</a:t>
                      </a:r>
                      <a:endParaRPr lang="en-US" sz="1600" b="0" i="0" u="none" strike="noStrike" dirty="0">
                        <a:solidFill>
                          <a:srgbClr val="000000"/>
                        </a:solidFill>
                        <a:effectLst/>
                        <a:latin typeface="+mn-lt"/>
                      </a:endParaRPr>
                    </a:p>
                  </a:txBody>
                  <a:tcPr marL="9218" marR="9218" marT="9218" marB="0" anchor="b"/>
                </a:tc>
                <a:tc>
                  <a:txBody>
                    <a:bodyPr/>
                    <a:lstStyle/>
                    <a:p>
                      <a:pPr algn="ctr" fontAlgn="b"/>
                      <a:r>
                        <a:rPr lang="en-US" sz="1600" b="0" i="0" u="none" strike="noStrike" dirty="0" err="1" smtClean="0">
                          <a:solidFill>
                            <a:srgbClr val="000000"/>
                          </a:solidFill>
                          <a:effectLst/>
                          <a:latin typeface="+mn-lt"/>
                        </a:rPr>
                        <a:t>sll</a:t>
                      </a:r>
                      <a:endParaRPr lang="en-US" sz="1600" b="0" i="0" u="none" strike="noStrike" dirty="0">
                        <a:solidFill>
                          <a:srgbClr val="000000"/>
                        </a:solidFill>
                        <a:effectLst/>
                        <a:latin typeface="+mn-lt"/>
                      </a:endParaRPr>
                    </a:p>
                  </a:txBody>
                  <a:tcPr marL="9218" marR="9218" marT="9218" marB="0" anchor="b"/>
                </a:tc>
                <a:tc>
                  <a:txBody>
                    <a:bodyPr/>
                    <a:lstStyle/>
                    <a:p>
                      <a:pPr algn="ctr" fontAlgn="b"/>
                      <a:r>
                        <a:rPr lang="en-US" sz="1600" b="0" i="0" u="none" strike="noStrike" dirty="0" err="1" smtClean="0">
                          <a:solidFill>
                            <a:srgbClr val="000000"/>
                          </a:solidFill>
                          <a:effectLst/>
                          <a:latin typeface="+mn-lt"/>
                        </a:rPr>
                        <a:t>Reg</a:t>
                      </a:r>
                      <a:r>
                        <a:rPr lang="en-US" sz="1600" b="0" i="0" u="none" strike="noStrike" dirty="0" smtClean="0">
                          <a:solidFill>
                            <a:srgbClr val="000000"/>
                          </a:solidFill>
                          <a:effectLst/>
                          <a:latin typeface="+mn-lt"/>
                        </a:rPr>
                        <a:t>[8]=60</a:t>
                      </a:r>
                      <a:endParaRPr lang="en-US" sz="1600" b="0" i="0" u="none" strike="noStrike" dirty="0">
                        <a:solidFill>
                          <a:srgbClr val="000000"/>
                        </a:solidFill>
                        <a:effectLst/>
                        <a:latin typeface="+mn-lt"/>
                      </a:endParaRPr>
                    </a:p>
                  </a:txBody>
                  <a:tcPr marL="9218" marR="9218" marT="9218" marB="0" anchor="b"/>
                </a:tc>
                <a:tc>
                  <a:txBody>
                    <a:bodyPr/>
                    <a:lstStyle/>
                    <a:p>
                      <a:pPr algn="ctr" fontAlgn="b"/>
                      <a:r>
                        <a:rPr lang="en-US" sz="1600" b="0" i="0" u="none" strike="noStrike" dirty="0" smtClean="0">
                          <a:solidFill>
                            <a:srgbClr val="000000"/>
                          </a:solidFill>
                          <a:effectLst/>
                          <a:latin typeface="+mn-lt"/>
                        </a:rPr>
                        <a:t>25</a:t>
                      </a:r>
                      <a:endParaRPr lang="en-US" sz="1600" b="0" i="0" u="none" strike="noStrike" dirty="0">
                        <a:solidFill>
                          <a:srgbClr val="000000"/>
                        </a:solidFill>
                        <a:effectLst/>
                        <a:latin typeface="+mn-lt"/>
                      </a:endParaRPr>
                    </a:p>
                  </a:txBody>
                  <a:tcPr marL="9218" marR="9218" marT="9218" marB="0" anchor="b"/>
                </a:tc>
              </a:tr>
              <a:tr h="184355">
                <a:tc>
                  <a:txBody>
                    <a:bodyPr/>
                    <a:lstStyle/>
                    <a:p>
                      <a:pPr algn="ctr" fontAlgn="b"/>
                      <a:r>
                        <a:rPr lang="en-US" sz="1600" b="0" i="0" u="none" strike="noStrike" dirty="0" smtClean="0">
                          <a:solidFill>
                            <a:srgbClr val="000000"/>
                          </a:solidFill>
                          <a:effectLst/>
                          <a:latin typeface="+mn-lt"/>
                        </a:rPr>
                        <a:t>16</a:t>
                      </a:r>
                      <a:endParaRPr lang="en-US" sz="1600" b="0" i="0" u="none" strike="noStrike" dirty="0">
                        <a:solidFill>
                          <a:srgbClr val="000000"/>
                        </a:solidFill>
                        <a:effectLst/>
                        <a:latin typeface="+mn-lt"/>
                      </a:endParaRPr>
                    </a:p>
                  </a:txBody>
                  <a:tcPr marL="9218" marR="9218" marT="9218" marB="0" anchor="b"/>
                </a:tc>
                <a:tc>
                  <a:txBody>
                    <a:bodyPr/>
                    <a:lstStyle/>
                    <a:p>
                      <a:pPr algn="ctr" fontAlgn="b"/>
                      <a:r>
                        <a:rPr lang="en-US" sz="1600" b="0" i="0" u="none" strike="noStrike" dirty="0" err="1" smtClean="0">
                          <a:solidFill>
                            <a:srgbClr val="000000"/>
                          </a:solidFill>
                          <a:effectLst/>
                          <a:latin typeface="+mn-lt"/>
                        </a:rPr>
                        <a:t>srl</a:t>
                      </a:r>
                      <a:endParaRPr lang="en-US" sz="1600" b="0" i="0" u="none" strike="noStrike" dirty="0">
                        <a:solidFill>
                          <a:srgbClr val="000000"/>
                        </a:solidFill>
                        <a:effectLst/>
                        <a:latin typeface="+mn-lt"/>
                      </a:endParaRPr>
                    </a:p>
                  </a:txBody>
                  <a:tcPr marL="9218" marR="9218" marT="9218" marB="0" anchor="b"/>
                </a:tc>
                <a:tc>
                  <a:txBody>
                    <a:bodyPr/>
                    <a:lstStyle/>
                    <a:p>
                      <a:pPr algn="ctr" fontAlgn="b"/>
                      <a:r>
                        <a:rPr lang="en-US" sz="1600" b="0" i="0" u="none" strike="noStrike" dirty="0" err="1" smtClean="0">
                          <a:solidFill>
                            <a:srgbClr val="000000"/>
                          </a:solidFill>
                          <a:effectLst/>
                          <a:latin typeface="+mn-lt"/>
                        </a:rPr>
                        <a:t>Reg</a:t>
                      </a:r>
                      <a:r>
                        <a:rPr lang="en-US" sz="1600" b="0" i="0" u="none" strike="noStrike" dirty="0" smtClean="0">
                          <a:solidFill>
                            <a:srgbClr val="000000"/>
                          </a:solidFill>
                          <a:effectLst/>
                          <a:latin typeface="+mn-lt"/>
                        </a:rPr>
                        <a:t>[8]=3</a:t>
                      </a:r>
                      <a:endParaRPr lang="en-US" sz="1600" b="0" i="0" u="none" strike="noStrike" dirty="0">
                        <a:solidFill>
                          <a:srgbClr val="000000"/>
                        </a:solidFill>
                        <a:effectLst/>
                        <a:latin typeface="+mn-lt"/>
                      </a:endParaRPr>
                    </a:p>
                  </a:txBody>
                  <a:tcPr marL="9218" marR="9218" marT="9218" marB="0" anchor="b"/>
                </a:tc>
                <a:tc>
                  <a:txBody>
                    <a:bodyPr/>
                    <a:lstStyle/>
                    <a:p>
                      <a:pPr algn="ctr" fontAlgn="b"/>
                      <a:r>
                        <a:rPr lang="en-US" sz="1600" b="0" i="0" u="none" strike="noStrike" dirty="0" smtClean="0">
                          <a:solidFill>
                            <a:srgbClr val="000000"/>
                          </a:solidFill>
                          <a:effectLst/>
                          <a:latin typeface="+mn-lt"/>
                        </a:rPr>
                        <a:t>25</a:t>
                      </a:r>
                      <a:endParaRPr lang="en-US" sz="1600" b="0" i="0" u="none" strike="noStrike" dirty="0">
                        <a:solidFill>
                          <a:srgbClr val="000000"/>
                        </a:solidFill>
                        <a:effectLst/>
                        <a:latin typeface="+mn-lt"/>
                      </a:endParaRPr>
                    </a:p>
                  </a:txBody>
                  <a:tcPr marL="9218" marR="9218" marT="9218" marB="0" anchor="b"/>
                </a:tc>
              </a:tr>
              <a:tr h="184355">
                <a:tc>
                  <a:txBody>
                    <a:bodyPr/>
                    <a:lstStyle/>
                    <a:p>
                      <a:pPr algn="ctr" fontAlgn="b"/>
                      <a:endParaRPr lang="en-US" sz="1600" b="0" i="0" u="none" strike="noStrike" dirty="0">
                        <a:solidFill>
                          <a:srgbClr val="000000"/>
                        </a:solidFill>
                        <a:effectLst/>
                        <a:latin typeface="+mn-lt"/>
                      </a:endParaRPr>
                    </a:p>
                  </a:txBody>
                  <a:tcPr marL="9218" marR="9218" marT="9218" marB="0" anchor="b"/>
                </a:tc>
                <a:tc>
                  <a:txBody>
                    <a:bodyPr/>
                    <a:lstStyle/>
                    <a:p>
                      <a:pPr algn="ctr" fontAlgn="b"/>
                      <a:endParaRPr lang="en-US" sz="1600" b="0" i="0" u="none" strike="noStrike" dirty="0">
                        <a:solidFill>
                          <a:srgbClr val="000000"/>
                        </a:solidFill>
                        <a:effectLst/>
                        <a:latin typeface="+mn-lt"/>
                      </a:endParaRPr>
                    </a:p>
                  </a:txBody>
                  <a:tcPr marL="9218" marR="9218" marT="9218" marB="0" anchor="b"/>
                </a:tc>
                <a:tc>
                  <a:txBody>
                    <a:bodyPr/>
                    <a:lstStyle/>
                    <a:p>
                      <a:pPr algn="ctr" fontAlgn="b"/>
                      <a:r>
                        <a:rPr lang="en-US" sz="1600" b="0" i="0" u="none" strike="noStrike" dirty="0" smtClean="0">
                          <a:solidFill>
                            <a:srgbClr val="000000"/>
                          </a:solidFill>
                          <a:effectLst/>
                          <a:latin typeface="+mn-lt"/>
                        </a:rPr>
                        <a:t>Total</a:t>
                      </a:r>
                      <a:endParaRPr lang="en-US" sz="1600" b="0" i="0" u="none" strike="noStrike" dirty="0">
                        <a:solidFill>
                          <a:srgbClr val="000000"/>
                        </a:solidFill>
                        <a:effectLst/>
                        <a:latin typeface="+mn-lt"/>
                      </a:endParaRPr>
                    </a:p>
                  </a:txBody>
                  <a:tcPr marL="9218" marR="9218" marT="9218" marB="0" anchor="b"/>
                </a:tc>
                <a:tc>
                  <a:txBody>
                    <a:bodyPr/>
                    <a:lstStyle/>
                    <a:p>
                      <a:pPr algn="ctr" fontAlgn="b"/>
                      <a:r>
                        <a:rPr lang="en-US" sz="1600" b="0" i="0" u="none" strike="noStrike" dirty="0" smtClean="0">
                          <a:solidFill>
                            <a:srgbClr val="000000"/>
                          </a:solidFill>
                          <a:effectLst/>
                          <a:latin typeface="+mn-lt"/>
                        </a:rPr>
                        <a:t>315</a:t>
                      </a:r>
                      <a:endParaRPr lang="en-US" sz="1600" b="0" i="0" u="none" strike="noStrike" dirty="0">
                        <a:solidFill>
                          <a:srgbClr val="000000"/>
                        </a:solidFill>
                        <a:effectLst/>
                        <a:latin typeface="+mn-lt"/>
                      </a:endParaRPr>
                    </a:p>
                  </a:txBody>
                  <a:tcPr marL="9218" marR="9218" marT="9218" marB="0" anchor="b"/>
                </a:tc>
              </a:tr>
            </a:tbl>
          </a:graphicData>
        </a:graphic>
      </p:graphicFrame>
      <p:sp>
        <p:nvSpPr>
          <p:cNvPr id="4" name="Content Placeholder 2"/>
          <p:cNvSpPr>
            <a:spLocks noGrp="1"/>
          </p:cNvSpPr>
          <p:nvPr>
            <p:ph idx="1"/>
          </p:nvPr>
        </p:nvSpPr>
        <p:spPr>
          <a:xfrm>
            <a:off x="228601" y="1003584"/>
            <a:ext cx="3733800" cy="5168615"/>
          </a:xfrm>
        </p:spPr>
        <p:txBody>
          <a:bodyPr/>
          <a:lstStyle/>
          <a:p>
            <a:r>
              <a:rPr lang="en-US" b="0" dirty="0" smtClean="0"/>
              <a:t>Task 1 (</a:t>
            </a:r>
            <a:r>
              <a:rPr lang="en-US" b="0" dirty="0" smtClean="0"/>
              <a:t>325 </a:t>
            </a:r>
            <a:r>
              <a:rPr lang="en-US" b="0" dirty="0" smtClean="0"/>
              <a:t>pts):</a:t>
            </a:r>
          </a:p>
          <a:p>
            <a:pPr lvl="1"/>
            <a:r>
              <a:rPr lang="en-US" b="0" dirty="0" smtClean="0"/>
              <a:t>(10 pts</a:t>
            </a:r>
            <a:r>
              <a:rPr lang="en-US" b="0" dirty="0" smtClean="0"/>
              <a:t>) Complete slides </a:t>
            </a:r>
            <a:r>
              <a:rPr lang="en-US" b="0" dirty="0" smtClean="0"/>
              <a:t>10 </a:t>
            </a:r>
            <a:r>
              <a:rPr lang="en-US" b="0" dirty="0" smtClean="0"/>
              <a:t>and </a:t>
            </a:r>
            <a:r>
              <a:rPr lang="en-US" b="0" dirty="0" smtClean="0"/>
              <a:t>12</a:t>
            </a:r>
            <a:endParaRPr lang="en-US" b="0" dirty="0" smtClean="0"/>
          </a:p>
          <a:p>
            <a:pPr lvl="1"/>
            <a:r>
              <a:rPr lang="en-US" b="0" dirty="0" smtClean="0"/>
              <a:t>(315 pts) Post synthesis simulation for each instruction in Instruction memory (see the table on the right)</a:t>
            </a:r>
          </a:p>
          <a:p>
            <a:pPr marL="0" indent="0">
              <a:buNone/>
            </a:pPr>
            <a:endParaRPr lang="en-US" b="0" dirty="0" smtClean="0"/>
          </a:p>
          <a:p>
            <a:r>
              <a:rPr lang="en-US" b="0" dirty="0" smtClean="0"/>
              <a:t>Penalty Conditions</a:t>
            </a:r>
          </a:p>
          <a:p>
            <a:pPr lvl="1"/>
            <a:r>
              <a:rPr lang="en-US" b="0" dirty="0"/>
              <a:t>3</a:t>
            </a:r>
            <a:r>
              <a:rPr lang="en-US" b="0" dirty="0" smtClean="0"/>
              <a:t>0% penalty if </a:t>
            </a:r>
            <a:r>
              <a:rPr lang="en-US" b="0" dirty="0" smtClean="0"/>
              <a:t>work only in the behavioral simulation</a:t>
            </a:r>
          </a:p>
          <a:p>
            <a:pPr lvl="1"/>
            <a:r>
              <a:rPr lang="en-US" b="0" dirty="0" smtClean="0"/>
              <a:t>maximum of 25% of the total score will be given if your processor does not function at all.</a:t>
            </a:r>
            <a:endParaRPr lang="en-US" b="0" dirty="0" smtClean="0"/>
          </a:p>
        </p:txBody>
      </p:sp>
    </p:spTree>
    <p:extLst>
      <p:ext uri="{BB962C8B-B14F-4D97-AF65-F5344CB8AC3E}">
        <p14:creationId xmlns:p14="http://schemas.microsoft.com/office/powerpoint/2010/main" val="2160248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1600200"/>
            <a:ext cx="47244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1" name="Rectangle 6"/>
          <p:cNvSpPr>
            <a:spLocks noGrp="1" noChangeArrowheads="1"/>
          </p:cNvSpPr>
          <p:nvPr>
            <p:ph type="title"/>
          </p:nvPr>
        </p:nvSpPr>
        <p:spPr/>
        <p:txBody>
          <a:bodyPr/>
          <a:lstStyle/>
          <a:p>
            <a:pPr eaLnBrk="1" hangingPunct="1"/>
            <a:r>
              <a:rPr lang="en-US" altLang="en-US" smtClean="0"/>
              <a:t>Building blocks</a:t>
            </a:r>
          </a:p>
        </p:txBody>
      </p:sp>
      <p:pic>
        <p:nvPicPr>
          <p:cNvPr id="3" name="Picture 2"/>
          <p:cNvPicPr>
            <a:picLocks noChangeAspect="1"/>
          </p:cNvPicPr>
          <p:nvPr/>
        </p:nvPicPr>
        <p:blipFill>
          <a:blip r:embed="rId4"/>
          <a:stretch>
            <a:fillRect/>
          </a:stretch>
        </p:blipFill>
        <p:spPr>
          <a:xfrm>
            <a:off x="5410200" y="1828800"/>
            <a:ext cx="3581400" cy="2143125"/>
          </a:xfrm>
          <a:prstGeom prst="rect">
            <a:avLst/>
          </a:prstGeom>
        </p:spPr>
      </p:pic>
      <p:sp>
        <p:nvSpPr>
          <p:cNvPr id="4" name="TextBox 3"/>
          <p:cNvSpPr txBox="1"/>
          <p:nvPr/>
        </p:nvSpPr>
        <p:spPr>
          <a:xfrm>
            <a:off x="5607865" y="3840029"/>
            <a:ext cx="1462260" cy="276999"/>
          </a:xfrm>
          <a:prstGeom prst="rect">
            <a:avLst/>
          </a:prstGeom>
          <a:noFill/>
        </p:spPr>
        <p:txBody>
          <a:bodyPr wrap="none" rtlCol="0">
            <a:spAutoFit/>
          </a:bodyPr>
          <a:lstStyle/>
          <a:p>
            <a:r>
              <a:rPr lang="en-US" sz="1200" dirty="0" smtClean="0"/>
              <a:t>d. Data memory unit</a:t>
            </a:r>
            <a:endParaRPr lang="en-US" sz="1200" dirty="0"/>
          </a:p>
        </p:txBody>
      </p:sp>
      <p:sp>
        <p:nvSpPr>
          <p:cNvPr id="9" name="TextBox 8"/>
          <p:cNvSpPr txBox="1"/>
          <p:nvPr/>
        </p:nvSpPr>
        <p:spPr>
          <a:xfrm>
            <a:off x="7452225" y="3801624"/>
            <a:ext cx="1534394" cy="276999"/>
          </a:xfrm>
          <a:prstGeom prst="rect">
            <a:avLst/>
          </a:prstGeom>
          <a:noFill/>
        </p:spPr>
        <p:txBody>
          <a:bodyPr wrap="none" rtlCol="0">
            <a:spAutoFit/>
          </a:bodyPr>
          <a:lstStyle/>
          <a:p>
            <a:r>
              <a:rPr lang="en-US" sz="1200" dirty="0"/>
              <a:t>e</a:t>
            </a:r>
            <a:r>
              <a:rPr lang="en-US" sz="1200" dirty="0" smtClean="0"/>
              <a:t>. Sign-extension unit</a:t>
            </a:r>
            <a:endParaRPr lang="en-US" sz="1200" dirty="0"/>
          </a:p>
        </p:txBody>
      </p:sp>
      <p:pic>
        <p:nvPicPr>
          <p:cNvPr id="5" name="Picture 4"/>
          <p:cNvPicPr>
            <a:picLocks noChangeAspect="1"/>
          </p:cNvPicPr>
          <p:nvPr/>
        </p:nvPicPr>
        <p:blipFill>
          <a:blip r:embed="rId5"/>
          <a:stretch>
            <a:fillRect/>
          </a:stretch>
        </p:blipFill>
        <p:spPr>
          <a:xfrm>
            <a:off x="457200" y="3978528"/>
            <a:ext cx="4848225" cy="2105025"/>
          </a:xfrm>
          <a:prstGeom prst="rect">
            <a:avLst/>
          </a:prstGeom>
        </p:spPr>
      </p:pic>
      <p:sp>
        <p:nvSpPr>
          <p:cNvPr id="11" name="TextBox 10"/>
          <p:cNvSpPr txBox="1"/>
          <p:nvPr/>
        </p:nvSpPr>
        <p:spPr>
          <a:xfrm>
            <a:off x="1143000" y="6083553"/>
            <a:ext cx="1106393" cy="276999"/>
          </a:xfrm>
          <a:prstGeom prst="rect">
            <a:avLst/>
          </a:prstGeom>
          <a:noFill/>
        </p:spPr>
        <p:txBody>
          <a:bodyPr wrap="none" rtlCol="0">
            <a:spAutoFit/>
          </a:bodyPr>
          <a:lstStyle/>
          <a:p>
            <a:r>
              <a:rPr lang="en-US" sz="1200" dirty="0"/>
              <a:t>f</a:t>
            </a:r>
            <a:r>
              <a:rPr lang="en-US" sz="1200" dirty="0" smtClean="0"/>
              <a:t>. Register File</a:t>
            </a:r>
            <a:endParaRPr lang="en-US" sz="1200" dirty="0"/>
          </a:p>
        </p:txBody>
      </p:sp>
      <p:sp>
        <p:nvSpPr>
          <p:cNvPr id="12" name="TextBox 11"/>
          <p:cNvSpPr txBox="1"/>
          <p:nvPr/>
        </p:nvSpPr>
        <p:spPr>
          <a:xfrm>
            <a:off x="3962400" y="6083552"/>
            <a:ext cx="645882" cy="276999"/>
          </a:xfrm>
          <a:prstGeom prst="rect">
            <a:avLst/>
          </a:prstGeom>
          <a:noFill/>
        </p:spPr>
        <p:txBody>
          <a:bodyPr wrap="none" rtlCol="0">
            <a:spAutoFit/>
          </a:bodyPr>
          <a:lstStyle/>
          <a:p>
            <a:r>
              <a:rPr lang="en-US" sz="1200" dirty="0" smtClean="0"/>
              <a:t>g. ALU</a:t>
            </a:r>
            <a:endParaRPr lang="en-US" sz="1200" dirty="0"/>
          </a:p>
        </p:txBody>
      </p:sp>
      <p:sp>
        <p:nvSpPr>
          <p:cNvPr id="6" name="TextBox 5"/>
          <p:cNvSpPr txBox="1"/>
          <p:nvPr/>
        </p:nvSpPr>
        <p:spPr>
          <a:xfrm>
            <a:off x="5715000" y="4615541"/>
            <a:ext cx="990600" cy="830997"/>
          </a:xfrm>
          <a:prstGeom prst="rect">
            <a:avLst/>
          </a:prstGeom>
          <a:noFill/>
          <a:ln>
            <a:solidFill>
              <a:schemeClr val="tx1"/>
            </a:solidFill>
          </a:ln>
        </p:spPr>
        <p:txBody>
          <a:bodyPr wrap="square" rtlCol="0">
            <a:spAutoFit/>
          </a:bodyPr>
          <a:lstStyle/>
          <a:p>
            <a:r>
              <a:rPr lang="en-US" sz="1200" dirty="0" smtClean="0"/>
              <a:t>         s</a:t>
            </a:r>
          </a:p>
          <a:p>
            <a:r>
              <a:rPr lang="en-US" sz="1200" dirty="0" smtClean="0"/>
              <a:t>0</a:t>
            </a:r>
          </a:p>
          <a:p>
            <a:r>
              <a:rPr lang="en-US" sz="1200" dirty="0" smtClean="0"/>
              <a:t>                out</a:t>
            </a:r>
          </a:p>
          <a:p>
            <a:r>
              <a:rPr lang="en-US" sz="1200" dirty="0" smtClean="0"/>
              <a:t>1</a:t>
            </a:r>
            <a:endParaRPr lang="en-US" sz="1200" dirty="0"/>
          </a:p>
        </p:txBody>
      </p:sp>
      <p:sp>
        <p:nvSpPr>
          <p:cNvPr id="14" name="TextBox 13"/>
          <p:cNvSpPr txBox="1"/>
          <p:nvPr/>
        </p:nvSpPr>
        <p:spPr>
          <a:xfrm>
            <a:off x="5754593" y="6083551"/>
            <a:ext cx="1043876" cy="276999"/>
          </a:xfrm>
          <a:prstGeom prst="rect">
            <a:avLst/>
          </a:prstGeom>
          <a:noFill/>
        </p:spPr>
        <p:txBody>
          <a:bodyPr wrap="none" rtlCol="0">
            <a:spAutoFit/>
          </a:bodyPr>
          <a:lstStyle/>
          <a:p>
            <a:r>
              <a:rPr lang="en-US" sz="1200" dirty="0"/>
              <a:t>h</a:t>
            </a:r>
            <a:r>
              <a:rPr lang="en-US" sz="1200" dirty="0" smtClean="0"/>
              <a:t>. 2-to-1 Mux</a:t>
            </a:r>
            <a:endParaRPr lang="en-US" sz="1200" dirty="0"/>
          </a:p>
        </p:txBody>
      </p:sp>
      <p:cxnSp>
        <p:nvCxnSpPr>
          <p:cNvPr id="13" name="Straight Arrow Connector 12"/>
          <p:cNvCxnSpPr/>
          <p:nvPr/>
        </p:nvCxnSpPr>
        <p:spPr bwMode="auto">
          <a:xfrm>
            <a:off x="5370607" y="4953000"/>
            <a:ext cx="344393" cy="0"/>
          </a:xfrm>
          <a:prstGeom prst="straightConnector1">
            <a:avLst/>
          </a:prstGeom>
          <a:solidFill>
            <a:schemeClr val="accent1"/>
          </a:solidFill>
          <a:ln w="28575" cap="flat" cmpd="sng" algn="ctr">
            <a:solidFill>
              <a:schemeClr val="tx1"/>
            </a:solidFill>
            <a:prstDash val="solid"/>
            <a:round/>
            <a:headEnd type="none" w="sm" len="sm"/>
            <a:tailEnd type="triangle"/>
          </a:ln>
          <a:effectLst/>
        </p:spPr>
      </p:cxnSp>
      <p:cxnSp>
        <p:nvCxnSpPr>
          <p:cNvPr id="20" name="Straight Arrow Connector 19"/>
          <p:cNvCxnSpPr/>
          <p:nvPr/>
        </p:nvCxnSpPr>
        <p:spPr bwMode="auto">
          <a:xfrm>
            <a:off x="5370607" y="5257800"/>
            <a:ext cx="344393" cy="0"/>
          </a:xfrm>
          <a:prstGeom prst="straightConnector1">
            <a:avLst/>
          </a:prstGeom>
          <a:solidFill>
            <a:schemeClr val="accent1"/>
          </a:solidFill>
          <a:ln w="28575" cap="flat" cmpd="sng" algn="ctr">
            <a:solidFill>
              <a:schemeClr val="tx1"/>
            </a:solidFill>
            <a:prstDash val="solid"/>
            <a:round/>
            <a:headEnd type="none" w="sm" len="sm"/>
            <a:tailEnd type="triangle"/>
          </a:ln>
          <a:effectLst/>
        </p:spPr>
      </p:cxnSp>
      <p:cxnSp>
        <p:nvCxnSpPr>
          <p:cNvPr id="21" name="Straight Arrow Connector 20"/>
          <p:cNvCxnSpPr/>
          <p:nvPr/>
        </p:nvCxnSpPr>
        <p:spPr bwMode="auto">
          <a:xfrm>
            <a:off x="6705600" y="5105400"/>
            <a:ext cx="344393" cy="0"/>
          </a:xfrm>
          <a:prstGeom prst="straightConnector1">
            <a:avLst/>
          </a:prstGeom>
          <a:solidFill>
            <a:schemeClr val="accent1"/>
          </a:solidFill>
          <a:ln w="28575" cap="flat" cmpd="sng" algn="ctr">
            <a:solidFill>
              <a:schemeClr val="tx1"/>
            </a:solidFill>
            <a:prstDash val="solid"/>
            <a:round/>
            <a:headEnd type="none" w="sm" len="sm"/>
            <a:tailEnd type="triangle"/>
          </a:ln>
          <a:effectLst/>
        </p:spPr>
      </p:cxnSp>
      <p:sp>
        <p:nvSpPr>
          <p:cNvPr id="15" name="TextBox 14"/>
          <p:cNvSpPr txBox="1"/>
          <p:nvPr/>
        </p:nvSpPr>
        <p:spPr>
          <a:xfrm>
            <a:off x="4044496" y="3940123"/>
            <a:ext cx="274434" cy="307777"/>
          </a:xfrm>
          <a:prstGeom prst="rect">
            <a:avLst/>
          </a:prstGeom>
          <a:noFill/>
        </p:spPr>
        <p:txBody>
          <a:bodyPr wrap="none" rtlCol="0">
            <a:spAutoFit/>
          </a:bodyPr>
          <a:lstStyle/>
          <a:p>
            <a:r>
              <a:rPr lang="en-US" sz="1400" dirty="0" smtClean="0"/>
              <a:t>4</a:t>
            </a:r>
            <a:endParaRPr lang="en-US" sz="1400" dirty="0"/>
          </a:p>
        </p:txBody>
      </p:sp>
      <p:sp>
        <p:nvSpPr>
          <p:cNvPr id="23" name="TextBox 22"/>
          <p:cNvSpPr txBox="1"/>
          <p:nvPr/>
        </p:nvSpPr>
        <p:spPr>
          <a:xfrm>
            <a:off x="5286072" y="4675308"/>
            <a:ext cx="325730" cy="261610"/>
          </a:xfrm>
          <a:prstGeom prst="rect">
            <a:avLst/>
          </a:prstGeom>
          <a:noFill/>
        </p:spPr>
        <p:txBody>
          <a:bodyPr wrap="none" rtlCol="0">
            <a:spAutoFit/>
          </a:bodyPr>
          <a:lstStyle/>
          <a:p>
            <a:r>
              <a:rPr lang="en-US" sz="1050" dirty="0" smtClean="0"/>
              <a:t>32</a:t>
            </a:r>
            <a:endParaRPr lang="en-US" sz="1050" dirty="0"/>
          </a:p>
        </p:txBody>
      </p:sp>
      <p:sp>
        <p:nvSpPr>
          <p:cNvPr id="24" name="TextBox 23"/>
          <p:cNvSpPr txBox="1"/>
          <p:nvPr/>
        </p:nvSpPr>
        <p:spPr>
          <a:xfrm>
            <a:off x="5286072" y="5255164"/>
            <a:ext cx="325730" cy="261610"/>
          </a:xfrm>
          <a:prstGeom prst="rect">
            <a:avLst/>
          </a:prstGeom>
          <a:noFill/>
        </p:spPr>
        <p:txBody>
          <a:bodyPr wrap="none" rtlCol="0">
            <a:spAutoFit/>
          </a:bodyPr>
          <a:lstStyle/>
          <a:p>
            <a:r>
              <a:rPr lang="en-US" sz="1050" dirty="0" smtClean="0"/>
              <a:t>32</a:t>
            </a:r>
            <a:endParaRPr lang="en-US" sz="1050" dirty="0"/>
          </a:p>
        </p:txBody>
      </p:sp>
      <p:sp>
        <p:nvSpPr>
          <p:cNvPr id="25" name="TextBox 24"/>
          <p:cNvSpPr txBox="1"/>
          <p:nvPr/>
        </p:nvSpPr>
        <p:spPr>
          <a:xfrm>
            <a:off x="6730868" y="4819270"/>
            <a:ext cx="325730" cy="261610"/>
          </a:xfrm>
          <a:prstGeom prst="rect">
            <a:avLst/>
          </a:prstGeom>
          <a:noFill/>
        </p:spPr>
        <p:txBody>
          <a:bodyPr wrap="none" rtlCol="0">
            <a:spAutoFit/>
          </a:bodyPr>
          <a:lstStyle/>
          <a:p>
            <a:r>
              <a:rPr lang="en-US" sz="1050" dirty="0" smtClean="0"/>
              <a:t>32</a:t>
            </a:r>
            <a:endParaRPr lang="en-US" sz="1050" dirty="0"/>
          </a:p>
        </p:txBody>
      </p:sp>
      <p:cxnSp>
        <p:nvCxnSpPr>
          <p:cNvPr id="18" name="Straight Connector 17"/>
          <p:cNvCxnSpPr/>
          <p:nvPr/>
        </p:nvCxnSpPr>
        <p:spPr bwMode="auto">
          <a:xfrm flipV="1">
            <a:off x="5410808" y="4897710"/>
            <a:ext cx="143807" cy="112463"/>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30" name="Straight Connector 29"/>
          <p:cNvCxnSpPr/>
          <p:nvPr/>
        </p:nvCxnSpPr>
        <p:spPr bwMode="auto">
          <a:xfrm flipV="1">
            <a:off x="5408726" y="5206291"/>
            <a:ext cx="143807" cy="112463"/>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31" name="Straight Connector 30"/>
          <p:cNvCxnSpPr/>
          <p:nvPr/>
        </p:nvCxnSpPr>
        <p:spPr bwMode="auto">
          <a:xfrm flipV="1">
            <a:off x="6794081" y="5038946"/>
            <a:ext cx="143807" cy="112463"/>
          </a:xfrm>
          <a:prstGeom prst="line">
            <a:avLst/>
          </a:prstGeom>
          <a:solidFill>
            <a:schemeClr val="accent1"/>
          </a:solidFill>
          <a:ln w="12700" cap="flat" cmpd="sng" algn="ctr">
            <a:solidFill>
              <a:schemeClr val="tx1"/>
            </a:solidFill>
            <a:prstDash val="solid"/>
            <a:round/>
            <a:headEnd type="none" w="sm" len="sm"/>
            <a:tailEnd type="none" w="sm" len="sm"/>
          </a:ln>
          <a:effectLst/>
        </p:spPr>
      </p:cxn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AutoShape 2"/>
          <p:cNvSpPr>
            <a:spLocks noGrp="1" noChangeArrowheads="1"/>
          </p:cNvSpPr>
          <p:nvPr>
            <p:ph type="body" idx="4294967295"/>
          </p:nvPr>
        </p:nvSpPr>
        <p:spPr>
          <a:xfrm>
            <a:off x="0" y="1752600"/>
            <a:ext cx="7772400" cy="4343400"/>
          </a:xfrm>
        </p:spPr>
        <p:txBody>
          <a:bodyPr/>
          <a:lstStyle/>
          <a:p>
            <a:pPr>
              <a:lnSpc>
                <a:spcPct val="90000"/>
              </a:lnSpc>
              <a:buFontTx/>
              <a:buNone/>
            </a:pPr>
            <a:r>
              <a:rPr lang="en-US" altLang="en-US" sz="1400" smtClean="0"/>
              <a:t/>
            </a:r>
            <a:br>
              <a:rPr lang="en-US" altLang="en-US" sz="1400" smtClean="0"/>
            </a:br>
            <a:r>
              <a:rPr lang="en-US" altLang="en-US" sz="1400" smtClean="0"/>
              <a:t/>
            </a:r>
            <a:br>
              <a:rPr lang="en-US" altLang="en-US" sz="1400" smtClean="0"/>
            </a:br>
            <a:r>
              <a:rPr lang="en-US" altLang="en-US" sz="1400" smtClean="0"/>
              <a:t/>
            </a:r>
            <a:br>
              <a:rPr lang="en-US" altLang="en-US" sz="1400" smtClean="0"/>
            </a:br>
            <a:r>
              <a:rPr lang="en-US" altLang="en-US" sz="1400" smtClean="0"/>
              <a:t/>
            </a:r>
            <a:br>
              <a:rPr lang="en-US" altLang="en-US" sz="1400" smtClean="0"/>
            </a:br>
            <a:r>
              <a:rPr lang="en-US" altLang="en-US" sz="1400" smtClean="0"/>
              <a:t/>
            </a:r>
            <a:br>
              <a:rPr lang="en-US" altLang="en-US" sz="1400" smtClean="0"/>
            </a:br>
            <a:r>
              <a:rPr lang="en-US" altLang="en-US" sz="1400" smtClean="0"/>
              <a:t/>
            </a:r>
            <a:br>
              <a:rPr lang="en-US" altLang="en-US" sz="1400" smtClean="0"/>
            </a:br>
            <a:r>
              <a:rPr lang="en-US" altLang="en-US" sz="1400" smtClean="0"/>
              <a:t/>
            </a:r>
            <a:br>
              <a:rPr lang="en-US" altLang="en-US" sz="1400" smtClean="0"/>
            </a:br>
            <a:r>
              <a:rPr lang="en-US" altLang="en-US" sz="1400" smtClean="0"/>
              <a:t/>
            </a:r>
            <a:br>
              <a:rPr lang="en-US" altLang="en-US" sz="1400" smtClean="0"/>
            </a:br>
            <a:r>
              <a:rPr lang="en-US" altLang="en-US" sz="1400" smtClean="0"/>
              <a:t/>
            </a:r>
            <a:br>
              <a:rPr lang="en-US" altLang="en-US" sz="1400" smtClean="0"/>
            </a:br>
            <a:r>
              <a:rPr lang="en-US" altLang="en-US" sz="1400" smtClean="0"/>
              <a:t/>
            </a:r>
            <a:br>
              <a:rPr lang="en-US" altLang="en-US" sz="1400" smtClean="0"/>
            </a:br>
            <a:r>
              <a:rPr lang="en-US" altLang="en-US" sz="1400" smtClean="0"/>
              <a:t/>
            </a:r>
            <a:br>
              <a:rPr lang="en-US" altLang="en-US" sz="1400" smtClean="0"/>
            </a:br>
            <a:r>
              <a:rPr lang="en-US" altLang="en-US" sz="1400" smtClean="0"/>
              <a:t/>
            </a:r>
            <a:br>
              <a:rPr lang="en-US" altLang="en-US" sz="1400" smtClean="0"/>
            </a:br>
            <a:r>
              <a:rPr lang="en-US" altLang="en-US" sz="1400" smtClean="0"/>
              <a:t/>
            </a:r>
            <a:br>
              <a:rPr lang="en-US" altLang="en-US" sz="1400" smtClean="0"/>
            </a:br>
            <a:r>
              <a:rPr lang="en-US" altLang="en-US" sz="1400" smtClean="0"/>
              <a:t/>
            </a:r>
            <a:br>
              <a:rPr lang="en-US" altLang="en-US" sz="1400" smtClean="0"/>
            </a:br>
            <a:r>
              <a:rPr lang="en-US" altLang="en-US" sz="1400" smtClean="0"/>
              <a:t/>
            </a:r>
            <a:br>
              <a:rPr lang="en-US" altLang="en-US" sz="1400" smtClean="0"/>
            </a:br>
            <a:r>
              <a:rPr lang="en-US" altLang="en-US" sz="1400" smtClean="0"/>
              <a:t/>
            </a:r>
            <a:br>
              <a:rPr lang="en-US" altLang="en-US" sz="1400" smtClean="0"/>
            </a:br>
            <a:r>
              <a:rPr lang="en-US" altLang="en-US" sz="1400" smtClean="0"/>
              <a:t/>
            </a:r>
            <a:br>
              <a:rPr lang="en-US" altLang="en-US" sz="1400" smtClean="0"/>
            </a:br>
            <a:endParaRPr lang="en-US" altLang="en-US" sz="1400" smtClean="0"/>
          </a:p>
        </p:txBody>
      </p:sp>
      <p:sp>
        <p:nvSpPr>
          <p:cNvPr id="90116" name="Rectangle 4"/>
          <p:cNvSpPr>
            <a:spLocks noGrp="1" noChangeArrowheads="1"/>
          </p:cNvSpPr>
          <p:nvPr>
            <p:ph type="title"/>
          </p:nvPr>
        </p:nvSpPr>
        <p:spPr>
          <a:xfrm>
            <a:off x="228600" y="116400"/>
            <a:ext cx="8839200" cy="609600"/>
          </a:xfrm>
        </p:spPr>
        <p:txBody>
          <a:bodyPr/>
          <a:lstStyle/>
          <a:p>
            <a:r>
              <a:rPr lang="en-US" sz="1800" b="0" dirty="0" smtClean="0"/>
              <a:t>Below is the </a:t>
            </a:r>
            <a:r>
              <a:rPr lang="en-US" sz="1800" dirty="0" smtClean="0"/>
              <a:t>Datapath</a:t>
            </a:r>
            <a:r>
              <a:rPr lang="en-US" sz="1800" b="0" dirty="0" smtClean="0"/>
              <a:t> that we will use. We will start with understanding how we can configure the </a:t>
            </a:r>
            <a:r>
              <a:rPr lang="en-US" sz="1800" dirty="0" smtClean="0">
                <a:solidFill>
                  <a:srgbClr val="00B0F0"/>
                </a:solidFill>
              </a:rPr>
              <a:t>Control signals </a:t>
            </a:r>
            <a:r>
              <a:rPr lang="en-US" sz="1800" b="0" dirty="0" smtClean="0"/>
              <a:t>based on any given instruction</a:t>
            </a:r>
            <a:endParaRPr lang="en-US" sz="1800" b="0" dirty="0"/>
          </a:p>
        </p:txBody>
      </p:sp>
      <p:pic>
        <p:nvPicPr>
          <p:cNvPr id="5" name="Picture 3" descr="C:\Users\akoglu\Dropbox\ece274\datapat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749" y="1716157"/>
            <a:ext cx="8150050" cy="442953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3"/>
          <p:cNvGrpSpPr>
            <a:grpSpLocks/>
          </p:cNvGrpSpPr>
          <p:nvPr/>
        </p:nvGrpSpPr>
        <p:grpSpPr bwMode="auto">
          <a:xfrm>
            <a:off x="2572899" y="965283"/>
            <a:ext cx="5410200" cy="609600"/>
            <a:chOff x="2016" y="1152"/>
            <a:chExt cx="3408" cy="384"/>
          </a:xfrm>
        </p:grpSpPr>
        <p:grpSp>
          <p:nvGrpSpPr>
            <p:cNvPr id="7" name="Group 4"/>
            <p:cNvGrpSpPr>
              <a:grpSpLocks/>
            </p:cNvGrpSpPr>
            <p:nvPr/>
          </p:nvGrpSpPr>
          <p:grpSpPr bwMode="auto">
            <a:xfrm>
              <a:off x="2016" y="1344"/>
              <a:ext cx="3408" cy="192"/>
              <a:chOff x="144" y="336"/>
              <a:chExt cx="3456" cy="192"/>
            </a:xfrm>
          </p:grpSpPr>
          <p:sp>
            <p:nvSpPr>
              <p:cNvPr id="16" name="Rectangle 5"/>
              <p:cNvSpPr>
                <a:spLocks noChangeArrowheads="1"/>
              </p:cNvSpPr>
              <p:nvPr/>
            </p:nvSpPr>
            <p:spPr bwMode="auto">
              <a:xfrm>
                <a:off x="144" y="336"/>
                <a:ext cx="576" cy="192"/>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op</a:t>
                </a:r>
              </a:p>
            </p:txBody>
          </p:sp>
          <p:sp>
            <p:nvSpPr>
              <p:cNvPr id="17" name="Rectangle 6"/>
              <p:cNvSpPr>
                <a:spLocks noChangeArrowheads="1"/>
              </p:cNvSpPr>
              <p:nvPr/>
            </p:nvSpPr>
            <p:spPr bwMode="auto">
              <a:xfrm>
                <a:off x="720" y="336"/>
                <a:ext cx="576" cy="192"/>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a:latin typeface="Tahoma" pitchFamily="34" charset="0"/>
                  </a:rPr>
                  <a:t>rs</a:t>
                </a:r>
              </a:p>
            </p:txBody>
          </p:sp>
          <p:sp>
            <p:nvSpPr>
              <p:cNvPr id="18" name="Rectangle 7"/>
              <p:cNvSpPr>
                <a:spLocks noChangeArrowheads="1"/>
              </p:cNvSpPr>
              <p:nvPr/>
            </p:nvSpPr>
            <p:spPr bwMode="auto">
              <a:xfrm>
                <a:off x="1296" y="336"/>
                <a:ext cx="576" cy="192"/>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a:latin typeface="Tahoma" pitchFamily="34" charset="0"/>
                  </a:rPr>
                  <a:t>rt</a:t>
                </a:r>
              </a:p>
            </p:txBody>
          </p:sp>
          <p:sp>
            <p:nvSpPr>
              <p:cNvPr id="19" name="Rectangle 8"/>
              <p:cNvSpPr>
                <a:spLocks noChangeArrowheads="1"/>
              </p:cNvSpPr>
              <p:nvPr/>
            </p:nvSpPr>
            <p:spPr bwMode="auto">
              <a:xfrm>
                <a:off x="1872" y="336"/>
                <a:ext cx="576" cy="192"/>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a:latin typeface="Tahoma" pitchFamily="34" charset="0"/>
                  </a:rPr>
                  <a:t>rd</a:t>
                </a:r>
              </a:p>
            </p:txBody>
          </p:sp>
          <p:sp>
            <p:nvSpPr>
              <p:cNvPr id="20" name="Rectangle 9"/>
              <p:cNvSpPr>
                <a:spLocks noChangeArrowheads="1"/>
              </p:cNvSpPr>
              <p:nvPr/>
            </p:nvSpPr>
            <p:spPr bwMode="auto">
              <a:xfrm>
                <a:off x="2448" y="336"/>
                <a:ext cx="576" cy="192"/>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a:latin typeface="Tahoma" pitchFamily="34" charset="0"/>
                  </a:rPr>
                  <a:t>shamt</a:t>
                </a:r>
              </a:p>
            </p:txBody>
          </p:sp>
          <p:sp>
            <p:nvSpPr>
              <p:cNvPr id="21" name="Rectangle 10"/>
              <p:cNvSpPr>
                <a:spLocks noChangeArrowheads="1"/>
              </p:cNvSpPr>
              <p:nvPr/>
            </p:nvSpPr>
            <p:spPr bwMode="auto">
              <a:xfrm>
                <a:off x="3024" y="336"/>
                <a:ext cx="576" cy="192"/>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a:latin typeface="Tahoma" pitchFamily="34" charset="0"/>
                  </a:rPr>
                  <a:t>funct</a:t>
                </a:r>
              </a:p>
            </p:txBody>
          </p:sp>
        </p:grpSp>
        <p:grpSp>
          <p:nvGrpSpPr>
            <p:cNvPr id="8" name="Group 11"/>
            <p:cNvGrpSpPr>
              <a:grpSpLocks/>
            </p:cNvGrpSpPr>
            <p:nvPr/>
          </p:nvGrpSpPr>
          <p:grpSpPr bwMode="auto">
            <a:xfrm>
              <a:off x="2016" y="1152"/>
              <a:ext cx="3408" cy="192"/>
              <a:chOff x="144" y="336"/>
              <a:chExt cx="3456" cy="192"/>
            </a:xfrm>
          </p:grpSpPr>
          <p:sp>
            <p:nvSpPr>
              <p:cNvPr id="10" name="Rectangle 12"/>
              <p:cNvSpPr>
                <a:spLocks noChangeArrowheads="1"/>
              </p:cNvSpPr>
              <p:nvPr/>
            </p:nvSpPr>
            <p:spPr bwMode="auto">
              <a:xfrm>
                <a:off x="144" y="336"/>
                <a:ext cx="576" cy="192"/>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31:26</a:t>
                </a:r>
              </a:p>
            </p:txBody>
          </p:sp>
          <p:sp>
            <p:nvSpPr>
              <p:cNvPr id="11" name="Rectangle 13"/>
              <p:cNvSpPr>
                <a:spLocks noChangeArrowheads="1"/>
              </p:cNvSpPr>
              <p:nvPr/>
            </p:nvSpPr>
            <p:spPr bwMode="auto">
              <a:xfrm>
                <a:off x="720" y="336"/>
                <a:ext cx="576" cy="192"/>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a:latin typeface="Tahoma" pitchFamily="34" charset="0"/>
                  </a:rPr>
                  <a:t>25:21</a:t>
                </a:r>
              </a:p>
            </p:txBody>
          </p:sp>
          <p:sp>
            <p:nvSpPr>
              <p:cNvPr id="12" name="Rectangle 14"/>
              <p:cNvSpPr>
                <a:spLocks noChangeArrowheads="1"/>
              </p:cNvSpPr>
              <p:nvPr/>
            </p:nvSpPr>
            <p:spPr bwMode="auto">
              <a:xfrm>
                <a:off x="1296" y="336"/>
                <a:ext cx="576" cy="192"/>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20:16</a:t>
                </a:r>
              </a:p>
            </p:txBody>
          </p:sp>
          <p:sp>
            <p:nvSpPr>
              <p:cNvPr id="13" name="Rectangle 15"/>
              <p:cNvSpPr>
                <a:spLocks noChangeArrowheads="1"/>
              </p:cNvSpPr>
              <p:nvPr/>
            </p:nvSpPr>
            <p:spPr bwMode="auto">
              <a:xfrm>
                <a:off x="1872" y="336"/>
                <a:ext cx="576" cy="192"/>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a:latin typeface="Tahoma" pitchFamily="34" charset="0"/>
                  </a:rPr>
                  <a:t>15:11</a:t>
                </a:r>
              </a:p>
            </p:txBody>
          </p:sp>
          <p:sp>
            <p:nvSpPr>
              <p:cNvPr id="14" name="Rectangle 16"/>
              <p:cNvSpPr>
                <a:spLocks noChangeArrowheads="1"/>
              </p:cNvSpPr>
              <p:nvPr/>
            </p:nvSpPr>
            <p:spPr bwMode="auto">
              <a:xfrm>
                <a:off x="2448" y="336"/>
                <a:ext cx="576" cy="192"/>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a:latin typeface="Tahoma" pitchFamily="34" charset="0"/>
                  </a:rPr>
                  <a:t>10:6</a:t>
                </a:r>
              </a:p>
            </p:txBody>
          </p:sp>
          <p:sp>
            <p:nvSpPr>
              <p:cNvPr id="15" name="Rectangle 17"/>
              <p:cNvSpPr>
                <a:spLocks noChangeArrowheads="1"/>
              </p:cNvSpPr>
              <p:nvPr/>
            </p:nvSpPr>
            <p:spPr bwMode="auto">
              <a:xfrm>
                <a:off x="3024" y="336"/>
                <a:ext cx="576" cy="192"/>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5:0</a:t>
                </a:r>
              </a:p>
            </p:txBody>
          </p:sp>
        </p:grpSp>
      </p:grpSp>
      <p:sp>
        <p:nvSpPr>
          <p:cNvPr id="2" name="TextBox 1"/>
          <p:cNvSpPr txBox="1"/>
          <p:nvPr/>
        </p:nvSpPr>
        <p:spPr>
          <a:xfrm>
            <a:off x="286898" y="1007503"/>
            <a:ext cx="2191626" cy="400110"/>
          </a:xfrm>
          <a:prstGeom prst="rect">
            <a:avLst/>
          </a:prstGeom>
          <a:noFill/>
        </p:spPr>
        <p:txBody>
          <a:bodyPr wrap="none" rtlCol="0">
            <a:spAutoFit/>
          </a:bodyPr>
          <a:lstStyle/>
          <a:p>
            <a:r>
              <a:rPr lang="en-US" sz="2000" b="1" dirty="0" smtClean="0">
                <a:latin typeface="+mn-lt"/>
              </a:rPr>
              <a:t>Instruction[31:0]</a:t>
            </a:r>
            <a:endParaRPr lang="en-US" sz="2000" b="1" dirty="0">
              <a:latin typeface="+mn-lt"/>
            </a:endParaRPr>
          </a:p>
        </p:txBody>
      </p:sp>
      <p:sp>
        <p:nvSpPr>
          <p:cNvPr id="4" name="Rectangle 3"/>
          <p:cNvSpPr/>
          <p:nvPr/>
        </p:nvSpPr>
        <p:spPr>
          <a:xfrm>
            <a:off x="286898" y="6145695"/>
            <a:ext cx="8399901" cy="584775"/>
          </a:xfrm>
          <a:prstGeom prst="rect">
            <a:avLst/>
          </a:prstGeom>
        </p:spPr>
        <p:txBody>
          <a:bodyPr wrap="square">
            <a:spAutoFit/>
          </a:bodyPr>
          <a:lstStyle/>
          <a:p>
            <a:r>
              <a:rPr lang="en-US" sz="1600" dirty="0" smtClean="0"/>
              <a:t>Note: The </a:t>
            </a:r>
            <a:r>
              <a:rPr lang="en-US" sz="1600" dirty="0"/>
              <a:t>control signals </a:t>
            </a:r>
            <a:r>
              <a:rPr lang="en-US" sz="1600" dirty="0" smtClean="0"/>
              <a:t>need to be properly set in order to correctly </a:t>
            </a:r>
            <a:r>
              <a:rPr lang="en-US" sz="1600" dirty="0"/>
              <a:t>execute </a:t>
            </a:r>
            <a:r>
              <a:rPr lang="en-US" sz="1600" dirty="0" smtClean="0"/>
              <a:t>any given </a:t>
            </a:r>
            <a:r>
              <a:rPr lang="en-US" sz="1600" dirty="0"/>
              <a:t>instruction. We will change state of the </a:t>
            </a:r>
            <a:r>
              <a:rPr lang="en-US" sz="1600" dirty="0" err="1"/>
              <a:t>datapath</a:t>
            </a:r>
            <a:r>
              <a:rPr lang="en-US" sz="1600" dirty="0"/>
              <a:t> through a controller (not </a:t>
            </a:r>
            <a:r>
              <a:rPr lang="en-US" sz="1600" dirty="0" smtClean="0"/>
              <a:t>shown on this slide) </a:t>
            </a:r>
            <a:endParaRPr lang="en-US" sz="1600" dirty="0"/>
          </a:p>
        </p:txBody>
      </p:sp>
    </p:spTree>
    <p:extLst>
      <p:ext uri="{BB962C8B-B14F-4D97-AF65-F5344CB8AC3E}">
        <p14:creationId xmlns:p14="http://schemas.microsoft.com/office/powerpoint/2010/main" val="103678523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smtClean="0"/>
              <a:t>Single-cycle processor</a:t>
            </a:r>
            <a:endParaRPr lang="en-US" sz="2400" b="0" dirty="0"/>
          </a:p>
        </p:txBody>
      </p:sp>
      <p:pic>
        <p:nvPicPr>
          <p:cNvPr id="3" name="Picture 3" descr="C:\Users\akoglu\Dropbox\ece274\datapat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2057400"/>
            <a:ext cx="4952998" cy="361784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3"/>
          <p:cNvGrpSpPr>
            <a:grpSpLocks/>
          </p:cNvGrpSpPr>
          <p:nvPr/>
        </p:nvGrpSpPr>
        <p:grpSpPr bwMode="auto">
          <a:xfrm>
            <a:off x="2667000" y="1033227"/>
            <a:ext cx="5410200" cy="609600"/>
            <a:chOff x="2016" y="1152"/>
            <a:chExt cx="3408" cy="384"/>
          </a:xfrm>
        </p:grpSpPr>
        <p:grpSp>
          <p:nvGrpSpPr>
            <p:cNvPr id="9" name="Group 4"/>
            <p:cNvGrpSpPr>
              <a:grpSpLocks/>
            </p:cNvGrpSpPr>
            <p:nvPr/>
          </p:nvGrpSpPr>
          <p:grpSpPr bwMode="auto">
            <a:xfrm>
              <a:off x="2016" y="1344"/>
              <a:ext cx="3408" cy="192"/>
              <a:chOff x="144" y="336"/>
              <a:chExt cx="3456" cy="192"/>
            </a:xfrm>
          </p:grpSpPr>
          <p:sp>
            <p:nvSpPr>
              <p:cNvPr id="17" name="Rectangle 5"/>
              <p:cNvSpPr>
                <a:spLocks noChangeArrowheads="1"/>
              </p:cNvSpPr>
              <p:nvPr/>
            </p:nvSpPr>
            <p:spPr bwMode="auto">
              <a:xfrm>
                <a:off x="144" y="336"/>
                <a:ext cx="576" cy="192"/>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op</a:t>
                </a:r>
              </a:p>
            </p:txBody>
          </p:sp>
          <p:sp>
            <p:nvSpPr>
              <p:cNvPr id="18" name="Rectangle 6"/>
              <p:cNvSpPr>
                <a:spLocks noChangeArrowheads="1"/>
              </p:cNvSpPr>
              <p:nvPr/>
            </p:nvSpPr>
            <p:spPr bwMode="auto">
              <a:xfrm>
                <a:off x="720" y="336"/>
                <a:ext cx="576" cy="192"/>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a:latin typeface="Tahoma" pitchFamily="34" charset="0"/>
                  </a:rPr>
                  <a:t>rs</a:t>
                </a:r>
              </a:p>
            </p:txBody>
          </p:sp>
          <p:sp>
            <p:nvSpPr>
              <p:cNvPr id="19" name="Rectangle 7"/>
              <p:cNvSpPr>
                <a:spLocks noChangeArrowheads="1"/>
              </p:cNvSpPr>
              <p:nvPr/>
            </p:nvSpPr>
            <p:spPr bwMode="auto">
              <a:xfrm>
                <a:off x="1296" y="336"/>
                <a:ext cx="576" cy="192"/>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a:latin typeface="Tahoma" pitchFamily="34" charset="0"/>
                  </a:rPr>
                  <a:t>rt</a:t>
                </a:r>
              </a:p>
            </p:txBody>
          </p:sp>
          <p:sp>
            <p:nvSpPr>
              <p:cNvPr id="20" name="Rectangle 8"/>
              <p:cNvSpPr>
                <a:spLocks noChangeArrowheads="1"/>
              </p:cNvSpPr>
              <p:nvPr/>
            </p:nvSpPr>
            <p:spPr bwMode="auto">
              <a:xfrm>
                <a:off x="1872" y="336"/>
                <a:ext cx="576" cy="192"/>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a:latin typeface="Tahoma" pitchFamily="34" charset="0"/>
                  </a:rPr>
                  <a:t>rd</a:t>
                </a:r>
              </a:p>
            </p:txBody>
          </p:sp>
          <p:sp>
            <p:nvSpPr>
              <p:cNvPr id="21" name="Rectangle 9"/>
              <p:cNvSpPr>
                <a:spLocks noChangeArrowheads="1"/>
              </p:cNvSpPr>
              <p:nvPr/>
            </p:nvSpPr>
            <p:spPr bwMode="auto">
              <a:xfrm>
                <a:off x="2448" y="336"/>
                <a:ext cx="576" cy="192"/>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a:latin typeface="Tahoma" pitchFamily="34" charset="0"/>
                  </a:rPr>
                  <a:t>shamt</a:t>
                </a:r>
              </a:p>
            </p:txBody>
          </p:sp>
          <p:sp>
            <p:nvSpPr>
              <p:cNvPr id="22" name="Rectangle 10"/>
              <p:cNvSpPr>
                <a:spLocks noChangeArrowheads="1"/>
              </p:cNvSpPr>
              <p:nvPr/>
            </p:nvSpPr>
            <p:spPr bwMode="auto">
              <a:xfrm>
                <a:off x="3024" y="336"/>
                <a:ext cx="576" cy="192"/>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a:latin typeface="Tahoma" pitchFamily="34" charset="0"/>
                  </a:rPr>
                  <a:t>funct</a:t>
                </a:r>
              </a:p>
            </p:txBody>
          </p:sp>
        </p:grpSp>
        <p:grpSp>
          <p:nvGrpSpPr>
            <p:cNvPr id="10" name="Group 11"/>
            <p:cNvGrpSpPr>
              <a:grpSpLocks/>
            </p:cNvGrpSpPr>
            <p:nvPr/>
          </p:nvGrpSpPr>
          <p:grpSpPr bwMode="auto">
            <a:xfrm>
              <a:off x="2016" y="1152"/>
              <a:ext cx="3408" cy="192"/>
              <a:chOff x="144" y="336"/>
              <a:chExt cx="3456" cy="192"/>
            </a:xfrm>
          </p:grpSpPr>
          <p:sp>
            <p:nvSpPr>
              <p:cNvPr id="11" name="Rectangle 12"/>
              <p:cNvSpPr>
                <a:spLocks noChangeArrowheads="1"/>
              </p:cNvSpPr>
              <p:nvPr/>
            </p:nvSpPr>
            <p:spPr bwMode="auto">
              <a:xfrm>
                <a:off x="144" y="336"/>
                <a:ext cx="576" cy="192"/>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31:26</a:t>
                </a:r>
              </a:p>
            </p:txBody>
          </p:sp>
          <p:sp>
            <p:nvSpPr>
              <p:cNvPr id="12" name="Rectangle 13"/>
              <p:cNvSpPr>
                <a:spLocks noChangeArrowheads="1"/>
              </p:cNvSpPr>
              <p:nvPr/>
            </p:nvSpPr>
            <p:spPr bwMode="auto">
              <a:xfrm>
                <a:off x="720" y="336"/>
                <a:ext cx="576" cy="192"/>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a:latin typeface="Tahoma" pitchFamily="34" charset="0"/>
                  </a:rPr>
                  <a:t>25:21</a:t>
                </a:r>
              </a:p>
            </p:txBody>
          </p:sp>
          <p:sp>
            <p:nvSpPr>
              <p:cNvPr id="13" name="Rectangle 14"/>
              <p:cNvSpPr>
                <a:spLocks noChangeArrowheads="1"/>
              </p:cNvSpPr>
              <p:nvPr/>
            </p:nvSpPr>
            <p:spPr bwMode="auto">
              <a:xfrm>
                <a:off x="1296" y="336"/>
                <a:ext cx="576" cy="192"/>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20:16</a:t>
                </a:r>
              </a:p>
            </p:txBody>
          </p:sp>
          <p:sp>
            <p:nvSpPr>
              <p:cNvPr id="14" name="Rectangle 15"/>
              <p:cNvSpPr>
                <a:spLocks noChangeArrowheads="1"/>
              </p:cNvSpPr>
              <p:nvPr/>
            </p:nvSpPr>
            <p:spPr bwMode="auto">
              <a:xfrm>
                <a:off x="1872" y="336"/>
                <a:ext cx="576" cy="192"/>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a:latin typeface="Tahoma" pitchFamily="34" charset="0"/>
                  </a:rPr>
                  <a:t>15:11</a:t>
                </a:r>
              </a:p>
            </p:txBody>
          </p:sp>
          <p:sp>
            <p:nvSpPr>
              <p:cNvPr id="15" name="Rectangle 16"/>
              <p:cNvSpPr>
                <a:spLocks noChangeArrowheads="1"/>
              </p:cNvSpPr>
              <p:nvPr/>
            </p:nvSpPr>
            <p:spPr bwMode="auto">
              <a:xfrm>
                <a:off x="2448" y="336"/>
                <a:ext cx="576" cy="192"/>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10:6</a:t>
                </a:r>
              </a:p>
            </p:txBody>
          </p:sp>
          <p:sp>
            <p:nvSpPr>
              <p:cNvPr id="16" name="Rectangle 17"/>
              <p:cNvSpPr>
                <a:spLocks noChangeArrowheads="1"/>
              </p:cNvSpPr>
              <p:nvPr/>
            </p:nvSpPr>
            <p:spPr bwMode="auto">
              <a:xfrm>
                <a:off x="3024" y="336"/>
                <a:ext cx="576" cy="192"/>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a:latin typeface="Tahoma" pitchFamily="34" charset="0"/>
                  </a:rPr>
                  <a:t>5:0</a:t>
                </a:r>
              </a:p>
            </p:txBody>
          </p:sp>
        </p:grpSp>
      </p:grpSp>
      <p:sp>
        <p:nvSpPr>
          <p:cNvPr id="23" name="Rectangle 22"/>
          <p:cNvSpPr/>
          <p:nvPr/>
        </p:nvSpPr>
        <p:spPr bwMode="auto">
          <a:xfrm>
            <a:off x="152400" y="1905000"/>
            <a:ext cx="8915400" cy="3810000"/>
          </a:xfrm>
          <a:prstGeom prst="rect">
            <a:avLst/>
          </a:prstGeom>
          <a:noFill/>
          <a:ln w="12700" cap="flat" cmpd="sng" algn="ctr">
            <a:solidFill>
              <a:srgbClr val="C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nvGrpSpPr>
          <p:cNvPr id="42" name="Group 41"/>
          <p:cNvGrpSpPr/>
          <p:nvPr/>
        </p:nvGrpSpPr>
        <p:grpSpPr>
          <a:xfrm>
            <a:off x="297531" y="2057400"/>
            <a:ext cx="3524657" cy="2616101"/>
            <a:chOff x="297531" y="2057400"/>
            <a:chExt cx="3524657" cy="2616101"/>
          </a:xfrm>
        </p:grpSpPr>
        <p:sp>
          <p:nvSpPr>
            <p:cNvPr id="4" name="TextBox 3"/>
            <p:cNvSpPr txBox="1"/>
            <p:nvPr/>
          </p:nvSpPr>
          <p:spPr>
            <a:xfrm>
              <a:off x="838200" y="2057400"/>
              <a:ext cx="2438400" cy="2616101"/>
            </a:xfrm>
            <a:prstGeom prst="rect">
              <a:avLst/>
            </a:prstGeom>
            <a:noFill/>
            <a:ln>
              <a:solidFill>
                <a:schemeClr val="tx1"/>
              </a:solidFill>
            </a:ln>
          </p:spPr>
          <p:txBody>
            <a:bodyPr wrap="square" rtlCol="0">
              <a:spAutoFit/>
            </a:bodyPr>
            <a:lstStyle/>
            <a:p>
              <a:pPr algn="r"/>
              <a:r>
                <a:rPr lang="en-US" sz="2000" dirty="0" smtClean="0">
                  <a:latin typeface="+mn-lt"/>
                </a:rPr>
                <a:t>	</a:t>
              </a:r>
              <a:r>
                <a:rPr lang="en-US" sz="1600" dirty="0" smtClean="0">
                  <a:latin typeface="+mn-lt"/>
                </a:rPr>
                <a:t>     </a:t>
              </a:r>
              <a:r>
                <a:rPr lang="en-US" sz="1600" dirty="0" err="1" smtClean="0">
                  <a:solidFill>
                    <a:srgbClr val="00B0F0"/>
                  </a:solidFill>
                </a:rPr>
                <a:t>RegDst</a:t>
              </a:r>
              <a:endParaRPr lang="en-US" sz="1600" dirty="0">
                <a:solidFill>
                  <a:srgbClr val="00B0F0"/>
                </a:solidFill>
              </a:endParaRPr>
            </a:p>
            <a:p>
              <a:pPr algn="r"/>
              <a:r>
                <a:rPr lang="en-US" sz="1600" dirty="0" smtClean="0">
                  <a:latin typeface="+mn-lt"/>
                </a:rPr>
                <a:t>	</a:t>
              </a:r>
              <a:r>
                <a:rPr lang="en-US" sz="1600" dirty="0" err="1" smtClean="0">
                  <a:solidFill>
                    <a:srgbClr val="00B0F0"/>
                  </a:solidFill>
                </a:rPr>
                <a:t>RegWrite</a:t>
              </a:r>
              <a:endParaRPr lang="en-US" sz="1600" dirty="0" smtClean="0">
                <a:solidFill>
                  <a:srgbClr val="00B0F0"/>
                </a:solidFill>
              </a:endParaRPr>
            </a:p>
            <a:p>
              <a:r>
                <a:rPr lang="en-US" sz="1600" dirty="0" smtClean="0"/>
                <a:t>Opcode	             </a:t>
              </a:r>
              <a:r>
                <a:rPr lang="en-US" sz="1600" dirty="0" err="1" smtClean="0">
                  <a:solidFill>
                    <a:srgbClr val="00B0F0"/>
                  </a:solidFill>
                </a:rPr>
                <a:t>ALUSrc</a:t>
              </a:r>
              <a:endParaRPr lang="en-US" sz="1600" dirty="0">
                <a:solidFill>
                  <a:srgbClr val="00B0F0"/>
                </a:solidFill>
              </a:endParaRPr>
            </a:p>
            <a:p>
              <a:pPr algn="r"/>
              <a:r>
                <a:rPr lang="en-US" sz="1600" dirty="0" err="1" smtClean="0">
                  <a:solidFill>
                    <a:srgbClr val="00B0F0"/>
                  </a:solidFill>
                </a:rPr>
                <a:t>MemRead</a:t>
              </a:r>
              <a:endParaRPr lang="en-US" sz="1600" dirty="0">
                <a:solidFill>
                  <a:srgbClr val="00B0F0"/>
                </a:solidFill>
              </a:endParaRPr>
            </a:p>
            <a:p>
              <a:r>
                <a:rPr lang="en-US" sz="1600" dirty="0" err="1"/>
                <a:t>f</a:t>
              </a:r>
              <a:r>
                <a:rPr lang="en-US" sz="1600" dirty="0" err="1" smtClean="0"/>
                <a:t>unc</a:t>
              </a:r>
              <a:r>
                <a:rPr lang="en-US" sz="1600" dirty="0" smtClean="0"/>
                <a:t>                   </a:t>
              </a:r>
              <a:r>
                <a:rPr lang="en-US" sz="1600" dirty="0" err="1" smtClean="0">
                  <a:solidFill>
                    <a:srgbClr val="00B0F0"/>
                  </a:solidFill>
                </a:rPr>
                <a:t>MemWrite</a:t>
              </a:r>
              <a:endParaRPr lang="en-US" sz="1600" dirty="0">
                <a:solidFill>
                  <a:srgbClr val="00B0F0"/>
                </a:solidFill>
              </a:endParaRPr>
            </a:p>
            <a:p>
              <a:pPr algn="r"/>
              <a:r>
                <a:rPr lang="en-US" sz="1600" dirty="0" err="1">
                  <a:solidFill>
                    <a:srgbClr val="00B0F0"/>
                  </a:solidFill>
                </a:rPr>
                <a:t>MemtoReg</a:t>
              </a:r>
              <a:endParaRPr lang="en-US" sz="1600" dirty="0">
                <a:solidFill>
                  <a:srgbClr val="00B0F0"/>
                </a:solidFill>
              </a:endParaRPr>
            </a:p>
            <a:p>
              <a:pPr algn="r"/>
              <a:r>
                <a:rPr lang="en-US" sz="1600" dirty="0" err="1" smtClean="0">
                  <a:solidFill>
                    <a:srgbClr val="00B0F0"/>
                  </a:solidFill>
                </a:rPr>
                <a:t>PCSrc</a:t>
              </a:r>
              <a:endParaRPr lang="en-US" sz="1600" dirty="0" smtClean="0">
                <a:solidFill>
                  <a:srgbClr val="00B0F0"/>
                </a:solidFill>
              </a:endParaRPr>
            </a:p>
            <a:p>
              <a:pPr algn="r"/>
              <a:r>
                <a:rPr lang="en-US" sz="1600" dirty="0" err="1">
                  <a:solidFill>
                    <a:srgbClr val="00B0F0"/>
                  </a:solidFill>
                </a:rPr>
                <a:t>ALUOp</a:t>
              </a:r>
              <a:endParaRPr lang="en-US" sz="1600" dirty="0">
                <a:solidFill>
                  <a:srgbClr val="00B0F0"/>
                </a:solidFill>
              </a:endParaRPr>
            </a:p>
            <a:p>
              <a:pPr algn="r"/>
              <a:endParaRPr lang="en-US" sz="1600" dirty="0">
                <a:latin typeface="+mn-lt"/>
              </a:endParaRPr>
            </a:p>
            <a:p>
              <a:pPr algn="ctr"/>
              <a:r>
                <a:rPr lang="en-US" sz="1600" dirty="0" smtClean="0"/>
                <a:t>Controller</a:t>
              </a:r>
              <a:endParaRPr lang="en-US" sz="1600" dirty="0"/>
            </a:p>
          </p:txBody>
        </p:sp>
        <p:cxnSp>
          <p:nvCxnSpPr>
            <p:cNvPr id="7" name="Straight Arrow Connector 6"/>
            <p:cNvCxnSpPr/>
            <p:nvPr/>
          </p:nvCxnSpPr>
          <p:spPr bwMode="auto">
            <a:xfrm>
              <a:off x="304800" y="2819400"/>
              <a:ext cx="533400" cy="0"/>
            </a:xfrm>
            <a:prstGeom prst="straightConnector1">
              <a:avLst/>
            </a:prstGeom>
            <a:solidFill>
              <a:schemeClr val="accent1"/>
            </a:solidFill>
            <a:ln w="28575" cap="flat" cmpd="sng" algn="ctr">
              <a:solidFill>
                <a:schemeClr val="tx1"/>
              </a:solidFill>
              <a:prstDash val="solid"/>
              <a:round/>
              <a:headEnd type="none" w="sm" len="sm"/>
              <a:tailEnd type="triangle"/>
            </a:ln>
            <a:effectLst/>
          </p:spPr>
        </p:cxnSp>
        <p:cxnSp>
          <p:nvCxnSpPr>
            <p:cNvPr id="25" name="Straight Connector 24"/>
            <p:cNvCxnSpPr/>
            <p:nvPr/>
          </p:nvCxnSpPr>
          <p:spPr bwMode="auto">
            <a:xfrm flipV="1">
              <a:off x="381000" y="2743200"/>
              <a:ext cx="152400" cy="152400"/>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26" name="TextBox 25"/>
            <p:cNvSpPr txBox="1"/>
            <p:nvPr/>
          </p:nvSpPr>
          <p:spPr>
            <a:xfrm>
              <a:off x="308394" y="2542401"/>
              <a:ext cx="261610" cy="276999"/>
            </a:xfrm>
            <a:prstGeom prst="rect">
              <a:avLst/>
            </a:prstGeom>
            <a:noFill/>
          </p:spPr>
          <p:txBody>
            <a:bodyPr wrap="none" rtlCol="0">
              <a:spAutoFit/>
            </a:bodyPr>
            <a:lstStyle/>
            <a:p>
              <a:r>
                <a:rPr lang="en-US" sz="1200" dirty="0" smtClean="0"/>
                <a:t>6</a:t>
              </a:r>
              <a:endParaRPr lang="en-US" sz="1200" dirty="0"/>
            </a:p>
          </p:txBody>
        </p:sp>
        <p:cxnSp>
          <p:nvCxnSpPr>
            <p:cNvPr id="27" name="Straight Arrow Connector 26"/>
            <p:cNvCxnSpPr/>
            <p:nvPr/>
          </p:nvCxnSpPr>
          <p:spPr bwMode="auto">
            <a:xfrm>
              <a:off x="297531" y="3276600"/>
              <a:ext cx="533400" cy="0"/>
            </a:xfrm>
            <a:prstGeom prst="straightConnector1">
              <a:avLst/>
            </a:prstGeom>
            <a:solidFill>
              <a:schemeClr val="accent1"/>
            </a:solidFill>
            <a:ln w="28575" cap="flat" cmpd="sng" algn="ctr">
              <a:solidFill>
                <a:schemeClr val="tx1"/>
              </a:solidFill>
              <a:prstDash val="solid"/>
              <a:round/>
              <a:headEnd type="none" w="sm" len="sm"/>
              <a:tailEnd type="triangle"/>
            </a:ln>
            <a:effectLst/>
          </p:spPr>
        </p:cxnSp>
        <p:cxnSp>
          <p:nvCxnSpPr>
            <p:cNvPr id="28" name="Straight Connector 27"/>
            <p:cNvCxnSpPr/>
            <p:nvPr/>
          </p:nvCxnSpPr>
          <p:spPr bwMode="auto">
            <a:xfrm flipV="1">
              <a:off x="406912" y="3220998"/>
              <a:ext cx="152400" cy="152400"/>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29" name="TextBox 28"/>
            <p:cNvSpPr txBox="1"/>
            <p:nvPr/>
          </p:nvSpPr>
          <p:spPr>
            <a:xfrm>
              <a:off x="334306" y="3020199"/>
              <a:ext cx="261610" cy="276999"/>
            </a:xfrm>
            <a:prstGeom prst="rect">
              <a:avLst/>
            </a:prstGeom>
            <a:noFill/>
          </p:spPr>
          <p:txBody>
            <a:bodyPr wrap="none" rtlCol="0">
              <a:spAutoFit/>
            </a:bodyPr>
            <a:lstStyle/>
            <a:p>
              <a:r>
                <a:rPr lang="en-US" sz="1200" dirty="0" smtClean="0"/>
                <a:t>6</a:t>
              </a:r>
              <a:endParaRPr lang="en-US" sz="1200" dirty="0"/>
            </a:p>
          </p:txBody>
        </p:sp>
        <p:cxnSp>
          <p:nvCxnSpPr>
            <p:cNvPr id="31" name="Straight Arrow Connector 30"/>
            <p:cNvCxnSpPr/>
            <p:nvPr/>
          </p:nvCxnSpPr>
          <p:spPr bwMode="auto">
            <a:xfrm>
              <a:off x="3276600" y="2286000"/>
              <a:ext cx="457200"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2" name="Straight Arrow Connector 31"/>
            <p:cNvCxnSpPr/>
            <p:nvPr/>
          </p:nvCxnSpPr>
          <p:spPr bwMode="auto">
            <a:xfrm>
              <a:off x="3276600" y="2579346"/>
              <a:ext cx="457200"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3" name="Straight Arrow Connector 32"/>
            <p:cNvCxnSpPr/>
            <p:nvPr/>
          </p:nvCxnSpPr>
          <p:spPr bwMode="auto">
            <a:xfrm>
              <a:off x="3276600" y="2819400"/>
              <a:ext cx="457200"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4" name="Straight Arrow Connector 33"/>
            <p:cNvCxnSpPr/>
            <p:nvPr/>
          </p:nvCxnSpPr>
          <p:spPr bwMode="auto">
            <a:xfrm>
              <a:off x="3276600" y="3029435"/>
              <a:ext cx="457200"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5" name="Straight Arrow Connector 34"/>
            <p:cNvCxnSpPr/>
            <p:nvPr/>
          </p:nvCxnSpPr>
          <p:spPr bwMode="auto">
            <a:xfrm>
              <a:off x="3276600" y="3297198"/>
              <a:ext cx="457200"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6" name="Straight Arrow Connector 35"/>
            <p:cNvCxnSpPr/>
            <p:nvPr/>
          </p:nvCxnSpPr>
          <p:spPr bwMode="auto">
            <a:xfrm>
              <a:off x="3276600" y="3505200"/>
              <a:ext cx="457200"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7" name="Straight Arrow Connector 36"/>
            <p:cNvCxnSpPr/>
            <p:nvPr/>
          </p:nvCxnSpPr>
          <p:spPr bwMode="auto">
            <a:xfrm>
              <a:off x="3276600" y="3733800"/>
              <a:ext cx="457200"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8" name="Straight Arrow Connector 37"/>
            <p:cNvCxnSpPr/>
            <p:nvPr/>
          </p:nvCxnSpPr>
          <p:spPr bwMode="auto">
            <a:xfrm>
              <a:off x="3288788" y="4059194"/>
              <a:ext cx="533400" cy="0"/>
            </a:xfrm>
            <a:prstGeom prst="straightConnector1">
              <a:avLst/>
            </a:prstGeom>
            <a:solidFill>
              <a:schemeClr val="accent1"/>
            </a:solidFill>
            <a:ln w="28575" cap="flat" cmpd="sng" algn="ctr">
              <a:solidFill>
                <a:schemeClr val="tx1"/>
              </a:solidFill>
              <a:prstDash val="solid"/>
              <a:round/>
              <a:headEnd type="none" w="sm" len="sm"/>
              <a:tailEnd type="triangle"/>
            </a:ln>
            <a:effectLst/>
          </p:spPr>
        </p:cxnSp>
        <p:cxnSp>
          <p:nvCxnSpPr>
            <p:cNvPr id="39" name="Straight Connector 38"/>
            <p:cNvCxnSpPr/>
            <p:nvPr/>
          </p:nvCxnSpPr>
          <p:spPr bwMode="auto">
            <a:xfrm flipV="1">
              <a:off x="3398169" y="4003592"/>
              <a:ext cx="152400" cy="152400"/>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40" name="TextBox 39"/>
            <p:cNvSpPr txBox="1"/>
            <p:nvPr/>
          </p:nvSpPr>
          <p:spPr>
            <a:xfrm>
              <a:off x="3325563" y="3802793"/>
              <a:ext cx="261610" cy="276999"/>
            </a:xfrm>
            <a:prstGeom prst="rect">
              <a:avLst/>
            </a:prstGeom>
            <a:noFill/>
          </p:spPr>
          <p:txBody>
            <a:bodyPr wrap="none" rtlCol="0">
              <a:spAutoFit/>
            </a:bodyPr>
            <a:lstStyle/>
            <a:p>
              <a:r>
                <a:rPr lang="en-US" sz="1200" dirty="0"/>
                <a:t>4</a:t>
              </a:r>
              <a:endParaRPr lang="en-US" sz="1200" dirty="0"/>
            </a:p>
          </p:txBody>
        </p:sp>
      </p:grpSp>
      <p:sp>
        <p:nvSpPr>
          <p:cNvPr id="41" name="TextBox 40"/>
          <p:cNvSpPr txBox="1"/>
          <p:nvPr/>
        </p:nvSpPr>
        <p:spPr>
          <a:xfrm>
            <a:off x="604640" y="1127081"/>
            <a:ext cx="1967205" cy="369332"/>
          </a:xfrm>
          <a:prstGeom prst="rect">
            <a:avLst/>
          </a:prstGeom>
          <a:noFill/>
        </p:spPr>
        <p:txBody>
          <a:bodyPr wrap="none" rtlCol="0">
            <a:spAutoFit/>
          </a:bodyPr>
          <a:lstStyle/>
          <a:p>
            <a:r>
              <a:rPr lang="en-US" sz="1800" dirty="0" smtClean="0">
                <a:latin typeface="+mn-lt"/>
              </a:rPr>
              <a:t>Instruction format</a:t>
            </a:r>
            <a:endParaRPr lang="en-US" sz="1800" dirty="0">
              <a:latin typeface="+mn-lt"/>
            </a:endParaRPr>
          </a:p>
        </p:txBody>
      </p:sp>
    </p:spTree>
    <p:extLst>
      <p:ext uri="{BB962C8B-B14F-4D97-AF65-F5344CB8AC3E}">
        <p14:creationId xmlns:p14="http://schemas.microsoft.com/office/powerpoint/2010/main" val="1357347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AutoShape 2"/>
          <p:cNvSpPr>
            <a:spLocks noGrp="1" noChangeArrowheads="1"/>
          </p:cNvSpPr>
          <p:nvPr>
            <p:ph type="body" idx="4294967295"/>
          </p:nvPr>
        </p:nvSpPr>
        <p:spPr>
          <a:xfrm>
            <a:off x="0" y="1752600"/>
            <a:ext cx="7772400" cy="4343400"/>
          </a:xfrm>
        </p:spPr>
        <p:txBody>
          <a:bodyPr/>
          <a:lstStyle/>
          <a:p>
            <a:pPr>
              <a:lnSpc>
                <a:spcPct val="90000"/>
              </a:lnSpc>
              <a:buFontTx/>
              <a:buNone/>
            </a:pPr>
            <a:r>
              <a:rPr lang="en-US" altLang="en-US" sz="1400" dirty="0" smtClean="0"/>
              <a:t/>
            </a:r>
            <a:br>
              <a:rPr lang="en-US" altLang="en-US" sz="1400" dirty="0" smtClean="0"/>
            </a:br>
            <a:r>
              <a:rPr lang="en-US" altLang="en-US" sz="1400" dirty="0" smtClean="0"/>
              <a:t/>
            </a:r>
            <a:br>
              <a:rPr lang="en-US" altLang="en-US" sz="1400" dirty="0" smtClean="0"/>
            </a:br>
            <a:r>
              <a:rPr lang="en-US" altLang="en-US" sz="1400" dirty="0" smtClean="0"/>
              <a:t/>
            </a:r>
            <a:br>
              <a:rPr lang="en-US" altLang="en-US" sz="1400" dirty="0" smtClean="0"/>
            </a:br>
            <a:r>
              <a:rPr lang="en-US" altLang="en-US" sz="1400" dirty="0" smtClean="0"/>
              <a:t/>
            </a:r>
            <a:br>
              <a:rPr lang="en-US" altLang="en-US" sz="1400" dirty="0" smtClean="0"/>
            </a:br>
            <a:r>
              <a:rPr lang="en-US" altLang="en-US" sz="1400" dirty="0" smtClean="0"/>
              <a:t/>
            </a:r>
            <a:br>
              <a:rPr lang="en-US" altLang="en-US" sz="1400" dirty="0" smtClean="0"/>
            </a:br>
            <a:r>
              <a:rPr lang="en-US" altLang="en-US" sz="1400" dirty="0" smtClean="0"/>
              <a:t/>
            </a:r>
            <a:br>
              <a:rPr lang="en-US" altLang="en-US" sz="1400" dirty="0" smtClean="0"/>
            </a:br>
            <a:r>
              <a:rPr lang="en-US" altLang="en-US" sz="1400" dirty="0" smtClean="0"/>
              <a:t/>
            </a:r>
            <a:br>
              <a:rPr lang="en-US" altLang="en-US" sz="1400" dirty="0" smtClean="0"/>
            </a:br>
            <a:r>
              <a:rPr lang="en-US" altLang="en-US" sz="1400" dirty="0" smtClean="0"/>
              <a:t/>
            </a:r>
            <a:br>
              <a:rPr lang="en-US" altLang="en-US" sz="1400" dirty="0" smtClean="0"/>
            </a:br>
            <a:r>
              <a:rPr lang="en-US" altLang="en-US" sz="1400" dirty="0" smtClean="0"/>
              <a:t/>
            </a:r>
            <a:br>
              <a:rPr lang="en-US" altLang="en-US" sz="1400" dirty="0" smtClean="0"/>
            </a:br>
            <a:r>
              <a:rPr lang="en-US" altLang="en-US" sz="1400" dirty="0" smtClean="0"/>
              <a:t/>
            </a:r>
            <a:br>
              <a:rPr lang="en-US" altLang="en-US" sz="1400" dirty="0" smtClean="0"/>
            </a:br>
            <a:r>
              <a:rPr lang="en-US" altLang="en-US" sz="1400" dirty="0" smtClean="0"/>
              <a:t/>
            </a:r>
            <a:br>
              <a:rPr lang="en-US" altLang="en-US" sz="1400" dirty="0" smtClean="0"/>
            </a:br>
            <a:r>
              <a:rPr lang="en-US" altLang="en-US" sz="1400" dirty="0" smtClean="0"/>
              <a:t/>
            </a:r>
            <a:br>
              <a:rPr lang="en-US" altLang="en-US" sz="1400" dirty="0" smtClean="0"/>
            </a:br>
            <a:r>
              <a:rPr lang="en-US" altLang="en-US" sz="1400" dirty="0" smtClean="0"/>
              <a:t/>
            </a:r>
            <a:br>
              <a:rPr lang="en-US" altLang="en-US" sz="1400" dirty="0" smtClean="0"/>
            </a:br>
            <a:r>
              <a:rPr lang="en-US" altLang="en-US" sz="1400" dirty="0" smtClean="0"/>
              <a:t/>
            </a:r>
            <a:br>
              <a:rPr lang="en-US" altLang="en-US" sz="1400" dirty="0" smtClean="0"/>
            </a:br>
            <a:r>
              <a:rPr lang="en-US" altLang="en-US" sz="1400" dirty="0" smtClean="0"/>
              <a:t/>
            </a:r>
            <a:br>
              <a:rPr lang="en-US" altLang="en-US" sz="1400" dirty="0" smtClean="0"/>
            </a:br>
            <a:r>
              <a:rPr lang="en-US" altLang="en-US" sz="1400" dirty="0" smtClean="0"/>
              <a:t/>
            </a:r>
            <a:br>
              <a:rPr lang="en-US" altLang="en-US" sz="1400" dirty="0" smtClean="0"/>
            </a:br>
            <a:r>
              <a:rPr lang="en-US" altLang="en-US" sz="1400" dirty="0" smtClean="0"/>
              <a:t/>
            </a:r>
            <a:br>
              <a:rPr lang="en-US" altLang="en-US" sz="1400" dirty="0" smtClean="0"/>
            </a:br>
            <a:endParaRPr lang="en-US" altLang="en-US" sz="1400" dirty="0" smtClean="0"/>
          </a:p>
        </p:txBody>
      </p:sp>
      <p:sp>
        <p:nvSpPr>
          <p:cNvPr id="90116" name="Rectangle 4"/>
          <p:cNvSpPr>
            <a:spLocks noGrp="1" noChangeArrowheads="1"/>
          </p:cNvSpPr>
          <p:nvPr>
            <p:ph type="title"/>
          </p:nvPr>
        </p:nvSpPr>
        <p:spPr>
          <a:xfrm>
            <a:off x="228600" y="116400"/>
            <a:ext cx="8686800" cy="609600"/>
          </a:xfrm>
        </p:spPr>
        <p:txBody>
          <a:bodyPr/>
          <a:lstStyle/>
          <a:p>
            <a:r>
              <a:rPr lang="en-US" dirty="0" smtClean="0"/>
              <a:t>Instruction Representation (Addition example)</a:t>
            </a:r>
            <a:endParaRPr lang="en-US" dirty="0"/>
          </a:p>
        </p:txBody>
      </p:sp>
      <p:grpSp>
        <p:nvGrpSpPr>
          <p:cNvPr id="6" name="Group 3"/>
          <p:cNvGrpSpPr>
            <a:grpSpLocks/>
          </p:cNvGrpSpPr>
          <p:nvPr/>
        </p:nvGrpSpPr>
        <p:grpSpPr bwMode="auto">
          <a:xfrm>
            <a:off x="3505200" y="990600"/>
            <a:ext cx="5410200" cy="609600"/>
            <a:chOff x="2016" y="1152"/>
            <a:chExt cx="3408" cy="384"/>
          </a:xfrm>
        </p:grpSpPr>
        <p:grpSp>
          <p:nvGrpSpPr>
            <p:cNvPr id="7" name="Group 4"/>
            <p:cNvGrpSpPr>
              <a:grpSpLocks/>
            </p:cNvGrpSpPr>
            <p:nvPr/>
          </p:nvGrpSpPr>
          <p:grpSpPr bwMode="auto">
            <a:xfrm>
              <a:off x="2016" y="1344"/>
              <a:ext cx="3408" cy="192"/>
              <a:chOff x="144" y="336"/>
              <a:chExt cx="3456" cy="192"/>
            </a:xfrm>
          </p:grpSpPr>
          <p:sp>
            <p:nvSpPr>
              <p:cNvPr id="16" name="Rectangle 5"/>
              <p:cNvSpPr>
                <a:spLocks noChangeArrowheads="1"/>
              </p:cNvSpPr>
              <p:nvPr/>
            </p:nvSpPr>
            <p:spPr bwMode="auto">
              <a:xfrm>
                <a:off x="144" y="336"/>
                <a:ext cx="576" cy="192"/>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op</a:t>
                </a:r>
              </a:p>
            </p:txBody>
          </p:sp>
          <p:sp>
            <p:nvSpPr>
              <p:cNvPr id="17" name="Rectangle 6"/>
              <p:cNvSpPr>
                <a:spLocks noChangeArrowheads="1"/>
              </p:cNvSpPr>
              <p:nvPr/>
            </p:nvSpPr>
            <p:spPr bwMode="auto">
              <a:xfrm>
                <a:off x="720" y="336"/>
                <a:ext cx="576" cy="192"/>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a:latin typeface="Tahoma" pitchFamily="34" charset="0"/>
                  </a:rPr>
                  <a:t>rs</a:t>
                </a:r>
              </a:p>
            </p:txBody>
          </p:sp>
          <p:sp>
            <p:nvSpPr>
              <p:cNvPr id="18" name="Rectangle 7"/>
              <p:cNvSpPr>
                <a:spLocks noChangeArrowheads="1"/>
              </p:cNvSpPr>
              <p:nvPr/>
            </p:nvSpPr>
            <p:spPr bwMode="auto">
              <a:xfrm>
                <a:off x="1296" y="336"/>
                <a:ext cx="576" cy="192"/>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a:latin typeface="Tahoma" pitchFamily="34" charset="0"/>
                  </a:rPr>
                  <a:t>rt</a:t>
                </a:r>
              </a:p>
            </p:txBody>
          </p:sp>
          <p:sp>
            <p:nvSpPr>
              <p:cNvPr id="19" name="Rectangle 8"/>
              <p:cNvSpPr>
                <a:spLocks noChangeArrowheads="1"/>
              </p:cNvSpPr>
              <p:nvPr/>
            </p:nvSpPr>
            <p:spPr bwMode="auto">
              <a:xfrm>
                <a:off x="1872" y="336"/>
                <a:ext cx="576" cy="192"/>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a:latin typeface="Tahoma" pitchFamily="34" charset="0"/>
                  </a:rPr>
                  <a:t>rd</a:t>
                </a:r>
              </a:p>
            </p:txBody>
          </p:sp>
          <p:sp>
            <p:nvSpPr>
              <p:cNvPr id="20" name="Rectangle 9"/>
              <p:cNvSpPr>
                <a:spLocks noChangeArrowheads="1"/>
              </p:cNvSpPr>
              <p:nvPr/>
            </p:nvSpPr>
            <p:spPr bwMode="auto">
              <a:xfrm>
                <a:off x="2448" y="336"/>
                <a:ext cx="576" cy="192"/>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a:latin typeface="Tahoma" pitchFamily="34" charset="0"/>
                  </a:rPr>
                  <a:t>shamt</a:t>
                </a:r>
              </a:p>
            </p:txBody>
          </p:sp>
          <p:sp>
            <p:nvSpPr>
              <p:cNvPr id="21" name="Rectangle 10"/>
              <p:cNvSpPr>
                <a:spLocks noChangeArrowheads="1"/>
              </p:cNvSpPr>
              <p:nvPr/>
            </p:nvSpPr>
            <p:spPr bwMode="auto">
              <a:xfrm>
                <a:off x="3024" y="336"/>
                <a:ext cx="576" cy="192"/>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a:latin typeface="Tahoma" pitchFamily="34" charset="0"/>
                  </a:rPr>
                  <a:t>funct</a:t>
                </a:r>
              </a:p>
            </p:txBody>
          </p:sp>
        </p:grpSp>
        <p:grpSp>
          <p:nvGrpSpPr>
            <p:cNvPr id="8" name="Group 11"/>
            <p:cNvGrpSpPr>
              <a:grpSpLocks/>
            </p:cNvGrpSpPr>
            <p:nvPr/>
          </p:nvGrpSpPr>
          <p:grpSpPr bwMode="auto">
            <a:xfrm>
              <a:off x="2016" y="1152"/>
              <a:ext cx="3408" cy="192"/>
              <a:chOff x="144" y="336"/>
              <a:chExt cx="3456" cy="192"/>
            </a:xfrm>
          </p:grpSpPr>
          <p:sp>
            <p:nvSpPr>
              <p:cNvPr id="10" name="Rectangle 12"/>
              <p:cNvSpPr>
                <a:spLocks noChangeArrowheads="1"/>
              </p:cNvSpPr>
              <p:nvPr/>
            </p:nvSpPr>
            <p:spPr bwMode="auto">
              <a:xfrm>
                <a:off x="144" y="336"/>
                <a:ext cx="576" cy="192"/>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31:26</a:t>
                </a:r>
              </a:p>
            </p:txBody>
          </p:sp>
          <p:sp>
            <p:nvSpPr>
              <p:cNvPr id="11" name="Rectangle 13"/>
              <p:cNvSpPr>
                <a:spLocks noChangeArrowheads="1"/>
              </p:cNvSpPr>
              <p:nvPr/>
            </p:nvSpPr>
            <p:spPr bwMode="auto">
              <a:xfrm>
                <a:off x="720" y="336"/>
                <a:ext cx="576" cy="192"/>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a:latin typeface="Tahoma" pitchFamily="34" charset="0"/>
                  </a:rPr>
                  <a:t>25:21</a:t>
                </a:r>
              </a:p>
            </p:txBody>
          </p:sp>
          <p:sp>
            <p:nvSpPr>
              <p:cNvPr id="12" name="Rectangle 14"/>
              <p:cNvSpPr>
                <a:spLocks noChangeArrowheads="1"/>
              </p:cNvSpPr>
              <p:nvPr/>
            </p:nvSpPr>
            <p:spPr bwMode="auto">
              <a:xfrm>
                <a:off x="1296" y="336"/>
                <a:ext cx="576" cy="192"/>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20:16</a:t>
                </a:r>
              </a:p>
            </p:txBody>
          </p:sp>
          <p:sp>
            <p:nvSpPr>
              <p:cNvPr id="13" name="Rectangle 15"/>
              <p:cNvSpPr>
                <a:spLocks noChangeArrowheads="1"/>
              </p:cNvSpPr>
              <p:nvPr/>
            </p:nvSpPr>
            <p:spPr bwMode="auto">
              <a:xfrm>
                <a:off x="1872" y="336"/>
                <a:ext cx="576" cy="192"/>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a:latin typeface="Tahoma" pitchFamily="34" charset="0"/>
                  </a:rPr>
                  <a:t>15:11</a:t>
                </a:r>
              </a:p>
            </p:txBody>
          </p:sp>
          <p:sp>
            <p:nvSpPr>
              <p:cNvPr id="14" name="Rectangle 16"/>
              <p:cNvSpPr>
                <a:spLocks noChangeArrowheads="1"/>
              </p:cNvSpPr>
              <p:nvPr/>
            </p:nvSpPr>
            <p:spPr bwMode="auto">
              <a:xfrm>
                <a:off x="2448" y="336"/>
                <a:ext cx="576" cy="192"/>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10:6</a:t>
                </a:r>
              </a:p>
            </p:txBody>
          </p:sp>
          <p:sp>
            <p:nvSpPr>
              <p:cNvPr id="15" name="Rectangle 17"/>
              <p:cNvSpPr>
                <a:spLocks noChangeArrowheads="1"/>
              </p:cNvSpPr>
              <p:nvPr/>
            </p:nvSpPr>
            <p:spPr bwMode="auto">
              <a:xfrm>
                <a:off x="3024" y="336"/>
                <a:ext cx="576" cy="192"/>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a:latin typeface="Tahoma" pitchFamily="34" charset="0"/>
                  </a:rPr>
                  <a:t>5:0</a:t>
                </a:r>
              </a:p>
            </p:txBody>
          </p:sp>
        </p:grpSp>
      </p:grpSp>
      <p:sp>
        <p:nvSpPr>
          <p:cNvPr id="2" name="TextBox 1"/>
          <p:cNvSpPr txBox="1"/>
          <p:nvPr/>
        </p:nvSpPr>
        <p:spPr>
          <a:xfrm>
            <a:off x="94720" y="1295400"/>
            <a:ext cx="8820680" cy="5262979"/>
          </a:xfrm>
          <a:prstGeom prst="rect">
            <a:avLst/>
          </a:prstGeom>
          <a:noFill/>
        </p:spPr>
        <p:txBody>
          <a:bodyPr wrap="square" rtlCol="0">
            <a:spAutoFit/>
          </a:bodyPr>
          <a:lstStyle/>
          <a:p>
            <a:pPr marL="342900" indent="-342900">
              <a:buFont typeface="Arial" panose="020B0604020202020204" pitchFamily="34" charset="0"/>
              <a:buChar char="•"/>
            </a:pPr>
            <a:r>
              <a:rPr lang="en-US" sz="1600" dirty="0" smtClean="0">
                <a:latin typeface="+mj-lt"/>
              </a:rPr>
              <a:t>A = X + Y</a:t>
            </a:r>
          </a:p>
          <a:p>
            <a:pPr marL="800100" lvl="1" indent="-342900">
              <a:buFont typeface="Courier New" panose="02070309020205020404" pitchFamily="49" charset="0"/>
              <a:buChar char="o"/>
            </a:pPr>
            <a:r>
              <a:rPr lang="en-US" sz="1600" dirty="0" smtClean="0">
                <a:latin typeface="+mj-lt"/>
              </a:rPr>
              <a:t>X and Y are sources, A is the destination</a:t>
            </a:r>
          </a:p>
          <a:p>
            <a:pPr lvl="1"/>
            <a:endParaRPr lang="en-US" sz="1600" dirty="0" smtClean="0">
              <a:latin typeface="+mj-lt"/>
            </a:endParaRPr>
          </a:p>
          <a:p>
            <a:pPr marL="342900" indent="-342900">
              <a:buFont typeface="Arial" panose="020B0604020202020204" pitchFamily="34" charset="0"/>
              <a:buChar char="•"/>
            </a:pPr>
            <a:r>
              <a:rPr lang="en-US" sz="1600" dirty="0" smtClean="0">
                <a:latin typeface="+mj-lt"/>
              </a:rPr>
              <a:t>In hardware, values of X and Y will be stored in a pair of registers </a:t>
            </a:r>
          </a:p>
          <a:p>
            <a:pPr marL="800100" lvl="1" indent="-342900">
              <a:buFont typeface="Courier New" panose="02070309020205020404" pitchFamily="49" charset="0"/>
              <a:buChar char="o"/>
            </a:pPr>
            <a:r>
              <a:rPr lang="en-US" sz="1600" dirty="0" smtClean="0">
                <a:latin typeface="+mj-lt"/>
              </a:rPr>
              <a:t>just like a variable in “C programming”</a:t>
            </a:r>
          </a:p>
          <a:p>
            <a:pPr marL="342900" indent="-342900">
              <a:buFont typeface="Arial" panose="020B0604020202020204" pitchFamily="34" charset="0"/>
              <a:buChar char="•"/>
            </a:pPr>
            <a:r>
              <a:rPr lang="en-US" sz="1600" dirty="0" smtClean="0">
                <a:latin typeface="+mj-lt"/>
              </a:rPr>
              <a:t>We need to have a way of telling the </a:t>
            </a:r>
            <a:r>
              <a:rPr lang="en-US" sz="1600" dirty="0" err="1" smtClean="0">
                <a:latin typeface="+mj-lt"/>
              </a:rPr>
              <a:t>datapath</a:t>
            </a:r>
            <a:r>
              <a:rPr lang="en-US" sz="1600" dirty="0" smtClean="0">
                <a:latin typeface="+mj-lt"/>
              </a:rPr>
              <a:t> that </a:t>
            </a:r>
          </a:p>
          <a:p>
            <a:pPr marL="800100" lvl="1" indent="-342900">
              <a:buFont typeface="Courier New" panose="02070309020205020404" pitchFamily="49" charset="0"/>
              <a:buChar char="o"/>
            </a:pPr>
            <a:r>
              <a:rPr lang="en-US" sz="1600" dirty="0" smtClean="0">
                <a:latin typeface="+mj-lt"/>
              </a:rPr>
              <a:t>it needs to do “addition” and </a:t>
            </a:r>
          </a:p>
          <a:p>
            <a:pPr marL="800100" lvl="1" indent="-342900">
              <a:buFont typeface="Courier New" panose="02070309020205020404" pitchFamily="49" charset="0"/>
              <a:buChar char="o"/>
            </a:pPr>
            <a:r>
              <a:rPr lang="en-US" sz="1600" dirty="0" smtClean="0">
                <a:latin typeface="+mj-lt"/>
              </a:rPr>
              <a:t>sources X and Y are in stored a specific register pair and the result will be stored in a specific register. </a:t>
            </a:r>
          </a:p>
          <a:p>
            <a:pPr marL="342900" indent="-342900">
              <a:buFont typeface="Arial" panose="020B0604020202020204" pitchFamily="34" charset="0"/>
              <a:buChar char="•"/>
            </a:pPr>
            <a:r>
              <a:rPr lang="en-US" sz="1600" dirty="0" smtClean="0">
                <a:latin typeface="+mj-lt"/>
              </a:rPr>
              <a:t>Instruction is formed as a 32 bit package </a:t>
            </a:r>
          </a:p>
          <a:p>
            <a:pPr marL="1257300" lvl="2" indent="-342900">
              <a:buFont typeface="Wingdings" panose="05000000000000000000" pitchFamily="2" charset="2"/>
              <a:buChar char="ü"/>
            </a:pPr>
            <a:r>
              <a:rPr lang="en-US" sz="1600" b="1" dirty="0" err="1" smtClean="0">
                <a:latin typeface="+mj-lt"/>
              </a:rPr>
              <a:t>rs</a:t>
            </a:r>
            <a:r>
              <a:rPr lang="en-US" sz="1600" dirty="0" smtClean="0">
                <a:latin typeface="+mj-lt"/>
              </a:rPr>
              <a:t> will indicate which register X is stored, </a:t>
            </a:r>
          </a:p>
          <a:p>
            <a:pPr marL="1257300" lvl="2" indent="-342900">
              <a:buFont typeface="Wingdings" panose="05000000000000000000" pitchFamily="2" charset="2"/>
              <a:buChar char="ü"/>
            </a:pPr>
            <a:r>
              <a:rPr lang="en-US" sz="1600" b="1" dirty="0" err="1" smtClean="0">
                <a:latin typeface="+mj-lt"/>
              </a:rPr>
              <a:t>rt</a:t>
            </a:r>
            <a:r>
              <a:rPr lang="en-US" sz="1600" dirty="0" smtClean="0">
                <a:latin typeface="+mj-lt"/>
              </a:rPr>
              <a:t> will indicate which register Y is stored,</a:t>
            </a:r>
          </a:p>
          <a:p>
            <a:pPr marL="1257300" lvl="2" indent="-342900">
              <a:buFont typeface="Wingdings" panose="05000000000000000000" pitchFamily="2" charset="2"/>
              <a:buChar char="ü"/>
            </a:pPr>
            <a:r>
              <a:rPr lang="en-US" sz="1600" b="1" dirty="0" smtClean="0">
                <a:latin typeface="+mj-lt"/>
              </a:rPr>
              <a:t>rd</a:t>
            </a:r>
            <a:r>
              <a:rPr lang="en-US" sz="1600" dirty="0" smtClean="0">
                <a:latin typeface="+mj-lt"/>
              </a:rPr>
              <a:t> will indicate where the result of the summation of </a:t>
            </a:r>
            <a:r>
              <a:rPr lang="en-US" sz="1600" dirty="0" err="1" smtClean="0">
                <a:latin typeface="+mj-lt"/>
              </a:rPr>
              <a:t>rs</a:t>
            </a:r>
            <a:r>
              <a:rPr lang="en-US" sz="1600" dirty="0" smtClean="0">
                <a:latin typeface="+mj-lt"/>
              </a:rPr>
              <a:t> and </a:t>
            </a:r>
            <a:r>
              <a:rPr lang="en-US" sz="1600" dirty="0" err="1" smtClean="0">
                <a:latin typeface="+mj-lt"/>
              </a:rPr>
              <a:t>rt</a:t>
            </a:r>
            <a:r>
              <a:rPr lang="en-US" sz="1600" dirty="0" smtClean="0">
                <a:latin typeface="+mj-lt"/>
              </a:rPr>
              <a:t> register contents will be stored. </a:t>
            </a:r>
          </a:p>
          <a:p>
            <a:pPr marL="342900" indent="-342900">
              <a:buFont typeface="Arial" panose="020B0604020202020204" pitchFamily="34" charset="0"/>
              <a:buChar char="•"/>
            </a:pPr>
            <a:r>
              <a:rPr lang="en-US" sz="1600" b="1" dirty="0" err="1" smtClean="0">
                <a:latin typeface="+mj-lt"/>
              </a:rPr>
              <a:t>rs</a:t>
            </a:r>
            <a:r>
              <a:rPr lang="en-US" sz="1600" b="1" dirty="0" smtClean="0">
                <a:latin typeface="+mj-lt"/>
              </a:rPr>
              <a:t>, </a:t>
            </a:r>
            <a:r>
              <a:rPr lang="en-US" sz="1600" b="1" dirty="0" err="1" smtClean="0">
                <a:latin typeface="+mj-lt"/>
              </a:rPr>
              <a:t>rt</a:t>
            </a:r>
            <a:r>
              <a:rPr lang="en-US" sz="1600" b="1" dirty="0" smtClean="0">
                <a:latin typeface="+mj-lt"/>
              </a:rPr>
              <a:t>, </a:t>
            </a:r>
            <a:r>
              <a:rPr lang="en-US" sz="1600" b="1" dirty="0" err="1" smtClean="0">
                <a:latin typeface="+mj-lt"/>
              </a:rPr>
              <a:t>rd</a:t>
            </a:r>
            <a:r>
              <a:rPr lang="en-US" sz="1600" dirty="0" smtClean="0">
                <a:latin typeface="+mj-lt"/>
              </a:rPr>
              <a:t>: indicate the register id, there are 32 registers in the register file, therefore 5 bits needed</a:t>
            </a:r>
          </a:p>
          <a:p>
            <a:pPr marL="1257300" lvl="2" indent="-342900">
              <a:buFont typeface="Wingdings" panose="05000000000000000000" pitchFamily="2" charset="2"/>
              <a:buChar char="ü"/>
            </a:pPr>
            <a:r>
              <a:rPr lang="en-US" sz="1600" dirty="0" smtClean="0">
                <a:latin typeface="+mj-lt"/>
              </a:rPr>
              <a:t>Sometimes we will need to shift the contents of a register, since each register is 32bits wide we can do at most 32 bit shift.  The “</a:t>
            </a:r>
            <a:r>
              <a:rPr lang="en-US" sz="1600" b="1" dirty="0" err="1" smtClean="0">
                <a:latin typeface="+mj-lt"/>
              </a:rPr>
              <a:t>shamt</a:t>
            </a:r>
            <a:r>
              <a:rPr lang="en-US" sz="1600" dirty="0" smtClean="0">
                <a:latin typeface="+mj-lt"/>
              </a:rPr>
              <a:t>” field is designated for indicating this shift amount. </a:t>
            </a:r>
          </a:p>
          <a:p>
            <a:pPr marL="1257300" lvl="2" indent="-342900">
              <a:buFont typeface="Wingdings" panose="05000000000000000000" pitchFamily="2" charset="2"/>
              <a:buChar char="ü"/>
            </a:pPr>
            <a:r>
              <a:rPr lang="en-US" sz="1600" b="1" dirty="0" smtClean="0">
                <a:latin typeface="+mj-lt"/>
              </a:rPr>
              <a:t>“op” </a:t>
            </a:r>
            <a:r>
              <a:rPr lang="en-US" sz="1600" dirty="0" smtClean="0">
                <a:latin typeface="+mj-lt"/>
              </a:rPr>
              <a:t>and</a:t>
            </a:r>
            <a:r>
              <a:rPr lang="en-US" sz="1600" b="1" dirty="0" smtClean="0">
                <a:latin typeface="+mj-lt"/>
              </a:rPr>
              <a:t> “</a:t>
            </a:r>
            <a:r>
              <a:rPr lang="en-US" sz="1600" b="1" dirty="0" err="1" smtClean="0">
                <a:latin typeface="+mj-lt"/>
              </a:rPr>
              <a:t>func</a:t>
            </a:r>
            <a:r>
              <a:rPr lang="en-US" sz="1600" b="1" dirty="0" smtClean="0">
                <a:latin typeface="+mj-lt"/>
              </a:rPr>
              <a:t>” </a:t>
            </a:r>
            <a:r>
              <a:rPr lang="en-US" sz="1600" dirty="0" smtClean="0">
                <a:latin typeface="+mj-lt"/>
              </a:rPr>
              <a:t>fields (each 6bits) together will be used to determine the nature of operation</a:t>
            </a:r>
            <a:endParaRPr lang="en-US" sz="1600" dirty="0">
              <a:latin typeface="+mj-lt"/>
            </a:endParaRPr>
          </a:p>
        </p:txBody>
      </p:sp>
    </p:spTree>
    <p:extLst>
      <p:ext uri="{BB962C8B-B14F-4D97-AF65-F5344CB8AC3E}">
        <p14:creationId xmlns:p14="http://schemas.microsoft.com/office/powerpoint/2010/main" val="318620041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Operation: Addition</a:t>
            </a:r>
            <a:endParaRPr lang="en-US" dirty="0"/>
          </a:p>
        </p:txBody>
      </p:sp>
      <p:sp>
        <p:nvSpPr>
          <p:cNvPr id="3" name="Content Placeholder 2"/>
          <p:cNvSpPr>
            <a:spLocks noGrp="1"/>
          </p:cNvSpPr>
          <p:nvPr>
            <p:ph idx="1"/>
          </p:nvPr>
        </p:nvSpPr>
        <p:spPr>
          <a:xfrm>
            <a:off x="152400" y="1828800"/>
            <a:ext cx="8839200" cy="4191000"/>
          </a:xfrm>
        </p:spPr>
        <p:txBody>
          <a:bodyPr/>
          <a:lstStyle/>
          <a:p>
            <a:r>
              <a:rPr lang="en-US" b="0" dirty="0" smtClean="0"/>
              <a:t>Assume that you have a register file named “</a:t>
            </a:r>
            <a:r>
              <a:rPr lang="en-US" b="0" dirty="0" err="1" smtClean="0"/>
              <a:t>Reg</a:t>
            </a:r>
            <a:r>
              <a:rPr lang="en-US" b="0" dirty="0" smtClean="0"/>
              <a:t>” with 32 entries each 32 bits long and you are given the following 32-bits as the instruction: </a:t>
            </a:r>
          </a:p>
          <a:p>
            <a:pPr marL="0" indent="0">
              <a:buNone/>
            </a:pPr>
            <a:endParaRPr lang="en-US" b="0" dirty="0" smtClean="0"/>
          </a:p>
          <a:p>
            <a:r>
              <a:rPr lang="en-US" b="0" dirty="0" smtClean="0"/>
              <a:t>Based on our specification, if the “</a:t>
            </a:r>
            <a:r>
              <a:rPr lang="en-US" dirty="0" smtClean="0"/>
              <a:t>op</a:t>
            </a:r>
            <a:r>
              <a:rPr lang="en-US" b="0" dirty="0" smtClean="0"/>
              <a:t>” == </a:t>
            </a:r>
            <a:r>
              <a:rPr lang="en-US" dirty="0" smtClean="0">
                <a:solidFill>
                  <a:srgbClr val="00B050"/>
                </a:solidFill>
              </a:rPr>
              <a:t>000000</a:t>
            </a:r>
            <a:r>
              <a:rPr lang="en-US" b="0" dirty="0" smtClean="0"/>
              <a:t> and “</a:t>
            </a:r>
            <a:r>
              <a:rPr lang="en-US" dirty="0" err="1" smtClean="0"/>
              <a:t>func</a:t>
            </a:r>
            <a:r>
              <a:rPr lang="en-US" b="0" dirty="0" smtClean="0"/>
              <a:t>” == </a:t>
            </a:r>
            <a:r>
              <a:rPr lang="en-US" dirty="0" smtClean="0">
                <a:solidFill>
                  <a:srgbClr val="00B050"/>
                </a:solidFill>
              </a:rPr>
              <a:t>100000</a:t>
            </a:r>
            <a:r>
              <a:rPr lang="en-US" b="0" dirty="0" smtClean="0"/>
              <a:t> then this will be designated as an </a:t>
            </a:r>
            <a:r>
              <a:rPr lang="en-US" u="sng" dirty="0" smtClean="0">
                <a:solidFill>
                  <a:srgbClr val="00B050"/>
                </a:solidFill>
              </a:rPr>
              <a:t>addition</a:t>
            </a:r>
            <a:r>
              <a:rPr lang="en-US" u="sng" dirty="0" smtClean="0"/>
              <a:t> </a:t>
            </a:r>
            <a:r>
              <a:rPr lang="en-US" b="0" dirty="0" smtClean="0"/>
              <a:t>operation. </a:t>
            </a:r>
          </a:p>
          <a:p>
            <a:r>
              <a:rPr lang="en-US" b="0" dirty="0" smtClean="0"/>
              <a:t>It is reading two registers from the register file “</a:t>
            </a:r>
            <a:r>
              <a:rPr lang="en-US" b="0" dirty="0" err="1" smtClean="0"/>
              <a:t>Reg</a:t>
            </a:r>
            <a:r>
              <a:rPr lang="en-US" b="0" dirty="0" smtClean="0"/>
              <a:t>” </a:t>
            </a:r>
          </a:p>
          <a:p>
            <a:pPr lvl="1"/>
            <a:r>
              <a:rPr lang="en-US" dirty="0" err="1">
                <a:solidFill>
                  <a:srgbClr val="FF0000"/>
                </a:solidFill>
              </a:rPr>
              <a:t>r</a:t>
            </a:r>
            <a:r>
              <a:rPr lang="en-US" dirty="0" err="1" smtClean="0">
                <a:solidFill>
                  <a:srgbClr val="FF0000"/>
                </a:solidFill>
              </a:rPr>
              <a:t>s</a:t>
            </a:r>
            <a:r>
              <a:rPr lang="en-US" b="0" dirty="0" smtClean="0"/>
              <a:t> = </a:t>
            </a:r>
            <a:r>
              <a:rPr lang="en-US" dirty="0" smtClean="0">
                <a:solidFill>
                  <a:srgbClr val="FF0000"/>
                </a:solidFill>
              </a:rPr>
              <a:t>16 (10000)</a:t>
            </a:r>
            <a:r>
              <a:rPr lang="en-US" b="0" dirty="0" smtClean="0"/>
              <a:t>,  </a:t>
            </a:r>
            <a:r>
              <a:rPr lang="en-US" dirty="0" err="1" smtClean="0">
                <a:solidFill>
                  <a:srgbClr val="0070C0"/>
                </a:solidFill>
              </a:rPr>
              <a:t>rt</a:t>
            </a:r>
            <a:r>
              <a:rPr lang="en-US" dirty="0" smtClean="0">
                <a:solidFill>
                  <a:srgbClr val="0070C0"/>
                </a:solidFill>
              </a:rPr>
              <a:t>=9 (01001)</a:t>
            </a:r>
            <a:r>
              <a:rPr lang="en-US" b="0" dirty="0" smtClean="0"/>
              <a:t>  </a:t>
            </a:r>
          </a:p>
          <a:p>
            <a:pPr lvl="2"/>
            <a:r>
              <a:rPr lang="en-US" b="0" dirty="0" smtClean="0"/>
              <a:t>Read from register file as: </a:t>
            </a:r>
            <a:r>
              <a:rPr lang="en-US" b="0" dirty="0" err="1" smtClean="0"/>
              <a:t>Reg</a:t>
            </a:r>
            <a:r>
              <a:rPr lang="en-US" b="0" dirty="0" smtClean="0"/>
              <a:t>[16] and </a:t>
            </a:r>
            <a:r>
              <a:rPr lang="en-US" b="0" dirty="0" err="1" smtClean="0"/>
              <a:t>Reg</a:t>
            </a:r>
            <a:r>
              <a:rPr lang="en-US" b="0" dirty="0" smtClean="0"/>
              <a:t>[9]</a:t>
            </a:r>
          </a:p>
          <a:p>
            <a:pPr lvl="1"/>
            <a:r>
              <a:rPr lang="en-US" b="0" dirty="0" smtClean="0"/>
              <a:t>The controller will change the state of the </a:t>
            </a:r>
            <a:r>
              <a:rPr lang="en-US" b="0" dirty="0" err="1" smtClean="0"/>
              <a:t>datapath</a:t>
            </a:r>
            <a:r>
              <a:rPr lang="en-US" b="0" dirty="0" smtClean="0"/>
              <a:t> and configure it to execute the addition operation over the values read form the register file</a:t>
            </a:r>
          </a:p>
          <a:p>
            <a:pPr lvl="1"/>
            <a:r>
              <a:rPr lang="en-US" b="0" dirty="0" smtClean="0"/>
              <a:t>The result of the addition will be stored in register </a:t>
            </a:r>
            <a:r>
              <a:rPr lang="en-US" dirty="0" smtClean="0">
                <a:solidFill>
                  <a:srgbClr val="7030A0"/>
                </a:solidFill>
              </a:rPr>
              <a:t>7 (</a:t>
            </a:r>
            <a:r>
              <a:rPr lang="en-US" dirty="0" err="1" smtClean="0">
                <a:solidFill>
                  <a:srgbClr val="7030A0"/>
                </a:solidFill>
              </a:rPr>
              <a:t>rd</a:t>
            </a:r>
            <a:r>
              <a:rPr lang="en-US" dirty="0" smtClean="0">
                <a:solidFill>
                  <a:srgbClr val="7030A0"/>
                </a:solidFill>
              </a:rPr>
              <a:t>). </a:t>
            </a:r>
          </a:p>
          <a:p>
            <a:pPr lvl="2"/>
            <a:r>
              <a:rPr lang="en-US" b="0" dirty="0" err="1" smtClean="0"/>
              <a:t>Reg</a:t>
            </a:r>
            <a:r>
              <a:rPr lang="en-US" b="0" dirty="0" smtClean="0"/>
              <a:t>[7] = </a:t>
            </a:r>
            <a:r>
              <a:rPr lang="en-US" b="0" dirty="0" err="1" smtClean="0"/>
              <a:t>Reg</a:t>
            </a:r>
            <a:r>
              <a:rPr lang="en-US" b="0" dirty="0" smtClean="0"/>
              <a:t>[16] + </a:t>
            </a:r>
            <a:r>
              <a:rPr lang="en-US" b="0" dirty="0" err="1" smtClean="0"/>
              <a:t>Reg</a:t>
            </a:r>
            <a:r>
              <a:rPr lang="en-US" b="0" dirty="0" smtClean="0"/>
              <a:t>[9] </a:t>
            </a:r>
          </a:p>
          <a:p>
            <a:pPr lvl="1"/>
            <a:r>
              <a:rPr lang="en-US" b="0" dirty="0"/>
              <a:t>a</a:t>
            </a:r>
            <a:r>
              <a:rPr lang="en-US" b="0" dirty="0" smtClean="0"/>
              <a:t>ddition operation does not use the “</a:t>
            </a:r>
            <a:r>
              <a:rPr lang="en-US" b="0" dirty="0" err="1" smtClean="0"/>
              <a:t>shmt</a:t>
            </a:r>
            <a:r>
              <a:rPr lang="en-US" b="0" dirty="0" smtClean="0"/>
              <a:t>” field. Later we will see instructions that utilize this field in the instruction. </a:t>
            </a:r>
            <a:endParaRPr lang="en-US" b="0" dirty="0"/>
          </a:p>
        </p:txBody>
      </p:sp>
      <p:graphicFrame>
        <p:nvGraphicFramePr>
          <p:cNvPr id="4" name="Table 3"/>
          <p:cNvGraphicFramePr>
            <a:graphicFrameLocks noGrp="1"/>
          </p:cNvGraphicFramePr>
          <p:nvPr>
            <p:extLst>
              <p:ext uri="{D42A27DB-BD31-4B8C-83A1-F6EECF244321}">
                <p14:modId xmlns:p14="http://schemas.microsoft.com/office/powerpoint/2010/main" val="3588624630"/>
              </p:ext>
            </p:extLst>
          </p:nvPr>
        </p:nvGraphicFramePr>
        <p:xfrm>
          <a:off x="265043" y="1107307"/>
          <a:ext cx="8686800" cy="667734"/>
        </p:xfrm>
        <a:graphic>
          <a:graphicData uri="http://schemas.openxmlformats.org/drawingml/2006/table">
            <a:tbl>
              <a:tblPr>
                <a:tableStyleId>{5DA37D80-6434-44D0-A028-1B22A696006F}</a:tableStyleId>
              </a:tblPr>
              <a:tblGrid>
                <a:gridCol w="609600"/>
                <a:gridCol w="708932"/>
                <a:gridCol w="620486"/>
                <a:gridCol w="698046"/>
                <a:gridCol w="620486"/>
                <a:gridCol w="775607"/>
                <a:gridCol w="853168"/>
                <a:gridCol w="3800475"/>
              </a:tblGrid>
              <a:tr h="184355">
                <a:tc>
                  <a:txBody>
                    <a:bodyPr/>
                    <a:lstStyle/>
                    <a:p>
                      <a:pPr algn="ctr" fontAlgn="b"/>
                      <a:endParaRPr lang="en-US" sz="1400" b="0" i="0" u="none" strike="noStrike" dirty="0">
                        <a:solidFill>
                          <a:srgbClr val="000000"/>
                        </a:solidFill>
                        <a:effectLst/>
                        <a:latin typeface="+mj-lt"/>
                      </a:endParaRPr>
                    </a:p>
                  </a:txBody>
                  <a:tcPr marL="9218" marR="9218" marT="9218" marB="0" anchor="b"/>
                </a:tc>
                <a:tc>
                  <a:txBody>
                    <a:bodyPr/>
                    <a:lstStyle/>
                    <a:p>
                      <a:pPr algn="ctr" fontAlgn="b"/>
                      <a:r>
                        <a:rPr lang="en-US" sz="1400" b="0" i="0" u="none" strike="noStrike" dirty="0" smtClean="0">
                          <a:solidFill>
                            <a:srgbClr val="000000"/>
                          </a:solidFill>
                          <a:effectLst/>
                          <a:latin typeface="+mj-lt"/>
                        </a:rPr>
                        <a:t>6 bits</a:t>
                      </a:r>
                      <a:endParaRPr lang="en-US" sz="1400" b="0" i="0" u="none" strike="noStrike" dirty="0">
                        <a:solidFill>
                          <a:srgbClr val="000000"/>
                        </a:solidFill>
                        <a:effectLst/>
                        <a:latin typeface="+mj-lt"/>
                      </a:endParaRPr>
                    </a:p>
                  </a:txBody>
                  <a:tcPr marL="9218" marR="9218" marT="9218" marB="0" anchor="b"/>
                </a:tc>
                <a:tc>
                  <a:txBody>
                    <a:bodyPr/>
                    <a:lstStyle/>
                    <a:p>
                      <a:pPr algn="ctr" fontAlgn="b"/>
                      <a:r>
                        <a:rPr lang="en-US" sz="1400" b="0" i="0" u="none" strike="noStrike" dirty="0" smtClean="0">
                          <a:solidFill>
                            <a:srgbClr val="000000"/>
                          </a:solidFill>
                          <a:effectLst/>
                          <a:latin typeface="+mj-lt"/>
                        </a:rPr>
                        <a:t>5 bits</a:t>
                      </a:r>
                      <a:endParaRPr lang="en-US" sz="1400" b="0" i="0" u="none" strike="noStrike" dirty="0">
                        <a:solidFill>
                          <a:srgbClr val="000000"/>
                        </a:solidFill>
                        <a:effectLst/>
                        <a:latin typeface="+mj-lt"/>
                      </a:endParaRPr>
                    </a:p>
                  </a:txBody>
                  <a:tcPr marL="9218" marR="9218" marT="9218" marB="0" anchor="b"/>
                </a:tc>
                <a:tc>
                  <a:txBody>
                    <a:bodyPr/>
                    <a:lstStyle/>
                    <a:p>
                      <a:pPr algn="ctr" fontAlgn="b"/>
                      <a:r>
                        <a:rPr lang="en-US" sz="1400" b="0" i="0" u="none" strike="noStrike" dirty="0" smtClean="0">
                          <a:solidFill>
                            <a:srgbClr val="000000"/>
                          </a:solidFill>
                          <a:effectLst/>
                          <a:latin typeface="+mj-lt"/>
                        </a:rPr>
                        <a:t>5 bits</a:t>
                      </a:r>
                      <a:endParaRPr lang="en-US" sz="1400" b="0" i="0" u="none" strike="noStrike" dirty="0">
                        <a:solidFill>
                          <a:srgbClr val="000000"/>
                        </a:solidFill>
                        <a:effectLst/>
                        <a:latin typeface="+mj-lt"/>
                      </a:endParaRPr>
                    </a:p>
                  </a:txBody>
                  <a:tcPr marL="9218" marR="9218" marT="9218" marB="0" anchor="b"/>
                </a:tc>
                <a:tc>
                  <a:txBody>
                    <a:bodyPr/>
                    <a:lstStyle/>
                    <a:p>
                      <a:pPr algn="ctr" fontAlgn="b"/>
                      <a:r>
                        <a:rPr lang="en-US" sz="1400" b="0" i="0" u="none" strike="noStrike" dirty="0" smtClean="0">
                          <a:solidFill>
                            <a:srgbClr val="000000"/>
                          </a:solidFill>
                          <a:effectLst/>
                          <a:latin typeface="+mj-lt"/>
                        </a:rPr>
                        <a:t>5 bits</a:t>
                      </a:r>
                      <a:endParaRPr lang="en-US" sz="1400" b="0" i="0" u="none" strike="noStrike" dirty="0">
                        <a:solidFill>
                          <a:srgbClr val="000000"/>
                        </a:solidFill>
                        <a:effectLst/>
                        <a:latin typeface="+mj-lt"/>
                      </a:endParaRPr>
                    </a:p>
                  </a:txBody>
                  <a:tcPr marL="9218" marR="9218" marT="9218" marB="0" anchor="b"/>
                </a:tc>
                <a:tc>
                  <a:txBody>
                    <a:bodyPr/>
                    <a:lstStyle/>
                    <a:p>
                      <a:pPr algn="ctr" fontAlgn="b"/>
                      <a:r>
                        <a:rPr lang="en-US" sz="1400" b="0" i="0" u="none" strike="noStrike" dirty="0" smtClean="0">
                          <a:solidFill>
                            <a:srgbClr val="000000"/>
                          </a:solidFill>
                          <a:effectLst/>
                          <a:latin typeface="+mj-lt"/>
                        </a:rPr>
                        <a:t>5 bits</a:t>
                      </a:r>
                      <a:endParaRPr lang="en-US" sz="1400" b="0" i="0" u="none" strike="noStrike" dirty="0">
                        <a:solidFill>
                          <a:srgbClr val="000000"/>
                        </a:solidFill>
                        <a:effectLst/>
                        <a:latin typeface="+mj-lt"/>
                      </a:endParaRPr>
                    </a:p>
                  </a:txBody>
                  <a:tcPr marL="9218" marR="9218" marT="9218" marB="0" anchor="b"/>
                </a:tc>
                <a:tc>
                  <a:txBody>
                    <a:bodyPr/>
                    <a:lstStyle/>
                    <a:p>
                      <a:pPr algn="ctr" fontAlgn="b"/>
                      <a:r>
                        <a:rPr lang="en-US" sz="1400" b="0" i="0" u="none" strike="noStrike" dirty="0" smtClean="0">
                          <a:solidFill>
                            <a:srgbClr val="000000"/>
                          </a:solidFill>
                          <a:effectLst/>
                          <a:latin typeface="+mj-lt"/>
                        </a:rPr>
                        <a:t>6 bits</a:t>
                      </a:r>
                      <a:endParaRPr lang="en-US" sz="1400" b="0" i="0" u="none" strike="noStrike" dirty="0">
                        <a:solidFill>
                          <a:srgbClr val="000000"/>
                        </a:solidFill>
                        <a:effectLst/>
                        <a:latin typeface="+mj-lt"/>
                      </a:endParaRPr>
                    </a:p>
                  </a:txBody>
                  <a:tcPr marL="9218" marR="9218" marT="9218" marB="0" anchor="b"/>
                </a:tc>
                <a:tc>
                  <a:txBody>
                    <a:bodyPr/>
                    <a:lstStyle/>
                    <a:p>
                      <a:pPr algn="ctr" fontAlgn="b"/>
                      <a:r>
                        <a:rPr lang="en-US" sz="1400" b="0" i="0" u="none" strike="noStrike" dirty="0" smtClean="0">
                          <a:solidFill>
                            <a:srgbClr val="000000"/>
                          </a:solidFill>
                          <a:effectLst/>
                          <a:latin typeface="+mj-lt"/>
                        </a:rPr>
                        <a:t>Total of 32 bits </a:t>
                      </a:r>
                      <a:endParaRPr lang="en-US" sz="1400" b="0" i="0" u="none" strike="noStrike" dirty="0">
                        <a:solidFill>
                          <a:srgbClr val="000000"/>
                        </a:solidFill>
                        <a:effectLst/>
                        <a:latin typeface="+mj-lt"/>
                      </a:endParaRPr>
                    </a:p>
                  </a:txBody>
                  <a:tcPr marL="9218" marR="9218" marT="9218" marB="0" anchor="b"/>
                </a:tc>
              </a:tr>
              <a:tr h="184355">
                <a:tc>
                  <a:txBody>
                    <a:bodyPr/>
                    <a:lstStyle/>
                    <a:p>
                      <a:pPr algn="ctr" fontAlgn="b"/>
                      <a:endParaRPr lang="en-US" sz="1400" b="0" i="0" u="none" strike="noStrike" dirty="0">
                        <a:solidFill>
                          <a:srgbClr val="000000"/>
                        </a:solidFill>
                        <a:effectLst/>
                        <a:latin typeface="+mj-lt"/>
                      </a:endParaRPr>
                    </a:p>
                  </a:txBody>
                  <a:tcPr marL="9218" marR="9218" marT="9218" marB="0" anchor="b"/>
                </a:tc>
                <a:tc>
                  <a:txBody>
                    <a:bodyPr/>
                    <a:lstStyle/>
                    <a:p>
                      <a:pPr algn="ctr" fontAlgn="b"/>
                      <a:r>
                        <a:rPr lang="en-US" sz="1400" b="1" u="none" strike="noStrike" dirty="0" smtClean="0">
                          <a:effectLst/>
                        </a:rPr>
                        <a:t>op</a:t>
                      </a:r>
                      <a:endParaRPr lang="en-US" sz="1400" b="1" i="0" u="none" strike="noStrike" dirty="0">
                        <a:solidFill>
                          <a:srgbClr val="000000"/>
                        </a:solidFill>
                        <a:effectLst/>
                        <a:latin typeface="+mj-lt"/>
                      </a:endParaRPr>
                    </a:p>
                  </a:txBody>
                  <a:tcPr marL="9218" marR="9218" marT="9218" marB="0" anchor="b"/>
                </a:tc>
                <a:tc>
                  <a:txBody>
                    <a:bodyPr/>
                    <a:lstStyle/>
                    <a:p>
                      <a:pPr algn="ctr" fontAlgn="b"/>
                      <a:r>
                        <a:rPr lang="en-US" sz="1400" b="1" u="none" strike="noStrike" dirty="0" err="1" smtClean="0">
                          <a:effectLst/>
                        </a:rPr>
                        <a:t>rs</a:t>
                      </a:r>
                      <a:endParaRPr lang="en-US" sz="1400" b="1" i="0" u="none" strike="noStrike" dirty="0">
                        <a:solidFill>
                          <a:srgbClr val="000000"/>
                        </a:solidFill>
                        <a:effectLst/>
                        <a:latin typeface="+mj-lt"/>
                      </a:endParaRPr>
                    </a:p>
                  </a:txBody>
                  <a:tcPr marL="9218" marR="9218" marT="9218" marB="0" anchor="b"/>
                </a:tc>
                <a:tc>
                  <a:txBody>
                    <a:bodyPr/>
                    <a:lstStyle/>
                    <a:p>
                      <a:pPr algn="ctr" fontAlgn="b"/>
                      <a:r>
                        <a:rPr lang="en-US" sz="1400" b="1" u="none" strike="noStrike" dirty="0" err="1" smtClean="0">
                          <a:effectLst/>
                        </a:rPr>
                        <a:t>rt</a:t>
                      </a:r>
                      <a:endParaRPr lang="en-US" sz="1400" b="1" i="0" u="none" strike="noStrike" dirty="0">
                        <a:solidFill>
                          <a:srgbClr val="000000"/>
                        </a:solidFill>
                        <a:effectLst/>
                        <a:latin typeface="+mj-lt"/>
                      </a:endParaRPr>
                    </a:p>
                  </a:txBody>
                  <a:tcPr marL="9218" marR="9218" marT="9218" marB="0" anchor="b"/>
                </a:tc>
                <a:tc>
                  <a:txBody>
                    <a:bodyPr/>
                    <a:lstStyle/>
                    <a:p>
                      <a:pPr algn="ctr" fontAlgn="b"/>
                      <a:r>
                        <a:rPr lang="en-US" sz="1400" b="1" u="none" strike="noStrike" dirty="0" err="1" smtClean="0">
                          <a:effectLst/>
                        </a:rPr>
                        <a:t>rd</a:t>
                      </a:r>
                      <a:endParaRPr lang="en-US" sz="1400" b="1" i="0" u="none" strike="noStrike" dirty="0">
                        <a:solidFill>
                          <a:srgbClr val="000000"/>
                        </a:solidFill>
                        <a:effectLst/>
                        <a:latin typeface="+mj-lt"/>
                      </a:endParaRPr>
                    </a:p>
                  </a:txBody>
                  <a:tcPr marL="9218" marR="9218" marT="9218" marB="0" anchor="b"/>
                </a:tc>
                <a:tc>
                  <a:txBody>
                    <a:bodyPr/>
                    <a:lstStyle/>
                    <a:p>
                      <a:pPr algn="ctr" fontAlgn="b"/>
                      <a:r>
                        <a:rPr lang="en-US" sz="1400" b="1" u="none" strike="noStrike" dirty="0" err="1" smtClean="0">
                          <a:effectLst/>
                        </a:rPr>
                        <a:t>shmt</a:t>
                      </a:r>
                      <a:endParaRPr lang="en-US" sz="1400" b="1" i="0" u="none" strike="noStrike" dirty="0">
                        <a:solidFill>
                          <a:srgbClr val="000000"/>
                        </a:solidFill>
                        <a:effectLst/>
                        <a:latin typeface="+mj-lt"/>
                      </a:endParaRPr>
                    </a:p>
                  </a:txBody>
                  <a:tcPr marL="9218" marR="9218" marT="9218" marB="0" anchor="b"/>
                </a:tc>
                <a:tc>
                  <a:txBody>
                    <a:bodyPr/>
                    <a:lstStyle/>
                    <a:p>
                      <a:pPr algn="ctr" fontAlgn="b"/>
                      <a:r>
                        <a:rPr lang="en-US" sz="1400" b="1" u="none" strike="noStrike" dirty="0" err="1" smtClean="0">
                          <a:effectLst/>
                        </a:rPr>
                        <a:t>func</a:t>
                      </a:r>
                      <a:endParaRPr lang="en-US" sz="1400" b="1" i="0" u="none" strike="noStrike" dirty="0">
                        <a:solidFill>
                          <a:srgbClr val="000000"/>
                        </a:solidFill>
                        <a:effectLst/>
                        <a:latin typeface="+mj-lt"/>
                      </a:endParaRPr>
                    </a:p>
                  </a:txBody>
                  <a:tcPr marL="9218" marR="9218" marT="9218" marB="0" anchor="b"/>
                </a:tc>
                <a:tc>
                  <a:txBody>
                    <a:bodyPr/>
                    <a:lstStyle/>
                    <a:p>
                      <a:pPr algn="ctr" fontAlgn="b"/>
                      <a:r>
                        <a:rPr lang="en-US" sz="1400" b="1" u="none" strike="noStrike" dirty="0" smtClean="0">
                          <a:effectLst/>
                        </a:rPr>
                        <a:t>Expression</a:t>
                      </a:r>
                      <a:endParaRPr lang="en-US" sz="1400" b="1" i="0" u="none" strike="noStrike" dirty="0">
                        <a:solidFill>
                          <a:srgbClr val="000000"/>
                        </a:solidFill>
                        <a:effectLst/>
                        <a:latin typeface="+mj-lt"/>
                      </a:endParaRPr>
                    </a:p>
                  </a:txBody>
                  <a:tcPr marL="9218" marR="9218" marT="9218" marB="0" anchor="b"/>
                </a:tc>
              </a:tr>
              <a:tr h="184355">
                <a:tc>
                  <a:txBody>
                    <a:bodyPr/>
                    <a:lstStyle/>
                    <a:p>
                      <a:pPr algn="ctr" fontAlgn="b"/>
                      <a:r>
                        <a:rPr lang="en-US" sz="1400" u="none" strike="noStrike" dirty="0">
                          <a:effectLst/>
                        </a:rPr>
                        <a:t>add</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000000</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used</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used</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used</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00000</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100000</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err="1">
                          <a:effectLst/>
                        </a:rPr>
                        <a:t>Reg</a:t>
                      </a:r>
                      <a:r>
                        <a:rPr lang="en-US" sz="1400" u="none" strike="noStrike" dirty="0">
                          <a:effectLst/>
                        </a:rPr>
                        <a:t>[</a:t>
                      </a:r>
                      <a:r>
                        <a:rPr lang="en-US" sz="1400" u="none" strike="noStrike" dirty="0" err="1">
                          <a:effectLst/>
                        </a:rPr>
                        <a:t>rd</a:t>
                      </a:r>
                      <a:r>
                        <a:rPr lang="en-US" sz="1400" u="none" strike="noStrike" dirty="0">
                          <a:effectLst/>
                        </a:rPr>
                        <a:t>] = </a:t>
                      </a:r>
                      <a:r>
                        <a:rPr lang="en-US" sz="1400" u="none" strike="noStrike" dirty="0" err="1">
                          <a:effectLst/>
                        </a:rPr>
                        <a:t>Reg</a:t>
                      </a:r>
                      <a:r>
                        <a:rPr lang="en-US" sz="1400" u="none" strike="noStrike" dirty="0">
                          <a:effectLst/>
                        </a:rPr>
                        <a:t>[</a:t>
                      </a:r>
                      <a:r>
                        <a:rPr lang="en-US" sz="1400" u="none" strike="noStrike" dirty="0" err="1">
                          <a:effectLst/>
                        </a:rPr>
                        <a:t>rs</a:t>
                      </a:r>
                      <a:r>
                        <a:rPr lang="en-US" sz="1400" u="none" strike="noStrike" dirty="0">
                          <a:effectLst/>
                        </a:rPr>
                        <a:t>]+</a:t>
                      </a:r>
                      <a:r>
                        <a:rPr lang="en-US" sz="1400" u="none" strike="noStrike" dirty="0" err="1">
                          <a:effectLst/>
                        </a:rPr>
                        <a:t>Reg</a:t>
                      </a:r>
                      <a:r>
                        <a:rPr lang="en-US" sz="1400" u="none" strike="noStrike" dirty="0">
                          <a:effectLst/>
                        </a:rPr>
                        <a:t>[</a:t>
                      </a:r>
                      <a:r>
                        <a:rPr lang="en-US" sz="1400" u="none" strike="noStrike" dirty="0" err="1">
                          <a:effectLst/>
                        </a:rPr>
                        <a:t>rt</a:t>
                      </a:r>
                      <a:r>
                        <a:rPr lang="en-US" sz="1400" u="none" strike="noStrike" dirty="0">
                          <a:effectLst/>
                        </a:rPr>
                        <a:t>]</a:t>
                      </a:r>
                      <a:endParaRPr lang="en-US" sz="1400" b="0" i="0" u="none" strike="noStrike" dirty="0">
                        <a:solidFill>
                          <a:srgbClr val="000000"/>
                        </a:solidFill>
                        <a:effectLst/>
                        <a:latin typeface="Calibri"/>
                      </a:endParaRPr>
                    </a:p>
                  </a:txBody>
                  <a:tcPr marL="9218" marR="9218" marT="9218" marB="0" anchor="b"/>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40633958"/>
              </p:ext>
            </p:extLst>
          </p:nvPr>
        </p:nvGraphicFramePr>
        <p:xfrm>
          <a:off x="838200" y="2590800"/>
          <a:ext cx="5562598" cy="283538"/>
        </p:xfrm>
        <a:graphic>
          <a:graphicData uri="http://schemas.openxmlformats.org/drawingml/2006/table">
            <a:tbl>
              <a:tblPr>
                <a:tableStyleId>{5DA37D80-6434-44D0-A028-1B22A696006F}</a:tableStyleId>
              </a:tblPr>
              <a:tblGrid>
                <a:gridCol w="922085"/>
                <a:gridCol w="807046"/>
                <a:gridCol w="907926"/>
                <a:gridCol w="807046"/>
                <a:gridCol w="1008807"/>
                <a:gridCol w="1109688"/>
              </a:tblGrid>
              <a:tr h="222578">
                <a:tc>
                  <a:txBody>
                    <a:bodyPr/>
                    <a:lstStyle/>
                    <a:p>
                      <a:pPr algn="ctr" fontAlgn="b"/>
                      <a:r>
                        <a:rPr lang="en-US" sz="1800" b="1" u="none" strike="noStrike" dirty="0">
                          <a:solidFill>
                            <a:srgbClr val="00B050"/>
                          </a:solidFill>
                          <a:effectLst/>
                        </a:rPr>
                        <a:t>000000</a:t>
                      </a:r>
                      <a:endParaRPr lang="en-US" sz="1800" b="1" i="0" u="none" strike="noStrike" dirty="0">
                        <a:solidFill>
                          <a:srgbClr val="00B050"/>
                        </a:solidFill>
                        <a:effectLst/>
                        <a:latin typeface="Calibri"/>
                      </a:endParaRPr>
                    </a:p>
                  </a:txBody>
                  <a:tcPr marL="9218" marR="9218" marT="9218"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800" b="1" i="0" u="none" strike="noStrike" dirty="0" smtClean="0">
                          <a:solidFill>
                            <a:srgbClr val="FF0000"/>
                          </a:solidFill>
                          <a:effectLst/>
                          <a:latin typeface="+mn-lt"/>
                        </a:rPr>
                        <a:t>10000</a:t>
                      </a:r>
                      <a:endParaRPr lang="en-US" sz="1800" b="1" i="0" u="none" strike="noStrike" dirty="0">
                        <a:solidFill>
                          <a:srgbClr val="FF0000"/>
                        </a:solidFill>
                        <a:effectLst/>
                        <a:latin typeface="Calibri"/>
                      </a:endParaRPr>
                    </a:p>
                  </a:txBody>
                  <a:tcPr marL="9218" marR="9218" marT="9218"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800" b="1" u="none" strike="noStrike" dirty="0" smtClean="0">
                          <a:solidFill>
                            <a:srgbClr val="0070C0"/>
                          </a:solidFill>
                          <a:effectLst/>
                        </a:rPr>
                        <a:t>01001</a:t>
                      </a:r>
                      <a:endParaRPr lang="en-US" sz="1800" b="1" i="0" u="none" strike="noStrike" dirty="0">
                        <a:solidFill>
                          <a:srgbClr val="0070C0"/>
                        </a:solidFill>
                        <a:effectLst/>
                        <a:latin typeface="Calibri"/>
                      </a:endParaRPr>
                    </a:p>
                  </a:txBody>
                  <a:tcPr marL="9218" marR="9218" marT="9218"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800" b="1" u="none" strike="noStrike" dirty="0" smtClean="0">
                          <a:solidFill>
                            <a:srgbClr val="7030A0"/>
                          </a:solidFill>
                          <a:effectLst/>
                        </a:rPr>
                        <a:t>00111</a:t>
                      </a:r>
                      <a:endParaRPr lang="en-US" sz="1800" b="1" i="0" u="none" strike="noStrike" dirty="0">
                        <a:solidFill>
                          <a:srgbClr val="7030A0"/>
                        </a:solidFill>
                        <a:effectLst/>
                        <a:latin typeface="Calibri"/>
                      </a:endParaRPr>
                    </a:p>
                  </a:txBody>
                  <a:tcPr marL="9218" marR="9218" marT="9218"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800" b="1" u="none" strike="noStrike" dirty="0">
                          <a:solidFill>
                            <a:srgbClr val="FFC000"/>
                          </a:solidFill>
                          <a:effectLst/>
                        </a:rPr>
                        <a:t>00000</a:t>
                      </a:r>
                      <a:endParaRPr lang="en-US" sz="1800" b="1" i="0" u="none" strike="noStrike" dirty="0">
                        <a:solidFill>
                          <a:srgbClr val="FFC000"/>
                        </a:solidFill>
                        <a:effectLst/>
                        <a:latin typeface="Calibri"/>
                      </a:endParaRPr>
                    </a:p>
                  </a:txBody>
                  <a:tcPr marL="9218" marR="9218" marT="9218"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800" b="1" u="none" strike="noStrike" dirty="0">
                          <a:solidFill>
                            <a:srgbClr val="00B050"/>
                          </a:solidFill>
                          <a:effectLst/>
                        </a:rPr>
                        <a:t>100000</a:t>
                      </a:r>
                      <a:endParaRPr lang="en-US" sz="1800" b="1" i="0" u="none" strike="noStrike" dirty="0">
                        <a:solidFill>
                          <a:srgbClr val="00B050"/>
                        </a:solidFill>
                        <a:effectLst/>
                        <a:latin typeface="Calibri"/>
                      </a:endParaRPr>
                    </a:p>
                  </a:txBody>
                  <a:tcPr marL="9218" marR="9218" marT="9218"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080104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400" y="123600"/>
            <a:ext cx="8915400" cy="609600"/>
          </a:xfrm>
        </p:spPr>
        <p:txBody>
          <a:bodyPr/>
          <a:lstStyle/>
          <a:p>
            <a:r>
              <a:rPr lang="en-US" sz="2000" dirty="0" smtClean="0"/>
              <a:t>Configuring the ALU to execute a specific arithmetic operation </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2156188629"/>
              </p:ext>
            </p:extLst>
          </p:nvPr>
        </p:nvGraphicFramePr>
        <p:xfrm>
          <a:off x="304800" y="990600"/>
          <a:ext cx="3962400" cy="3571875"/>
        </p:xfrm>
        <a:graphic>
          <a:graphicData uri="http://schemas.openxmlformats.org/drawingml/2006/table">
            <a:tbl>
              <a:tblPr>
                <a:tableStyleId>{5940675A-B579-460E-94D1-54222C63F5DA}</a:tableStyleId>
              </a:tblPr>
              <a:tblGrid>
                <a:gridCol w="1475100"/>
                <a:gridCol w="745314"/>
                <a:gridCol w="1741986"/>
              </a:tblGrid>
              <a:tr h="238125">
                <a:tc gridSpan="3">
                  <a:txBody>
                    <a:bodyPr/>
                    <a:lstStyle/>
                    <a:p>
                      <a:pPr algn="ctr" fontAlgn="b"/>
                      <a:r>
                        <a:rPr lang="en-US" sz="1100" b="1" i="0" u="none" strike="noStrike" dirty="0" smtClean="0">
                          <a:solidFill>
                            <a:srgbClr val="000000"/>
                          </a:solidFill>
                          <a:effectLst/>
                          <a:latin typeface="+mj-lt"/>
                        </a:rPr>
                        <a:t>ALU Table</a:t>
                      </a:r>
                      <a:endParaRPr lang="en-US" sz="1100" b="1" i="0" u="none" strike="noStrike" dirty="0">
                        <a:solidFill>
                          <a:srgbClr val="000000"/>
                        </a:solidFill>
                        <a:effectLst/>
                        <a:latin typeface="+mj-lt"/>
                      </a:endParaRPr>
                    </a:p>
                  </a:txBody>
                  <a:tcPr marL="9525" marR="9525" marT="9525" marB="0" anchor="b"/>
                </a:tc>
                <a:tc hMerge="1">
                  <a:txBody>
                    <a:bodyPr/>
                    <a:lstStyle/>
                    <a:p>
                      <a:pPr algn="l" fontAlgn="b"/>
                      <a:endParaRPr lang="en-US" sz="1100" b="0" i="0" u="none" strike="noStrike" dirty="0">
                        <a:solidFill>
                          <a:srgbClr val="000000"/>
                        </a:solidFill>
                        <a:effectLst/>
                        <a:latin typeface="Calibri"/>
                      </a:endParaRPr>
                    </a:p>
                  </a:txBody>
                  <a:tcPr marL="9525" marR="9525" marT="9525" marB="0" anchor="b"/>
                </a:tc>
                <a:tc hMerge="1">
                  <a:txBody>
                    <a:bodyPr/>
                    <a:lstStyle/>
                    <a:p>
                      <a:pPr algn="l" fontAlgn="b"/>
                      <a:endParaRPr lang="en-US" sz="1100" b="0" i="0" u="none" strike="noStrike" dirty="0">
                        <a:solidFill>
                          <a:srgbClr val="000000"/>
                        </a:solidFill>
                        <a:effectLst/>
                        <a:latin typeface="Calibri"/>
                      </a:endParaRPr>
                    </a:p>
                  </a:txBody>
                  <a:tcPr marL="9525" marR="9525" marT="9525" marB="0" anchor="b"/>
                </a:tc>
              </a:tr>
              <a:tr h="238125">
                <a:tc>
                  <a:txBody>
                    <a:bodyPr/>
                    <a:lstStyle/>
                    <a:p>
                      <a:pPr algn="ctr" fontAlgn="b"/>
                      <a:r>
                        <a:rPr lang="en-US" sz="1100" b="1" u="none" strike="noStrike" dirty="0">
                          <a:effectLst/>
                        </a:rPr>
                        <a:t>Op</a:t>
                      </a:r>
                      <a:endParaRPr lang="en-US" sz="1100" b="1" i="0" u="none" strike="noStrike" dirty="0">
                        <a:solidFill>
                          <a:srgbClr val="000000"/>
                        </a:solidFill>
                        <a:effectLst/>
                        <a:latin typeface="Calibri"/>
                      </a:endParaRPr>
                    </a:p>
                  </a:txBody>
                  <a:tcPr marL="9525" marR="9525" marT="9525" marB="0" anchor="b"/>
                </a:tc>
                <a:tc>
                  <a:txBody>
                    <a:bodyPr/>
                    <a:lstStyle/>
                    <a:p>
                      <a:pPr algn="ctr" fontAlgn="b"/>
                      <a:r>
                        <a:rPr lang="en-US" sz="1100" b="1" u="none" strike="noStrike" dirty="0">
                          <a:effectLst/>
                        </a:rPr>
                        <a:t> </a:t>
                      </a:r>
                      <a:r>
                        <a:rPr lang="en-US" sz="1100" b="1" u="none" strike="noStrike" dirty="0" err="1">
                          <a:solidFill>
                            <a:srgbClr val="00B0F0"/>
                          </a:solidFill>
                          <a:effectLst/>
                        </a:rPr>
                        <a:t>ALUOp</a:t>
                      </a:r>
                      <a:r>
                        <a:rPr lang="en-US" sz="1100" b="1" u="none" strike="noStrike" dirty="0">
                          <a:effectLst/>
                        </a:rPr>
                        <a:t>  </a:t>
                      </a:r>
                      <a:endParaRPr lang="en-US" sz="1100" b="1" i="0" u="none" strike="noStrike" dirty="0">
                        <a:solidFill>
                          <a:srgbClr val="000000"/>
                        </a:solidFill>
                        <a:effectLst/>
                        <a:latin typeface="Calibri"/>
                      </a:endParaRPr>
                    </a:p>
                  </a:txBody>
                  <a:tcPr marL="9525" marR="9525" marT="9525" marB="0" anchor="b"/>
                </a:tc>
                <a:tc>
                  <a:txBody>
                    <a:bodyPr/>
                    <a:lstStyle/>
                    <a:p>
                      <a:pPr algn="ctr" fontAlgn="b"/>
                      <a:r>
                        <a:rPr lang="en-US" sz="1100" b="1" u="none" strike="noStrike" dirty="0">
                          <a:effectLst/>
                        </a:rPr>
                        <a:t> Description </a:t>
                      </a:r>
                      <a:endParaRPr lang="en-US" sz="1100" b="1" i="0" u="none" strike="noStrike" dirty="0">
                        <a:solidFill>
                          <a:srgbClr val="000000"/>
                        </a:solidFill>
                        <a:effectLst/>
                        <a:latin typeface="Calibri"/>
                      </a:endParaRPr>
                    </a:p>
                  </a:txBody>
                  <a:tcPr marL="9525" marR="9525" marT="9525" marB="0" anchor="b"/>
                </a:tc>
              </a:tr>
              <a:tr h="238125">
                <a:tc>
                  <a:txBody>
                    <a:bodyPr/>
                    <a:lstStyle/>
                    <a:p>
                      <a:pPr algn="ctr" fontAlgn="b"/>
                      <a:r>
                        <a:rPr lang="en-US" sz="1100" b="0" u="none" strike="noStrike" dirty="0">
                          <a:effectLst/>
                        </a:rPr>
                        <a:t> ADDITION       </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b="0" u="none" strike="noStrike" dirty="0">
                          <a:effectLst/>
                        </a:rPr>
                        <a:t>0000</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b="0" u="none" strike="noStrike" dirty="0">
                          <a:effectLst/>
                        </a:rPr>
                        <a:t> </a:t>
                      </a:r>
                      <a:r>
                        <a:rPr lang="en-US" sz="1100" b="0" u="none" strike="noStrike" dirty="0" err="1">
                          <a:effectLst/>
                        </a:rPr>
                        <a:t>ALUResult</a:t>
                      </a:r>
                      <a:r>
                        <a:rPr lang="en-US" sz="1100" b="0" u="none" strike="noStrike" dirty="0">
                          <a:effectLst/>
                        </a:rPr>
                        <a:t> = A + B</a:t>
                      </a:r>
                      <a:endParaRPr lang="en-US" sz="1100" b="0" i="0" u="none" strike="noStrike" dirty="0">
                        <a:solidFill>
                          <a:srgbClr val="000000"/>
                        </a:solidFill>
                        <a:effectLst/>
                        <a:latin typeface="Calibri"/>
                      </a:endParaRPr>
                    </a:p>
                  </a:txBody>
                  <a:tcPr marL="9525" marR="9525" marT="9525" marB="0" anchor="b"/>
                </a:tc>
              </a:tr>
              <a:tr h="238125">
                <a:tc>
                  <a:txBody>
                    <a:bodyPr/>
                    <a:lstStyle/>
                    <a:p>
                      <a:pPr algn="ctr" fontAlgn="b"/>
                      <a:r>
                        <a:rPr lang="en-US" sz="1100" u="none" strike="noStrike">
                          <a:effectLst/>
                        </a:rPr>
                        <a:t> SUBRACTION     </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0001</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 ALUResult = A - B</a:t>
                      </a:r>
                      <a:endParaRPr lang="en-US" sz="1100" b="0" i="0" u="none" strike="noStrike">
                        <a:solidFill>
                          <a:srgbClr val="000000"/>
                        </a:solidFill>
                        <a:effectLst/>
                        <a:latin typeface="Calibri"/>
                      </a:endParaRPr>
                    </a:p>
                  </a:txBody>
                  <a:tcPr marL="9525" marR="9525" marT="9525" marB="0" anchor="b"/>
                </a:tc>
              </a:tr>
              <a:tr h="238125">
                <a:tc>
                  <a:txBody>
                    <a:bodyPr/>
                    <a:lstStyle/>
                    <a:p>
                      <a:pPr algn="ctr" fontAlgn="b"/>
                      <a:r>
                        <a:rPr lang="en-US" sz="1100" u="none" strike="noStrike" dirty="0">
                          <a:effectLst/>
                        </a:rPr>
                        <a:t> MULTIPLICATION </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dirty="0">
                          <a:effectLst/>
                        </a:rPr>
                        <a:t>0010</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 ALUResult = A * B        </a:t>
                      </a:r>
                      <a:endParaRPr lang="en-US" sz="1100" b="0" i="0" u="none" strike="noStrike">
                        <a:solidFill>
                          <a:srgbClr val="000000"/>
                        </a:solidFill>
                        <a:effectLst/>
                        <a:latin typeface="Calibri"/>
                      </a:endParaRPr>
                    </a:p>
                  </a:txBody>
                  <a:tcPr marL="9525" marR="9525" marT="9525" marB="0" anchor="b"/>
                </a:tc>
              </a:tr>
              <a:tr h="238125">
                <a:tc>
                  <a:txBody>
                    <a:bodyPr/>
                    <a:lstStyle/>
                    <a:p>
                      <a:pPr algn="ctr" fontAlgn="b"/>
                      <a:r>
                        <a:rPr lang="en-US" sz="1100" u="none" strike="noStrike">
                          <a:effectLst/>
                        </a:rPr>
                        <a:t> AND            </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0011</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dirty="0">
                          <a:effectLst/>
                        </a:rPr>
                        <a:t> </a:t>
                      </a:r>
                      <a:r>
                        <a:rPr lang="en-US" sz="1100" u="none" strike="noStrike" dirty="0" err="1">
                          <a:effectLst/>
                        </a:rPr>
                        <a:t>ALUResult</a:t>
                      </a:r>
                      <a:r>
                        <a:rPr lang="en-US" sz="1100" u="none" strike="noStrike" dirty="0">
                          <a:effectLst/>
                        </a:rPr>
                        <a:t> = A and B</a:t>
                      </a:r>
                      <a:endParaRPr lang="en-US" sz="1100" b="0" i="0" u="none" strike="noStrike" dirty="0">
                        <a:solidFill>
                          <a:srgbClr val="000000"/>
                        </a:solidFill>
                        <a:effectLst/>
                        <a:latin typeface="Calibri"/>
                      </a:endParaRPr>
                    </a:p>
                  </a:txBody>
                  <a:tcPr marL="9525" marR="9525" marT="9525" marB="0" anchor="b"/>
                </a:tc>
              </a:tr>
              <a:tr h="238125">
                <a:tc>
                  <a:txBody>
                    <a:bodyPr/>
                    <a:lstStyle/>
                    <a:p>
                      <a:pPr algn="ctr" fontAlgn="b"/>
                      <a:r>
                        <a:rPr lang="en-US" sz="1100" u="none" strike="noStrike">
                          <a:effectLst/>
                        </a:rPr>
                        <a:t> OR             </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0100</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dirty="0">
                          <a:effectLst/>
                        </a:rPr>
                        <a:t> </a:t>
                      </a:r>
                      <a:r>
                        <a:rPr lang="en-US" sz="1100" u="none" strike="noStrike" dirty="0" err="1">
                          <a:effectLst/>
                        </a:rPr>
                        <a:t>ALUResult</a:t>
                      </a:r>
                      <a:r>
                        <a:rPr lang="en-US" sz="1100" u="none" strike="noStrike" dirty="0">
                          <a:effectLst/>
                        </a:rPr>
                        <a:t> = A or B</a:t>
                      </a:r>
                      <a:endParaRPr lang="en-US" sz="1100" b="0" i="0" u="none" strike="noStrike" dirty="0">
                        <a:solidFill>
                          <a:srgbClr val="000000"/>
                        </a:solidFill>
                        <a:effectLst/>
                        <a:latin typeface="Calibri"/>
                      </a:endParaRPr>
                    </a:p>
                  </a:txBody>
                  <a:tcPr marL="9525" marR="9525" marT="9525" marB="0" anchor="b"/>
                </a:tc>
              </a:tr>
              <a:tr h="238125">
                <a:tc>
                  <a:txBody>
                    <a:bodyPr/>
                    <a:lstStyle/>
                    <a:p>
                      <a:pPr algn="ctr" fontAlgn="b"/>
                      <a:r>
                        <a:rPr lang="en-US" sz="1100" u="none" strike="noStrike">
                          <a:effectLst/>
                        </a:rPr>
                        <a:t> SET LESS THAN  </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0101</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dirty="0">
                          <a:effectLst/>
                        </a:rPr>
                        <a:t> </a:t>
                      </a:r>
                      <a:r>
                        <a:rPr lang="en-US" sz="1100" u="none" strike="noStrike" dirty="0" err="1">
                          <a:effectLst/>
                        </a:rPr>
                        <a:t>ALUResult</a:t>
                      </a:r>
                      <a:r>
                        <a:rPr lang="en-US" sz="1100" u="none" strike="noStrike" dirty="0">
                          <a:effectLst/>
                        </a:rPr>
                        <a:t> =(A &lt; B)? 1:0 </a:t>
                      </a:r>
                      <a:endParaRPr lang="en-US" sz="1100" b="0" i="0" u="none" strike="noStrike" dirty="0">
                        <a:solidFill>
                          <a:srgbClr val="000000"/>
                        </a:solidFill>
                        <a:effectLst/>
                        <a:latin typeface="Calibri"/>
                      </a:endParaRPr>
                    </a:p>
                  </a:txBody>
                  <a:tcPr marL="9525" marR="9525" marT="9525" marB="0" anchor="b"/>
                </a:tc>
              </a:tr>
              <a:tr h="238125">
                <a:tc>
                  <a:txBody>
                    <a:bodyPr/>
                    <a:lstStyle/>
                    <a:p>
                      <a:pPr algn="ctr" fontAlgn="b"/>
                      <a:r>
                        <a:rPr lang="en-US" sz="1100" u="none" strike="noStrike">
                          <a:effectLst/>
                        </a:rPr>
                        <a:t> SET EQUAL      </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0110</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 </a:t>
                      </a:r>
                      <a:r>
                        <a:rPr lang="en-US" sz="1100" u="none" strike="noStrike" dirty="0" err="1">
                          <a:effectLst/>
                        </a:rPr>
                        <a:t>ALUResult</a:t>
                      </a:r>
                      <a:r>
                        <a:rPr lang="en-US" sz="1100" u="none" strike="noStrike" dirty="0">
                          <a:effectLst/>
                        </a:rPr>
                        <a:t> =(A</a:t>
                      </a:r>
                      <a:r>
                        <a:rPr lang="en-US" sz="1100" u="none" strike="noStrike" dirty="0" smtClean="0">
                          <a:effectLst/>
                        </a:rPr>
                        <a:t>==B</a:t>
                      </a:r>
                      <a:r>
                        <a:rPr lang="en-US" sz="1100" u="none" strike="noStrike" dirty="0">
                          <a:effectLst/>
                        </a:rPr>
                        <a:t>)  ? 1:0</a:t>
                      </a:r>
                      <a:endParaRPr lang="en-US" sz="1100" b="0" i="0" u="none" strike="noStrike" dirty="0">
                        <a:solidFill>
                          <a:srgbClr val="000000"/>
                        </a:solidFill>
                        <a:effectLst/>
                        <a:latin typeface="Calibri"/>
                      </a:endParaRPr>
                    </a:p>
                  </a:txBody>
                  <a:tcPr marL="9525" marR="9525" marT="9525" marB="0" anchor="b"/>
                </a:tc>
              </a:tr>
              <a:tr h="238125">
                <a:tc>
                  <a:txBody>
                    <a:bodyPr/>
                    <a:lstStyle/>
                    <a:p>
                      <a:pPr algn="ctr" fontAlgn="b"/>
                      <a:r>
                        <a:rPr lang="en-US" sz="1100" u="none" strike="noStrike">
                          <a:effectLst/>
                        </a:rPr>
                        <a:t> SET NOT EQUAL  </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0111</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 </a:t>
                      </a:r>
                      <a:r>
                        <a:rPr lang="en-US" sz="1100" u="none" strike="noStrike" dirty="0" err="1">
                          <a:effectLst/>
                        </a:rPr>
                        <a:t>ALUResult</a:t>
                      </a:r>
                      <a:r>
                        <a:rPr lang="en-US" sz="1100" u="none" strike="noStrike" dirty="0">
                          <a:effectLst/>
                        </a:rPr>
                        <a:t> =(A!=B) ? 1:0</a:t>
                      </a:r>
                      <a:endParaRPr lang="en-US" sz="1100" b="0" i="0" u="none" strike="noStrike" dirty="0">
                        <a:solidFill>
                          <a:srgbClr val="000000"/>
                        </a:solidFill>
                        <a:effectLst/>
                        <a:latin typeface="Calibri"/>
                      </a:endParaRPr>
                    </a:p>
                  </a:txBody>
                  <a:tcPr marL="9525" marR="9525" marT="9525" marB="0" anchor="b"/>
                </a:tc>
              </a:tr>
              <a:tr h="238125">
                <a:tc>
                  <a:txBody>
                    <a:bodyPr/>
                    <a:lstStyle/>
                    <a:p>
                      <a:pPr algn="ctr" fontAlgn="b"/>
                      <a:r>
                        <a:rPr lang="en-US" sz="1100" u="none" strike="noStrike">
                          <a:effectLst/>
                        </a:rPr>
                        <a:t> LEFT SHIFT     </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1000</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dirty="0">
                          <a:effectLst/>
                        </a:rPr>
                        <a:t> </a:t>
                      </a:r>
                      <a:r>
                        <a:rPr lang="en-US" sz="1100" u="none" strike="noStrike" dirty="0" err="1">
                          <a:effectLst/>
                        </a:rPr>
                        <a:t>ALUResult</a:t>
                      </a:r>
                      <a:r>
                        <a:rPr lang="en-US" sz="1100" u="none" strike="noStrike" dirty="0">
                          <a:effectLst/>
                        </a:rPr>
                        <a:t> = A &lt;&lt; B   </a:t>
                      </a:r>
                      <a:endParaRPr lang="en-US" sz="1100" b="0" i="0" u="none" strike="noStrike" dirty="0">
                        <a:solidFill>
                          <a:srgbClr val="000000"/>
                        </a:solidFill>
                        <a:effectLst/>
                        <a:latin typeface="Calibri"/>
                      </a:endParaRPr>
                    </a:p>
                  </a:txBody>
                  <a:tcPr marL="9525" marR="9525" marT="9525" marB="0" anchor="b"/>
                </a:tc>
              </a:tr>
              <a:tr h="238125">
                <a:tc>
                  <a:txBody>
                    <a:bodyPr/>
                    <a:lstStyle/>
                    <a:p>
                      <a:pPr algn="ctr" fontAlgn="b"/>
                      <a:r>
                        <a:rPr lang="en-US" sz="1100" u="none" strike="noStrike">
                          <a:effectLst/>
                        </a:rPr>
                        <a:t> RIGHT SHIFT    </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1001</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dirty="0">
                          <a:effectLst/>
                        </a:rPr>
                        <a:t> </a:t>
                      </a:r>
                      <a:r>
                        <a:rPr lang="en-US" sz="1100" u="none" strike="noStrike" dirty="0" err="1">
                          <a:effectLst/>
                        </a:rPr>
                        <a:t>ALUResult</a:t>
                      </a:r>
                      <a:r>
                        <a:rPr lang="en-US" sz="1100" u="none" strike="noStrike" dirty="0">
                          <a:effectLst/>
                        </a:rPr>
                        <a:t> = A &gt;&gt; B</a:t>
                      </a:r>
                      <a:endParaRPr lang="en-US" sz="1100" b="0" i="0" u="none" strike="noStrike" dirty="0">
                        <a:solidFill>
                          <a:srgbClr val="000000"/>
                        </a:solidFill>
                        <a:effectLst/>
                        <a:latin typeface="Calibri"/>
                      </a:endParaRPr>
                    </a:p>
                  </a:txBody>
                  <a:tcPr marL="9525" marR="9525" marT="9525" marB="0" anchor="b"/>
                </a:tc>
              </a:tr>
              <a:tr h="238125">
                <a:tc>
                  <a:txBody>
                    <a:bodyPr/>
                    <a:lstStyle/>
                    <a:p>
                      <a:pPr algn="ctr" fontAlgn="b"/>
                      <a:r>
                        <a:rPr lang="en-US" sz="1100" u="none" strike="noStrike">
                          <a:effectLst/>
                        </a:rPr>
                        <a:t> ROTATE RIGHT   </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1010</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dirty="0">
                          <a:effectLst/>
                        </a:rPr>
                        <a:t> </a:t>
                      </a:r>
                      <a:r>
                        <a:rPr lang="en-US" sz="1100" u="none" strike="noStrike" dirty="0" err="1">
                          <a:effectLst/>
                        </a:rPr>
                        <a:t>ALUResult</a:t>
                      </a:r>
                      <a:r>
                        <a:rPr lang="en-US" sz="1100" u="none" strike="noStrike" dirty="0">
                          <a:effectLst/>
                        </a:rPr>
                        <a:t> = A ROTR B </a:t>
                      </a:r>
                      <a:endParaRPr lang="en-US" sz="1100" b="0" i="0" u="none" strike="noStrike" dirty="0">
                        <a:solidFill>
                          <a:srgbClr val="000000"/>
                        </a:solidFill>
                        <a:effectLst/>
                        <a:latin typeface="Calibri"/>
                      </a:endParaRPr>
                    </a:p>
                  </a:txBody>
                  <a:tcPr marL="9525" marR="9525" marT="9525" marB="0" anchor="b"/>
                </a:tc>
              </a:tr>
              <a:tr h="238125">
                <a:tc>
                  <a:txBody>
                    <a:bodyPr/>
                    <a:lstStyle/>
                    <a:p>
                      <a:pPr algn="ctr" fontAlgn="b"/>
                      <a:r>
                        <a:rPr lang="en-US" sz="1100" u="none" strike="noStrike">
                          <a:effectLst/>
                        </a:rPr>
                        <a:t> COUNT ONES     </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1011</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 </a:t>
                      </a:r>
                      <a:r>
                        <a:rPr lang="en-US" sz="1100" u="none" strike="noStrike" dirty="0" err="1">
                          <a:effectLst/>
                        </a:rPr>
                        <a:t>ALUResult</a:t>
                      </a:r>
                      <a:r>
                        <a:rPr lang="en-US" sz="1100" u="none" strike="noStrike" dirty="0">
                          <a:effectLst/>
                        </a:rPr>
                        <a:t> = A CLO </a:t>
                      </a:r>
                      <a:endParaRPr lang="en-US" sz="1100" b="0" i="0" u="none" strike="noStrike" dirty="0">
                        <a:solidFill>
                          <a:srgbClr val="000000"/>
                        </a:solidFill>
                        <a:effectLst/>
                        <a:latin typeface="Calibri"/>
                      </a:endParaRPr>
                    </a:p>
                  </a:txBody>
                  <a:tcPr marL="9525" marR="9525" marT="9525" marB="0" anchor="b"/>
                </a:tc>
              </a:tr>
              <a:tr h="238125">
                <a:tc>
                  <a:txBody>
                    <a:bodyPr/>
                    <a:lstStyle/>
                    <a:p>
                      <a:pPr algn="ctr" fontAlgn="b"/>
                      <a:r>
                        <a:rPr lang="en-US" sz="1100" u="none" strike="noStrike">
                          <a:effectLst/>
                        </a:rPr>
                        <a:t> COUNT ZEROS    </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1100</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dirty="0">
                          <a:effectLst/>
                        </a:rPr>
                        <a:t> </a:t>
                      </a:r>
                      <a:r>
                        <a:rPr lang="en-US" sz="1100" u="none" strike="noStrike" dirty="0" err="1">
                          <a:effectLst/>
                        </a:rPr>
                        <a:t>ALUResult</a:t>
                      </a:r>
                      <a:r>
                        <a:rPr lang="en-US" sz="1100" u="none" strike="noStrike" dirty="0">
                          <a:effectLst/>
                        </a:rPr>
                        <a:t> = A CLZ  </a:t>
                      </a:r>
                      <a:endParaRPr lang="en-US" sz="1100" b="0" i="0" u="none" strike="noStrike" dirty="0">
                        <a:solidFill>
                          <a:srgbClr val="000000"/>
                        </a:solidFill>
                        <a:effectLst/>
                        <a:latin typeface="Calibri"/>
                      </a:endParaRPr>
                    </a:p>
                  </a:txBody>
                  <a:tcPr marL="9525" marR="9525" marT="9525" marB="0" anchor="b"/>
                </a:tc>
              </a:tr>
            </a:tbl>
          </a:graphicData>
        </a:graphic>
      </p:graphicFrame>
      <p:sp>
        <p:nvSpPr>
          <p:cNvPr id="5" name="TextBox 4"/>
          <p:cNvSpPr txBox="1"/>
          <p:nvPr/>
        </p:nvSpPr>
        <p:spPr>
          <a:xfrm>
            <a:off x="4362000" y="980400"/>
            <a:ext cx="4800600" cy="3647152"/>
          </a:xfrm>
          <a:prstGeom prst="rect">
            <a:avLst/>
          </a:prstGeom>
          <a:noFill/>
        </p:spPr>
        <p:txBody>
          <a:bodyPr wrap="square" rtlCol="0">
            <a:spAutoFit/>
          </a:bodyPr>
          <a:lstStyle/>
          <a:p>
            <a:r>
              <a:rPr lang="en-US" sz="1100" dirty="0" smtClean="0">
                <a:latin typeface="+mj-lt"/>
              </a:rPr>
              <a:t>NOTES:-</a:t>
            </a:r>
          </a:p>
          <a:p>
            <a:r>
              <a:rPr lang="en-US" sz="1100" dirty="0" smtClean="0">
                <a:latin typeface="+mj-lt"/>
              </a:rPr>
              <a:t>MULTIPLICATION </a:t>
            </a:r>
            <a:r>
              <a:rPr lang="en-US" sz="1100" dirty="0">
                <a:latin typeface="+mj-lt"/>
              </a:rPr>
              <a:t>: 32-bit signed multiplication results with 64-bit output.</a:t>
            </a:r>
          </a:p>
          <a:p>
            <a:r>
              <a:rPr lang="en-US" sz="1100" dirty="0" smtClean="0">
                <a:latin typeface="+mj-lt"/>
              </a:rPr>
              <a:t>                 </a:t>
            </a:r>
            <a:r>
              <a:rPr lang="en-US" sz="1100" dirty="0" err="1">
                <a:latin typeface="+mj-lt"/>
              </a:rPr>
              <a:t>ALUResult</a:t>
            </a:r>
            <a:r>
              <a:rPr lang="en-US" sz="1100" dirty="0">
                <a:latin typeface="+mj-lt"/>
              </a:rPr>
              <a:t> will be set to lower 32 bits of the product value. </a:t>
            </a:r>
          </a:p>
          <a:p>
            <a:endParaRPr lang="en-US" sz="1100" dirty="0" smtClean="0">
              <a:latin typeface="+mj-lt"/>
            </a:endParaRPr>
          </a:p>
          <a:p>
            <a:r>
              <a:rPr lang="en-US" sz="1100" dirty="0" smtClean="0">
                <a:latin typeface="+mj-lt"/>
              </a:rPr>
              <a:t>SET </a:t>
            </a:r>
            <a:r>
              <a:rPr lang="en-US" sz="1100" dirty="0">
                <a:latin typeface="+mj-lt"/>
              </a:rPr>
              <a:t>LESS THAN : </a:t>
            </a:r>
            <a:r>
              <a:rPr lang="en-US" sz="1100" dirty="0" err="1">
                <a:latin typeface="+mj-lt"/>
              </a:rPr>
              <a:t>ALUResult</a:t>
            </a:r>
            <a:r>
              <a:rPr lang="en-US" sz="1100" dirty="0">
                <a:latin typeface="+mj-lt"/>
              </a:rPr>
              <a:t> is '32'h000000001' if A &lt; B.</a:t>
            </a:r>
          </a:p>
          <a:p>
            <a:endParaRPr lang="en-US" sz="1100" dirty="0" smtClean="0">
              <a:latin typeface="+mj-lt"/>
            </a:endParaRPr>
          </a:p>
          <a:p>
            <a:r>
              <a:rPr lang="en-US" sz="1100" dirty="0" smtClean="0">
                <a:latin typeface="+mj-lt"/>
              </a:rPr>
              <a:t>LEFT </a:t>
            </a:r>
            <a:r>
              <a:rPr lang="en-US" sz="1100" dirty="0">
                <a:latin typeface="+mj-lt"/>
              </a:rPr>
              <a:t>SHIFT: The contents of the 32-bit "A" input are shifted left, </a:t>
            </a:r>
          </a:p>
          <a:p>
            <a:r>
              <a:rPr lang="en-US" sz="1100" dirty="0" smtClean="0">
                <a:latin typeface="+mj-lt"/>
              </a:rPr>
              <a:t>             </a:t>
            </a:r>
            <a:r>
              <a:rPr lang="en-US" sz="1100" dirty="0">
                <a:latin typeface="+mj-lt"/>
              </a:rPr>
              <a:t>inserting zeros into the emptied bits by the amount </a:t>
            </a:r>
          </a:p>
          <a:p>
            <a:r>
              <a:rPr lang="en-US" sz="1100" dirty="0" smtClean="0">
                <a:latin typeface="+mj-lt"/>
              </a:rPr>
              <a:t>             </a:t>
            </a:r>
            <a:r>
              <a:rPr lang="en-US" sz="1100" dirty="0">
                <a:latin typeface="+mj-lt"/>
              </a:rPr>
              <a:t>specified in B.</a:t>
            </a:r>
          </a:p>
          <a:p>
            <a:endParaRPr lang="en-US" sz="1100" dirty="0">
              <a:latin typeface="+mj-lt"/>
            </a:endParaRPr>
          </a:p>
          <a:p>
            <a:r>
              <a:rPr lang="en-US" sz="1100" dirty="0" smtClean="0">
                <a:latin typeface="+mj-lt"/>
              </a:rPr>
              <a:t>ROTR</a:t>
            </a:r>
            <a:r>
              <a:rPr lang="en-US" sz="1100" dirty="0">
                <a:latin typeface="+mj-lt"/>
              </a:rPr>
              <a:t>: logical right-rotate of a word by a fixed number of bits. </a:t>
            </a:r>
          </a:p>
          <a:p>
            <a:r>
              <a:rPr lang="en-US" sz="1100" dirty="0" smtClean="0">
                <a:latin typeface="+mj-lt"/>
              </a:rPr>
              <a:t>       </a:t>
            </a:r>
            <a:r>
              <a:rPr lang="en-US" sz="1100" dirty="0">
                <a:latin typeface="+mj-lt"/>
              </a:rPr>
              <a:t>The contents of the 32-bit "A" input are rotated right. </a:t>
            </a:r>
          </a:p>
          <a:p>
            <a:r>
              <a:rPr lang="en-US" sz="1100" dirty="0" smtClean="0">
                <a:latin typeface="+mj-lt"/>
              </a:rPr>
              <a:t>       </a:t>
            </a:r>
            <a:r>
              <a:rPr lang="en-US" sz="1100" dirty="0">
                <a:latin typeface="+mj-lt"/>
              </a:rPr>
              <a:t>The bit-rotate amount is specified by "B".</a:t>
            </a:r>
          </a:p>
          <a:p>
            <a:endParaRPr lang="en-US" sz="1100" dirty="0">
              <a:latin typeface="+mj-lt"/>
            </a:endParaRPr>
          </a:p>
          <a:p>
            <a:r>
              <a:rPr lang="en-US" sz="1100" dirty="0" smtClean="0">
                <a:latin typeface="+mj-lt"/>
              </a:rPr>
              <a:t>CLO</a:t>
            </a:r>
            <a:r>
              <a:rPr lang="en-US" sz="1100" dirty="0">
                <a:latin typeface="+mj-lt"/>
              </a:rPr>
              <a:t>: Count the number of leading ones in a word.</a:t>
            </a:r>
          </a:p>
          <a:p>
            <a:r>
              <a:rPr lang="en-US" sz="1100" dirty="0" smtClean="0">
                <a:latin typeface="+mj-lt"/>
              </a:rPr>
              <a:t>      </a:t>
            </a:r>
            <a:r>
              <a:rPr lang="en-US" sz="1100" dirty="0">
                <a:latin typeface="+mj-lt"/>
              </a:rPr>
              <a:t>Bits 31..0 of the input "A" are scanned from most significant to </a:t>
            </a:r>
          </a:p>
          <a:p>
            <a:r>
              <a:rPr lang="en-US" sz="1100" dirty="0" smtClean="0">
                <a:latin typeface="+mj-lt"/>
              </a:rPr>
              <a:t>      </a:t>
            </a:r>
            <a:r>
              <a:rPr lang="en-US" sz="1100" dirty="0">
                <a:latin typeface="+mj-lt"/>
              </a:rPr>
              <a:t>least significant bit.  </a:t>
            </a:r>
          </a:p>
          <a:p>
            <a:r>
              <a:rPr lang="en-US" sz="1100" dirty="0" smtClean="0">
                <a:latin typeface="+mj-lt"/>
              </a:rPr>
              <a:t> </a:t>
            </a:r>
          </a:p>
          <a:p>
            <a:r>
              <a:rPr lang="en-US" sz="1100" dirty="0" smtClean="0">
                <a:latin typeface="+mj-lt"/>
              </a:rPr>
              <a:t>CLZ</a:t>
            </a:r>
            <a:r>
              <a:rPr lang="en-US" sz="1100" dirty="0">
                <a:latin typeface="+mj-lt"/>
              </a:rPr>
              <a:t>: Count the number of leading zeros in a word.</a:t>
            </a:r>
          </a:p>
          <a:p>
            <a:r>
              <a:rPr lang="en-US" sz="1100" dirty="0" smtClean="0">
                <a:latin typeface="+mj-lt"/>
              </a:rPr>
              <a:t>      </a:t>
            </a:r>
            <a:r>
              <a:rPr lang="en-US" sz="1100" dirty="0">
                <a:latin typeface="+mj-lt"/>
              </a:rPr>
              <a:t>Bits 31..0 of the input "A" are scanned from most significant to </a:t>
            </a:r>
          </a:p>
          <a:p>
            <a:r>
              <a:rPr lang="en-US" sz="1100" dirty="0" smtClean="0">
                <a:latin typeface="+mj-lt"/>
              </a:rPr>
              <a:t>      </a:t>
            </a:r>
            <a:r>
              <a:rPr lang="en-US" sz="1100" dirty="0">
                <a:latin typeface="+mj-lt"/>
              </a:rPr>
              <a:t>least significant bit. </a:t>
            </a:r>
          </a:p>
        </p:txBody>
      </p:sp>
    </p:spTree>
    <p:extLst>
      <p:ext uri="{BB962C8B-B14F-4D97-AF65-F5344CB8AC3E}">
        <p14:creationId xmlns:p14="http://schemas.microsoft.com/office/powerpoint/2010/main" val="3193180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AutoShape 2"/>
          <p:cNvSpPr>
            <a:spLocks noGrp="1" noChangeArrowheads="1"/>
          </p:cNvSpPr>
          <p:nvPr>
            <p:ph type="body" idx="4294967295"/>
          </p:nvPr>
        </p:nvSpPr>
        <p:spPr>
          <a:xfrm>
            <a:off x="0" y="1143000"/>
            <a:ext cx="8382000" cy="4114800"/>
          </a:xfrm>
        </p:spPr>
        <p:txBody>
          <a:bodyPr/>
          <a:lstStyle/>
          <a:p>
            <a:pPr>
              <a:buFontTx/>
              <a:buNone/>
            </a:pPr>
            <a:r>
              <a:rPr lang="en-US" altLang="en-US" smtClean="0"/>
              <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endParaRPr lang="en-US" altLang="en-US" smtClean="0"/>
          </a:p>
        </p:txBody>
      </p:sp>
      <p:pic>
        <p:nvPicPr>
          <p:cNvPr id="5" name="Picture 3" descr="C:\Users\akoglu\Dropbox\ece274\datapat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201" y="152401"/>
            <a:ext cx="8696999" cy="44196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p:cNvGraphicFramePr>
            <a:graphicFrameLocks noGrp="1"/>
          </p:cNvGraphicFramePr>
          <p:nvPr>
            <p:extLst>
              <p:ext uri="{D42A27DB-BD31-4B8C-83A1-F6EECF244321}">
                <p14:modId xmlns:p14="http://schemas.microsoft.com/office/powerpoint/2010/main" val="2568875867"/>
              </p:ext>
            </p:extLst>
          </p:nvPr>
        </p:nvGraphicFramePr>
        <p:xfrm>
          <a:off x="142201" y="4802496"/>
          <a:ext cx="8991603" cy="1010920"/>
        </p:xfrm>
        <a:graphic>
          <a:graphicData uri="http://schemas.openxmlformats.org/drawingml/2006/table">
            <a:tbl>
              <a:tblPr firstRow="1" bandRow="1">
                <a:tableStyleId>{5940675A-B579-460E-94D1-54222C63F5DA}</a:tableStyleId>
              </a:tblPr>
              <a:tblGrid>
                <a:gridCol w="762004"/>
                <a:gridCol w="838200"/>
                <a:gridCol w="1066800"/>
                <a:gridCol w="914400"/>
                <a:gridCol w="838200"/>
                <a:gridCol w="1143000"/>
                <a:gridCol w="1143000"/>
                <a:gridCol w="1286932"/>
                <a:gridCol w="999067"/>
              </a:tblGrid>
              <a:tr h="370840">
                <a:tc>
                  <a:txBody>
                    <a:bodyPr/>
                    <a:lstStyle/>
                    <a:p>
                      <a:r>
                        <a:rPr lang="en-US" dirty="0" smtClean="0"/>
                        <a:t>Type</a:t>
                      </a:r>
                      <a:endParaRPr lang="en-US" dirty="0"/>
                    </a:p>
                  </a:txBody>
                  <a:tcPr marL="0" marR="0" marT="0" marB="0"/>
                </a:tc>
                <a:tc>
                  <a:txBody>
                    <a:bodyPr/>
                    <a:lstStyle/>
                    <a:p>
                      <a:pPr algn="ctr"/>
                      <a:r>
                        <a:rPr lang="en-US" dirty="0" err="1" smtClean="0">
                          <a:solidFill>
                            <a:srgbClr val="00B0F0"/>
                          </a:solidFill>
                        </a:rPr>
                        <a:t>RegDst</a:t>
                      </a:r>
                      <a:endParaRPr lang="en-US" dirty="0">
                        <a:solidFill>
                          <a:srgbClr val="00B0F0"/>
                        </a:solidFill>
                      </a:endParaRPr>
                    </a:p>
                  </a:txBody>
                  <a:tcPr marL="0" marR="0" marT="0" marB="0"/>
                </a:tc>
                <a:tc>
                  <a:txBody>
                    <a:bodyPr/>
                    <a:lstStyle/>
                    <a:p>
                      <a:pPr algn="ctr"/>
                      <a:r>
                        <a:rPr lang="en-US" dirty="0" err="1" smtClean="0">
                          <a:solidFill>
                            <a:srgbClr val="00B0F0"/>
                          </a:solidFill>
                        </a:rPr>
                        <a:t>RegWrite</a:t>
                      </a:r>
                      <a:endParaRPr lang="en-US" dirty="0">
                        <a:solidFill>
                          <a:srgbClr val="00B0F0"/>
                        </a:solidFill>
                      </a:endParaRPr>
                    </a:p>
                  </a:txBody>
                  <a:tcPr marL="0" marR="0" marT="0" marB="0"/>
                </a:tc>
                <a:tc>
                  <a:txBody>
                    <a:bodyPr/>
                    <a:lstStyle/>
                    <a:p>
                      <a:pPr algn="ctr"/>
                      <a:r>
                        <a:rPr lang="en-US" dirty="0" err="1" smtClean="0">
                          <a:solidFill>
                            <a:srgbClr val="00B0F0"/>
                          </a:solidFill>
                        </a:rPr>
                        <a:t>ALUSrc</a:t>
                      </a:r>
                      <a:endParaRPr lang="en-US" dirty="0">
                        <a:solidFill>
                          <a:srgbClr val="00B0F0"/>
                        </a:solidFill>
                      </a:endParaRPr>
                    </a:p>
                  </a:txBody>
                  <a:tcPr marL="0" marR="0" marT="0" marB="0"/>
                </a:tc>
                <a:tc>
                  <a:txBody>
                    <a:bodyPr/>
                    <a:lstStyle/>
                    <a:p>
                      <a:pPr algn="ctr"/>
                      <a:r>
                        <a:rPr lang="en-US" dirty="0" err="1" smtClean="0">
                          <a:solidFill>
                            <a:srgbClr val="00B0F0"/>
                          </a:solidFill>
                        </a:rPr>
                        <a:t>ALUOp</a:t>
                      </a:r>
                      <a:endParaRPr lang="en-US" dirty="0">
                        <a:solidFill>
                          <a:srgbClr val="00B0F0"/>
                        </a:solidFill>
                      </a:endParaRPr>
                    </a:p>
                  </a:txBody>
                  <a:tcPr marL="0" marR="0" marT="0" marB="0"/>
                </a:tc>
                <a:tc>
                  <a:txBody>
                    <a:bodyPr/>
                    <a:lstStyle/>
                    <a:p>
                      <a:pPr algn="ctr"/>
                      <a:r>
                        <a:rPr lang="en-US" dirty="0" err="1" smtClean="0">
                          <a:solidFill>
                            <a:srgbClr val="00B0F0"/>
                          </a:solidFill>
                        </a:rPr>
                        <a:t>MemRead</a:t>
                      </a:r>
                      <a:endParaRPr lang="en-US" dirty="0">
                        <a:solidFill>
                          <a:srgbClr val="00B0F0"/>
                        </a:solidFill>
                      </a:endParaRPr>
                    </a:p>
                  </a:txBody>
                  <a:tcPr marL="0" marR="0" marT="0" marB="0"/>
                </a:tc>
                <a:tc>
                  <a:txBody>
                    <a:bodyPr/>
                    <a:lstStyle/>
                    <a:p>
                      <a:pPr algn="ctr"/>
                      <a:r>
                        <a:rPr lang="en-US" dirty="0" err="1" smtClean="0">
                          <a:solidFill>
                            <a:srgbClr val="00B0F0"/>
                          </a:solidFill>
                        </a:rPr>
                        <a:t>MemWrite</a:t>
                      </a:r>
                      <a:endParaRPr lang="en-US" dirty="0">
                        <a:solidFill>
                          <a:srgbClr val="00B0F0"/>
                        </a:solidFill>
                      </a:endParaRPr>
                    </a:p>
                  </a:txBody>
                  <a:tcPr marL="0" marR="0" marT="0" marB="0"/>
                </a:tc>
                <a:tc>
                  <a:txBody>
                    <a:bodyPr/>
                    <a:lstStyle/>
                    <a:p>
                      <a:pPr algn="ctr"/>
                      <a:r>
                        <a:rPr lang="en-US" dirty="0" err="1" smtClean="0">
                          <a:solidFill>
                            <a:srgbClr val="00B0F0"/>
                          </a:solidFill>
                        </a:rPr>
                        <a:t>MemtoReg</a:t>
                      </a:r>
                      <a:endParaRPr lang="en-US" dirty="0">
                        <a:solidFill>
                          <a:srgbClr val="00B0F0"/>
                        </a:solidFill>
                      </a:endParaRPr>
                    </a:p>
                  </a:txBody>
                  <a:tcPr marL="0" marR="0" marT="0" marB="0"/>
                </a:tc>
                <a:tc>
                  <a:txBody>
                    <a:bodyPr/>
                    <a:lstStyle/>
                    <a:p>
                      <a:pPr algn="ctr"/>
                      <a:r>
                        <a:rPr lang="en-US" dirty="0" err="1" smtClean="0">
                          <a:solidFill>
                            <a:srgbClr val="00B0F0"/>
                          </a:solidFill>
                        </a:rPr>
                        <a:t>PCSrc</a:t>
                      </a:r>
                      <a:endParaRPr lang="en-US" dirty="0">
                        <a:solidFill>
                          <a:srgbClr val="00B0F0"/>
                        </a:solidFill>
                      </a:endParaRPr>
                    </a:p>
                  </a:txBody>
                  <a:tcPr marL="0" marR="0" marT="0" marB="0"/>
                </a:tc>
              </a:tr>
              <a:tr h="370840">
                <a:tc>
                  <a:txBody>
                    <a:bodyPr/>
                    <a:lstStyle/>
                    <a:p>
                      <a:pPr algn="ctr"/>
                      <a:r>
                        <a:rPr lang="en-US" dirty="0" smtClean="0"/>
                        <a:t>add</a:t>
                      </a:r>
                      <a:endParaRPr lang="en-US" dirty="0"/>
                    </a:p>
                  </a:txBody>
                  <a:tcPr marL="0" marR="0" marT="0" marB="0"/>
                </a:tc>
                <a:tc>
                  <a:txBody>
                    <a:bodyPr/>
                    <a:lstStyle/>
                    <a:p>
                      <a:pPr algn="ctr"/>
                      <a:r>
                        <a:rPr lang="en-US" dirty="0" smtClean="0"/>
                        <a:t>1</a:t>
                      </a:r>
                      <a:endParaRPr lang="en-US" dirty="0"/>
                    </a:p>
                  </a:txBody>
                  <a:tcPr marL="0" marR="0" marT="0" marB="0"/>
                </a:tc>
                <a:tc>
                  <a:txBody>
                    <a:bodyPr/>
                    <a:lstStyle/>
                    <a:p>
                      <a:pPr algn="ctr"/>
                      <a:r>
                        <a:rPr lang="en-US" dirty="0" smtClean="0"/>
                        <a:t>1</a:t>
                      </a:r>
                      <a:endParaRPr lang="en-US" dirty="0"/>
                    </a:p>
                  </a:txBody>
                  <a:tcPr marL="0" marR="0" marT="0" marB="0"/>
                </a:tc>
                <a:tc>
                  <a:txBody>
                    <a:bodyPr/>
                    <a:lstStyle/>
                    <a:p>
                      <a:pPr algn="ctr"/>
                      <a:r>
                        <a:rPr lang="en-US" dirty="0" smtClean="0"/>
                        <a:t>0</a:t>
                      </a:r>
                      <a:endParaRPr lang="en-US" dirty="0"/>
                    </a:p>
                  </a:txBody>
                  <a:tcPr marL="0" marR="0" marT="0" marB="0"/>
                </a:tc>
                <a:tc>
                  <a:txBody>
                    <a:bodyPr/>
                    <a:lstStyle/>
                    <a:p>
                      <a:pPr algn="ctr"/>
                      <a:r>
                        <a:rPr lang="en-US" dirty="0" smtClean="0"/>
                        <a:t>0000</a:t>
                      </a:r>
                    </a:p>
                    <a:p>
                      <a:pPr algn="ctr"/>
                      <a:r>
                        <a:rPr lang="en-US" sz="1200" dirty="0" smtClean="0"/>
                        <a:t>(ALU Table</a:t>
                      </a:r>
                    </a:p>
                    <a:p>
                      <a:pPr algn="ctr"/>
                      <a:r>
                        <a:rPr lang="en-US" sz="1200" dirty="0" smtClean="0"/>
                        <a:t>See slide 6)</a:t>
                      </a:r>
                      <a:endParaRPr lang="en-US" sz="1200" dirty="0"/>
                    </a:p>
                  </a:txBody>
                  <a:tcPr marL="0" marR="0" marT="0" marB="0"/>
                </a:tc>
                <a:tc>
                  <a:txBody>
                    <a:bodyPr/>
                    <a:lstStyle/>
                    <a:p>
                      <a:pPr algn="ctr"/>
                      <a:r>
                        <a:rPr lang="en-US" dirty="0" smtClean="0"/>
                        <a:t>0</a:t>
                      </a:r>
                      <a:endParaRPr lang="en-US" dirty="0"/>
                    </a:p>
                  </a:txBody>
                  <a:tcPr marL="0" marR="0" marT="0" marB="0"/>
                </a:tc>
                <a:tc>
                  <a:txBody>
                    <a:bodyPr/>
                    <a:lstStyle/>
                    <a:p>
                      <a:pPr algn="ctr"/>
                      <a:r>
                        <a:rPr lang="en-US" dirty="0" smtClean="0"/>
                        <a:t>0</a:t>
                      </a:r>
                      <a:endParaRPr lang="en-US" dirty="0"/>
                    </a:p>
                  </a:txBody>
                  <a:tcPr marL="0" marR="0" marT="0" marB="0"/>
                </a:tc>
                <a:tc>
                  <a:txBody>
                    <a:bodyPr/>
                    <a:lstStyle/>
                    <a:p>
                      <a:pPr algn="ctr"/>
                      <a:r>
                        <a:rPr lang="en-US" dirty="0" smtClean="0"/>
                        <a:t>0</a:t>
                      </a:r>
                      <a:endParaRPr lang="en-US" dirty="0"/>
                    </a:p>
                  </a:txBody>
                  <a:tcPr marL="0" marR="0" marT="0" marB="0"/>
                </a:tc>
                <a:tc>
                  <a:txBody>
                    <a:bodyPr/>
                    <a:lstStyle/>
                    <a:p>
                      <a:pPr algn="ctr"/>
                      <a:r>
                        <a:rPr lang="en-US" dirty="0" smtClean="0"/>
                        <a:t>0</a:t>
                      </a:r>
                      <a:endParaRPr lang="en-US" dirty="0"/>
                    </a:p>
                  </a:txBody>
                  <a:tcPr marL="0" marR="0" marT="0" marB="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552720560"/>
              </p:ext>
            </p:extLst>
          </p:nvPr>
        </p:nvGraphicFramePr>
        <p:xfrm>
          <a:off x="1371600" y="5867400"/>
          <a:ext cx="5562598" cy="283538"/>
        </p:xfrm>
        <a:graphic>
          <a:graphicData uri="http://schemas.openxmlformats.org/drawingml/2006/table">
            <a:tbl>
              <a:tblPr>
                <a:tableStyleId>{5DA37D80-6434-44D0-A028-1B22A696006F}</a:tableStyleId>
              </a:tblPr>
              <a:tblGrid>
                <a:gridCol w="922085"/>
                <a:gridCol w="807046"/>
                <a:gridCol w="907926"/>
                <a:gridCol w="807046"/>
                <a:gridCol w="1008807"/>
                <a:gridCol w="1109688"/>
              </a:tblGrid>
              <a:tr h="222578">
                <a:tc>
                  <a:txBody>
                    <a:bodyPr/>
                    <a:lstStyle/>
                    <a:p>
                      <a:pPr algn="ctr" fontAlgn="b"/>
                      <a:r>
                        <a:rPr lang="en-US" sz="1800" b="1" u="none" strike="noStrike" dirty="0" smtClean="0">
                          <a:solidFill>
                            <a:srgbClr val="00B050"/>
                          </a:solidFill>
                          <a:effectLst/>
                        </a:rPr>
                        <a:t> 000000</a:t>
                      </a:r>
                      <a:endParaRPr lang="en-US" sz="1800" b="1" i="0" u="none" strike="noStrike" dirty="0">
                        <a:solidFill>
                          <a:srgbClr val="00B050"/>
                        </a:solidFill>
                        <a:effectLst/>
                        <a:latin typeface="Calibri"/>
                      </a:endParaRPr>
                    </a:p>
                  </a:txBody>
                  <a:tcPr marL="9218" marR="9218" marT="9218"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800" b="1" i="0" u="none" strike="noStrike" dirty="0" smtClean="0">
                          <a:solidFill>
                            <a:srgbClr val="FF0000"/>
                          </a:solidFill>
                          <a:effectLst/>
                          <a:latin typeface="+mn-lt"/>
                        </a:rPr>
                        <a:t> 10000</a:t>
                      </a:r>
                      <a:endParaRPr lang="en-US" sz="1800" b="1" i="0" u="none" strike="noStrike" dirty="0">
                        <a:solidFill>
                          <a:srgbClr val="FF0000"/>
                        </a:solidFill>
                        <a:effectLst/>
                        <a:latin typeface="Calibri"/>
                      </a:endParaRPr>
                    </a:p>
                  </a:txBody>
                  <a:tcPr marL="9218" marR="9218" marT="9218"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800" b="1" u="none" strike="noStrike" dirty="0" smtClean="0">
                          <a:solidFill>
                            <a:srgbClr val="0070C0"/>
                          </a:solidFill>
                          <a:effectLst/>
                        </a:rPr>
                        <a:t>01001</a:t>
                      </a:r>
                      <a:endParaRPr lang="en-US" sz="1800" b="1" i="0" u="none" strike="noStrike" dirty="0">
                        <a:solidFill>
                          <a:srgbClr val="0070C0"/>
                        </a:solidFill>
                        <a:effectLst/>
                        <a:latin typeface="Calibri"/>
                      </a:endParaRPr>
                    </a:p>
                  </a:txBody>
                  <a:tcPr marL="9218" marR="9218" marT="9218"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800" b="1" u="none" strike="noStrike" dirty="0" smtClean="0">
                          <a:solidFill>
                            <a:srgbClr val="7030A0"/>
                          </a:solidFill>
                          <a:effectLst/>
                        </a:rPr>
                        <a:t>00111</a:t>
                      </a:r>
                      <a:endParaRPr lang="en-US" sz="1800" b="1" i="0" u="none" strike="noStrike" dirty="0">
                        <a:solidFill>
                          <a:srgbClr val="7030A0"/>
                        </a:solidFill>
                        <a:effectLst/>
                        <a:latin typeface="Calibri"/>
                      </a:endParaRPr>
                    </a:p>
                  </a:txBody>
                  <a:tcPr marL="9218" marR="9218" marT="9218"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800" b="1" u="none" strike="noStrike" dirty="0">
                          <a:solidFill>
                            <a:srgbClr val="FFC000"/>
                          </a:solidFill>
                          <a:effectLst/>
                        </a:rPr>
                        <a:t>00000</a:t>
                      </a:r>
                      <a:endParaRPr lang="en-US" sz="1800" b="1" i="0" u="none" strike="noStrike" dirty="0">
                        <a:solidFill>
                          <a:srgbClr val="FFC000"/>
                        </a:solidFill>
                        <a:effectLst/>
                        <a:latin typeface="Calibri"/>
                      </a:endParaRPr>
                    </a:p>
                  </a:txBody>
                  <a:tcPr marL="9218" marR="9218" marT="9218"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800" b="1" u="none" strike="noStrike" dirty="0">
                          <a:solidFill>
                            <a:srgbClr val="00B050"/>
                          </a:solidFill>
                          <a:effectLst/>
                        </a:rPr>
                        <a:t>100000</a:t>
                      </a:r>
                      <a:endParaRPr lang="en-US" sz="1800" b="1" i="0" u="none" strike="noStrike" dirty="0">
                        <a:solidFill>
                          <a:srgbClr val="00B050"/>
                        </a:solidFill>
                        <a:effectLst/>
                        <a:latin typeface="Calibri"/>
                      </a:endParaRPr>
                    </a:p>
                  </a:txBody>
                  <a:tcPr marL="9218" marR="9218" marT="9218"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extBox 2"/>
          <p:cNvSpPr txBox="1"/>
          <p:nvPr/>
        </p:nvSpPr>
        <p:spPr>
          <a:xfrm>
            <a:off x="3247737" y="1623537"/>
            <a:ext cx="441146" cy="369332"/>
          </a:xfrm>
          <a:prstGeom prst="rect">
            <a:avLst/>
          </a:prstGeom>
          <a:noFill/>
        </p:spPr>
        <p:txBody>
          <a:bodyPr wrap="none" rtlCol="0">
            <a:spAutoFit/>
          </a:bodyPr>
          <a:lstStyle/>
          <a:p>
            <a:r>
              <a:rPr lang="en-US" sz="1800" b="1" dirty="0" smtClean="0">
                <a:solidFill>
                  <a:srgbClr val="FF0000"/>
                </a:solidFill>
                <a:latin typeface="+mj-lt"/>
              </a:rPr>
              <a:t>16</a:t>
            </a:r>
            <a:endParaRPr lang="en-US" sz="1800" b="1" dirty="0">
              <a:solidFill>
                <a:srgbClr val="FF0000"/>
              </a:solidFill>
              <a:latin typeface="+mj-lt"/>
            </a:endParaRPr>
          </a:p>
        </p:txBody>
      </p:sp>
      <p:sp>
        <p:nvSpPr>
          <p:cNvPr id="7" name="TextBox 6"/>
          <p:cNvSpPr txBox="1"/>
          <p:nvPr/>
        </p:nvSpPr>
        <p:spPr>
          <a:xfrm>
            <a:off x="3352800" y="1992869"/>
            <a:ext cx="300083" cy="369332"/>
          </a:xfrm>
          <a:prstGeom prst="rect">
            <a:avLst/>
          </a:prstGeom>
          <a:noFill/>
        </p:spPr>
        <p:txBody>
          <a:bodyPr wrap="none" rtlCol="0">
            <a:spAutoFit/>
          </a:bodyPr>
          <a:lstStyle/>
          <a:p>
            <a:pPr algn="ctr" fontAlgn="b"/>
            <a:r>
              <a:rPr lang="en-US" sz="1800" b="1" dirty="0">
                <a:solidFill>
                  <a:srgbClr val="0070C0"/>
                </a:solidFill>
              </a:rPr>
              <a:t>9</a:t>
            </a:r>
            <a:endParaRPr lang="en-US" sz="1800" b="1" dirty="0">
              <a:solidFill>
                <a:srgbClr val="0070C0"/>
              </a:solidFill>
              <a:latin typeface="Calibri"/>
            </a:endParaRPr>
          </a:p>
        </p:txBody>
      </p:sp>
      <p:graphicFrame>
        <p:nvGraphicFramePr>
          <p:cNvPr id="4" name="Table 3"/>
          <p:cNvGraphicFramePr>
            <a:graphicFrameLocks noGrp="1"/>
          </p:cNvGraphicFramePr>
          <p:nvPr>
            <p:extLst>
              <p:ext uri="{D42A27DB-BD31-4B8C-83A1-F6EECF244321}">
                <p14:modId xmlns:p14="http://schemas.microsoft.com/office/powerpoint/2010/main" val="3812422151"/>
              </p:ext>
            </p:extLst>
          </p:nvPr>
        </p:nvGraphicFramePr>
        <p:xfrm>
          <a:off x="1447800" y="6172200"/>
          <a:ext cx="5486401" cy="283538"/>
        </p:xfrm>
        <a:graphic>
          <a:graphicData uri="http://schemas.openxmlformats.org/drawingml/2006/table">
            <a:tbl>
              <a:tblPr>
                <a:tableStyleId>{5DA37D80-6434-44D0-A028-1B22A696006F}</a:tableStyleId>
              </a:tblPr>
              <a:tblGrid>
                <a:gridCol w="909454"/>
                <a:gridCol w="795991"/>
                <a:gridCol w="895489"/>
                <a:gridCol w="795991"/>
                <a:gridCol w="994988"/>
                <a:gridCol w="1094488"/>
              </a:tblGrid>
              <a:tr h="184355">
                <a:tc>
                  <a:txBody>
                    <a:bodyPr/>
                    <a:lstStyle/>
                    <a:p>
                      <a:pPr algn="ctr" fontAlgn="b"/>
                      <a:r>
                        <a:rPr lang="en-US" sz="1800" b="1" u="none" strike="noStrike" dirty="0" smtClean="0">
                          <a:effectLst/>
                        </a:rPr>
                        <a:t>op</a:t>
                      </a:r>
                      <a:endParaRPr lang="en-US" sz="1800" b="1" i="0" u="none" strike="noStrike" dirty="0">
                        <a:solidFill>
                          <a:srgbClr val="000000"/>
                        </a:solidFill>
                        <a:effectLst/>
                        <a:latin typeface="+mj-lt"/>
                      </a:endParaRPr>
                    </a:p>
                  </a:txBody>
                  <a:tcPr marL="9218" marR="9218" marT="9218" marB="0" anchor="b"/>
                </a:tc>
                <a:tc>
                  <a:txBody>
                    <a:bodyPr/>
                    <a:lstStyle/>
                    <a:p>
                      <a:pPr algn="ctr" fontAlgn="b"/>
                      <a:r>
                        <a:rPr lang="en-US" sz="1800" b="1" u="none" strike="noStrike" dirty="0" err="1" smtClean="0">
                          <a:effectLst/>
                        </a:rPr>
                        <a:t>rs</a:t>
                      </a:r>
                      <a:endParaRPr lang="en-US" sz="1800" b="1" i="0" u="none" strike="noStrike" dirty="0">
                        <a:solidFill>
                          <a:srgbClr val="000000"/>
                        </a:solidFill>
                        <a:effectLst/>
                        <a:latin typeface="+mj-lt"/>
                      </a:endParaRPr>
                    </a:p>
                  </a:txBody>
                  <a:tcPr marL="9218" marR="9218" marT="9218" marB="0" anchor="b"/>
                </a:tc>
                <a:tc>
                  <a:txBody>
                    <a:bodyPr/>
                    <a:lstStyle/>
                    <a:p>
                      <a:pPr algn="ctr" fontAlgn="b"/>
                      <a:r>
                        <a:rPr lang="en-US" sz="1800" b="1" u="none" strike="noStrike" dirty="0" err="1" smtClean="0">
                          <a:effectLst/>
                        </a:rPr>
                        <a:t>rt</a:t>
                      </a:r>
                      <a:endParaRPr lang="en-US" sz="1800" b="1" i="0" u="none" strike="noStrike" dirty="0">
                        <a:solidFill>
                          <a:srgbClr val="000000"/>
                        </a:solidFill>
                        <a:effectLst/>
                        <a:latin typeface="+mj-lt"/>
                      </a:endParaRPr>
                    </a:p>
                  </a:txBody>
                  <a:tcPr marL="9218" marR="9218" marT="9218" marB="0" anchor="b"/>
                </a:tc>
                <a:tc>
                  <a:txBody>
                    <a:bodyPr/>
                    <a:lstStyle/>
                    <a:p>
                      <a:pPr algn="ctr" fontAlgn="b"/>
                      <a:r>
                        <a:rPr lang="en-US" sz="1800" b="1" u="none" strike="noStrike" dirty="0" err="1" smtClean="0">
                          <a:effectLst/>
                        </a:rPr>
                        <a:t>rd</a:t>
                      </a:r>
                      <a:endParaRPr lang="en-US" sz="1800" b="1" i="0" u="none" strike="noStrike" dirty="0">
                        <a:solidFill>
                          <a:srgbClr val="000000"/>
                        </a:solidFill>
                        <a:effectLst/>
                        <a:latin typeface="+mj-lt"/>
                      </a:endParaRPr>
                    </a:p>
                  </a:txBody>
                  <a:tcPr marL="9218" marR="9218" marT="9218" marB="0" anchor="b"/>
                </a:tc>
                <a:tc>
                  <a:txBody>
                    <a:bodyPr/>
                    <a:lstStyle/>
                    <a:p>
                      <a:pPr algn="ctr" fontAlgn="b"/>
                      <a:r>
                        <a:rPr lang="en-US" sz="1800" b="1" u="none" strike="noStrike" dirty="0" err="1" smtClean="0">
                          <a:effectLst/>
                        </a:rPr>
                        <a:t>shmt</a:t>
                      </a:r>
                      <a:endParaRPr lang="en-US" sz="1800" b="1" i="0" u="none" strike="noStrike" dirty="0">
                        <a:solidFill>
                          <a:srgbClr val="000000"/>
                        </a:solidFill>
                        <a:effectLst/>
                        <a:latin typeface="+mj-lt"/>
                      </a:endParaRPr>
                    </a:p>
                  </a:txBody>
                  <a:tcPr marL="9218" marR="9218" marT="9218" marB="0" anchor="b"/>
                </a:tc>
                <a:tc>
                  <a:txBody>
                    <a:bodyPr/>
                    <a:lstStyle/>
                    <a:p>
                      <a:pPr algn="ctr" fontAlgn="b"/>
                      <a:r>
                        <a:rPr lang="en-US" sz="1800" b="1" u="none" strike="noStrike" dirty="0" err="1" smtClean="0">
                          <a:effectLst/>
                        </a:rPr>
                        <a:t>func</a:t>
                      </a:r>
                      <a:endParaRPr lang="en-US" sz="1800" b="1" i="0" u="none" strike="noStrike" dirty="0">
                        <a:solidFill>
                          <a:srgbClr val="000000"/>
                        </a:solidFill>
                        <a:effectLst/>
                        <a:latin typeface="+mj-lt"/>
                      </a:endParaRPr>
                    </a:p>
                  </a:txBody>
                  <a:tcPr marL="9218" marR="9218" marT="9218" marB="0" anchor="b"/>
                </a:tc>
              </a:tr>
            </a:tbl>
          </a:graphicData>
        </a:graphic>
      </p:graphicFrame>
      <p:sp>
        <p:nvSpPr>
          <p:cNvPr id="9" name="TextBox 8"/>
          <p:cNvSpPr txBox="1"/>
          <p:nvPr/>
        </p:nvSpPr>
        <p:spPr>
          <a:xfrm>
            <a:off x="2899427" y="2816400"/>
            <a:ext cx="300082" cy="369332"/>
          </a:xfrm>
          <a:prstGeom prst="rect">
            <a:avLst/>
          </a:prstGeom>
          <a:noFill/>
        </p:spPr>
        <p:txBody>
          <a:bodyPr wrap="none" rtlCol="0">
            <a:spAutoFit/>
          </a:bodyPr>
          <a:lstStyle/>
          <a:p>
            <a:pPr algn="ctr" fontAlgn="b"/>
            <a:r>
              <a:rPr lang="en-US" sz="1800" b="1" dirty="0" smtClean="0">
                <a:solidFill>
                  <a:srgbClr val="7030A0"/>
                </a:solidFill>
              </a:rPr>
              <a:t>7</a:t>
            </a:r>
            <a:endParaRPr lang="en-US" sz="1800" b="1" dirty="0">
              <a:solidFill>
                <a:srgbClr val="7030A0"/>
              </a:solidFill>
              <a:latin typeface="Calibri"/>
            </a:endParaRPr>
          </a:p>
        </p:txBody>
      </p:sp>
      <p:sp>
        <p:nvSpPr>
          <p:cNvPr id="10" name="TextBox 9"/>
          <p:cNvSpPr txBox="1"/>
          <p:nvPr/>
        </p:nvSpPr>
        <p:spPr>
          <a:xfrm>
            <a:off x="3488978" y="2607001"/>
            <a:ext cx="300082" cy="369332"/>
          </a:xfrm>
          <a:prstGeom prst="rect">
            <a:avLst/>
          </a:prstGeom>
          <a:noFill/>
        </p:spPr>
        <p:txBody>
          <a:bodyPr wrap="none" rtlCol="0">
            <a:spAutoFit/>
          </a:bodyPr>
          <a:lstStyle/>
          <a:p>
            <a:pPr algn="ctr" fontAlgn="b"/>
            <a:r>
              <a:rPr lang="en-US" sz="1800" b="1" dirty="0" smtClean="0">
                <a:solidFill>
                  <a:srgbClr val="7030A0"/>
                </a:solidFill>
              </a:rPr>
              <a:t>7</a:t>
            </a:r>
            <a:endParaRPr lang="en-US" sz="1800" b="1" dirty="0">
              <a:solidFill>
                <a:srgbClr val="7030A0"/>
              </a:solidFill>
              <a:latin typeface="Calibri"/>
            </a:endParaRPr>
          </a:p>
        </p:txBody>
      </p:sp>
      <p:sp>
        <p:nvSpPr>
          <p:cNvPr id="8" name="TextBox 7"/>
          <p:cNvSpPr txBox="1"/>
          <p:nvPr/>
        </p:nvSpPr>
        <p:spPr>
          <a:xfrm>
            <a:off x="104437" y="4360449"/>
            <a:ext cx="4737194" cy="461665"/>
          </a:xfrm>
          <a:prstGeom prst="rect">
            <a:avLst/>
          </a:prstGeom>
          <a:noFill/>
        </p:spPr>
        <p:txBody>
          <a:bodyPr wrap="none" rtlCol="0">
            <a:spAutoFit/>
          </a:bodyPr>
          <a:lstStyle/>
          <a:p>
            <a:r>
              <a:rPr lang="en-US" sz="1800" dirty="0" err="1" smtClean="0">
                <a:solidFill>
                  <a:srgbClr val="FF0000"/>
                </a:solidFill>
              </a:rPr>
              <a:t>Datapath</a:t>
            </a:r>
            <a:r>
              <a:rPr lang="en-US" sz="1800" dirty="0" smtClean="0">
                <a:solidFill>
                  <a:srgbClr val="FF0000"/>
                </a:solidFill>
              </a:rPr>
              <a:t> configured for the </a:t>
            </a:r>
            <a:r>
              <a:rPr lang="en-US" dirty="0" smtClean="0">
                <a:solidFill>
                  <a:srgbClr val="FF0000"/>
                </a:solidFill>
              </a:rPr>
              <a:t>addition</a:t>
            </a:r>
            <a:r>
              <a:rPr lang="en-US" sz="1800" dirty="0" smtClean="0">
                <a:solidFill>
                  <a:srgbClr val="FF0000"/>
                </a:solidFill>
              </a:rPr>
              <a:t> operation</a:t>
            </a:r>
            <a:endParaRPr lang="en-US" sz="1800" dirty="0">
              <a:solidFill>
                <a:srgbClr val="FF0000"/>
              </a:solidFill>
            </a:endParaRPr>
          </a:p>
        </p:txBody>
      </p:sp>
      <p:sp>
        <p:nvSpPr>
          <p:cNvPr id="11" name="Rectangle 10"/>
          <p:cNvSpPr/>
          <p:nvPr/>
        </p:nvSpPr>
        <p:spPr>
          <a:xfrm>
            <a:off x="1791398" y="6445190"/>
            <a:ext cx="3695242" cy="369332"/>
          </a:xfrm>
          <a:prstGeom prst="rect">
            <a:avLst/>
          </a:prstGeom>
        </p:spPr>
        <p:txBody>
          <a:bodyPr wrap="none">
            <a:spAutoFit/>
          </a:bodyPr>
          <a:lstStyle/>
          <a:p>
            <a:pPr lvl="2"/>
            <a:r>
              <a:rPr lang="en-US" sz="1800" dirty="0" err="1"/>
              <a:t>Reg</a:t>
            </a:r>
            <a:r>
              <a:rPr lang="en-US" sz="1800" dirty="0"/>
              <a:t>[</a:t>
            </a:r>
            <a:r>
              <a:rPr lang="en-US" sz="1800" b="1" dirty="0">
                <a:solidFill>
                  <a:srgbClr val="7030A0"/>
                </a:solidFill>
              </a:rPr>
              <a:t>7</a:t>
            </a:r>
            <a:r>
              <a:rPr lang="en-US" sz="1800" dirty="0"/>
              <a:t>] = </a:t>
            </a:r>
            <a:r>
              <a:rPr lang="en-US" sz="1800" dirty="0" err="1"/>
              <a:t>Reg</a:t>
            </a:r>
            <a:r>
              <a:rPr lang="en-US" sz="1800" dirty="0"/>
              <a:t>[</a:t>
            </a:r>
            <a:r>
              <a:rPr lang="en-US" sz="1800" b="1" dirty="0">
                <a:solidFill>
                  <a:srgbClr val="FF0000"/>
                </a:solidFill>
              </a:rPr>
              <a:t>16</a:t>
            </a:r>
            <a:r>
              <a:rPr lang="en-US" sz="1800" dirty="0"/>
              <a:t>] + </a:t>
            </a:r>
            <a:r>
              <a:rPr lang="en-US" sz="1800" dirty="0" err="1"/>
              <a:t>Reg</a:t>
            </a:r>
            <a:r>
              <a:rPr lang="en-US" sz="1800" dirty="0"/>
              <a:t>[</a:t>
            </a:r>
            <a:r>
              <a:rPr lang="en-US" sz="1800" b="1" dirty="0">
                <a:solidFill>
                  <a:srgbClr val="0070C0"/>
                </a:solidFill>
              </a:rPr>
              <a:t>9</a:t>
            </a:r>
            <a:r>
              <a:rPr lang="en-US" sz="1800" dirty="0"/>
              <a:t>] </a:t>
            </a:r>
          </a:p>
        </p:txBody>
      </p:sp>
    </p:spTree>
    <p:extLst>
      <p:ext uri="{BB962C8B-B14F-4D97-AF65-F5344CB8AC3E}">
        <p14:creationId xmlns:p14="http://schemas.microsoft.com/office/powerpoint/2010/main" val="3496482708"/>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609600"/>
          </a:xfrm>
        </p:spPr>
        <p:txBody>
          <a:bodyPr/>
          <a:lstStyle/>
          <a:p>
            <a:r>
              <a:rPr lang="en-US" dirty="0" smtClean="0"/>
              <a:t>Instruction List for Task-1 (R-Type of Operations)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70061207"/>
              </p:ext>
            </p:extLst>
          </p:nvPr>
        </p:nvGraphicFramePr>
        <p:xfrm>
          <a:off x="348544" y="1258343"/>
          <a:ext cx="8686800" cy="2893514"/>
        </p:xfrm>
        <a:graphic>
          <a:graphicData uri="http://schemas.openxmlformats.org/drawingml/2006/table">
            <a:tbl>
              <a:tblPr>
                <a:tableStyleId>{5DA37D80-6434-44D0-A028-1B22A696006F}</a:tableStyleId>
              </a:tblPr>
              <a:tblGrid>
                <a:gridCol w="609600"/>
                <a:gridCol w="708932"/>
                <a:gridCol w="620486"/>
                <a:gridCol w="698046"/>
                <a:gridCol w="620486"/>
                <a:gridCol w="775607"/>
                <a:gridCol w="853168"/>
                <a:gridCol w="3800475"/>
              </a:tblGrid>
              <a:tr h="184355">
                <a:tc>
                  <a:txBody>
                    <a:bodyPr/>
                    <a:lstStyle/>
                    <a:p>
                      <a:pPr algn="ctr" fontAlgn="b"/>
                      <a:endParaRPr lang="en-US" sz="1400" b="0" i="0" u="none" strike="noStrike" dirty="0">
                        <a:solidFill>
                          <a:srgbClr val="000000"/>
                        </a:solidFill>
                        <a:effectLst/>
                        <a:latin typeface="+mj-lt"/>
                      </a:endParaRPr>
                    </a:p>
                  </a:txBody>
                  <a:tcPr marL="9218" marR="9218" marT="9218" marB="0" anchor="b"/>
                </a:tc>
                <a:tc>
                  <a:txBody>
                    <a:bodyPr/>
                    <a:lstStyle/>
                    <a:p>
                      <a:pPr algn="ctr" fontAlgn="b"/>
                      <a:r>
                        <a:rPr lang="en-US" sz="1400" b="0" i="0" u="none" strike="noStrike" dirty="0" smtClean="0">
                          <a:solidFill>
                            <a:srgbClr val="000000"/>
                          </a:solidFill>
                          <a:effectLst/>
                          <a:latin typeface="+mj-lt"/>
                        </a:rPr>
                        <a:t>6 bits</a:t>
                      </a:r>
                      <a:endParaRPr lang="en-US" sz="1400" b="0" i="0" u="none" strike="noStrike" dirty="0">
                        <a:solidFill>
                          <a:srgbClr val="000000"/>
                        </a:solidFill>
                        <a:effectLst/>
                        <a:latin typeface="+mj-lt"/>
                      </a:endParaRPr>
                    </a:p>
                  </a:txBody>
                  <a:tcPr marL="9218" marR="9218" marT="9218" marB="0" anchor="b"/>
                </a:tc>
                <a:tc>
                  <a:txBody>
                    <a:bodyPr/>
                    <a:lstStyle/>
                    <a:p>
                      <a:pPr algn="ctr" fontAlgn="b"/>
                      <a:r>
                        <a:rPr lang="en-US" sz="1400" b="0" i="0" u="none" strike="noStrike" dirty="0" smtClean="0">
                          <a:solidFill>
                            <a:srgbClr val="000000"/>
                          </a:solidFill>
                          <a:effectLst/>
                          <a:latin typeface="+mj-lt"/>
                        </a:rPr>
                        <a:t>5 bits</a:t>
                      </a:r>
                      <a:endParaRPr lang="en-US" sz="1400" b="0" i="0" u="none" strike="noStrike" dirty="0">
                        <a:solidFill>
                          <a:srgbClr val="000000"/>
                        </a:solidFill>
                        <a:effectLst/>
                        <a:latin typeface="+mj-lt"/>
                      </a:endParaRPr>
                    </a:p>
                  </a:txBody>
                  <a:tcPr marL="9218" marR="9218" marT="9218" marB="0" anchor="b"/>
                </a:tc>
                <a:tc>
                  <a:txBody>
                    <a:bodyPr/>
                    <a:lstStyle/>
                    <a:p>
                      <a:pPr algn="ctr" fontAlgn="b"/>
                      <a:r>
                        <a:rPr lang="en-US" sz="1400" b="0" i="0" u="none" strike="noStrike" dirty="0" smtClean="0">
                          <a:solidFill>
                            <a:srgbClr val="000000"/>
                          </a:solidFill>
                          <a:effectLst/>
                          <a:latin typeface="+mj-lt"/>
                        </a:rPr>
                        <a:t>5 bits</a:t>
                      </a:r>
                      <a:endParaRPr lang="en-US" sz="1400" b="0" i="0" u="none" strike="noStrike" dirty="0">
                        <a:solidFill>
                          <a:srgbClr val="000000"/>
                        </a:solidFill>
                        <a:effectLst/>
                        <a:latin typeface="+mj-lt"/>
                      </a:endParaRPr>
                    </a:p>
                  </a:txBody>
                  <a:tcPr marL="9218" marR="9218" marT="9218" marB="0" anchor="b"/>
                </a:tc>
                <a:tc>
                  <a:txBody>
                    <a:bodyPr/>
                    <a:lstStyle/>
                    <a:p>
                      <a:pPr algn="ctr" fontAlgn="b"/>
                      <a:r>
                        <a:rPr lang="en-US" sz="1400" b="0" i="0" u="none" strike="noStrike" dirty="0" smtClean="0">
                          <a:solidFill>
                            <a:srgbClr val="000000"/>
                          </a:solidFill>
                          <a:effectLst/>
                          <a:latin typeface="+mj-lt"/>
                        </a:rPr>
                        <a:t>5 bits</a:t>
                      </a:r>
                      <a:endParaRPr lang="en-US" sz="1400" b="0" i="0" u="none" strike="noStrike" dirty="0">
                        <a:solidFill>
                          <a:srgbClr val="000000"/>
                        </a:solidFill>
                        <a:effectLst/>
                        <a:latin typeface="+mj-lt"/>
                      </a:endParaRPr>
                    </a:p>
                  </a:txBody>
                  <a:tcPr marL="9218" marR="9218" marT="9218" marB="0" anchor="b"/>
                </a:tc>
                <a:tc>
                  <a:txBody>
                    <a:bodyPr/>
                    <a:lstStyle/>
                    <a:p>
                      <a:pPr algn="ctr" fontAlgn="b"/>
                      <a:r>
                        <a:rPr lang="en-US" sz="1400" b="0" i="0" u="none" strike="noStrike" dirty="0" smtClean="0">
                          <a:solidFill>
                            <a:srgbClr val="000000"/>
                          </a:solidFill>
                          <a:effectLst/>
                          <a:latin typeface="+mj-lt"/>
                        </a:rPr>
                        <a:t>5 bits</a:t>
                      </a:r>
                      <a:endParaRPr lang="en-US" sz="1400" b="0" i="0" u="none" strike="noStrike" dirty="0">
                        <a:solidFill>
                          <a:srgbClr val="000000"/>
                        </a:solidFill>
                        <a:effectLst/>
                        <a:latin typeface="+mj-lt"/>
                      </a:endParaRPr>
                    </a:p>
                  </a:txBody>
                  <a:tcPr marL="9218" marR="9218" marT="9218" marB="0" anchor="b"/>
                </a:tc>
                <a:tc>
                  <a:txBody>
                    <a:bodyPr/>
                    <a:lstStyle/>
                    <a:p>
                      <a:pPr algn="ctr" fontAlgn="b"/>
                      <a:r>
                        <a:rPr lang="en-US" sz="1400" b="0" i="0" u="none" strike="noStrike" dirty="0" smtClean="0">
                          <a:solidFill>
                            <a:srgbClr val="000000"/>
                          </a:solidFill>
                          <a:effectLst/>
                          <a:latin typeface="+mj-lt"/>
                        </a:rPr>
                        <a:t>6 bits</a:t>
                      </a:r>
                      <a:endParaRPr lang="en-US" sz="1400" b="0" i="0" u="none" strike="noStrike" dirty="0">
                        <a:solidFill>
                          <a:srgbClr val="000000"/>
                        </a:solidFill>
                        <a:effectLst/>
                        <a:latin typeface="+mj-lt"/>
                      </a:endParaRPr>
                    </a:p>
                  </a:txBody>
                  <a:tcPr marL="9218" marR="9218" marT="9218" marB="0" anchor="b"/>
                </a:tc>
                <a:tc>
                  <a:txBody>
                    <a:bodyPr/>
                    <a:lstStyle/>
                    <a:p>
                      <a:pPr algn="ctr" fontAlgn="b"/>
                      <a:r>
                        <a:rPr lang="en-US" sz="1400" b="0" i="0" u="none" strike="noStrike" dirty="0" smtClean="0">
                          <a:solidFill>
                            <a:srgbClr val="000000"/>
                          </a:solidFill>
                          <a:effectLst/>
                          <a:latin typeface="+mj-lt"/>
                        </a:rPr>
                        <a:t>Total of 32 bits </a:t>
                      </a:r>
                      <a:endParaRPr lang="en-US" sz="1400" b="0" i="0" u="none" strike="noStrike" dirty="0">
                        <a:solidFill>
                          <a:srgbClr val="000000"/>
                        </a:solidFill>
                        <a:effectLst/>
                        <a:latin typeface="+mj-lt"/>
                      </a:endParaRPr>
                    </a:p>
                  </a:txBody>
                  <a:tcPr marL="9218" marR="9218" marT="9218" marB="0" anchor="b"/>
                </a:tc>
              </a:tr>
              <a:tr h="184355">
                <a:tc>
                  <a:txBody>
                    <a:bodyPr/>
                    <a:lstStyle/>
                    <a:p>
                      <a:pPr algn="ctr" fontAlgn="b"/>
                      <a:r>
                        <a:rPr lang="en-US" sz="1400" b="1" i="0" u="none" strike="noStrike" dirty="0" smtClean="0">
                          <a:solidFill>
                            <a:srgbClr val="000000"/>
                          </a:solidFill>
                          <a:effectLst/>
                          <a:latin typeface="+mj-lt"/>
                        </a:rPr>
                        <a:t>Inst.</a:t>
                      </a:r>
                      <a:endParaRPr lang="en-US" sz="1400" b="1" i="0" u="none" strike="noStrike" dirty="0">
                        <a:solidFill>
                          <a:srgbClr val="000000"/>
                        </a:solidFill>
                        <a:effectLst/>
                        <a:latin typeface="+mj-lt"/>
                      </a:endParaRPr>
                    </a:p>
                  </a:txBody>
                  <a:tcPr marL="9218" marR="9218" marT="9218" marB="0" anchor="b"/>
                </a:tc>
                <a:tc>
                  <a:txBody>
                    <a:bodyPr/>
                    <a:lstStyle/>
                    <a:p>
                      <a:pPr algn="ctr" fontAlgn="b"/>
                      <a:r>
                        <a:rPr lang="en-US" sz="1400" b="1" u="none" strike="noStrike" dirty="0" smtClean="0">
                          <a:effectLst/>
                        </a:rPr>
                        <a:t>Opcode</a:t>
                      </a:r>
                      <a:endParaRPr lang="en-US" sz="1400" b="1" i="0" u="none" strike="noStrike" dirty="0">
                        <a:solidFill>
                          <a:srgbClr val="000000"/>
                        </a:solidFill>
                        <a:effectLst/>
                        <a:latin typeface="+mj-lt"/>
                      </a:endParaRPr>
                    </a:p>
                  </a:txBody>
                  <a:tcPr marL="9218" marR="9218" marT="9218" marB="0" anchor="b"/>
                </a:tc>
                <a:tc>
                  <a:txBody>
                    <a:bodyPr/>
                    <a:lstStyle/>
                    <a:p>
                      <a:pPr algn="ctr" fontAlgn="b"/>
                      <a:r>
                        <a:rPr lang="en-US" sz="1400" b="1" u="none" strike="noStrike" dirty="0" err="1" smtClean="0">
                          <a:effectLst/>
                        </a:rPr>
                        <a:t>rs</a:t>
                      </a:r>
                      <a:endParaRPr lang="en-US" sz="1400" b="1" i="0" u="none" strike="noStrike" dirty="0">
                        <a:solidFill>
                          <a:srgbClr val="000000"/>
                        </a:solidFill>
                        <a:effectLst/>
                        <a:latin typeface="+mj-lt"/>
                      </a:endParaRPr>
                    </a:p>
                  </a:txBody>
                  <a:tcPr marL="9218" marR="9218" marT="9218" marB="0" anchor="b"/>
                </a:tc>
                <a:tc>
                  <a:txBody>
                    <a:bodyPr/>
                    <a:lstStyle/>
                    <a:p>
                      <a:pPr algn="ctr" fontAlgn="b"/>
                      <a:r>
                        <a:rPr lang="en-US" sz="1400" b="1" u="none" strike="noStrike" dirty="0" err="1" smtClean="0">
                          <a:effectLst/>
                        </a:rPr>
                        <a:t>rt</a:t>
                      </a:r>
                      <a:endParaRPr lang="en-US" sz="1400" b="1" i="0" u="none" strike="noStrike" dirty="0">
                        <a:solidFill>
                          <a:srgbClr val="000000"/>
                        </a:solidFill>
                        <a:effectLst/>
                        <a:latin typeface="+mj-lt"/>
                      </a:endParaRPr>
                    </a:p>
                  </a:txBody>
                  <a:tcPr marL="9218" marR="9218" marT="9218" marB="0" anchor="b"/>
                </a:tc>
                <a:tc>
                  <a:txBody>
                    <a:bodyPr/>
                    <a:lstStyle/>
                    <a:p>
                      <a:pPr algn="ctr" fontAlgn="b"/>
                      <a:r>
                        <a:rPr lang="en-US" sz="1400" b="1" u="none" strike="noStrike" dirty="0" err="1" smtClean="0">
                          <a:effectLst/>
                        </a:rPr>
                        <a:t>rd</a:t>
                      </a:r>
                      <a:endParaRPr lang="en-US" sz="1400" b="1" i="0" u="none" strike="noStrike" dirty="0">
                        <a:solidFill>
                          <a:srgbClr val="000000"/>
                        </a:solidFill>
                        <a:effectLst/>
                        <a:latin typeface="+mj-lt"/>
                      </a:endParaRPr>
                    </a:p>
                  </a:txBody>
                  <a:tcPr marL="9218" marR="9218" marT="9218" marB="0" anchor="b"/>
                </a:tc>
                <a:tc>
                  <a:txBody>
                    <a:bodyPr/>
                    <a:lstStyle/>
                    <a:p>
                      <a:pPr algn="ctr" fontAlgn="b"/>
                      <a:r>
                        <a:rPr lang="en-US" sz="1400" b="1" u="none" strike="noStrike" dirty="0" err="1" smtClean="0">
                          <a:effectLst/>
                        </a:rPr>
                        <a:t>shmt</a:t>
                      </a:r>
                      <a:endParaRPr lang="en-US" sz="1400" b="1" i="0" u="none" strike="noStrike" dirty="0">
                        <a:solidFill>
                          <a:srgbClr val="000000"/>
                        </a:solidFill>
                        <a:effectLst/>
                        <a:latin typeface="+mj-lt"/>
                      </a:endParaRPr>
                    </a:p>
                  </a:txBody>
                  <a:tcPr marL="9218" marR="9218" marT="9218" marB="0" anchor="b"/>
                </a:tc>
                <a:tc>
                  <a:txBody>
                    <a:bodyPr/>
                    <a:lstStyle/>
                    <a:p>
                      <a:pPr algn="ctr" fontAlgn="b"/>
                      <a:r>
                        <a:rPr lang="en-US" sz="1400" b="1" u="none" strike="noStrike" dirty="0" err="1" smtClean="0">
                          <a:effectLst/>
                        </a:rPr>
                        <a:t>func</a:t>
                      </a:r>
                      <a:endParaRPr lang="en-US" sz="1400" b="1" i="0" u="none" strike="noStrike" dirty="0">
                        <a:solidFill>
                          <a:srgbClr val="000000"/>
                        </a:solidFill>
                        <a:effectLst/>
                        <a:latin typeface="+mj-lt"/>
                      </a:endParaRPr>
                    </a:p>
                  </a:txBody>
                  <a:tcPr marL="9218" marR="9218" marT="9218" marB="0" anchor="b"/>
                </a:tc>
                <a:tc>
                  <a:txBody>
                    <a:bodyPr/>
                    <a:lstStyle/>
                    <a:p>
                      <a:pPr algn="ctr" fontAlgn="b"/>
                      <a:r>
                        <a:rPr lang="en-US" sz="1400" b="1" u="none" strike="noStrike" dirty="0" smtClean="0">
                          <a:effectLst/>
                        </a:rPr>
                        <a:t>Expression</a:t>
                      </a:r>
                      <a:endParaRPr lang="en-US" sz="1400" b="1" i="0" u="none" strike="noStrike" dirty="0">
                        <a:solidFill>
                          <a:srgbClr val="000000"/>
                        </a:solidFill>
                        <a:effectLst/>
                        <a:latin typeface="+mj-lt"/>
                      </a:endParaRPr>
                    </a:p>
                  </a:txBody>
                  <a:tcPr marL="9218" marR="9218" marT="9218" marB="0" anchor="b"/>
                </a:tc>
              </a:tr>
              <a:tr h="184355">
                <a:tc>
                  <a:txBody>
                    <a:bodyPr/>
                    <a:lstStyle/>
                    <a:p>
                      <a:pPr algn="ctr" fontAlgn="b"/>
                      <a:r>
                        <a:rPr lang="en-US" sz="1400" u="none" strike="noStrike" dirty="0">
                          <a:effectLst/>
                        </a:rPr>
                        <a:t>add</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000000</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used</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used</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used</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smtClean="0">
                          <a:effectLst/>
                        </a:rPr>
                        <a:t>x</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100000</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err="1">
                          <a:effectLst/>
                        </a:rPr>
                        <a:t>Reg</a:t>
                      </a:r>
                      <a:r>
                        <a:rPr lang="en-US" sz="1400" u="none" strike="noStrike" dirty="0">
                          <a:effectLst/>
                        </a:rPr>
                        <a:t>[</a:t>
                      </a:r>
                      <a:r>
                        <a:rPr lang="en-US" sz="1400" u="none" strike="noStrike" dirty="0" err="1">
                          <a:effectLst/>
                        </a:rPr>
                        <a:t>rd</a:t>
                      </a:r>
                      <a:r>
                        <a:rPr lang="en-US" sz="1400" u="none" strike="noStrike" dirty="0">
                          <a:effectLst/>
                        </a:rPr>
                        <a:t>] = </a:t>
                      </a:r>
                      <a:r>
                        <a:rPr lang="en-US" sz="1400" u="none" strike="noStrike" dirty="0" err="1">
                          <a:effectLst/>
                        </a:rPr>
                        <a:t>Reg</a:t>
                      </a:r>
                      <a:r>
                        <a:rPr lang="en-US" sz="1400" u="none" strike="noStrike" dirty="0">
                          <a:effectLst/>
                        </a:rPr>
                        <a:t>[</a:t>
                      </a:r>
                      <a:r>
                        <a:rPr lang="en-US" sz="1400" u="none" strike="noStrike" dirty="0" err="1">
                          <a:effectLst/>
                        </a:rPr>
                        <a:t>rs</a:t>
                      </a:r>
                      <a:r>
                        <a:rPr lang="en-US" sz="1400" u="none" strike="noStrike" dirty="0">
                          <a:effectLst/>
                        </a:rPr>
                        <a:t>]+</a:t>
                      </a:r>
                      <a:r>
                        <a:rPr lang="en-US" sz="1400" u="none" strike="noStrike" dirty="0" err="1">
                          <a:effectLst/>
                        </a:rPr>
                        <a:t>Reg</a:t>
                      </a:r>
                      <a:r>
                        <a:rPr lang="en-US" sz="1400" u="none" strike="noStrike" dirty="0">
                          <a:effectLst/>
                        </a:rPr>
                        <a:t>[</a:t>
                      </a:r>
                      <a:r>
                        <a:rPr lang="en-US" sz="1400" u="none" strike="noStrike" dirty="0" err="1">
                          <a:effectLst/>
                        </a:rPr>
                        <a:t>rt</a:t>
                      </a:r>
                      <a:r>
                        <a:rPr lang="en-US" sz="1400" u="none" strike="noStrike" dirty="0">
                          <a:effectLst/>
                        </a:rPr>
                        <a:t>]</a:t>
                      </a:r>
                      <a:endParaRPr lang="en-US" sz="1400" b="0" i="0" u="none" strike="noStrike" dirty="0">
                        <a:solidFill>
                          <a:srgbClr val="000000"/>
                        </a:solidFill>
                        <a:effectLst/>
                        <a:latin typeface="Calibri"/>
                      </a:endParaRPr>
                    </a:p>
                  </a:txBody>
                  <a:tcPr marL="9218" marR="9218" marT="9218" marB="0" anchor="b"/>
                </a:tc>
              </a:tr>
              <a:tr h="184355">
                <a:tc>
                  <a:txBody>
                    <a:bodyPr/>
                    <a:lstStyle/>
                    <a:p>
                      <a:pPr algn="ctr" fontAlgn="b"/>
                      <a:r>
                        <a:rPr lang="en-US" sz="1400" u="none" strike="noStrike" dirty="0">
                          <a:effectLst/>
                        </a:rPr>
                        <a:t>sub</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000000</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used</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used</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used</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00000</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100010</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err="1">
                          <a:effectLst/>
                        </a:rPr>
                        <a:t>Reg</a:t>
                      </a:r>
                      <a:r>
                        <a:rPr lang="en-US" sz="1400" u="none" strike="noStrike" dirty="0">
                          <a:effectLst/>
                        </a:rPr>
                        <a:t>[</a:t>
                      </a:r>
                      <a:r>
                        <a:rPr lang="en-US" sz="1400" u="none" strike="noStrike" dirty="0" err="1">
                          <a:effectLst/>
                        </a:rPr>
                        <a:t>rd</a:t>
                      </a:r>
                      <a:r>
                        <a:rPr lang="en-US" sz="1400" u="none" strike="noStrike" dirty="0">
                          <a:effectLst/>
                        </a:rPr>
                        <a:t>] = </a:t>
                      </a:r>
                      <a:r>
                        <a:rPr lang="en-US" sz="1400" u="none" strike="noStrike" dirty="0" err="1">
                          <a:effectLst/>
                        </a:rPr>
                        <a:t>Reg</a:t>
                      </a:r>
                      <a:r>
                        <a:rPr lang="en-US" sz="1400" u="none" strike="noStrike" dirty="0">
                          <a:effectLst/>
                        </a:rPr>
                        <a:t>[</a:t>
                      </a:r>
                      <a:r>
                        <a:rPr lang="en-US" sz="1400" u="none" strike="noStrike" dirty="0" err="1">
                          <a:effectLst/>
                        </a:rPr>
                        <a:t>rs</a:t>
                      </a:r>
                      <a:r>
                        <a:rPr lang="en-US" sz="1400" u="none" strike="noStrike" dirty="0">
                          <a:effectLst/>
                        </a:rPr>
                        <a:t>]-</a:t>
                      </a:r>
                      <a:r>
                        <a:rPr lang="en-US" sz="1400" u="none" strike="noStrike" dirty="0" err="1">
                          <a:effectLst/>
                        </a:rPr>
                        <a:t>Reg</a:t>
                      </a:r>
                      <a:r>
                        <a:rPr lang="en-US" sz="1400" u="none" strike="noStrike" dirty="0">
                          <a:effectLst/>
                        </a:rPr>
                        <a:t>[</a:t>
                      </a:r>
                      <a:r>
                        <a:rPr lang="en-US" sz="1400" u="none" strike="noStrike" dirty="0" err="1">
                          <a:effectLst/>
                        </a:rPr>
                        <a:t>rt</a:t>
                      </a:r>
                      <a:r>
                        <a:rPr lang="en-US" sz="1400" u="none" strike="noStrike" dirty="0">
                          <a:effectLst/>
                        </a:rPr>
                        <a:t>]</a:t>
                      </a:r>
                      <a:endParaRPr lang="en-US" sz="1400" b="0" i="0" u="none" strike="noStrike" dirty="0">
                        <a:solidFill>
                          <a:srgbClr val="000000"/>
                        </a:solidFill>
                        <a:effectLst/>
                        <a:latin typeface="Calibri"/>
                      </a:endParaRPr>
                    </a:p>
                  </a:txBody>
                  <a:tcPr marL="9218" marR="9218" marT="9218" marB="0" anchor="b"/>
                </a:tc>
              </a:tr>
              <a:tr h="184355">
                <a:tc>
                  <a:txBody>
                    <a:bodyPr/>
                    <a:lstStyle/>
                    <a:p>
                      <a:pPr algn="ctr" fontAlgn="b"/>
                      <a:r>
                        <a:rPr lang="en-US" sz="1400" u="none" strike="noStrike" dirty="0">
                          <a:effectLst/>
                        </a:rPr>
                        <a:t>and</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000000</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used</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used</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used</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smtClean="0">
                          <a:effectLst/>
                        </a:rPr>
                        <a:t>x</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100100</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err="1">
                          <a:effectLst/>
                        </a:rPr>
                        <a:t>Reg</a:t>
                      </a:r>
                      <a:r>
                        <a:rPr lang="en-US" sz="1400" u="none" strike="noStrike" dirty="0">
                          <a:effectLst/>
                        </a:rPr>
                        <a:t>[rd] = </a:t>
                      </a:r>
                      <a:r>
                        <a:rPr lang="en-US" sz="1400" u="none" strike="noStrike" dirty="0" err="1">
                          <a:effectLst/>
                        </a:rPr>
                        <a:t>Reg</a:t>
                      </a:r>
                      <a:r>
                        <a:rPr lang="en-US" sz="1400" u="none" strike="noStrike" dirty="0">
                          <a:effectLst/>
                        </a:rPr>
                        <a:t>[</a:t>
                      </a:r>
                      <a:r>
                        <a:rPr lang="en-US" sz="1400" u="none" strike="noStrike" dirty="0" err="1">
                          <a:effectLst/>
                        </a:rPr>
                        <a:t>rs</a:t>
                      </a:r>
                      <a:r>
                        <a:rPr lang="en-US" sz="1400" u="none" strike="noStrike" dirty="0">
                          <a:effectLst/>
                        </a:rPr>
                        <a:t>] AND </a:t>
                      </a:r>
                      <a:r>
                        <a:rPr lang="en-US" sz="1400" u="none" strike="noStrike" dirty="0" err="1">
                          <a:effectLst/>
                        </a:rPr>
                        <a:t>Reg</a:t>
                      </a:r>
                      <a:r>
                        <a:rPr lang="en-US" sz="1400" u="none" strike="noStrike" dirty="0">
                          <a:effectLst/>
                        </a:rPr>
                        <a:t>[</a:t>
                      </a:r>
                      <a:r>
                        <a:rPr lang="en-US" sz="1400" u="none" strike="noStrike" dirty="0" err="1">
                          <a:effectLst/>
                        </a:rPr>
                        <a:t>rt</a:t>
                      </a:r>
                      <a:r>
                        <a:rPr lang="en-US" sz="1400" u="none" strike="noStrike" dirty="0">
                          <a:effectLst/>
                        </a:rPr>
                        <a:t>] </a:t>
                      </a:r>
                      <a:r>
                        <a:rPr lang="en-US" sz="1400" u="none" strike="noStrike" dirty="0" smtClean="0">
                          <a:effectLst/>
                        </a:rPr>
                        <a:t>(bitwise and)</a:t>
                      </a:r>
                      <a:endParaRPr lang="en-US" sz="1400" b="0" i="0" u="none" strike="noStrike" dirty="0">
                        <a:solidFill>
                          <a:srgbClr val="000000"/>
                        </a:solidFill>
                        <a:effectLst/>
                        <a:latin typeface="Calibri"/>
                      </a:endParaRPr>
                    </a:p>
                  </a:txBody>
                  <a:tcPr marL="9218" marR="9218" marT="9218" marB="0" anchor="b"/>
                </a:tc>
              </a:tr>
              <a:tr h="184355">
                <a:tc>
                  <a:txBody>
                    <a:bodyPr/>
                    <a:lstStyle/>
                    <a:p>
                      <a:pPr algn="ctr" fontAlgn="b"/>
                      <a:r>
                        <a:rPr lang="en-US" sz="1400" u="none" strike="noStrike" dirty="0">
                          <a:effectLst/>
                        </a:rPr>
                        <a:t>or</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000000</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used</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used</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used</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smtClean="0">
                          <a:effectLst/>
                        </a:rPr>
                        <a:t>x</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100101</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err="1">
                          <a:effectLst/>
                        </a:rPr>
                        <a:t>Reg</a:t>
                      </a:r>
                      <a:r>
                        <a:rPr lang="en-US" sz="1400" u="none" strike="noStrike" dirty="0">
                          <a:effectLst/>
                        </a:rPr>
                        <a:t>[rd] = </a:t>
                      </a:r>
                      <a:r>
                        <a:rPr lang="en-US" sz="1400" u="none" strike="noStrike" dirty="0" err="1">
                          <a:effectLst/>
                        </a:rPr>
                        <a:t>Reg</a:t>
                      </a:r>
                      <a:r>
                        <a:rPr lang="en-US" sz="1400" u="none" strike="noStrike" dirty="0">
                          <a:effectLst/>
                        </a:rPr>
                        <a:t>[</a:t>
                      </a:r>
                      <a:r>
                        <a:rPr lang="en-US" sz="1400" u="none" strike="noStrike" dirty="0" err="1">
                          <a:effectLst/>
                        </a:rPr>
                        <a:t>rs</a:t>
                      </a:r>
                      <a:r>
                        <a:rPr lang="en-US" sz="1400" u="none" strike="noStrike" dirty="0">
                          <a:effectLst/>
                        </a:rPr>
                        <a:t>] OR </a:t>
                      </a:r>
                      <a:r>
                        <a:rPr lang="en-US" sz="1400" u="none" strike="noStrike" dirty="0" err="1">
                          <a:effectLst/>
                        </a:rPr>
                        <a:t>Reg</a:t>
                      </a:r>
                      <a:r>
                        <a:rPr lang="en-US" sz="1400" u="none" strike="noStrike" dirty="0">
                          <a:effectLst/>
                        </a:rPr>
                        <a:t>[</a:t>
                      </a:r>
                      <a:r>
                        <a:rPr lang="en-US" sz="1400" u="none" strike="noStrike" dirty="0" err="1">
                          <a:effectLst/>
                        </a:rPr>
                        <a:t>rt</a:t>
                      </a:r>
                      <a:r>
                        <a:rPr lang="en-US" sz="1400" u="none" strike="noStrike" dirty="0">
                          <a:effectLst/>
                        </a:rPr>
                        <a:t>] </a:t>
                      </a:r>
                      <a:r>
                        <a:rPr lang="en-US" sz="1400" u="none" strike="noStrike" dirty="0" smtClean="0">
                          <a:effectLst/>
                        </a:rPr>
                        <a:t>(bitwise or)</a:t>
                      </a:r>
                      <a:endParaRPr lang="en-US" sz="1400" b="0" i="0" u="none" strike="noStrike" dirty="0">
                        <a:solidFill>
                          <a:srgbClr val="000000"/>
                        </a:solidFill>
                        <a:effectLst/>
                        <a:latin typeface="Calibri"/>
                      </a:endParaRPr>
                    </a:p>
                  </a:txBody>
                  <a:tcPr marL="9218" marR="9218" marT="9218" marB="0" anchor="b"/>
                </a:tc>
              </a:tr>
              <a:tr h="184355">
                <a:tc>
                  <a:txBody>
                    <a:bodyPr/>
                    <a:lstStyle/>
                    <a:p>
                      <a:pPr algn="ctr" fontAlgn="b"/>
                      <a:r>
                        <a:rPr lang="en-US" sz="1400" u="none" strike="noStrike" dirty="0" err="1">
                          <a:effectLst/>
                        </a:rPr>
                        <a:t>slt</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000000</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a:effectLst/>
                        </a:rPr>
                        <a:t>used</a:t>
                      </a:r>
                      <a:endParaRPr lang="en-US" sz="1400" b="0" i="0" u="none" strike="noStrike">
                        <a:solidFill>
                          <a:srgbClr val="000000"/>
                        </a:solidFill>
                        <a:effectLst/>
                        <a:latin typeface="Calibri"/>
                      </a:endParaRPr>
                    </a:p>
                  </a:txBody>
                  <a:tcPr marL="9218" marR="9218" marT="9218" marB="0" anchor="b"/>
                </a:tc>
                <a:tc>
                  <a:txBody>
                    <a:bodyPr/>
                    <a:lstStyle/>
                    <a:p>
                      <a:pPr algn="ctr" fontAlgn="b"/>
                      <a:r>
                        <a:rPr lang="en-US" sz="1400" u="none" strike="noStrike" dirty="0">
                          <a:effectLst/>
                        </a:rPr>
                        <a:t>used</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used</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00000</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101010</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nn-NO" sz="1400" u="none" strike="noStrike" dirty="0">
                          <a:effectLst/>
                        </a:rPr>
                        <a:t>if (Reg[rs] &lt; Reg[rt])  Reg[rd] = 1 else Reg[rd]=0</a:t>
                      </a:r>
                      <a:endParaRPr lang="nn-NO" sz="1400" b="0" i="0" u="none" strike="noStrike" dirty="0">
                        <a:solidFill>
                          <a:srgbClr val="000000"/>
                        </a:solidFill>
                        <a:effectLst/>
                        <a:latin typeface="Calibri"/>
                      </a:endParaRPr>
                    </a:p>
                  </a:txBody>
                  <a:tcPr marL="9218" marR="9218" marT="9218" marB="0" anchor="b"/>
                </a:tc>
              </a:tr>
              <a:tr h="184355">
                <a:tc>
                  <a:txBody>
                    <a:bodyPr/>
                    <a:lstStyle/>
                    <a:p>
                      <a:pPr algn="ctr" fontAlgn="b"/>
                      <a:r>
                        <a:rPr lang="en-US" sz="1400" u="none" strike="noStrike" dirty="0" err="1">
                          <a:effectLst/>
                        </a:rPr>
                        <a:t>sll</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000000</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smtClean="0">
                          <a:effectLst/>
                        </a:rPr>
                        <a:t>x</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used</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used</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used</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000000</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err="1">
                          <a:effectLst/>
                        </a:rPr>
                        <a:t>Reg</a:t>
                      </a:r>
                      <a:r>
                        <a:rPr lang="en-US" sz="1400" u="none" strike="noStrike" dirty="0">
                          <a:effectLst/>
                        </a:rPr>
                        <a:t>[rd] = </a:t>
                      </a:r>
                      <a:r>
                        <a:rPr lang="en-US" sz="1400" u="none" strike="noStrike" dirty="0" err="1">
                          <a:effectLst/>
                        </a:rPr>
                        <a:t>Reg</a:t>
                      </a:r>
                      <a:r>
                        <a:rPr lang="en-US" sz="1400" u="none" strike="noStrike" dirty="0">
                          <a:effectLst/>
                        </a:rPr>
                        <a:t>[</a:t>
                      </a:r>
                      <a:r>
                        <a:rPr lang="en-US" sz="1400" u="none" strike="noStrike" dirty="0" err="1">
                          <a:effectLst/>
                        </a:rPr>
                        <a:t>rt</a:t>
                      </a:r>
                      <a:r>
                        <a:rPr lang="en-US" sz="1400" u="none" strike="noStrike" dirty="0">
                          <a:effectLst/>
                        </a:rPr>
                        <a:t>] &lt; &lt; </a:t>
                      </a:r>
                      <a:r>
                        <a:rPr lang="en-US" sz="1400" u="none" strike="noStrike" dirty="0" err="1" smtClean="0">
                          <a:effectLst/>
                        </a:rPr>
                        <a:t>shmt</a:t>
                      </a:r>
                      <a:r>
                        <a:rPr lang="en-US" sz="1400" u="none" strike="noStrike" dirty="0" smtClean="0">
                          <a:effectLst/>
                        </a:rPr>
                        <a:t>  (left shift)</a:t>
                      </a:r>
                      <a:endParaRPr lang="en-US" sz="1400" b="0" i="0" u="none" strike="noStrike" dirty="0">
                        <a:solidFill>
                          <a:srgbClr val="000000"/>
                        </a:solidFill>
                        <a:effectLst/>
                        <a:latin typeface="Calibri"/>
                      </a:endParaRPr>
                    </a:p>
                  </a:txBody>
                  <a:tcPr marL="9218" marR="9218" marT="9218" marB="0" anchor="b"/>
                </a:tc>
              </a:tr>
              <a:tr h="184355">
                <a:tc>
                  <a:txBody>
                    <a:bodyPr/>
                    <a:lstStyle/>
                    <a:p>
                      <a:pPr algn="ctr" fontAlgn="b"/>
                      <a:r>
                        <a:rPr lang="en-US" sz="1400" u="none" strike="noStrike" dirty="0" err="1">
                          <a:effectLst/>
                        </a:rPr>
                        <a:t>srl</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000000</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smtClean="0">
                          <a:effectLst/>
                        </a:rPr>
                        <a:t>x</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a:effectLst/>
                        </a:rPr>
                        <a:t>used</a:t>
                      </a:r>
                      <a:endParaRPr lang="en-US" sz="1400" b="0" i="0" u="none" strike="noStrike">
                        <a:solidFill>
                          <a:srgbClr val="000000"/>
                        </a:solidFill>
                        <a:effectLst/>
                        <a:latin typeface="Calibri"/>
                      </a:endParaRPr>
                    </a:p>
                  </a:txBody>
                  <a:tcPr marL="9218" marR="9218" marT="9218" marB="0" anchor="b"/>
                </a:tc>
                <a:tc>
                  <a:txBody>
                    <a:bodyPr/>
                    <a:lstStyle/>
                    <a:p>
                      <a:pPr algn="ctr" fontAlgn="b"/>
                      <a:r>
                        <a:rPr lang="en-US" sz="1400" u="none" strike="noStrike">
                          <a:effectLst/>
                        </a:rPr>
                        <a:t>used</a:t>
                      </a:r>
                      <a:endParaRPr lang="en-US" sz="1400" b="0" i="0" u="none" strike="noStrike">
                        <a:solidFill>
                          <a:srgbClr val="000000"/>
                        </a:solidFill>
                        <a:effectLst/>
                        <a:latin typeface="Calibri"/>
                      </a:endParaRPr>
                    </a:p>
                  </a:txBody>
                  <a:tcPr marL="9218" marR="9218" marT="9218" marB="0" anchor="b"/>
                </a:tc>
                <a:tc>
                  <a:txBody>
                    <a:bodyPr/>
                    <a:lstStyle/>
                    <a:p>
                      <a:pPr algn="ctr" fontAlgn="b"/>
                      <a:r>
                        <a:rPr lang="en-US" sz="1400" u="none" strike="noStrike" dirty="0" smtClean="0">
                          <a:effectLst/>
                        </a:rPr>
                        <a:t>used</a:t>
                      </a:r>
                      <a:endParaRPr lang="en-US" sz="1400" b="0" i="0" u="none" strike="noStrike" dirty="0" smtClean="0">
                        <a:solidFill>
                          <a:srgbClr val="000000"/>
                        </a:solidFill>
                        <a:effectLst/>
                        <a:latin typeface="Calibri"/>
                      </a:endParaRPr>
                    </a:p>
                  </a:txBody>
                  <a:tcPr marL="9218" marR="9218" marT="9218" marB="0" anchor="b"/>
                </a:tc>
                <a:tc>
                  <a:txBody>
                    <a:bodyPr/>
                    <a:lstStyle/>
                    <a:p>
                      <a:pPr algn="ctr" fontAlgn="b"/>
                      <a:r>
                        <a:rPr lang="en-US" sz="1400" u="none" strike="noStrike" dirty="0">
                          <a:effectLst/>
                        </a:rPr>
                        <a:t>000010</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err="1">
                          <a:effectLst/>
                        </a:rPr>
                        <a:t>Reg</a:t>
                      </a:r>
                      <a:r>
                        <a:rPr lang="en-US" sz="1400" u="none" strike="noStrike" dirty="0">
                          <a:effectLst/>
                        </a:rPr>
                        <a:t>[rd] = </a:t>
                      </a:r>
                      <a:r>
                        <a:rPr lang="en-US" sz="1400" u="none" strike="noStrike" dirty="0" err="1">
                          <a:effectLst/>
                        </a:rPr>
                        <a:t>Reg</a:t>
                      </a:r>
                      <a:r>
                        <a:rPr lang="en-US" sz="1400" u="none" strike="noStrike" dirty="0">
                          <a:effectLst/>
                        </a:rPr>
                        <a:t>[</a:t>
                      </a:r>
                      <a:r>
                        <a:rPr lang="en-US" sz="1400" u="none" strike="noStrike" dirty="0" err="1">
                          <a:effectLst/>
                        </a:rPr>
                        <a:t>rt</a:t>
                      </a:r>
                      <a:r>
                        <a:rPr lang="en-US" sz="1400" u="none" strike="noStrike" dirty="0">
                          <a:effectLst/>
                        </a:rPr>
                        <a:t>] &gt;&gt; </a:t>
                      </a:r>
                      <a:r>
                        <a:rPr lang="en-US" sz="1400" u="none" strike="noStrike" dirty="0" err="1" smtClean="0">
                          <a:effectLst/>
                        </a:rPr>
                        <a:t>shmt</a:t>
                      </a:r>
                      <a:r>
                        <a:rPr lang="en-US" sz="1400" u="none" strike="noStrike" dirty="0" smtClean="0">
                          <a:effectLst/>
                        </a:rPr>
                        <a:t>  (logical right shift)</a:t>
                      </a:r>
                      <a:endParaRPr lang="en-US" sz="1400" b="0" i="0" u="none" strike="noStrike" dirty="0">
                        <a:solidFill>
                          <a:srgbClr val="000000"/>
                        </a:solidFill>
                        <a:effectLst/>
                        <a:latin typeface="Calibri"/>
                      </a:endParaRPr>
                    </a:p>
                  </a:txBody>
                  <a:tcPr marL="9218" marR="9218" marT="9218" marB="0" anchor="b"/>
                </a:tc>
              </a:tr>
              <a:tr h="184355">
                <a:tc>
                  <a:txBody>
                    <a:bodyPr/>
                    <a:lstStyle/>
                    <a:p>
                      <a:pPr algn="ctr" fontAlgn="b"/>
                      <a:r>
                        <a:rPr lang="en-US" sz="1400" u="none" strike="noStrike" dirty="0" err="1">
                          <a:effectLst/>
                        </a:rPr>
                        <a:t>clo</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011100</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used</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not used</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a:effectLst/>
                        </a:rPr>
                        <a:t>used</a:t>
                      </a:r>
                      <a:endParaRPr lang="en-US" sz="1400" b="0" i="0" u="none" strike="noStrike">
                        <a:solidFill>
                          <a:srgbClr val="000000"/>
                        </a:solidFill>
                        <a:effectLst/>
                        <a:latin typeface="Calibri"/>
                      </a:endParaRPr>
                    </a:p>
                  </a:txBody>
                  <a:tcPr marL="9218" marR="9218" marT="9218" marB="0" anchor="b"/>
                </a:tc>
                <a:tc>
                  <a:txBody>
                    <a:bodyPr/>
                    <a:lstStyle/>
                    <a:p>
                      <a:pPr algn="ctr" fontAlgn="b"/>
                      <a:r>
                        <a:rPr lang="en-US" sz="1400" u="none" strike="noStrike" dirty="0" smtClean="0">
                          <a:effectLst/>
                        </a:rPr>
                        <a:t>x</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100001</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err="1">
                          <a:effectLst/>
                        </a:rPr>
                        <a:t>Reg</a:t>
                      </a:r>
                      <a:r>
                        <a:rPr lang="en-US" sz="1400" u="none" strike="noStrike" dirty="0">
                          <a:effectLst/>
                        </a:rPr>
                        <a:t>[</a:t>
                      </a:r>
                      <a:r>
                        <a:rPr lang="en-US" sz="1400" u="none" strike="noStrike" dirty="0" err="1">
                          <a:effectLst/>
                        </a:rPr>
                        <a:t>rd</a:t>
                      </a:r>
                      <a:r>
                        <a:rPr lang="en-US" sz="1400" u="none" strike="noStrike" dirty="0">
                          <a:effectLst/>
                        </a:rPr>
                        <a:t>] = </a:t>
                      </a:r>
                      <a:r>
                        <a:rPr lang="en-US" sz="1400" u="none" strike="noStrike" dirty="0" err="1">
                          <a:effectLst/>
                        </a:rPr>
                        <a:t>count_leading_ones</a:t>
                      </a:r>
                      <a:r>
                        <a:rPr lang="en-US" sz="1400" u="none" strike="noStrike" dirty="0">
                          <a:effectLst/>
                        </a:rPr>
                        <a:t> in </a:t>
                      </a:r>
                      <a:r>
                        <a:rPr lang="en-US" sz="1400" u="none" strike="noStrike" dirty="0" err="1">
                          <a:effectLst/>
                        </a:rPr>
                        <a:t>Reg</a:t>
                      </a:r>
                      <a:r>
                        <a:rPr lang="en-US" sz="1400" u="none" strike="noStrike" dirty="0">
                          <a:effectLst/>
                        </a:rPr>
                        <a:t>[</a:t>
                      </a:r>
                      <a:r>
                        <a:rPr lang="en-US" sz="1400" u="none" strike="noStrike" dirty="0" err="1">
                          <a:effectLst/>
                        </a:rPr>
                        <a:t>rs</a:t>
                      </a:r>
                      <a:r>
                        <a:rPr lang="en-US" sz="1400" u="none" strike="noStrike" dirty="0">
                          <a:effectLst/>
                        </a:rPr>
                        <a:t>]</a:t>
                      </a:r>
                      <a:endParaRPr lang="en-US" sz="1400" b="0" i="0" u="none" strike="noStrike" dirty="0">
                        <a:solidFill>
                          <a:srgbClr val="000000"/>
                        </a:solidFill>
                        <a:effectLst/>
                        <a:latin typeface="Calibri"/>
                      </a:endParaRPr>
                    </a:p>
                  </a:txBody>
                  <a:tcPr marL="9218" marR="9218" marT="9218" marB="0" anchor="b"/>
                </a:tc>
              </a:tr>
              <a:tr h="184355">
                <a:tc>
                  <a:txBody>
                    <a:bodyPr/>
                    <a:lstStyle/>
                    <a:p>
                      <a:pPr algn="ctr" fontAlgn="b"/>
                      <a:r>
                        <a:rPr lang="en-US" sz="1400" u="none" strike="noStrike" dirty="0" err="1">
                          <a:effectLst/>
                        </a:rPr>
                        <a:t>clz</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011100</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a:effectLst/>
                        </a:rPr>
                        <a:t>used</a:t>
                      </a:r>
                      <a:endParaRPr lang="en-US" sz="1400" b="0" i="0" u="none" strike="noStrike">
                        <a:solidFill>
                          <a:srgbClr val="000000"/>
                        </a:solidFill>
                        <a:effectLst/>
                        <a:latin typeface="Calibri"/>
                      </a:endParaRPr>
                    </a:p>
                  </a:txBody>
                  <a:tcPr marL="9218" marR="9218" marT="9218" marB="0" anchor="b"/>
                </a:tc>
                <a:tc>
                  <a:txBody>
                    <a:bodyPr/>
                    <a:lstStyle/>
                    <a:p>
                      <a:pPr algn="ctr" fontAlgn="b"/>
                      <a:r>
                        <a:rPr lang="en-US" sz="1400" u="none" strike="noStrike">
                          <a:effectLst/>
                        </a:rPr>
                        <a:t>not used</a:t>
                      </a:r>
                      <a:endParaRPr lang="en-US" sz="1400" b="0" i="0" u="none" strike="noStrike">
                        <a:solidFill>
                          <a:srgbClr val="000000"/>
                        </a:solidFill>
                        <a:effectLst/>
                        <a:latin typeface="Calibri"/>
                      </a:endParaRPr>
                    </a:p>
                  </a:txBody>
                  <a:tcPr marL="9218" marR="9218" marT="9218" marB="0" anchor="b"/>
                </a:tc>
                <a:tc>
                  <a:txBody>
                    <a:bodyPr/>
                    <a:lstStyle/>
                    <a:p>
                      <a:pPr algn="ctr" fontAlgn="b"/>
                      <a:r>
                        <a:rPr lang="en-US" sz="1400" u="none" strike="noStrike" dirty="0">
                          <a:effectLst/>
                        </a:rPr>
                        <a:t>used</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smtClean="0">
                          <a:effectLst/>
                        </a:rPr>
                        <a:t>x</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100000</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err="1">
                          <a:effectLst/>
                        </a:rPr>
                        <a:t>Reg</a:t>
                      </a:r>
                      <a:r>
                        <a:rPr lang="en-US" sz="1400" u="none" strike="noStrike" dirty="0">
                          <a:effectLst/>
                        </a:rPr>
                        <a:t>[</a:t>
                      </a:r>
                      <a:r>
                        <a:rPr lang="en-US" sz="1400" u="none" strike="noStrike" dirty="0" err="1">
                          <a:effectLst/>
                        </a:rPr>
                        <a:t>rd</a:t>
                      </a:r>
                      <a:r>
                        <a:rPr lang="en-US" sz="1400" u="none" strike="noStrike" dirty="0">
                          <a:effectLst/>
                        </a:rPr>
                        <a:t>] = </a:t>
                      </a:r>
                      <a:r>
                        <a:rPr lang="en-US" sz="1400" u="none" strike="noStrike" dirty="0" err="1">
                          <a:effectLst/>
                        </a:rPr>
                        <a:t>count_leading_zeros</a:t>
                      </a:r>
                      <a:r>
                        <a:rPr lang="en-US" sz="1400" u="none" strike="noStrike" dirty="0">
                          <a:effectLst/>
                        </a:rPr>
                        <a:t> in </a:t>
                      </a:r>
                      <a:r>
                        <a:rPr lang="en-US" sz="1400" u="none" strike="noStrike" dirty="0" err="1">
                          <a:effectLst/>
                        </a:rPr>
                        <a:t>Reg</a:t>
                      </a:r>
                      <a:r>
                        <a:rPr lang="en-US" sz="1400" u="none" strike="noStrike" dirty="0">
                          <a:effectLst/>
                        </a:rPr>
                        <a:t>[</a:t>
                      </a:r>
                      <a:r>
                        <a:rPr lang="en-US" sz="1400" u="none" strike="noStrike" dirty="0" err="1">
                          <a:effectLst/>
                        </a:rPr>
                        <a:t>rs</a:t>
                      </a:r>
                      <a:r>
                        <a:rPr lang="en-US" sz="1400" u="none" strike="noStrike" dirty="0">
                          <a:effectLst/>
                        </a:rPr>
                        <a:t>]</a:t>
                      </a:r>
                      <a:endParaRPr lang="en-US" sz="1400" b="0" i="0" u="none" strike="noStrike" dirty="0">
                        <a:solidFill>
                          <a:srgbClr val="000000"/>
                        </a:solidFill>
                        <a:effectLst/>
                        <a:latin typeface="Calibri"/>
                      </a:endParaRPr>
                    </a:p>
                  </a:txBody>
                  <a:tcPr marL="9218" marR="9218" marT="9218" marB="0" anchor="b"/>
                </a:tc>
              </a:tr>
              <a:tr h="184355">
                <a:tc>
                  <a:txBody>
                    <a:bodyPr/>
                    <a:lstStyle/>
                    <a:p>
                      <a:pPr algn="ctr" fontAlgn="b"/>
                      <a:r>
                        <a:rPr lang="en-US" sz="1400" u="none" strike="noStrike" dirty="0" err="1">
                          <a:effectLst/>
                        </a:rPr>
                        <a:t>mul</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011100</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a:effectLst/>
                        </a:rPr>
                        <a:t>used</a:t>
                      </a:r>
                      <a:endParaRPr lang="en-US" sz="1400" b="0" i="0" u="none" strike="noStrike">
                        <a:solidFill>
                          <a:srgbClr val="000000"/>
                        </a:solidFill>
                        <a:effectLst/>
                        <a:latin typeface="Calibri"/>
                      </a:endParaRPr>
                    </a:p>
                  </a:txBody>
                  <a:tcPr marL="9218" marR="9218" marT="9218" marB="0" anchor="b"/>
                </a:tc>
                <a:tc>
                  <a:txBody>
                    <a:bodyPr/>
                    <a:lstStyle/>
                    <a:p>
                      <a:pPr algn="ctr" fontAlgn="b"/>
                      <a:r>
                        <a:rPr lang="en-US" sz="1400" u="none" strike="noStrike">
                          <a:effectLst/>
                        </a:rPr>
                        <a:t>used</a:t>
                      </a:r>
                      <a:endParaRPr lang="en-US" sz="1400" b="0" i="0" u="none" strike="noStrike">
                        <a:solidFill>
                          <a:srgbClr val="000000"/>
                        </a:solidFill>
                        <a:effectLst/>
                        <a:latin typeface="Calibri"/>
                      </a:endParaRPr>
                    </a:p>
                  </a:txBody>
                  <a:tcPr marL="9218" marR="9218" marT="9218" marB="0" anchor="b"/>
                </a:tc>
                <a:tc>
                  <a:txBody>
                    <a:bodyPr/>
                    <a:lstStyle/>
                    <a:p>
                      <a:pPr algn="ctr" fontAlgn="b"/>
                      <a:r>
                        <a:rPr lang="en-US" sz="1400" u="none" strike="noStrike">
                          <a:effectLst/>
                        </a:rPr>
                        <a:t>used</a:t>
                      </a:r>
                      <a:endParaRPr lang="en-US" sz="1400" b="0" i="0" u="none" strike="noStrike">
                        <a:solidFill>
                          <a:srgbClr val="000000"/>
                        </a:solidFill>
                        <a:effectLst/>
                        <a:latin typeface="Calibri"/>
                      </a:endParaRPr>
                    </a:p>
                  </a:txBody>
                  <a:tcPr marL="9218" marR="9218" marT="9218" marB="0" anchor="b"/>
                </a:tc>
                <a:tc>
                  <a:txBody>
                    <a:bodyPr/>
                    <a:lstStyle/>
                    <a:p>
                      <a:pPr algn="ctr" fontAlgn="b"/>
                      <a:r>
                        <a:rPr lang="en-US" sz="1400" u="none" strike="noStrike" dirty="0" smtClean="0">
                          <a:effectLst/>
                        </a:rPr>
                        <a:t>x</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000010</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err="1">
                          <a:effectLst/>
                        </a:rPr>
                        <a:t>Reg</a:t>
                      </a:r>
                      <a:r>
                        <a:rPr lang="en-US" sz="1400" u="none" strike="noStrike" dirty="0">
                          <a:effectLst/>
                        </a:rPr>
                        <a:t>[</a:t>
                      </a:r>
                      <a:r>
                        <a:rPr lang="en-US" sz="1400" u="none" strike="noStrike" dirty="0" err="1">
                          <a:effectLst/>
                        </a:rPr>
                        <a:t>rd</a:t>
                      </a:r>
                      <a:r>
                        <a:rPr lang="en-US" sz="1400" u="none" strike="noStrike" dirty="0">
                          <a:effectLst/>
                        </a:rPr>
                        <a:t>] = </a:t>
                      </a:r>
                      <a:r>
                        <a:rPr lang="en-US" sz="1400" u="none" strike="noStrike" dirty="0" err="1">
                          <a:effectLst/>
                        </a:rPr>
                        <a:t>Reg</a:t>
                      </a:r>
                      <a:r>
                        <a:rPr lang="en-US" sz="1400" u="none" strike="noStrike" dirty="0">
                          <a:effectLst/>
                        </a:rPr>
                        <a:t>[</a:t>
                      </a:r>
                      <a:r>
                        <a:rPr lang="en-US" sz="1400" u="none" strike="noStrike" dirty="0" err="1">
                          <a:effectLst/>
                        </a:rPr>
                        <a:t>rs</a:t>
                      </a:r>
                      <a:r>
                        <a:rPr lang="en-US" sz="1400" u="none" strike="noStrike" dirty="0">
                          <a:effectLst/>
                        </a:rPr>
                        <a:t>] X </a:t>
                      </a:r>
                      <a:r>
                        <a:rPr lang="en-US" sz="1400" u="none" strike="noStrike" dirty="0" err="1">
                          <a:effectLst/>
                        </a:rPr>
                        <a:t>Reg</a:t>
                      </a:r>
                      <a:r>
                        <a:rPr lang="en-US" sz="1400" u="none" strike="noStrike" dirty="0">
                          <a:effectLst/>
                        </a:rPr>
                        <a:t>[</a:t>
                      </a:r>
                      <a:r>
                        <a:rPr lang="en-US" sz="1400" u="none" strike="noStrike" dirty="0" err="1">
                          <a:effectLst/>
                        </a:rPr>
                        <a:t>rt</a:t>
                      </a:r>
                      <a:r>
                        <a:rPr lang="en-US" sz="1400" u="none" strike="noStrike" dirty="0">
                          <a:effectLst/>
                        </a:rPr>
                        <a:t>] </a:t>
                      </a:r>
                      <a:endParaRPr lang="en-US" sz="1400" b="0" i="0" u="none" strike="noStrike" dirty="0">
                        <a:solidFill>
                          <a:srgbClr val="000000"/>
                        </a:solidFill>
                        <a:effectLst/>
                        <a:latin typeface="Calibri"/>
                      </a:endParaRPr>
                    </a:p>
                  </a:txBody>
                  <a:tcPr marL="9218" marR="9218" marT="9218" marB="0" anchor="b"/>
                </a:tc>
              </a:tr>
              <a:tr h="184355">
                <a:tc>
                  <a:txBody>
                    <a:bodyPr/>
                    <a:lstStyle/>
                    <a:p>
                      <a:pPr algn="ctr" fontAlgn="b"/>
                      <a:r>
                        <a:rPr lang="en-US" sz="1400" u="none" strike="noStrike" dirty="0" err="1" smtClean="0">
                          <a:effectLst/>
                        </a:rPr>
                        <a:t>rotrv</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000000</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smtClean="0">
                          <a:effectLst/>
                        </a:rPr>
                        <a:t>used</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used</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a:effectLst/>
                        </a:rPr>
                        <a:t>used</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b="0" i="0" u="none" strike="noStrike" dirty="0" smtClean="0">
                          <a:solidFill>
                            <a:schemeClr val="tx1"/>
                          </a:solidFill>
                          <a:effectLst/>
                          <a:latin typeface="+mn-lt"/>
                        </a:rPr>
                        <a:t>x</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smtClean="0">
                          <a:effectLst/>
                        </a:rPr>
                        <a:t>000110</a:t>
                      </a:r>
                      <a:endParaRPr lang="en-US" sz="1400" b="0" i="0" u="none" strike="noStrike" dirty="0">
                        <a:solidFill>
                          <a:srgbClr val="000000"/>
                        </a:solidFill>
                        <a:effectLst/>
                        <a:latin typeface="Calibri"/>
                      </a:endParaRPr>
                    </a:p>
                  </a:txBody>
                  <a:tcPr marL="9218" marR="9218" marT="9218" marB="0" anchor="b"/>
                </a:tc>
                <a:tc>
                  <a:txBody>
                    <a:bodyPr/>
                    <a:lstStyle/>
                    <a:p>
                      <a:pPr algn="ctr" fontAlgn="b"/>
                      <a:r>
                        <a:rPr lang="en-US" sz="1400" u="none" strike="noStrike" dirty="0" err="1">
                          <a:effectLst/>
                        </a:rPr>
                        <a:t>Reg</a:t>
                      </a:r>
                      <a:r>
                        <a:rPr lang="en-US" sz="1400" u="none" strike="noStrike" dirty="0">
                          <a:effectLst/>
                        </a:rPr>
                        <a:t>[</a:t>
                      </a:r>
                      <a:r>
                        <a:rPr lang="en-US" sz="1400" u="none" strike="noStrike" dirty="0" err="1">
                          <a:effectLst/>
                        </a:rPr>
                        <a:t>rd</a:t>
                      </a:r>
                      <a:r>
                        <a:rPr lang="en-US" sz="1400" u="none" strike="noStrike" dirty="0">
                          <a:effectLst/>
                        </a:rPr>
                        <a:t>] = </a:t>
                      </a:r>
                      <a:r>
                        <a:rPr lang="en-US" sz="1400" u="none" strike="noStrike" dirty="0" err="1">
                          <a:effectLst/>
                        </a:rPr>
                        <a:t>Reg</a:t>
                      </a:r>
                      <a:r>
                        <a:rPr lang="en-US" sz="1400" u="none" strike="noStrike" dirty="0">
                          <a:effectLst/>
                        </a:rPr>
                        <a:t>[</a:t>
                      </a:r>
                      <a:r>
                        <a:rPr lang="en-US" sz="1400" u="none" strike="noStrike" dirty="0" err="1">
                          <a:effectLst/>
                        </a:rPr>
                        <a:t>rt</a:t>
                      </a:r>
                      <a:r>
                        <a:rPr lang="en-US" sz="1400" u="none" strike="noStrike" dirty="0">
                          <a:effectLst/>
                        </a:rPr>
                        <a:t>] </a:t>
                      </a:r>
                      <a:r>
                        <a:rPr lang="en-US" sz="1400" u="none" strike="noStrike" dirty="0" err="1">
                          <a:effectLst/>
                        </a:rPr>
                        <a:t>right_rotated</a:t>
                      </a:r>
                      <a:r>
                        <a:rPr lang="en-US" sz="1400" u="none" strike="noStrike" dirty="0">
                          <a:effectLst/>
                        </a:rPr>
                        <a:t> </a:t>
                      </a:r>
                      <a:r>
                        <a:rPr lang="en-US" sz="1400" u="none" strike="noStrike" dirty="0" smtClean="0">
                          <a:effectLst/>
                        </a:rPr>
                        <a:t>by </a:t>
                      </a:r>
                      <a:r>
                        <a:rPr lang="en-US" sz="1400" u="none" strike="noStrike" dirty="0" err="1" smtClean="0">
                          <a:effectLst/>
                        </a:rPr>
                        <a:t>Reg</a:t>
                      </a:r>
                      <a:r>
                        <a:rPr lang="en-US" sz="1400" u="none" strike="noStrike" dirty="0" smtClean="0">
                          <a:effectLst/>
                        </a:rPr>
                        <a:t>[</a:t>
                      </a:r>
                      <a:r>
                        <a:rPr lang="en-US" sz="1400" u="none" strike="noStrike" dirty="0" err="1" smtClean="0">
                          <a:effectLst/>
                        </a:rPr>
                        <a:t>rs</a:t>
                      </a:r>
                      <a:r>
                        <a:rPr lang="en-US" sz="1400" u="none" strike="noStrike" dirty="0" smtClean="0">
                          <a:effectLst/>
                        </a:rPr>
                        <a:t>]</a:t>
                      </a:r>
                      <a:endParaRPr lang="en-US" sz="1400" b="0" i="0" u="none" strike="noStrike" dirty="0">
                        <a:solidFill>
                          <a:srgbClr val="000000"/>
                        </a:solidFill>
                        <a:effectLst/>
                        <a:latin typeface="Calibri"/>
                      </a:endParaRPr>
                    </a:p>
                  </a:txBody>
                  <a:tcPr marL="9218" marR="9218" marT="9218" marB="0" anchor="b"/>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09210247"/>
              </p:ext>
            </p:extLst>
          </p:nvPr>
        </p:nvGraphicFramePr>
        <p:xfrm>
          <a:off x="348544" y="4648200"/>
          <a:ext cx="8763000" cy="1600919"/>
        </p:xfrm>
        <a:graphic>
          <a:graphicData uri="http://schemas.openxmlformats.org/drawingml/2006/table">
            <a:tbl>
              <a:tblPr>
                <a:tableStyleId>{5DA37D80-6434-44D0-A028-1B22A696006F}</a:tableStyleId>
              </a:tblPr>
              <a:tblGrid>
                <a:gridCol w="8763000"/>
              </a:tblGrid>
              <a:tr h="360543">
                <a:tc>
                  <a:txBody>
                    <a:bodyPr/>
                    <a:lstStyle/>
                    <a:p>
                      <a:pPr algn="l" fontAlgn="b"/>
                      <a:r>
                        <a:rPr lang="en-US" sz="1400" u="none" strike="noStrike" dirty="0" err="1">
                          <a:effectLst/>
                        </a:rPr>
                        <a:t>mul</a:t>
                      </a:r>
                      <a:r>
                        <a:rPr lang="en-US" sz="1400" u="none" strike="noStrike" dirty="0">
                          <a:effectLst/>
                        </a:rPr>
                        <a:t>: General purpose register (GPR) </a:t>
                      </a:r>
                      <a:r>
                        <a:rPr lang="en-US" sz="1400" u="none" strike="noStrike" dirty="0" err="1">
                          <a:effectLst/>
                        </a:rPr>
                        <a:t>rs</a:t>
                      </a:r>
                      <a:r>
                        <a:rPr lang="en-US" sz="1400" u="none" strike="noStrike" dirty="0">
                          <a:effectLst/>
                        </a:rPr>
                        <a:t> is multiplied by the 32-bit value in GPR </a:t>
                      </a:r>
                      <a:r>
                        <a:rPr lang="en-US" sz="1400" u="none" strike="noStrike" dirty="0" err="1">
                          <a:effectLst/>
                        </a:rPr>
                        <a:t>rt</a:t>
                      </a:r>
                      <a:r>
                        <a:rPr lang="en-US" sz="1400" u="none" strike="noStrike" dirty="0">
                          <a:effectLst/>
                        </a:rPr>
                        <a:t>, treating both operands as signed </a:t>
                      </a:r>
                      <a:r>
                        <a:rPr lang="en-US" sz="1400" u="none" strike="noStrike" dirty="0" smtClean="0">
                          <a:effectLst/>
                        </a:rPr>
                        <a:t>values, to </a:t>
                      </a:r>
                      <a:r>
                        <a:rPr lang="en-US" sz="1400" u="none" strike="noStrike" dirty="0">
                          <a:effectLst/>
                        </a:rPr>
                        <a:t>produce a 64-bit result. The least significant 32 bits of the product are written to GPR </a:t>
                      </a:r>
                      <a:r>
                        <a:rPr lang="en-US" sz="1400" u="none" strike="noStrike" dirty="0" err="1">
                          <a:effectLst/>
                        </a:rPr>
                        <a:t>rd</a:t>
                      </a:r>
                      <a:endParaRPr lang="en-US" sz="1400" b="0" i="0" u="none" strike="noStrike" dirty="0">
                        <a:solidFill>
                          <a:srgbClr val="000000"/>
                        </a:solidFill>
                        <a:effectLst/>
                        <a:latin typeface="Calibri"/>
                      </a:endParaRPr>
                    </a:p>
                  </a:txBody>
                  <a:tcPr marL="9525" marR="9525" marT="9525" marB="0" anchor="b"/>
                </a:tc>
              </a:tr>
              <a:tr h="540815">
                <a:tc>
                  <a:txBody>
                    <a:bodyPr/>
                    <a:lstStyle/>
                    <a:p>
                      <a:pPr algn="l" fontAlgn="b"/>
                      <a:r>
                        <a:rPr lang="en-US" sz="1400" u="none" strike="noStrike" dirty="0" err="1">
                          <a:effectLst/>
                        </a:rPr>
                        <a:t>sll</a:t>
                      </a:r>
                      <a:r>
                        <a:rPr lang="en-US" sz="1400" u="none" strike="noStrike" dirty="0">
                          <a:effectLst/>
                        </a:rPr>
                        <a:t>: The contents of the 32-bit word of GPR </a:t>
                      </a:r>
                      <a:r>
                        <a:rPr lang="en-US" sz="1400" u="none" strike="noStrike" dirty="0" err="1">
                          <a:effectLst/>
                        </a:rPr>
                        <a:t>rt</a:t>
                      </a:r>
                      <a:r>
                        <a:rPr lang="en-US" sz="1400" u="none" strike="noStrike" dirty="0">
                          <a:effectLst/>
                        </a:rPr>
                        <a:t> are shifted left, inserting zeros into the emptied bits; the word result is placed in GPR rd. The bit-shift amount is specified by </a:t>
                      </a:r>
                      <a:r>
                        <a:rPr lang="en-US" sz="1400" u="none" strike="noStrike" dirty="0" err="1">
                          <a:effectLst/>
                        </a:rPr>
                        <a:t>shmt</a:t>
                      </a:r>
                      <a:endParaRPr lang="en-US" sz="1400" b="0" i="0" u="none" strike="noStrike" dirty="0">
                        <a:solidFill>
                          <a:srgbClr val="000000"/>
                        </a:solidFill>
                        <a:effectLst/>
                        <a:latin typeface="Calibri"/>
                      </a:endParaRPr>
                    </a:p>
                  </a:txBody>
                  <a:tcPr marL="9525" marR="9525" marT="9525" marB="0" anchor="b"/>
                </a:tc>
              </a:tr>
              <a:tr h="623859">
                <a:tc>
                  <a:txBody>
                    <a:bodyPr/>
                    <a:lstStyle/>
                    <a:p>
                      <a:pPr algn="l" fontAlgn="b"/>
                      <a:r>
                        <a:rPr lang="en-US" sz="1400" u="none" strike="noStrike" dirty="0" err="1">
                          <a:effectLst/>
                        </a:rPr>
                        <a:t>srl</a:t>
                      </a:r>
                      <a:r>
                        <a:rPr lang="en-US" sz="1400" u="none" strike="noStrike" dirty="0">
                          <a:effectLst/>
                        </a:rPr>
                        <a:t>: The contents of the 32-bit word of GPR </a:t>
                      </a:r>
                      <a:r>
                        <a:rPr lang="en-US" sz="1400" u="none" strike="noStrike" dirty="0" err="1">
                          <a:effectLst/>
                        </a:rPr>
                        <a:t>rt</a:t>
                      </a:r>
                      <a:r>
                        <a:rPr lang="en-US" sz="1400" u="none" strike="noStrike" dirty="0">
                          <a:effectLst/>
                        </a:rPr>
                        <a:t> are shifted right, inserting zeros into the emptied bits; the word</a:t>
                      </a:r>
                      <a:br>
                        <a:rPr lang="en-US" sz="1400" u="none" strike="noStrike" dirty="0">
                          <a:effectLst/>
                        </a:rPr>
                      </a:br>
                      <a:r>
                        <a:rPr lang="en-US" sz="1400" u="none" strike="noStrike" dirty="0">
                          <a:effectLst/>
                        </a:rPr>
                        <a:t>result is placed in GPR rd. The bit-shift amount is specified by </a:t>
                      </a:r>
                      <a:r>
                        <a:rPr lang="en-US" sz="1400" u="none" strike="noStrike" dirty="0" err="1">
                          <a:effectLst/>
                        </a:rPr>
                        <a:t>shmt</a:t>
                      </a:r>
                      <a:r>
                        <a:rPr lang="en-US" sz="1400" u="none" strike="noStrike" dirty="0">
                          <a:effectLst/>
                        </a:rPr>
                        <a:t>.</a:t>
                      </a:r>
                      <a:endParaRPr lang="en-US" sz="1400" b="0" i="0" u="none" strike="noStrike" dirty="0">
                        <a:solidFill>
                          <a:srgbClr val="000000"/>
                        </a:solidFill>
                        <a:effectLst/>
                        <a:latin typeface="Calibri"/>
                      </a:endParaRPr>
                    </a:p>
                  </a:txBody>
                  <a:tcPr marL="9525" marR="9525" marT="9525" marB="0" anchor="b"/>
                </a:tc>
              </a:tr>
            </a:tbl>
          </a:graphicData>
        </a:graphic>
      </p:graphicFrame>
      <p:sp>
        <p:nvSpPr>
          <p:cNvPr id="3" name="TextBox 2"/>
          <p:cNvSpPr txBox="1"/>
          <p:nvPr/>
        </p:nvSpPr>
        <p:spPr>
          <a:xfrm>
            <a:off x="3429000" y="6459032"/>
            <a:ext cx="1428596" cy="338554"/>
          </a:xfrm>
          <a:prstGeom prst="rect">
            <a:avLst/>
          </a:prstGeom>
          <a:noFill/>
        </p:spPr>
        <p:txBody>
          <a:bodyPr wrap="none" rtlCol="0">
            <a:spAutoFit/>
          </a:bodyPr>
          <a:lstStyle/>
          <a:p>
            <a:r>
              <a:rPr lang="en-US" sz="1600" b="1" dirty="0" smtClean="0">
                <a:latin typeface="+mj-lt"/>
              </a:rPr>
              <a:t>X: don’t care</a:t>
            </a:r>
            <a:endParaRPr lang="en-US" sz="1600" b="1" dirty="0">
              <a:latin typeface="+mj-lt"/>
            </a:endParaRPr>
          </a:p>
        </p:txBody>
      </p:sp>
    </p:spTree>
    <p:extLst>
      <p:ext uri="{BB962C8B-B14F-4D97-AF65-F5344CB8AC3E}">
        <p14:creationId xmlns:p14="http://schemas.microsoft.com/office/powerpoint/2010/main" val="1958680689"/>
      </p:ext>
    </p:extLst>
  </p:cSld>
  <p:clrMapOvr>
    <a:masterClrMapping/>
  </p:clrMapOvr>
  <p:timing>
    <p:tnLst>
      <p:par>
        <p:cTn id="1" dur="indefinite" restart="never" nodeType="tmRoot"/>
      </p:par>
    </p:tnLst>
  </p:timing>
</p:sld>
</file>

<file path=ppt/theme/theme1.xml><?xml version="1.0" encoding="utf-8"?>
<a:theme xmlns:a="http://schemas.openxmlformats.org/drawingml/2006/main" name="CS3339">
  <a:themeElements>
    <a:clrScheme name="">
      <a:dk1>
        <a:srgbClr val="000000"/>
      </a:dk1>
      <a:lt1>
        <a:srgbClr val="FFFFFF"/>
      </a:lt1>
      <a:dk2>
        <a:srgbClr val="000000"/>
      </a:dk2>
      <a:lt2>
        <a:srgbClr val="000000"/>
      </a:lt2>
      <a:accent1>
        <a:srgbClr val="000000"/>
      </a:accent1>
      <a:accent2>
        <a:srgbClr val="553E00"/>
      </a:accent2>
      <a:accent3>
        <a:srgbClr val="FFFFFF"/>
      </a:accent3>
      <a:accent4>
        <a:srgbClr val="000000"/>
      </a:accent4>
      <a:accent5>
        <a:srgbClr val="AAAAAA"/>
      </a:accent5>
      <a:accent6>
        <a:srgbClr val="4C3700"/>
      </a:accent6>
      <a:hlink>
        <a:srgbClr val="3D5500"/>
      </a:hlink>
      <a:folHlink>
        <a:srgbClr val="005528"/>
      </a:folHlink>
    </a:clrScheme>
    <a:fontScheme name="CS333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S3339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3339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3339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3339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3339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3339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3339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HD:Desktop Folder:CS3339</Template>
  <TotalTime>119510810</TotalTime>
  <Pages>93</Pages>
  <Words>2549</Words>
  <Application>Microsoft Office PowerPoint</Application>
  <PresentationFormat>On-screen Show (4:3)</PresentationFormat>
  <Paragraphs>625</Paragraphs>
  <Slides>16</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Courier New</vt:lpstr>
      <vt:lpstr>Tahoma</vt:lpstr>
      <vt:lpstr>Times New Roman</vt:lpstr>
      <vt:lpstr>Wingdings</vt:lpstr>
      <vt:lpstr>CS3339</vt:lpstr>
      <vt:lpstr>TASK 1: Implementing a datapath to execute Arithmetic (R-type) operations</vt:lpstr>
      <vt:lpstr>Building blocks</vt:lpstr>
      <vt:lpstr>Below is the Datapath that we will use. We will start with understanding how we can configure the Control signals based on any given instruction</vt:lpstr>
      <vt:lpstr>Single-cycle processor</vt:lpstr>
      <vt:lpstr>Instruction Representation (Addition example)</vt:lpstr>
      <vt:lpstr>Example Operation: Addition</vt:lpstr>
      <vt:lpstr>Configuring the ALU to execute a specific arithmetic operation </vt:lpstr>
      <vt:lpstr>PowerPoint Presentation</vt:lpstr>
      <vt:lpstr>Instruction List for Task-1 (R-Type of Operations)</vt:lpstr>
      <vt:lpstr>PowerPoint Presentation</vt:lpstr>
      <vt:lpstr>Arithmetic with Immediate Values</vt:lpstr>
      <vt:lpstr>PowerPoint Presentation</vt:lpstr>
      <vt:lpstr>Task 1: Implementation and Functional Verification for R and I type operations</vt:lpstr>
      <vt:lpstr>  Datapath completion</vt:lpstr>
      <vt:lpstr>Initializing the Instruction Memory for testing</vt:lpstr>
      <vt:lpstr>Task 1 (R-type and I-type):  Expected Output and Grading Scheme </vt:lpstr>
    </vt:vector>
  </TitlesOfParts>
  <Company>University of Arizona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ECE369: Fundamentals of Computer Architecture</dc:title>
  <dc:creator>Ali Akoglu</dc:creator>
  <cp:lastModifiedBy>Thamvichai, Ratchaneekorn - (rthamvichai)</cp:lastModifiedBy>
  <cp:revision>282</cp:revision>
  <cp:lastPrinted>2017-03-17T23:38:14Z</cp:lastPrinted>
  <dcterms:created xsi:type="dcterms:W3CDTF">1997-08-27T20:06:46Z</dcterms:created>
  <dcterms:modified xsi:type="dcterms:W3CDTF">2018-03-02T00:12:31Z</dcterms:modified>
</cp:coreProperties>
</file>