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088" r:id="rId2"/>
    <p:sldId id="836" r:id="rId3"/>
    <p:sldId id="1083" r:id="rId4"/>
    <p:sldId id="1084" r:id="rId5"/>
    <p:sldId id="1089" r:id="rId6"/>
    <p:sldId id="1090" r:id="rId7"/>
    <p:sldId id="1092" r:id="rId8"/>
    <p:sldId id="1091" r:id="rId9"/>
    <p:sldId id="1101" r:id="rId10"/>
    <p:sldId id="1102" r:id="rId11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52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9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8" tIns="45113" rIns="91838" bIns="451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569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209442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65325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4394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8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2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0955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1341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77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41148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143000"/>
            <a:ext cx="41148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90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28600" y="152400"/>
            <a:ext cx="8382000" cy="586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22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41148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143000"/>
            <a:ext cx="4114800" cy="4876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900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9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416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114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143000"/>
            <a:ext cx="4114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4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6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79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108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351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7620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AutoShap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382000" cy="4876800"/>
          </a:xfrm>
          <a:prstGeom prst="roundRect">
            <a:avLst>
              <a:gd name="adj" fmla="val 1247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46075" y="838200"/>
            <a:ext cx="84550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70" r:id="rId1"/>
    <p:sldLayoutId id="2147485371" r:id="rId2"/>
    <p:sldLayoutId id="2147485372" r:id="rId3"/>
    <p:sldLayoutId id="2147485373" r:id="rId4"/>
    <p:sldLayoutId id="2147485374" r:id="rId5"/>
    <p:sldLayoutId id="2147485375" r:id="rId6"/>
    <p:sldLayoutId id="2147485376" r:id="rId7"/>
    <p:sldLayoutId id="2147485377" r:id="rId8"/>
    <p:sldLayoutId id="2147485378" r:id="rId9"/>
    <p:sldLayoutId id="2147485379" r:id="rId10"/>
    <p:sldLayoutId id="2147485380" r:id="rId11"/>
    <p:sldLayoutId id="2147485381" r:id="rId12"/>
    <p:sldLayoutId id="2147485382" r:id="rId13"/>
    <p:sldLayoutId id="2147485383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TASK 2: Implementing a </a:t>
            </a:r>
            <a:r>
              <a:rPr lang="en-US" dirty="0" err="1" smtClean="0"/>
              <a:t>datapath</a:t>
            </a:r>
            <a:r>
              <a:rPr lang="en-US" dirty="0" smtClean="0"/>
              <a:t> to execute Other Immediate (I-type) operations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Memory transactions and</a:t>
            </a:r>
            <a:br>
              <a:rPr lang="en-US" dirty="0" smtClean="0"/>
            </a:br>
            <a:r>
              <a:rPr lang="en-US" dirty="0" smtClean="0"/>
              <a:t>	Control flow 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53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Expected Output and Grading Scheme (total of 150 points)</a:t>
            </a:r>
            <a:endParaRPr lang="en-US" sz="1800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57875"/>
              </p:ext>
            </p:extLst>
          </p:nvPr>
        </p:nvGraphicFramePr>
        <p:xfrm>
          <a:off x="228600" y="914400"/>
          <a:ext cx="8839200" cy="428459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943992"/>
                <a:gridCol w="1029810"/>
                <a:gridCol w="6103398"/>
                <a:gridCol w="762000"/>
              </a:tblGrid>
              <a:tr h="235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Cycle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Inst.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Points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</a:tr>
              <a:tr h="184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[9]=0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</a:tr>
              <a:tr h="184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addi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[18]=29</a:t>
                      </a: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</a:tr>
              <a:tr h="184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addi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[19]=12</a:t>
                      </a: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</a:tr>
              <a:tr h="184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DataMemory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[1]=29</a:t>
                      </a: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</a:tr>
              <a:tr h="184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DataMemory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[2]=12</a:t>
                      </a: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</a:tr>
              <a:tr h="184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[8]=29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</a:tr>
              <a:tr h="184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[8]=12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</a:tr>
              <a:tr h="184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Compares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[18] with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[8].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They are not equal so the condition is satisfied.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Datpath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should not execute  the following two instructions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</a:tr>
              <a:tr h="184355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addi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[8]=0 (If value becomes 0 then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bne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is not working)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</a:tr>
              <a:tr h="184355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addi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[8]=12 (If value becomes 12 then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bne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is not working)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</a:tr>
              <a:tr h="184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Compares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[19] with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[8].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They are equal so the condition is not satisfied.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Datapath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should execute  the following instruction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</a:tr>
              <a:tr h="184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addi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[8]=1 (means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bne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is working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properly)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</a:tr>
              <a:tr h="184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addi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[8]=29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</a:tr>
              <a:tr h="184355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(Behavioral simulation)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</a:tr>
              <a:tr h="184355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Pre-lab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</a:tr>
              <a:tr h="184355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Post-synthesis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simulation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18" marR="9218" marT="9218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4300" y="5638800"/>
            <a:ext cx="906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 that </a:t>
            </a:r>
            <a:r>
              <a:rPr lang="en-US" sz="1200" dirty="0"/>
              <a:t>in the table </a:t>
            </a:r>
            <a:r>
              <a:rPr lang="en-US" sz="1200" dirty="0" err="1" smtClean="0"/>
              <a:t>DataMemory</a:t>
            </a:r>
            <a:r>
              <a:rPr lang="en-US" sz="1200" dirty="0" smtClean="0"/>
              <a:t>[1] is in C syntax and refers to 2</a:t>
            </a:r>
            <a:r>
              <a:rPr lang="en-US" sz="1200" baseline="30000" dirty="0" smtClean="0"/>
              <a:t>nd</a:t>
            </a:r>
            <a:r>
              <a:rPr lang="en-US" sz="1200" dirty="0" smtClean="0"/>
              <a:t> word of the memory.  In hardware implementation memory is actually  </a:t>
            </a:r>
            <a:r>
              <a:rPr lang="en-US" sz="1200" b="1" dirty="0" smtClean="0"/>
              <a:t>byte addressable</a:t>
            </a:r>
            <a:r>
              <a:rPr lang="en-US" sz="1200" dirty="0" smtClean="0"/>
              <a:t>. Each entry is 32-bits long (4 bytes). Therefore accessing the second element of the </a:t>
            </a:r>
            <a:r>
              <a:rPr lang="en-US" sz="1200" dirty="0" err="1" smtClean="0"/>
              <a:t>DataMemory</a:t>
            </a:r>
            <a:r>
              <a:rPr lang="en-US" sz="1200" dirty="0"/>
              <a:t> </a:t>
            </a:r>
            <a:r>
              <a:rPr lang="en-US" sz="1200" dirty="0" smtClean="0"/>
              <a:t>is expressed as </a:t>
            </a:r>
            <a:r>
              <a:rPr lang="en-US" sz="1200" dirty="0" err="1" smtClean="0"/>
              <a:t>DataMemory</a:t>
            </a:r>
            <a:r>
              <a:rPr lang="en-US" sz="1200" dirty="0" smtClean="0"/>
              <a:t>[4] on the </a:t>
            </a:r>
            <a:r>
              <a:rPr lang="en-US" sz="1200" dirty="0" err="1" smtClean="0"/>
              <a:t>datapath</a:t>
            </a:r>
            <a:r>
              <a:rPr lang="en-US" sz="1200" dirty="0" smtClean="0"/>
              <a:t>. This indicates starting from the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byte in the data memory access bytes 4,5,6 and 7 to form a 32-bit word.  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DataMemory</a:t>
            </a:r>
            <a:r>
              <a:rPr lang="en-US" sz="1200" dirty="0" smtClean="0"/>
              <a:t>[0</a:t>
            </a:r>
            <a:r>
              <a:rPr lang="en-US" sz="1200" dirty="0"/>
              <a:t>] covers bytes </a:t>
            </a:r>
            <a:r>
              <a:rPr lang="en-US" sz="1200" dirty="0" smtClean="0"/>
              <a:t>0,1,2, and 3. (first word in the memory)</a:t>
            </a:r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DataMemmory</a:t>
            </a:r>
            <a:r>
              <a:rPr lang="en-US" sz="1200" dirty="0" smtClean="0"/>
              <a:t>[8] covers bytes 8,9,10,11 (3</a:t>
            </a:r>
            <a:r>
              <a:rPr lang="en-US" sz="1200" baseline="30000" dirty="0" smtClean="0"/>
              <a:t>rd</a:t>
            </a:r>
            <a:r>
              <a:rPr lang="en-US" sz="1200" dirty="0" smtClean="0"/>
              <a:t> word in the memory)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0221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8380" y="67687"/>
            <a:ext cx="3184419" cy="6096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Task 2: Reading from memory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14831" y="114300"/>
            <a:ext cx="5410200" cy="609600"/>
            <a:chOff x="1981200" y="1066800"/>
            <a:chExt cx="5410200" cy="609600"/>
          </a:xfrm>
        </p:grpSpPr>
        <p:sp>
          <p:nvSpPr>
            <p:cNvPr id="83972" name="Rectangle 20"/>
            <p:cNvSpPr>
              <a:spLocks noChangeArrowheads="1"/>
            </p:cNvSpPr>
            <p:nvPr/>
          </p:nvSpPr>
          <p:spPr bwMode="auto">
            <a:xfrm>
              <a:off x="1981200" y="1371600"/>
              <a:ext cx="901700" cy="304800"/>
            </a:xfrm>
            <a:prstGeom prst="rect">
              <a:avLst/>
            </a:prstGeom>
            <a:solidFill>
              <a:srgbClr val="FFB72E"/>
            </a:solidFill>
            <a:ln w="25400">
              <a:solidFill>
                <a:schemeClr val="tx1"/>
              </a:solidFill>
              <a:miter lim="800000"/>
              <a:headEnd type="none" w="med" len="lg"/>
              <a:tailEnd type="none" w="med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op</a:t>
              </a:r>
            </a:p>
          </p:txBody>
        </p:sp>
        <p:sp>
          <p:nvSpPr>
            <p:cNvPr id="83973" name="Rectangle 21"/>
            <p:cNvSpPr>
              <a:spLocks noChangeArrowheads="1"/>
            </p:cNvSpPr>
            <p:nvPr/>
          </p:nvSpPr>
          <p:spPr bwMode="auto">
            <a:xfrm>
              <a:off x="2882900" y="1371600"/>
              <a:ext cx="901700" cy="304800"/>
            </a:xfrm>
            <a:prstGeom prst="rect">
              <a:avLst/>
            </a:prstGeom>
            <a:solidFill>
              <a:srgbClr val="FFB72E"/>
            </a:solidFill>
            <a:ln w="25400">
              <a:solidFill>
                <a:schemeClr val="tx1"/>
              </a:solidFill>
              <a:miter lim="800000"/>
              <a:headEnd type="none" w="med" len="lg"/>
              <a:tailEnd type="none" w="med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rs</a:t>
              </a:r>
            </a:p>
          </p:txBody>
        </p:sp>
        <p:sp>
          <p:nvSpPr>
            <p:cNvPr id="83974" name="Rectangle 22"/>
            <p:cNvSpPr>
              <a:spLocks noChangeArrowheads="1"/>
            </p:cNvSpPr>
            <p:nvPr/>
          </p:nvSpPr>
          <p:spPr bwMode="auto">
            <a:xfrm>
              <a:off x="3784600" y="1371600"/>
              <a:ext cx="901700" cy="304800"/>
            </a:xfrm>
            <a:prstGeom prst="rect">
              <a:avLst/>
            </a:prstGeom>
            <a:solidFill>
              <a:srgbClr val="FFB72E"/>
            </a:solidFill>
            <a:ln w="25400">
              <a:solidFill>
                <a:schemeClr val="tx1"/>
              </a:solidFill>
              <a:miter lim="800000"/>
              <a:headEnd type="none" w="med" len="lg"/>
              <a:tailEnd type="none" w="med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rt</a:t>
              </a:r>
            </a:p>
          </p:txBody>
        </p:sp>
        <p:sp>
          <p:nvSpPr>
            <p:cNvPr id="83975" name="Rectangle 23"/>
            <p:cNvSpPr>
              <a:spLocks noChangeArrowheads="1"/>
            </p:cNvSpPr>
            <p:nvPr/>
          </p:nvSpPr>
          <p:spPr bwMode="auto">
            <a:xfrm>
              <a:off x="4648200" y="1371600"/>
              <a:ext cx="2743200" cy="304800"/>
            </a:xfrm>
            <a:prstGeom prst="rect">
              <a:avLst/>
            </a:prstGeom>
            <a:solidFill>
              <a:srgbClr val="FFB72E"/>
            </a:solidFill>
            <a:ln w="25400">
              <a:solidFill>
                <a:schemeClr val="tx1"/>
              </a:solidFill>
              <a:miter lim="800000"/>
              <a:headEnd type="none" w="med" len="lg"/>
              <a:tailEnd type="none" w="med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address</a:t>
              </a:r>
            </a:p>
          </p:txBody>
        </p:sp>
        <p:sp>
          <p:nvSpPr>
            <p:cNvPr id="83976" name="Rectangle 25"/>
            <p:cNvSpPr>
              <a:spLocks noChangeArrowheads="1"/>
            </p:cNvSpPr>
            <p:nvPr/>
          </p:nvSpPr>
          <p:spPr bwMode="auto">
            <a:xfrm>
              <a:off x="1981200" y="1066800"/>
              <a:ext cx="901700" cy="304800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 type="none" w="med" len="lg"/>
              <a:tailEnd type="none" w="med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31:26</a:t>
              </a:r>
            </a:p>
          </p:txBody>
        </p:sp>
        <p:sp>
          <p:nvSpPr>
            <p:cNvPr id="83977" name="Rectangle 26"/>
            <p:cNvSpPr>
              <a:spLocks noChangeArrowheads="1"/>
            </p:cNvSpPr>
            <p:nvPr/>
          </p:nvSpPr>
          <p:spPr bwMode="auto">
            <a:xfrm>
              <a:off x="2882900" y="1066800"/>
              <a:ext cx="901700" cy="304800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 type="none" w="med" len="lg"/>
              <a:tailEnd type="none" w="med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25:21</a:t>
              </a:r>
            </a:p>
          </p:txBody>
        </p:sp>
        <p:sp>
          <p:nvSpPr>
            <p:cNvPr id="83978" name="Rectangle 27"/>
            <p:cNvSpPr>
              <a:spLocks noChangeArrowheads="1"/>
            </p:cNvSpPr>
            <p:nvPr/>
          </p:nvSpPr>
          <p:spPr bwMode="auto">
            <a:xfrm>
              <a:off x="3784600" y="1066800"/>
              <a:ext cx="901700" cy="304800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 type="none" w="med" len="lg"/>
              <a:tailEnd type="none" w="med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ahoma" pitchFamily="34" charset="0"/>
                </a:rPr>
                <a:t>20:16</a:t>
              </a:r>
            </a:p>
          </p:txBody>
        </p:sp>
        <p:sp>
          <p:nvSpPr>
            <p:cNvPr id="83979" name="Rectangle 28"/>
            <p:cNvSpPr>
              <a:spLocks noChangeArrowheads="1"/>
            </p:cNvSpPr>
            <p:nvPr/>
          </p:nvSpPr>
          <p:spPr bwMode="auto">
            <a:xfrm>
              <a:off x="4648200" y="1066800"/>
              <a:ext cx="2743200" cy="304800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 type="none" w="med" len="lg"/>
              <a:tailEnd type="none" w="med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15:0</a:t>
              </a: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817556"/>
              </p:ext>
            </p:extLst>
          </p:nvPr>
        </p:nvGraphicFramePr>
        <p:xfrm>
          <a:off x="384282" y="956138"/>
          <a:ext cx="8540749" cy="1051249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539750"/>
                <a:gridCol w="958357"/>
                <a:gridCol w="794243"/>
                <a:gridCol w="990600"/>
                <a:gridCol w="1752600"/>
                <a:gridCol w="3505199"/>
              </a:tblGrid>
              <a:tr h="2457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Instruction Fields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Expression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2457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 bits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 bits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 bits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bits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57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Inst.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opcode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offset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39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lw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100011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used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used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offset </a:t>
                      </a:r>
                      <a:r>
                        <a:rPr lang="en-US" sz="1600" u="none" strike="noStrike" dirty="0">
                          <a:effectLst/>
                        </a:rPr>
                        <a:t>value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Reg</a:t>
                      </a:r>
                      <a:r>
                        <a:rPr lang="en-US" sz="1600" u="none" strike="noStrike" dirty="0">
                          <a:effectLst/>
                        </a:rPr>
                        <a:t>[</a:t>
                      </a:r>
                      <a:r>
                        <a:rPr lang="en-US" sz="1600" u="none" strike="noStrike" dirty="0" err="1">
                          <a:effectLst/>
                        </a:rPr>
                        <a:t>rt</a:t>
                      </a:r>
                      <a:r>
                        <a:rPr lang="en-US" sz="1600" u="none" strike="noStrike" dirty="0">
                          <a:effectLst/>
                        </a:rPr>
                        <a:t>] = </a:t>
                      </a:r>
                      <a:r>
                        <a:rPr lang="en-US" sz="1600" u="none" strike="noStrike" dirty="0" err="1">
                          <a:effectLst/>
                        </a:rPr>
                        <a:t>DataMemory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[</a:t>
                      </a:r>
                      <a:r>
                        <a:rPr lang="en-US" sz="1600" u="none" strike="noStrike" dirty="0" err="1">
                          <a:effectLst/>
                        </a:rPr>
                        <a:t>Reg</a:t>
                      </a:r>
                      <a:r>
                        <a:rPr lang="en-US" sz="1600" u="none" strike="noStrike" dirty="0">
                          <a:effectLst/>
                        </a:rPr>
                        <a:t>[</a:t>
                      </a:r>
                      <a:r>
                        <a:rPr lang="en-US" sz="1600" u="none" strike="noStrike" dirty="0" err="1">
                          <a:effectLst/>
                        </a:rPr>
                        <a:t>rs</a:t>
                      </a:r>
                      <a:r>
                        <a:rPr lang="en-US" sz="1600" u="none" strike="noStrike" dirty="0">
                          <a:effectLst/>
                        </a:rPr>
                        <a:t>]+offset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]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84282" y="2007387"/>
            <a:ext cx="84582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j-lt"/>
              </a:rPr>
              <a:t>Register file has limited space to store values needed by a program. If we are operating on a larger array, then the data will initially be stored in the data memory. If the program needs to operate on a specific element stored in the memory, then we need a way to bring that data from the memory to the </a:t>
            </a:r>
            <a:r>
              <a:rPr lang="en-US" sz="1400" dirty="0" err="1" smtClean="0">
                <a:latin typeface="+mj-lt"/>
              </a:rPr>
              <a:t>datapath</a:t>
            </a:r>
            <a:r>
              <a:rPr lang="en-US" sz="1400" dirty="0" smtClean="0">
                <a:latin typeface="+mj-lt"/>
              </a:rPr>
              <a:t>. For this we will have “</a:t>
            </a:r>
            <a:r>
              <a:rPr lang="en-US" sz="1400" b="1" dirty="0" err="1" smtClean="0">
                <a:latin typeface="+mj-lt"/>
              </a:rPr>
              <a:t>lw</a:t>
            </a:r>
            <a:r>
              <a:rPr lang="en-US" sz="1400" dirty="0" smtClean="0">
                <a:latin typeface="+mj-lt"/>
              </a:rPr>
              <a:t>” (</a:t>
            </a:r>
            <a:r>
              <a:rPr lang="en-US" sz="1400" b="1" dirty="0" smtClean="0">
                <a:latin typeface="+mj-lt"/>
              </a:rPr>
              <a:t>load word</a:t>
            </a:r>
            <a:r>
              <a:rPr lang="en-US" sz="1400" dirty="0" smtClean="0">
                <a:latin typeface="+mj-lt"/>
              </a:rPr>
              <a:t>) instruction.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j-lt"/>
              </a:rPr>
              <a:t>Specification for this instruction is different from the R-type of operations presented earlier. </a:t>
            </a:r>
          </a:p>
          <a:p>
            <a:endParaRPr lang="en-US" sz="6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latin typeface="+mj-lt"/>
              </a:rPr>
              <a:t>lw</a:t>
            </a:r>
            <a:r>
              <a:rPr lang="en-US" sz="1400" dirty="0" smtClean="0">
                <a:latin typeface="+mj-lt"/>
              </a:rPr>
              <a:t>: uses register </a:t>
            </a:r>
            <a:r>
              <a:rPr lang="en-US" sz="1400" b="1" dirty="0" smtClean="0">
                <a:latin typeface="+mj-lt"/>
              </a:rPr>
              <a:t>“</a:t>
            </a:r>
            <a:r>
              <a:rPr lang="en-US" sz="1400" b="1" dirty="0" err="1" smtClean="0">
                <a:latin typeface="+mj-lt"/>
              </a:rPr>
              <a:t>rs</a:t>
            </a:r>
            <a:r>
              <a:rPr lang="en-US" sz="1400" b="1" dirty="0" smtClean="0">
                <a:latin typeface="+mj-lt"/>
              </a:rPr>
              <a:t>” </a:t>
            </a:r>
            <a:r>
              <a:rPr lang="en-US" sz="1400" dirty="0" smtClean="0">
                <a:latin typeface="+mj-lt"/>
              </a:rPr>
              <a:t>contents as the base address. You can think of </a:t>
            </a:r>
            <a:r>
              <a:rPr lang="en-US" sz="1400" b="1" dirty="0" smtClean="0">
                <a:latin typeface="+mj-lt"/>
              </a:rPr>
              <a:t>“</a:t>
            </a:r>
            <a:r>
              <a:rPr lang="en-US" sz="1400" b="1" dirty="0" err="1" smtClean="0">
                <a:latin typeface="+mj-lt"/>
              </a:rPr>
              <a:t>rs</a:t>
            </a:r>
            <a:r>
              <a:rPr lang="en-US" sz="1400" b="1" dirty="0" smtClean="0">
                <a:latin typeface="+mj-lt"/>
              </a:rPr>
              <a:t>” </a:t>
            </a:r>
            <a:r>
              <a:rPr lang="en-US" sz="1400" dirty="0" smtClean="0">
                <a:latin typeface="+mj-lt"/>
              </a:rPr>
              <a:t>storing the pointer to the first element of the array we want to access in the data memory. If we want to index to the 4</a:t>
            </a:r>
            <a:r>
              <a:rPr lang="en-US" sz="1400" baseline="30000" dirty="0" smtClean="0">
                <a:latin typeface="+mj-lt"/>
              </a:rPr>
              <a:t>th</a:t>
            </a:r>
            <a:r>
              <a:rPr lang="en-US" sz="1400" dirty="0" smtClean="0">
                <a:latin typeface="+mj-lt"/>
              </a:rPr>
              <a:t> element of the array then we simply need to use this constant value stored as </a:t>
            </a:r>
            <a:r>
              <a:rPr lang="en-US" sz="1400" b="1" dirty="0" smtClean="0">
                <a:latin typeface="+mj-lt"/>
              </a:rPr>
              <a:t>“offset value” </a:t>
            </a:r>
            <a:r>
              <a:rPr lang="en-US" sz="1400" dirty="0" smtClean="0">
                <a:latin typeface="+mj-lt"/>
              </a:rPr>
              <a:t>within the instruction as the offset amount relative to the address of the first element.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j-lt"/>
              </a:rPr>
              <a:t>Operation steps is as follows: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j-lt"/>
              </a:rPr>
              <a:t>First read the contents of the </a:t>
            </a:r>
            <a:r>
              <a:rPr lang="en-US" sz="1400" b="1" dirty="0" smtClean="0">
                <a:latin typeface="+mj-lt"/>
              </a:rPr>
              <a:t>“</a:t>
            </a:r>
            <a:r>
              <a:rPr lang="en-US" sz="1400" b="1" dirty="0" err="1" smtClean="0">
                <a:latin typeface="+mj-lt"/>
              </a:rPr>
              <a:t>rs</a:t>
            </a:r>
            <a:r>
              <a:rPr lang="en-US" sz="1400" b="1" dirty="0" smtClean="0">
                <a:latin typeface="+mj-lt"/>
              </a:rPr>
              <a:t>” </a:t>
            </a:r>
            <a:r>
              <a:rPr lang="en-US" sz="1400" dirty="0" smtClean="0">
                <a:latin typeface="+mj-lt"/>
              </a:rPr>
              <a:t>register  (</a:t>
            </a:r>
            <a:r>
              <a:rPr lang="en-US" sz="1400" b="1" dirty="0" err="1" smtClean="0">
                <a:latin typeface="+mj-lt"/>
              </a:rPr>
              <a:t>Reg</a:t>
            </a:r>
            <a:r>
              <a:rPr lang="en-US" sz="1400" b="1" dirty="0" smtClean="0">
                <a:latin typeface="+mj-lt"/>
              </a:rPr>
              <a:t>[</a:t>
            </a:r>
            <a:r>
              <a:rPr lang="en-US" sz="1400" b="1" dirty="0" err="1" smtClean="0">
                <a:latin typeface="+mj-lt"/>
              </a:rPr>
              <a:t>rs</a:t>
            </a:r>
            <a:r>
              <a:rPr lang="en-US" sz="1400" b="1" dirty="0" smtClean="0">
                <a:latin typeface="+mj-lt"/>
              </a:rPr>
              <a:t>]</a:t>
            </a:r>
            <a:r>
              <a:rPr lang="en-US" sz="1400" dirty="0" smtClean="0">
                <a:latin typeface="+mj-lt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j-lt"/>
              </a:rPr>
              <a:t>Then add </a:t>
            </a:r>
            <a:r>
              <a:rPr lang="en-US" sz="1400" b="1" dirty="0" smtClean="0">
                <a:latin typeface="+mj-lt"/>
              </a:rPr>
              <a:t>offset value </a:t>
            </a:r>
            <a:r>
              <a:rPr lang="en-US" sz="1400" dirty="0" smtClean="0">
                <a:latin typeface="+mj-lt"/>
              </a:rPr>
              <a:t>stored in the least significant 16 bits of the instruction with </a:t>
            </a:r>
            <a:r>
              <a:rPr lang="en-US" sz="1400" b="1" dirty="0" err="1" smtClean="0">
                <a:latin typeface="+mj-lt"/>
              </a:rPr>
              <a:t>Reg</a:t>
            </a:r>
            <a:r>
              <a:rPr lang="en-US" sz="1400" b="1" dirty="0" smtClean="0">
                <a:latin typeface="+mj-lt"/>
              </a:rPr>
              <a:t>[</a:t>
            </a:r>
            <a:r>
              <a:rPr lang="en-US" sz="1400" b="1" dirty="0" err="1" smtClean="0">
                <a:latin typeface="+mj-lt"/>
              </a:rPr>
              <a:t>rs</a:t>
            </a:r>
            <a:r>
              <a:rPr lang="en-US" sz="1400" b="1" dirty="0" smtClean="0">
                <a:latin typeface="+mj-lt"/>
              </a:rPr>
              <a:t>]</a:t>
            </a:r>
            <a:r>
              <a:rPr lang="en-US" sz="1400" dirty="0" smtClean="0">
                <a:latin typeface="+mj-lt"/>
              </a:rPr>
              <a:t>.  (</a:t>
            </a:r>
            <a:r>
              <a:rPr lang="en-US" sz="1400" b="1" dirty="0" err="1" smtClean="0">
                <a:latin typeface="+mj-lt"/>
              </a:rPr>
              <a:t>Reg</a:t>
            </a:r>
            <a:r>
              <a:rPr lang="en-US" sz="1400" b="1" dirty="0" smtClean="0">
                <a:latin typeface="+mj-lt"/>
              </a:rPr>
              <a:t>[</a:t>
            </a:r>
            <a:r>
              <a:rPr lang="en-US" sz="1400" b="1" dirty="0" err="1" smtClean="0">
                <a:latin typeface="+mj-lt"/>
              </a:rPr>
              <a:t>rs</a:t>
            </a:r>
            <a:r>
              <a:rPr lang="en-US" sz="1400" b="1" dirty="0" smtClean="0">
                <a:latin typeface="+mj-lt"/>
              </a:rPr>
              <a:t>]+offset value</a:t>
            </a:r>
            <a:r>
              <a:rPr lang="en-US" sz="1400" dirty="0" smtClean="0">
                <a:latin typeface="+mj-lt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j-lt"/>
              </a:rPr>
              <a:t>Result of this addition is the actual address we want to access in the “</a:t>
            </a:r>
            <a:r>
              <a:rPr lang="en-US" sz="1400" b="1" dirty="0" err="1" smtClean="0">
                <a:latin typeface="+mj-lt"/>
              </a:rPr>
              <a:t>DataMemory</a:t>
            </a:r>
            <a:r>
              <a:rPr lang="en-US" sz="1400" dirty="0" smtClean="0">
                <a:latin typeface="+mj-lt"/>
              </a:rPr>
              <a:t>”. Using this value now we can read from the memory </a:t>
            </a:r>
            <a:r>
              <a:rPr lang="en-US" sz="1400" b="1" dirty="0" err="1" smtClean="0">
                <a:latin typeface="+mj-lt"/>
              </a:rPr>
              <a:t>DataMemory</a:t>
            </a:r>
            <a:r>
              <a:rPr lang="en-US" sz="1400" b="1" dirty="0" smtClean="0">
                <a:solidFill>
                  <a:srgbClr val="FF0000"/>
                </a:solidFill>
                <a:latin typeface="+mj-lt"/>
              </a:rPr>
              <a:t>[</a:t>
            </a:r>
            <a:r>
              <a:rPr lang="en-US" sz="1400" b="1" dirty="0" err="1" smtClean="0">
                <a:latin typeface="+mj-lt"/>
              </a:rPr>
              <a:t>Reg</a:t>
            </a:r>
            <a:r>
              <a:rPr lang="en-US" sz="1400" b="1" dirty="0" smtClean="0">
                <a:latin typeface="+mj-lt"/>
              </a:rPr>
              <a:t>[</a:t>
            </a:r>
            <a:r>
              <a:rPr lang="en-US" sz="1400" b="1" dirty="0" err="1" smtClean="0">
                <a:latin typeface="+mj-lt"/>
              </a:rPr>
              <a:t>rs</a:t>
            </a:r>
            <a:r>
              <a:rPr lang="en-US" sz="1400" b="1" dirty="0" smtClean="0">
                <a:latin typeface="+mj-lt"/>
              </a:rPr>
              <a:t>]+offset value</a:t>
            </a:r>
            <a:r>
              <a:rPr lang="en-US" sz="1400" b="1" dirty="0" smtClean="0">
                <a:solidFill>
                  <a:srgbClr val="FF0000"/>
                </a:solidFill>
                <a:latin typeface="+mj-lt"/>
              </a:rPr>
              <a:t>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j-lt"/>
              </a:rPr>
              <a:t>After reading from the memory we will write the output of the data memory to our destination register </a:t>
            </a:r>
            <a:r>
              <a:rPr lang="en-US" sz="1400" b="1" u="sng" dirty="0" smtClean="0">
                <a:latin typeface="+mj-lt"/>
              </a:rPr>
              <a:t>rt</a:t>
            </a:r>
            <a:r>
              <a:rPr lang="en-US" sz="1400" dirty="0" smtClean="0">
                <a:latin typeface="+mj-lt"/>
              </a:rPr>
              <a:t>. Note that in R-type of instructions, destination register is always indicated by the “</a:t>
            </a:r>
            <a:r>
              <a:rPr lang="en-US" sz="1400" b="1" dirty="0" smtClean="0">
                <a:latin typeface="+mj-lt"/>
              </a:rPr>
              <a:t>rd</a:t>
            </a:r>
            <a:r>
              <a:rPr lang="en-US" sz="1400" dirty="0" smtClean="0">
                <a:latin typeface="+mj-lt"/>
              </a:rPr>
              <a:t>” field.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j-lt"/>
              </a:rPr>
              <a:t>You need to configure the </a:t>
            </a:r>
            <a:r>
              <a:rPr lang="en-US" sz="1400" dirty="0" err="1" smtClean="0">
                <a:latin typeface="+mj-lt"/>
              </a:rPr>
              <a:t>datapath</a:t>
            </a:r>
            <a:r>
              <a:rPr lang="en-US" sz="1400" dirty="0" smtClean="0">
                <a:latin typeface="+mj-lt"/>
              </a:rPr>
              <a:t> to manage all these steps in one clock cycle.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j-lt"/>
              </a:rPr>
              <a:t>Controller will determine that this is a “</a:t>
            </a:r>
            <a:r>
              <a:rPr lang="en-US" sz="1400" b="1" dirty="0" err="1" smtClean="0">
                <a:latin typeface="+mj-lt"/>
              </a:rPr>
              <a:t>lw</a:t>
            </a:r>
            <a:r>
              <a:rPr lang="en-US" sz="1400" dirty="0" smtClean="0">
                <a:latin typeface="+mj-lt"/>
              </a:rPr>
              <a:t>” instruction based on its unique opcode value of </a:t>
            </a:r>
            <a:r>
              <a:rPr lang="en-US" sz="1400" b="1" dirty="0" smtClean="0">
                <a:solidFill>
                  <a:srgbClr val="00B050"/>
                </a:solidFill>
                <a:latin typeface="+mj-lt"/>
              </a:rPr>
              <a:t>35</a:t>
            </a:r>
            <a:r>
              <a:rPr lang="en-US" sz="1400" dirty="0" smtClean="0">
                <a:latin typeface="+mj-lt"/>
              </a:rPr>
              <a:t>. </a:t>
            </a:r>
            <a:endParaRPr lang="en-US" sz="1600" b="1" dirty="0" smtClean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8380" y="67687"/>
            <a:ext cx="3184419" cy="6096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Task 2: Writing into memory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14831" y="114300"/>
            <a:ext cx="5410200" cy="609600"/>
            <a:chOff x="1981200" y="1066800"/>
            <a:chExt cx="5410200" cy="609600"/>
          </a:xfrm>
        </p:grpSpPr>
        <p:sp>
          <p:nvSpPr>
            <p:cNvPr id="83972" name="Rectangle 20"/>
            <p:cNvSpPr>
              <a:spLocks noChangeArrowheads="1"/>
            </p:cNvSpPr>
            <p:nvPr/>
          </p:nvSpPr>
          <p:spPr bwMode="auto">
            <a:xfrm>
              <a:off x="1981200" y="1371600"/>
              <a:ext cx="901700" cy="304800"/>
            </a:xfrm>
            <a:prstGeom prst="rect">
              <a:avLst/>
            </a:prstGeom>
            <a:solidFill>
              <a:srgbClr val="FFB72E"/>
            </a:solidFill>
            <a:ln w="25400">
              <a:solidFill>
                <a:schemeClr val="tx1"/>
              </a:solidFill>
              <a:miter lim="800000"/>
              <a:headEnd type="none" w="med" len="lg"/>
              <a:tailEnd type="none" w="med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op</a:t>
              </a:r>
            </a:p>
          </p:txBody>
        </p:sp>
        <p:sp>
          <p:nvSpPr>
            <p:cNvPr id="83973" name="Rectangle 21"/>
            <p:cNvSpPr>
              <a:spLocks noChangeArrowheads="1"/>
            </p:cNvSpPr>
            <p:nvPr/>
          </p:nvSpPr>
          <p:spPr bwMode="auto">
            <a:xfrm>
              <a:off x="2882900" y="1371600"/>
              <a:ext cx="901700" cy="304800"/>
            </a:xfrm>
            <a:prstGeom prst="rect">
              <a:avLst/>
            </a:prstGeom>
            <a:solidFill>
              <a:srgbClr val="FFB72E"/>
            </a:solidFill>
            <a:ln w="25400">
              <a:solidFill>
                <a:schemeClr val="tx1"/>
              </a:solidFill>
              <a:miter lim="800000"/>
              <a:headEnd type="none" w="med" len="lg"/>
              <a:tailEnd type="none" w="med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rs</a:t>
              </a:r>
            </a:p>
          </p:txBody>
        </p:sp>
        <p:sp>
          <p:nvSpPr>
            <p:cNvPr id="83974" name="Rectangle 22"/>
            <p:cNvSpPr>
              <a:spLocks noChangeArrowheads="1"/>
            </p:cNvSpPr>
            <p:nvPr/>
          </p:nvSpPr>
          <p:spPr bwMode="auto">
            <a:xfrm>
              <a:off x="3784600" y="1371600"/>
              <a:ext cx="901700" cy="304800"/>
            </a:xfrm>
            <a:prstGeom prst="rect">
              <a:avLst/>
            </a:prstGeom>
            <a:solidFill>
              <a:srgbClr val="FFB72E"/>
            </a:solidFill>
            <a:ln w="25400">
              <a:solidFill>
                <a:schemeClr val="tx1"/>
              </a:solidFill>
              <a:miter lim="800000"/>
              <a:headEnd type="none" w="med" len="lg"/>
              <a:tailEnd type="none" w="med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rt</a:t>
              </a:r>
            </a:p>
          </p:txBody>
        </p:sp>
        <p:sp>
          <p:nvSpPr>
            <p:cNvPr id="83975" name="Rectangle 23"/>
            <p:cNvSpPr>
              <a:spLocks noChangeArrowheads="1"/>
            </p:cNvSpPr>
            <p:nvPr/>
          </p:nvSpPr>
          <p:spPr bwMode="auto">
            <a:xfrm>
              <a:off x="4648200" y="1371600"/>
              <a:ext cx="2743200" cy="304800"/>
            </a:xfrm>
            <a:prstGeom prst="rect">
              <a:avLst/>
            </a:prstGeom>
            <a:solidFill>
              <a:srgbClr val="FFB72E"/>
            </a:solidFill>
            <a:ln w="25400">
              <a:solidFill>
                <a:schemeClr val="tx1"/>
              </a:solidFill>
              <a:miter lim="800000"/>
              <a:headEnd type="none" w="med" len="lg"/>
              <a:tailEnd type="none" w="med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address</a:t>
              </a:r>
            </a:p>
          </p:txBody>
        </p:sp>
        <p:sp>
          <p:nvSpPr>
            <p:cNvPr id="83976" name="Rectangle 25"/>
            <p:cNvSpPr>
              <a:spLocks noChangeArrowheads="1"/>
            </p:cNvSpPr>
            <p:nvPr/>
          </p:nvSpPr>
          <p:spPr bwMode="auto">
            <a:xfrm>
              <a:off x="1981200" y="1066800"/>
              <a:ext cx="901700" cy="304800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 type="none" w="med" len="lg"/>
              <a:tailEnd type="none" w="med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31:26</a:t>
              </a:r>
            </a:p>
          </p:txBody>
        </p:sp>
        <p:sp>
          <p:nvSpPr>
            <p:cNvPr id="83977" name="Rectangle 26"/>
            <p:cNvSpPr>
              <a:spLocks noChangeArrowheads="1"/>
            </p:cNvSpPr>
            <p:nvPr/>
          </p:nvSpPr>
          <p:spPr bwMode="auto">
            <a:xfrm>
              <a:off x="2882900" y="1066800"/>
              <a:ext cx="901700" cy="304800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 type="none" w="med" len="lg"/>
              <a:tailEnd type="none" w="med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25:21</a:t>
              </a:r>
            </a:p>
          </p:txBody>
        </p:sp>
        <p:sp>
          <p:nvSpPr>
            <p:cNvPr id="83978" name="Rectangle 27"/>
            <p:cNvSpPr>
              <a:spLocks noChangeArrowheads="1"/>
            </p:cNvSpPr>
            <p:nvPr/>
          </p:nvSpPr>
          <p:spPr bwMode="auto">
            <a:xfrm>
              <a:off x="3784600" y="1066800"/>
              <a:ext cx="901700" cy="304800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 type="none" w="med" len="lg"/>
              <a:tailEnd type="none" w="med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ahoma" pitchFamily="34" charset="0"/>
                </a:rPr>
                <a:t>20:16</a:t>
              </a:r>
            </a:p>
          </p:txBody>
        </p:sp>
        <p:sp>
          <p:nvSpPr>
            <p:cNvPr id="83979" name="Rectangle 28"/>
            <p:cNvSpPr>
              <a:spLocks noChangeArrowheads="1"/>
            </p:cNvSpPr>
            <p:nvPr/>
          </p:nvSpPr>
          <p:spPr bwMode="auto">
            <a:xfrm>
              <a:off x="4648200" y="1066800"/>
              <a:ext cx="2743200" cy="304800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 type="none" w="med" len="lg"/>
              <a:tailEnd type="none" w="med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15:0</a:t>
              </a: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627560"/>
              </p:ext>
            </p:extLst>
          </p:nvPr>
        </p:nvGraphicFramePr>
        <p:xfrm>
          <a:off x="384282" y="956138"/>
          <a:ext cx="8540749" cy="10007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539750"/>
                <a:gridCol w="958357"/>
                <a:gridCol w="794243"/>
                <a:gridCol w="990600"/>
                <a:gridCol w="1752600"/>
                <a:gridCol w="3505199"/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Instruction Fields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Expression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 bits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 bits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 bits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bits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Inst.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opcode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offset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sw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101011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used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used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offset </a:t>
                      </a:r>
                      <a:r>
                        <a:rPr lang="en-US" sz="1600" u="none" strike="noStrike" dirty="0">
                          <a:effectLst/>
                        </a:rPr>
                        <a:t>value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DataMemory</a:t>
                      </a:r>
                      <a:r>
                        <a:rPr lang="en-US" sz="1600" u="none" strike="noStrike" dirty="0">
                          <a:effectLst/>
                        </a:rPr>
                        <a:t>[</a:t>
                      </a:r>
                      <a:r>
                        <a:rPr lang="en-US" sz="1600" u="none" strike="noStrike" dirty="0" err="1">
                          <a:effectLst/>
                        </a:rPr>
                        <a:t>Reg</a:t>
                      </a:r>
                      <a:r>
                        <a:rPr lang="en-US" sz="1600" u="none" strike="noStrike" dirty="0">
                          <a:effectLst/>
                        </a:rPr>
                        <a:t>[</a:t>
                      </a:r>
                      <a:r>
                        <a:rPr lang="en-US" sz="1600" u="none" strike="noStrike" dirty="0" err="1">
                          <a:effectLst/>
                        </a:rPr>
                        <a:t>rs</a:t>
                      </a:r>
                      <a:r>
                        <a:rPr lang="en-US" sz="1600" u="none" strike="noStrike" dirty="0">
                          <a:effectLst/>
                        </a:rPr>
                        <a:t>]+offset] = </a:t>
                      </a:r>
                      <a:r>
                        <a:rPr lang="en-US" sz="1600" u="none" strike="noStrike" dirty="0" err="1">
                          <a:effectLst/>
                        </a:rPr>
                        <a:t>Reg</a:t>
                      </a:r>
                      <a:r>
                        <a:rPr lang="en-US" sz="1600" u="none" strike="noStrike" dirty="0">
                          <a:effectLst/>
                        </a:rPr>
                        <a:t>[</a:t>
                      </a:r>
                      <a:r>
                        <a:rPr lang="en-US" sz="1600" u="none" strike="noStrike" dirty="0" err="1">
                          <a:effectLst/>
                        </a:rPr>
                        <a:t>rt</a:t>
                      </a:r>
                      <a:r>
                        <a:rPr lang="en-US" sz="1600" u="none" strike="noStrike" dirty="0">
                          <a:effectLst/>
                        </a:rPr>
                        <a:t>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84282" y="1960773"/>
            <a:ext cx="86415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Similarly, we need a way to store a value generated by the </a:t>
            </a:r>
            <a:r>
              <a:rPr lang="en-US" sz="1400" dirty="0" err="1">
                <a:latin typeface="+mj-lt"/>
              </a:rPr>
              <a:t>datapath</a:t>
            </a:r>
            <a:r>
              <a:rPr lang="en-US" sz="1400" dirty="0">
                <a:latin typeface="+mj-lt"/>
              </a:rPr>
              <a:t> back to the memory</a:t>
            </a:r>
            <a:r>
              <a:rPr lang="en-US" sz="1400" dirty="0" smtClean="0">
                <a:latin typeface="+mj-lt"/>
              </a:rPr>
              <a:t>. For this we will have “</a:t>
            </a:r>
            <a:r>
              <a:rPr lang="en-US" sz="1400" b="1" dirty="0" err="1">
                <a:latin typeface="+mj-lt"/>
              </a:rPr>
              <a:t>s</a:t>
            </a:r>
            <a:r>
              <a:rPr lang="en-US" sz="1400" b="1" dirty="0" err="1" smtClean="0">
                <a:latin typeface="+mj-lt"/>
              </a:rPr>
              <a:t>w</a:t>
            </a:r>
            <a:r>
              <a:rPr lang="en-US" sz="1400" dirty="0" smtClean="0">
                <a:latin typeface="+mj-lt"/>
              </a:rPr>
              <a:t>” (</a:t>
            </a:r>
            <a:r>
              <a:rPr lang="en-US" sz="1400" b="1" dirty="0" smtClean="0">
                <a:latin typeface="+mj-lt"/>
              </a:rPr>
              <a:t>store word</a:t>
            </a:r>
            <a:r>
              <a:rPr lang="en-US" sz="1400" dirty="0" smtClean="0">
                <a:latin typeface="+mj-lt"/>
              </a:rPr>
              <a:t>) instruction. Specification for this instruction is similar to the “</a:t>
            </a:r>
            <a:r>
              <a:rPr lang="en-US" sz="1400" dirty="0" err="1" smtClean="0">
                <a:latin typeface="+mj-lt"/>
              </a:rPr>
              <a:t>lw</a:t>
            </a:r>
            <a:r>
              <a:rPr lang="en-US" sz="1400" dirty="0" smtClean="0">
                <a:latin typeface="+mj-lt"/>
              </a:rPr>
              <a:t>” instruction with a difference in the way we interpret it. </a:t>
            </a:r>
          </a:p>
          <a:p>
            <a:endParaRPr lang="en-US" sz="6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latin typeface="+mj-lt"/>
              </a:rPr>
              <a:t>sw</a:t>
            </a:r>
            <a:r>
              <a:rPr lang="en-US" sz="1400" dirty="0" smtClean="0">
                <a:latin typeface="+mj-lt"/>
              </a:rPr>
              <a:t>: uses register </a:t>
            </a:r>
            <a:r>
              <a:rPr lang="en-US" sz="1400" b="1" dirty="0" smtClean="0">
                <a:latin typeface="+mj-lt"/>
              </a:rPr>
              <a:t>“</a:t>
            </a:r>
            <a:r>
              <a:rPr lang="en-US" sz="1400" b="1" dirty="0" err="1" smtClean="0">
                <a:latin typeface="+mj-lt"/>
              </a:rPr>
              <a:t>rs</a:t>
            </a:r>
            <a:r>
              <a:rPr lang="en-US" sz="1400" b="1" dirty="0" smtClean="0">
                <a:latin typeface="+mj-lt"/>
              </a:rPr>
              <a:t>” </a:t>
            </a:r>
            <a:r>
              <a:rPr lang="en-US" sz="1400" dirty="0" smtClean="0">
                <a:latin typeface="+mj-lt"/>
              </a:rPr>
              <a:t>contents as the base address and the </a:t>
            </a:r>
            <a:r>
              <a:rPr lang="en-US" sz="1400" b="1" dirty="0" smtClean="0">
                <a:latin typeface="+mj-lt"/>
              </a:rPr>
              <a:t>“offset value” </a:t>
            </a:r>
            <a:r>
              <a:rPr lang="en-US" sz="1400" dirty="0" smtClean="0">
                <a:latin typeface="+mj-lt"/>
              </a:rPr>
              <a:t>to calculate the address to write into in the </a:t>
            </a:r>
            <a:r>
              <a:rPr lang="en-US" sz="1400" b="1" dirty="0" smtClean="0">
                <a:latin typeface="+mj-lt"/>
              </a:rPr>
              <a:t>Data Memory.</a:t>
            </a:r>
            <a:r>
              <a:rPr lang="en-US" sz="1400" dirty="0" smtClean="0">
                <a:latin typeface="+mj-lt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j-lt"/>
              </a:rPr>
              <a:t>Operation steps is as follows: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j-lt"/>
              </a:rPr>
              <a:t>First read the contents of the </a:t>
            </a:r>
            <a:r>
              <a:rPr lang="en-US" sz="1400" b="1" dirty="0" smtClean="0">
                <a:latin typeface="+mj-lt"/>
              </a:rPr>
              <a:t>“</a:t>
            </a:r>
            <a:r>
              <a:rPr lang="en-US" sz="1400" b="1" dirty="0" err="1" smtClean="0">
                <a:latin typeface="+mj-lt"/>
              </a:rPr>
              <a:t>rs</a:t>
            </a:r>
            <a:r>
              <a:rPr lang="en-US" sz="1400" b="1" dirty="0" smtClean="0">
                <a:latin typeface="+mj-lt"/>
              </a:rPr>
              <a:t>” </a:t>
            </a:r>
            <a:r>
              <a:rPr lang="en-US" sz="1400" dirty="0" smtClean="0">
                <a:latin typeface="+mj-lt"/>
              </a:rPr>
              <a:t>register  (</a:t>
            </a:r>
            <a:r>
              <a:rPr lang="en-US" sz="1400" b="1" dirty="0" err="1" smtClean="0">
                <a:latin typeface="+mj-lt"/>
              </a:rPr>
              <a:t>Reg</a:t>
            </a:r>
            <a:r>
              <a:rPr lang="en-US" sz="1400" b="1" dirty="0" smtClean="0">
                <a:latin typeface="+mj-lt"/>
              </a:rPr>
              <a:t>[</a:t>
            </a:r>
            <a:r>
              <a:rPr lang="en-US" sz="1400" b="1" dirty="0" err="1" smtClean="0">
                <a:latin typeface="+mj-lt"/>
              </a:rPr>
              <a:t>rs</a:t>
            </a:r>
            <a:r>
              <a:rPr lang="en-US" sz="1400" b="1" dirty="0" smtClean="0">
                <a:latin typeface="+mj-lt"/>
              </a:rPr>
              <a:t>]</a:t>
            </a:r>
            <a:r>
              <a:rPr lang="en-US" sz="1400" dirty="0" smtClean="0">
                <a:latin typeface="+mj-lt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j-lt"/>
              </a:rPr>
              <a:t>Then add </a:t>
            </a:r>
            <a:r>
              <a:rPr lang="en-US" sz="1400" b="1" dirty="0" smtClean="0">
                <a:latin typeface="+mj-lt"/>
              </a:rPr>
              <a:t>offset value </a:t>
            </a:r>
            <a:r>
              <a:rPr lang="en-US" sz="1400" dirty="0" smtClean="0">
                <a:latin typeface="+mj-lt"/>
              </a:rPr>
              <a:t>stored in the least significant 16 bits of the instruction with </a:t>
            </a:r>
            <a:r>
              <a:rPr lang="en-US" sz="1400" b="1" dirty="0" err="1" smtClean="0">
                <a:latin typeface="+mj-lt"/>
              </a:rPr>
              <a:t>Reg</a:t>
            </a:r>
            <a:r>
              <a:rPr lang="en-US" sz="1400" b="1" dirty="0" smtClean="0">
                <a:latin typeface="+mj-lt"/>
              </a:rPr>
              <a:t>[</a:t>
            </a:r>
            <a:r>
              <a:rPr lang="en-US" sz="1400" b="1" dirty="0" err="1" smtClean="0">
                <a:latin typeface="+mj-lt"/>
              </a:rPr>
              <a:t>rs</a:t>
            </a:r>
            <a:r>
              <a:rPr lang="en-US" sz="1400" b="1" dirty="0" smtClean="0">
                <a:latin typeface="+mj-lt"/>
              </a:rPr>
              <a:t>]</a:t>
            </a:r>
            <a:r>
              <a:rPr lang="en-US" sz="1400" dirty="0" smtClean="0">
                <a:latin typeface="+mj-lt"/>
              </a:rPr>
              <a:t>.  (</a:t>
            </a:r>
            <a:r>
              <a:rPr lang="en-US" sz="1400" b="1" dirty="0" err="1" smtClean="0">
                <a:latin typeface="+mj-lt"/>
              </a:rPr>
              <a:t>Reg</a:t>
            </a:r>
            <a:r>
              <a:rPr lang="en-US" sz="1400" b="1" dirty="0" smtClean="0">
                <a:latin typeface="+mj-lt"/>
              </a:rPr>
              <a:t>[</a:t>
            </a:r>
            <a:r>
              <a:rPr lang="en-US" sz="1400" b="1" dirty="0" err="1" smtClean="0">
                <a:latin typeface="+mj-lt"/>
              </a:rPr>
              <a:t>rs</a:t>
            </a:r>
            <a:r>
              <a:rPr lang="en-US" sz="1400" b="1" dirty="0" smtClean="0">
                <a:latin typeface="+mj-lt"/>
              </a:rPr>
              <a:t>]+offset value</a:t>
            </a:r>
            <a:r>
              <a:rPr lang="en-US" sz="1400" dirty="0" smtClean="0">
                <a:latin typeface="+mj-lt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j-lt"/>
              </a:rPr>
              <a:t>Result of this addition is the actual address we want to write into in the “</a:t>
            </a:r>
            <a:r>
              <a:rPr lang="en-US" sz="1400" b="1" dirty="0" err="1" smtClean="0">
                <a:latin typeface="+mj-lt"/>
              </a:rPr>
              <a:t>DataMemory</a:t>
            </a:r>
            <a:r>
              <a:rPr lang="en-US" sz="1400" dirty="0" smtClean="0">
                <a:latin typeface="+mj-lt"/>
              </a:rPr>
              <a:t>”. Using this value now we will store the contents of the “</a:t>
            </a:r>
            <a:r>
              <a:rPr lang="en-US" sz="1400" dirty="0" err="1" smtClean="0">
                <a:latin typeface="+mj-lt"/>
              </a:rPr>
              <a:t>rt</a:t>
            </a:r>
            <a:r>
              <a:rPr lang="en-US" sz="1400" dirty="0" smtClean="0">
                <a:latin typeface="+mj-lt"/>
              </a:rPr>
              <a:t>” register into the memory as: </a:t>
            </a:r>
            <a:r>
              <a:rPr lang="en-US" sz="1400" b="1" dirty="0" err="1" smtClean="0">
                <a:latin typeface="+mj-lt"/>
              </a:rPr>
              <a:t>DataMemory</a:t>
            </a:r>
            <a:r>
              <a:rPr lang="en-US" sz="1400" b="1" dirty="0" smtClean="0">
                <a:latin typeface="+mj-lt"/>
              </a:rPr>
              <a:t>[</a:t>
            </a:r>
            <a:r>
              <a:rPr lang="en-US" sz="1400" b="1" dirty="0" err="1" smtClean="0">
                <a:latin typeface="+mj-lt"/>
              </a:rPr>
              <a:t>Reg</a:t>
            </a:r>
            <a:r>
              <a:rPr lang="en-US" sz="1400" b="1" dirty="0" smtClean="0">
                <a:latin typeface="+mj-lt"/>
              </a:rPr>
              <a:t>[</a:t>
            </a:r>
            <a:r>
              <a:rPr lang="en-US" sz="1400" b="1" dirty="0" err="1" smtClean="0">
                <a:latin typeface="+mj-lt"/>
              </a:rPr>
              <a:t>rs</a:t>
            </a:r>
            <a:r>
              <a:rPr lang="en-US" sz="1400" b="1" dirty="0" smtClean="0">
                <a:latin typeface="+mj-lt"/>
              </a:rPr>
              <a:t>]+offset value] = </a:t>
            </a:r>
            <a:r>
              <a:rPr lang="en-US" sz="1400" b="1" dirty="0" err="1" smtClean="0">
                <a:latin typeface="+mj-lt"/>
              </a:rPr>
              <a:t>rt</a:t>
            </a:r>
            <a:endParaRPr lang="en-US" sz="1400" b="1" dirty="0" smtClean="0"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j-lt"/>
              </a:rPr>
              <a:t>Note that in </a:t>
            </a:r>
            <a:r>
              <a:rPr lang="en-US" sz="1400" dirty="0" err="1" smtClean="0">
                <a:latin typeface="+mj-lt"/>
              </a:rPr>
              <a:t>lw</a:t>
            </a:r>
            <a:r>
              <a:rPr lang="en-US" sz="1400" dirty="0" smtClean="0">
                <a:latin typeface="+mj-lt"/>
              </a:rPr>
              <a:t> we used “</a:t>
            </a:r>
            <a:r>
              <a:rPr lang="en-US" sz="1400" dirty="0" err="1" smtClean="0">
                <a:latin typeface="+mj-lt"/>
              </a:rPr>
              <a:t>rt</a:t>
            </a:r>
            <a:r>
              <a:rPr lang="en-US" sz="1400" dirty="0" smtClean="0">
                <a:latin typeface="+mj-lt"/>
              </a:rPr>
              <a:t>” as the destination address in the register file. For the </a:t>
            </a:r>
            <a:r>
              <a:rPr lang="en-US" sz="1400" dirty="0" err="1" smtClean="0">
                <a:latin typeface="+mj-lt"/>
              </a:rPr>
              <a:t>sw</a:t>
            </a:r>
            <a:r>
              <a:rPr lang="en-US" sz="1400" dirty="0" smtClean="0">
                <a:latin typeface="+mj-lt"/>
              </a:rPr>
              <a:t>,  “</a:t>
            </a:r>
            <a:r>
              <a:rPr lang="en-US" sz="1400" dirty="0" err="1" smtClean="0">
                <a:latin typeface="+mj-lt"/>
              </a:rPr>
              <a:t>rt</a:t>
            </a:r>
            <a:r>
              <a:rPr lang="en-US" sz="1400" dirty="0" smtClean="0">
                <a:latin typeface="+mj-lt"/>
              </a:rPr>
              <a:t>” is a source register. We write its contents into the data memory.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j-lt"/>
              </a:rPr>
              <a:t>You need to configure the </a:t>
            </a:r>
            <a:r>
              <a:rPr lang="en-US" sz="1400" dirty="0" err="1" smtClean="0">
                <a:latin typeface="+mj-lt"/>
              </a:rPr>
              <a:t>datapath</a:t>
            </a:r>
            <a:r>
              <a:rPr lang="en-US" sz="1400" dirty="0" smtClean="0">
                <a:latin typeface="+mj-lt"/>
              </a:rPr>
              <a:t> to manage all these steps in one clock cycle.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j-lt"/>
              </a:rPr>
              <a:t>Controller will determine that this is a “</a:t>
            </a:r>
            <a:r>
              <a:rPr lang="en-US" sz="1400" b="1" dirty="0" err="1">
                <a:latin typeface="+mj-lt"/>
              </a:rPr>
              <a:t>s</a:t>
            </a:r>
            <a:r>
              <a:rPr lang="en-US" sz="1400" b="1" dirty="0" err="1" smtClean="0">
                <a:latin typeface="+mj-lt"/>
              </a:rPr>
              <a:t>w</a:t>
            </a:r>
            <a:r>
              <a:rPr lang="en-US" sz="1400" dirty="0" smtClean="0">
                <a:latin typeface="+mj-lt"/>
              </a:rPr>
              <a:t>” instruction based on its unique opcode value of </a:t>
            </a:r>
            <a:r>
              <a:rPr lang="en-US" sz="1400" b="1" dirty="0" smtClean="0">
                <a:solidFill>
                  <a:srgbClr val="00B050"/>
                </a:solidFill>
                <a:latin typeface="+mj-lt"/>
              </a:rPr>
              <a:t>43</a:t>
            </a:r>
            <a:r>
              <a:rPr lang="en-US" sz="1400" dirty="0" smtClean="0">
                <a:latin typeface="+mj-lt"/>
              </a:rPr>
              <a:t>. </a:t>
            </a:r>
            <a:endParaRPr lang="en-US" sz="1400" b="1" dirty="0" smtClean="0">
              <a:latin typeface="+mj-lt"/>
            </a:endParaRPr>
          </a:p>
          <a:p>
            <a:endParaRPr lang="en-US" sz="600" b="1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Now let’s identify the values of </a:t>
            </a:r>
            <a:r>
              <a:rPr lang="en-US" sz="1400" b="1" dirty="0" err="1" smtClean="0">
                <a:latin typeface="+mj-lt"/>
              </a:rPr>
              <a:t>datapath</a:t>
            </a:r>
            <a:r>
              <a:rPr lang="en-US" sz="1400" b="1" dirty="0" smtClean="0">
                <a:latin typeface="+mj-lt"/>
              </a:rPr>
              <a:t> control signals for executing </a:t>
            </a:r>
            <a:r>
              <a:rPr lang="en-US" sz="1400" b="1" dirty="0" err="1" smtClean="0">
                <a:latin typeface="+mj-lt"/>
              </a:rPr>
              <a:t>lw</a:t>
            </a:r>
            <a:r>
              <a:rPr lang="en-US" sz="1400" b="1" dirty="0" smtClean="0">
                <a:latin typeface="+mj-lt"/>
              </a:rPr>
              <a:t> and </a:t>
            </a:r>
            <a:r>
              <a:rPr lang="en-US" sz="1400" b="1" dirty="0" err="1" smtClean="0">
                <a:latin typeface="+mj-lt"/>
              </a:rPr>
              <a:t>sw</a:t>
            </a:r>
            <a:r>
              <a:rPr lang="en-US" sz="1400" b="1" dirty="0" smtClean="0">
                <a:latin typeface="+mj-lt"/>
              </a:rPr>
              <a:t> instructions.  You will see the role of several </a:t>
            </a:r>
            <a:r>
              <a:rPr lang="en-US" sz="1400" b="1" dirty="0" err="1" smtClean="0">
                <a:latin typeface="+mj-lt"/>
              </a:rPr>
              <a:t>muxes</a:t>
            </a:r>
            <a:r>
              <a:rPr lang="en-US" sz="1400" b="1" dirty="0" smtClean="0">
                <a:latin typeface="+mj-lt"/>
              </a:rPr>
              <a:t> with this exercise. (next slide)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Note: </a:t>
            </a:r>
            <a:r>
              <a:rPr lang="en-US" sz="1400" dirty="0" smtClean="0">
                <a:latin typeface="+mj-lt"/>
              </a:rPr>
              <a:t>Some control signals may not be needed for these operations. In that case you must set those control values to </a:t>
            </a:r>
            <a:r>
              <a:rPr lang="en-US" sz="1400" b="1" dirty="0" smtClean="0">
                <a:latin typeface="+mj-lt"/>
              </a:rPr>
              <a:t>“X” (don’t care) </a:t>
            </a:r>
            <a:r>
              <a:rPr lang="en-US" sz="1400" dirty="0" smtClean="0">
                <a:latin typeface="+mj-lt"/>
              </a:rPr>
              <a:t>to receive full credit.  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8621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AutoShap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83820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pic>
        <p:nvPicPr>
          <p:cNvPr id="5" name="Picture 3" descr="C:\Users\akoglu\Dropbox\ece274\datapa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01" y="152400"/>
            <a:ext cx="8696999" cy="39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792852"/>
              </p:ext>
            </p:extLst>
          </p:nvPr>
        </p:nvGraphicFramePr>
        <p:xfrm>
          <a:off x="0" y="4145280"/>
          <a:ext cx="899160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4"/>
                <a:gridCol w="838200"/>
                <a:gridCol w="1066800"/>
                <a:gridCol w="914400"/>
                <a:gridCol w="838200"/>
                <a:gridCol w="1143000"/>
                <a:gridCol w="1143000"/>
                <a:gridCol w="1286932"/>
                <a:gridCol w="9990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RegDst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RegWrite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ALUSrc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ALUOp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MemRead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MemWrite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MemtoReg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PCSrc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lw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sw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608480"/>
              </p:ext>
            </p:extLst>
          </p:nvPr>
        </p:nvGraphicFramePr>
        <p:xfrm>
          <a:off x="220325" y="5486400"/>
          <a:ext cx="8540749" cy="125095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539750"/>
                <a:gridCol w="958357"/>
                <a:gridCol w="794243"/>
                <a:gridCol w="990600"/>
                <a:gridCol w="1752600"/>
                <a:gridCol w="3505199"/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Instruction Fields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Expression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 bits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 bits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 bits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bits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Inst.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opcode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offset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lw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100011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used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used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offset </a:t>
                      </a:r>
                      <a:r>
                        <a:rPr lang="en-US" sz="1600" u="none" strike="noStrike" dirty="0">
                          <a:effectLst/>
                        </a:rPr>
                        <a:t>value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Reg</a:t>
                      </a:r>
                      <a:r>
                        <a:rPr lang="en-US" sz="1600" u="none" strike="noStrike" dirty="0">
                          <a:effectLst/>
                        </a:rPr>
                        <a:t>[</a:t>
                      </a:r>
                      <a:r>
                        <a:rPr lang="en-US" sz="1600" u="none" strike="noStrike" dirty="0" err="1">
                          <a:effectLst/>
                        </a:rPr>
                        <a:t>rt</a:t>
                      </a:r>
                      <a:r>
                        <a:rPr lang="en-US" sz="1600" u="none" strike="noStrike" dirty="0">
                          <a:effectLst/>
                        </a:rPr>
                        <a:t>] = </a:t>
                      </a:r>
                      <a:r>
                        <a:rPr lang="en-US" sz="1600" u="none" strike="noStrike" dirty="0" err="1">
                          <a:effectLst/>
                        </a:rPr>
                        <a:t>DataMemory</a:t>
                      </a:r>
                      <a:r>
                        <a:rPr lang="en-US" sz="1600" u="none" strike="noStrike" dirty="0">
                          <a:effectLst/>
                        </a:rPr>
                        <a:t>[</a:t>
                      </a:r>
                      <a:r>
                        <a:rPr lang="en-US" sz="1600" u="none" strike="noStrike" dirty="0" err="1">
                          <a:effectLst/>
                        </a:rPr>
                        <a:t>Reg</a:t>
                      </a:r>
                      <a:r>
                        <a:rPr lang="en-US" sz="1600" u="none" strike="noStrike" dirty="0">
                          <a:effectLst/>
                        </a:rPr>
                        <a:t>[</a:t>
                      </a:r>
                      <a:r>
                        <a:rPr lang="en-US" sz="1600" u="none" strike="noStrike" dirty="0" err="1">
                          <a:effectLst/>
                        </a:rPr>
                        <a:t>rs</a:t>
                      </a:r>
                      <a:r>
                        <a:rPr lang="en-US" sz="1600" u="none" strike="noStrike" dirty="0">
                          <a:effectLst/>
                        </a:rPr>
                        <a:t>]+offset]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sw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101011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used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used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offset </a:t>
                      </a:r>
                      <a:r>
                        <a:rPr lang="en-US" sz="1600" u="none" strike="noStrike" dirty="0">
                          <a:effectLst/>
                        </a:rPr>
                        <a:t>value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DataMemory</a:t>
                      </a:r>
                      <a:r>
                        <a:rPr lang="en-US" sz="1600" u="none" strike="noStrike" dirty="0">
                          <a:effectLst/>
                        </a:rPr>
                        <a:t>[</a:t>
                      </a:r>
                      <a:r>
                        <a:rPr lang="en-US" sz="1600" u="none" strike="noStrike" dirty="0" err="1">
                          <a:effectLst/>
                        </a:rPr>
                        <a:t>Reg</a:t>
                      </a:r>
                      <a:r>
                        <a:rPr lang="en-US" sz="1600" u="none" strike="noStrike" dirty="0">
                          <a:effectLst/>
                        </a:rPr>
                        <a:t>[</a:t>
                      </a:r>
                      <a:r>
                        <a:rPr lang="en-US" sz="1600" u="none" strike="noStrike" dirty="0" err="1">
                          <a:effectLst/>
                        </a:rPr>
                        <a:t>rs</a:t>
                      </a:r>
                      <a:r>
                        <a:rPr lang="en-US" sz="1600" u="none" strike="noStrike" dirty="0">
                          <a:effectLst/>
                        </a:rPr>
                        <a:t>]+offset] = </a:t>
                      </a:r>
                      <a:r>
                        <a:rPr lang="en-US" sz="1600" u="none" strike="noStrike" dirty="0" err="1">
                          <a:effectLst/>
                        </a:rPr>
                        <a:t>Reg</a:t>
                      </a:r>
                      <a:r>
                        <a:rPr lang="en-US" sz="1600" u="none" strike="noStrike" dirty="0">
                          <a:effectLst/>
                        </a:rPr>
                        <a:t>[</a:t>
                      </a:r>
                      <a:r>
                        <a:rPr lang="en-US" sz="1600" u="none" strike="noStrike" dirty="0" err="1">
                          <a:effectLst/>
                        </a:rPr>
                        <a:t>rt</a:t>
                      </a:r>
                      <a:r>
                        <a:rPr lang="en-US" sz="1600" u="none" strike="noStrike" dirty="0">
                          <a:effectLst/>
                        </a:rPr>
                        <a:t>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6504" y="3569315"/>
            <a:ext cx="2530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Pre-Lab 1: Task 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4263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8380" y="67687"/>
            <a:ext cx="3184419" cy="6096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Task 2: Control Instruction (Part 1)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14831" y="114300"/>
            <a:ext cx="5410200" cy="609600"/>
            <a:chOff x="1981200" y="1066800"/>
            <a:chExt cx="5410200" cy="609600"/>
          </a:xfrm>
        </p:grpSpPr>
        <p:sp>
          <p:nvSpPr>
            <p:cNvPr id="83972" name="Rectangle 20"/>
            <p:cNvSpPr>
              <a:spLocks noChangeArrowheads="1"/>
            </p:cNvSpPr>
            <p:nvPr/>
          </p:nvSpPr>
          <p:spPr bwMode="auto">
            <a:xfrm>
              <a:off x="1981200" y="1371600"/>
              <a:ext cx="901700" cy="304800"/>
            </a:xfrm>
            <a:prstGeom prst="rect">
              <a:avLst/>
            </a:prstGeom>
            <a:solidFill>
              <a:srgbClr val="FFB72E"/>
            </a:solidFill>
            <a:ln w="25400">
              <a:solidFill>
                <a:schemeClr val="tx1"/>
              </a:solidFill>
              <a:miter lim="800000"/>
              <a:headEnd type="none" w="med" len="lg"/>
              <a:tailEnd type="none" w="med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op</a:t>
              </a:r>
            </a:p>
          </p:txBody>
        </p:sp>
        <p:sp>
          <p:nvSpPr>
            <p:cNvPr id="83973" name="Rectangle 21"/>
            <p:cNvSpPr>
              <a:spLocks noChangeArrowheads="1"/>
            </p:cNvSpPr>
            <p:nvPr/>
          </p:nvSpPr>
          <p:spPr bwMode="auto">
            <a:xfrm>
              <a:off x="2882900" y="1371600"/>
              <a:ext cx="901700" cy="304800"/>
            </a:xfrm>
            <a:prstGeom prst="rect">
              <a:avLst/>
            </a:prstGeom>
            <a:solidFill>
              <a:srgbClr val="FFB72E"/>
            </a:solidFill>
            <a:ln w="25400">
              <a:solidFill>
                <a:schemeClr val="tx1"/>
              </a:solidFill>
              <a:miter lim="800000"/>
              <a:headEnd type="none" w="med" len="lg"/>
              <a:tailEnd type="none" w="med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rs</a:t>
              </a:r>
            </a:p>
          </p:txBody>
        </p:sp>
        <p:sp>
          <p:nvSpPr>
            <p:cNvPr id="83974" name="Rectangle 22"/>
            <p:cNvSpPr>
              <a:spLocks noChangeArrowheads="1"/>
            </p:cNvSpPr>
            <p:nvPr/>
          </p:nvSpPr>
          <p:spPr bwMode="auto">
            <a:xfrm>
              <a:off x="3784600" y="1371600"/>
              <a:ext cx="901700" cy="304800"/>
            </a:xfrm>
            <a:prstGeom prst="rect">
              <a:avLst/>
            </a:prstGeom>
            <a:solidFill>
              <a:srgbClr val="FFB72E"/>
            </a:solidFill>
            <a:ln w="25400">
              <a:solidFill>
                <a:schemeClr val="tx1"/>
              </a:solidFill>
              <a:miter lim="800000"/>
              <a:headEnd type="none" w="med" len="lg"/>
              <a:tailEnd type="none" w="med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rt</a:t>
              </a:r>
            </a:p>
          </p:txBody>
        </p:sp>
        <p:sp>
          <p:nvSpPr>
            <p:cNvPr id="83975" name="Rectangle 23"/>
            <p:cNvSpPr>
              <a:spLocks noChangeArrowheads="1"/>
            </p:cNvSpPr>
            <p:nvPr/>
          </p:nvSpPr>
          <p:spPr bwMode="auto">
            <a:xfrm>
              <a:off x="4648200" y="1371600"/>
              <a:ext cx="2743200" cy="304800"/>
            </a:xfrm>
            <a:prstGeom prst="rect">
              <a:avLst/>
            </a:prstGeom>
            <a:solidFill>
              <a:srgbClr val="FFB72E"/>
            </a:solidFill>
            <a:ln w="25400">
              <a:solidFill>
                <a:schemeClr val="tx1"/>
              </a:solidFill>
              <a:miter lim="800000"/>
              <a:headEnd type="none" w="med" len="lg"/>
              <a:tailEnd type="none" w="med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address</a:t>
              </a:r>
            </a:p>
          </p:txBody>
        </p:sp>
        <p:sp>
          <p:nvSpPr>
            <p:cNvPr id="83976" name="Rectangle 25"/>
            <p:cNvSpPr>
              <a:spLocks noChangeArrowheads="1"/>
            </p:cNvSpPr>
            <p:nvPr/>
          </p:nvSpPr>
          <p:spPr bwMode="auto">
            <a:xfrm>
              <a:off x="1981200" y="1066800"/>
              <a:ext cx="901700" cy="304800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 type="none" w="med" len="lg"/>
              <a:tailEnd type="none" w="med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31:26</a:t>
              </a:r>
            </a:p>
          </p:txBody>
        </p:sp>
        <p:sp>
          <p:nvSpPr>
            <p:cNvPr id="83977" name="Rectangle 26"/>
            <p:cNvSpPr>
              <a:spLocks noChangeArrowheads="1"/>
            </p:cNvSpPr>
            <p:nvPr/>
          </p:nvSpPr>
          <p:spPr bwMode="auto">
            <a:xfrm>
              <a:off x="2882900" y="1066800"/>
              <a:ext cx="901700" cy="304800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 type="none" w="med" len="lg"/>
              <a:tailEnd type="none" w="med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25:21</a:t>
              </a:r>
            </a:p>
          </p:txBody>
        </p:sp>
        <p:sp>
          <p:nvSpPr>
            <p:cNvPr id="83978" name="Rectangle 27"/>
            <p:cNvSpPr>
              <a:spLocks noChangeArrowheads="1"/>
            </p:cNvSpPr>
            <p:nvPr/>
          </p:nvSpPr>
          <p:spPr bwMode="auto">
            <a:xfrm>
              <a:off x="3784600" y="1066800"/>
              <a:ext cx="901700" cy="304800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 type="none" w="med" len="lg"/>
              <a:tailEnd type="none" w="med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ahoma" pitchFamily="34" charset="0"/>
                </a:rPr>
                <a:t>20:16</a:t>
              </a:r>
            </a:p>
          </p:txBody>
        </p:sp>
        <p:sp>
          <p:nvSpPr>
            <p:cNvPr id="83979" name="Rectangle 28"/>
            <p:cNvSpPr>
              <a:spLocks noChangeArrowheads="1"/>
            </p:cNvSpPr>
            <p:nvPr/>
          </p:nvSpPr>
          <p:spPr bwMode="auto">
            <a:xfrm>
              <a:off x="4648200" y="1066800"/>
              <a:ext cx="2743200" cy="304800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 type="none" w="med" len="lg"/>
              <a:tailEnd type="none" w="med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15:0</a:t>
              </a: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356388"/>
              </p:ext>
            </p:extLst>
          </p:nvPr>
        </p:nvGraphicFramePr>
        <p:xfrm>
          <a:off x="384282" y="956138"/>
          <a:ext cx="8683520" cy="12446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548773"/>
                <a:gridCol w="842419"/>
                <a:gridCol w="697264"/>
                <a:gridCol w="774738"/>
                <a:gridCol w="1859371"/>
                <a:gridCol w="3960955"/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Instruction Fields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Expression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 bits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 bits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 bits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bits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Inst.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opcode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offset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000101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 bits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offset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value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+mj-lt"/>
                        </a:rPr>
                        <a:t>If (</a:t>
                      </a:r>
                      <a:r>
                        <a:rPr lang="en-US" sz="1600" u="none" strike="noStrike" dirty="0" err="1" smtClean="0">
                          <a:effectLst/>
                          <a:latin typeface="+mj-lt"/>
                        </a:rPr>
                        <a:t>Reg</a:t>
                      </a:r>
                      <a:r>
                        <a:rPr lang="en-US" sz="1600" u="none" strike="noStrike" dirty="0" smtClean="0">
                          <a:effectLst/>
                          <a:latin typeface="+mj-lt"/>
                        </a:rPr>
                        <a:t>[</a:t>
                      </a:r>
                      <a:r>
                        <a:rPr lang="en-US" sz="1600" u="none" strike="noStrike" dirty="0" err="1" smtClean="0">
                          <a:effectLst/>
                          <a:latin typeface="+mj-lt"/>
                        </a:rPr>
                        <a:t>rs</a:t>
                      </a:r>
                      <a:r>
                        <a:rPr lang="en-US" sz="1600" u="none" strike="noStrike" dirty="0" smtClean="0">
                          <a:effectLst/>
                          <a:latin typeface="+mj-lt"/>
                        </a:rPr>
                        <a:t>] != </a:t>
                      </a:r>
                      <a:r>
                        <a:rPr lang="en-US" sz="1600" u="none" strike="noStrike" dirty="0" err="1" smtClean="0">
                          <a:effectLst/>
                          <a:latin typeface="+mj-lt"/>
                        </a:rPr>
                        <a:t>Reg</a:t>
                      </a:r>
                      <a:r>
                        <a:rPr lang="en-US" sz="1600" u="none" strike="noStrike" dirty="0" smtClean="0">
                          <a:effectLst/>
                          <a:latin typeface="+mj-lt"/>
                        </a:rPr>
                        <a:t>[</a:t>
                      </a:r>
                      <a:r>
                        <a:rPr lang="en-US" sz="1600" u="none" strike="noStrike" dirty="0" err="1" smtClean="0">
                          <a:effectLst/>
                          <a:latin typeface="+mj-lt"/>
                        </a:rPr>
                        <a:t>rt</a:t>
                      </a:r>
                      <a:r>
                        <a:rPr lang="en-US" sz="1600" u="none" strike="noStrike" dirty="0" smtClean="0">
                          <a:effectLst/>
                          <a:latin typeface="+mj-lt"/>
                        </a:rPr>
                        <a:t>]) </a:t>
                      </a:r>
                    </a:p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+mj-lt"/>
                        </a:rPr>
                        <a:t>{PC = PC + 4 + offset } else {PC = PC + 4}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95664" y="2432976"/>
            <a:ext cx="877213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j-lt"/>
              </a:rPr>
              <a:t>Programs with control flow statements such as </a:t>
            </a:r>
            <a:r>
              <a:rPr lang="en-US" sz="1400" b="1" dirty="0" smtClean="0">
                <a:latin typeface="+mj-lt"/>
              </a:rPr>
              <a:t>If-else</a:t>
            </a:r>
            <a:r>
              <a:rPr lang="en-US" sz="1400" dirty="0" smtClean="0">
                <a:latin typeface="+mj-lt"/>
              </a:rPr>
              <a:t>, </a:t>
            </a:r>
            <a:r>
              <a:rPr lang="en-US" sz="1400" b="1" dirty="0" smtClean="0">
                <a:latin typeface="+mj-lt"/>
              </a:rPr>
              <a:t>for-loop</a:t>
            </a:r>
            <a:r>
              <a:rPr lang="en-US" sz="1400" dirty="0" smtClean="0">
                <a:latin typeface="+mj-lt"/>
              </a:rPr>
              <a:t>, and </a:t>
            </a:r>
            <a:r>
              <a:rPr lang="en-US" sz="1400" b="1" dirty="0" smtClean="0">
                <a:latin typeface="+mj-lt"/>
              </a:rPr>
              <a:t>while-loop</a:t>
            </a:r>
            <a:r>
              <a:rPr lang="en-US" sz="1400" dirty="0" smtClean="0">
                <a:latin typeface="+mj-lt"/>
              </a:rPr>
              <a:t> have conditions to be checked to decide which path to take during the execution. The “</a:t>
            </a:r>
            <a:r>
              <a:rPr lang="en-US" sz="1400" b="1" dirty="0" err="1" smtClean="0">
                <a:latin typeface="+mj-lt"/>
              </a:rPr>
              <a:t>bne</a:t>
            </a:r>
            <a:r>
              <a:rPr lang="en-US" sz="1400" dirty="0" smtClean="0">
                <a:latin typeface="+mj-lt"/>
              </a:rPr>
              <a:t>” (</a:t>
            </a:r>
            <a:r>
              <a:rPr lang="en-US" sz="1400" u="sng" dirty="0" smtClean="0">
                <a:latin typeface="+mj-lt"/>
              </a:rPr>
              <a:t>branch if not equal to</a:t>
            </a:r>
            <a:r>
              <a:rPr lang="en-US" sz="1400" dirty="0" smtClean="0">
                <a:latin typeface="+mj-lt"/>
              </a:rPr>
              <a:t>) instruction is one of many that the </a:t>
            </a:r>
            <a:r>
              <a:rPr lang="en-US" sz="1400" dirty="0" err="1" smtClean="0">
                <a:latin typeface="+mj-lt"/>
              </a:rPr>
              <a:t>datapath</a:t>
            </a:r>
            <a:r>
              <a:rPr lang="en-US" sz="1400" dirty="0" smtClean="0">
                <a:latin typeface="+mj-lt"/>
              </a:rPr>
              <a:t> can execute to support these statements. </a:t>
            </a:r>
          </a:p>
          <a:p>
            <a:endParaRPr lang="en-US" sz="6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j-lt"/>
              </a:rPr>
              <a:t>This instruction uses both “</a:t>
            </a:r>
            <a:r>
              <a:rPr lang="en-US" sz="1400" b="1" dirty="0" err="1" smtClean="0">
                <a:latin typeface="+mj-lt"/>
              </a:rPr>
              <a:t>rs</a:t>
            </a:r>
            <a:r>
              <a:rPr lang="en-US" sz="1400" dirty="0" smtClean="0">
                <a:latin typeface="+mj-lt"/>
              </a:rPr>
              <a:t>” and “</a:t>
            </a:r>
            <a:r>
              <a:rPr lang="en-US" sz="1400" b="1" dirty="0" err="1" smtClean="0">
                <a:latin typeface="+mj-lt"/>
              </a:rPr>
              <a:t>rt</a:t>
            </a:r>
            <a:r>
              <a:rPr lang="en-US" sz="1400" dirty="0" smtClean="0">
                <a:latin typeface="+mj-lt"/>
              </a:rPr>
              <a:t>” fields as its source operand. After reading the contents of the source register, we use ALU to check the inequality condition. </a:t>
            </a:r>
          </a:p>
          <a:p>
            <a:r>
              <a:rPr lang="en-US" sz="1400" dirty="0" smtClean="0">
                <a:latin typeface="+mj-lt"/>
              </a:rPr>
              <a:t>           If the (</a:t>
            </a:r>
            <a:r>
              <a:rPr lang="en-US" sz="1400" b="1" dirty="0" err="1" smtClean="0">
                <a:latin typeface="+mj-lt"/>
              </a:rPr>
              <a:t>Reg</a:t>
            </a:r>
            <a:r>
              <a:rPr lang="en-US" sz="1400" b="1" dirty="0" smtClean="0">
                <a:latin typeface="+mj-lt"/>
              </a:rPr>
              <a:t>[</a:t>
            </a:r>
            <a:r>
              <a:rPr lang="en-US" sz="1400" b="1" dirty="0" err="1" smtClean="0">
                <a:latin typeface="+mj-lt"/>
              </a:rPr>
              <a:t>rs</a:t>
            </a:r>
            <a:r>
              <a:rPr lang="en-US" sz="1400" b="1" dirty="0" smtClean="0">
                <a:latin typeface="+mj-lt"/>
              </a:rPr>
              <a:t>] != </a:t>
            </a:r>
            <a:r>
              <a:rPr lang="en-US" sz="1400" b="1" dirty="0" err="1" smtClean="0">
                <a:latin typeface="+mj-lt"/>
              </a:rPr>
              <a:t>Reg</a:t>
            </a:r>
            <a:r>
              <a:rPr lang="en-US" sz="1400" b="1" dirty="0" smtClean="0">
                <a:latin typeface="+mj-lt"/>
              </a:rPr>
              <a:t>[</a:t>
            </a:r>
            <a:r>
              <a:rPr lang="en-US" sz="1400" b="1" dirty="0" err="1" smtClean="0">
                <a:latin typeface="+mj-lt"/>
              </a:rPr>
              <a:t>rt</a:t>
            </a:r>
            <a:r>
              <a:rPr lang="en-US" sz="1400" dirty="0" smtClean="0">
                <a:latin typeface="+mj-lt"/>
              </a:rPr>
              <a:t>]) condition is satisfied then we need to specify which part of the code in </a:t>
            </a:r>
            <a:r>
              <a:rPr lang="en-US" sz="1400" dirty="0">
                <a:latin typeface="+mj-lt"/>
              </a:rPr>
              <a:t>  </a:t>
            </a:r>
            <a:r>
              <a:rPr lang="en-US" sz="1400" dirty="0" smtClean="0">
                <a:latin typeface="+mj-lt"/>
              </a:rPr>
              <a:t>         </a:t>
            </a:r>
          </a:p>
          <a:p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          the instruction memory should be executed. This is handled by changing the value of the </a:t>
            </a:r>
            <a:r>
              <a:rPr lang="en-US" sz="1400" b="1" dirty="0" smtClean="0">
                <a:latin typeface="+mj-lt"/>
              </a:rPr>
              <a:t>PC</a:t>
            </a:r>
            <a:r>
              <a:rPr lang="en-US" sz="1400" dirty="0" smtClean="0">
                <a:latin typeface="+mj-lt"/>
              </a:rPr>
              <a:t> register.</a:t>
            </a:r>
          </a:p>
          <a:p>
            <a:r>
              <a:rPr lang="en-US" sz="1400" dirty="0" smtClean="0">
                <a:latin typeface="+mj-lt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j-lt"/>
              </a:rPr>
              <a:t>Now it is time to explain the role of the PC register. You can visualize PC as a register that holds a pointer to the </a:t>
            </a:r>
            <a:r>
              <a:rPr lang="en-US" sz="1400" b="1" dirty="0">
                <a:latin typeface="+mj-lt"/>
              </a:rPr>
              <a:t>I</a:t>
            </a:r>
            <a:r>
              <a:rPr lang="en-US" sz="1400" b="1" dirty="0" smtClean="0">
                <a:latin typeface="+mj-lt"/>
              </a:rPr>
              <a:t>nstruction </a:t>
            </a:r>
            <a:r>
              <a:rPr lang="en-US" sz="1400" b="1" dirty="0">
                <a:latin typeface="+mj-lt"/>
              </a:rPr>
              <a:t>M</a:t>
            </a:r>
            <a:r>
              <a:rPr lang="en-US" sz="1400" b="1" dirty="0" smtClean="0">
                <a:latin typeface="+mj-lt"/>
              </a:rPr>
              <a:t>emory </a:t>
            </a:r>
            <a:r>
              <a:rPr lang="en-US" sz="1400" dirty="0" smtClean="0">
                <a:latin typeface="+mj-lt"/>
              </a:rPr>
              <a:t>indicating which instruction will be executed next. Initially we set the PC value to 0 assuming that all our programs start with address 0. After compiling your C code, the binary instructions (each 32-bits) are stored in the </a:t>
            </a:r>
            <a:r>
              <a:rPr lang="en-US" sz="1400" b="1" dirty="0" smtClean="0">
                <a:latin typeface="+mj-lt"/>
              </a:rPr>
              <a:t>Instruction Memory </a:t>
            </a:r>
            <a:r>
              <a:rPr lang="en-US" sz="1400" dirty="0" smtClean="0">
                <a:latin typeface="+mj-lt"/>
              </a:rPr>
              <a:t>sequentially. With the clock (rising edge) the PC value is fed into the </a:t>
            </a:r>
            <a:r>
              <a:rPr lang="en-US" sz="1400" b="1" dirty="0" smtClean="0">
                <a:latin typeface="+mj-lt"/>
              </a:rPr>
              <a:t>Instruction Memory </a:t>
            </a:r>
            <a:r>
              <a:rPr lang="en-US" sz="1400" dirty="0" smtClean="0">
                <a:latin typeface="+mj-lt"/>
              </a:rPr>
              <a:t>triggering a read from the location pointed by the PC. As soon as the instruction is read from the instruction memory, the controller determines the nature of the operation and configures the </a:t>
            </a:r>
            <a:r>
              <a:rPr lang="en-US" sz="1400" dirty="0" err="1" smtClean="0">
                <a:latin typeface="+mj-lt"/>
              </a:rPr>
              <a:t>datapath</a:t>
            </a:r>
            <a:r>
              <a:rPr lang="en-US" sz="1400" dirty="0" smtClean="0">
                <a:latin typeface="+mj-lt"/>
              </a:rPr>
              <a:t> to execute that instruction.  In the mean time PC value is increment by 4 (4 bytes, 32 bits) to point to the next instruction in line.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j-lt"/>
              </a:rPr>
              <a:t>Operation steps will be described in the next slide. 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4626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8380" y="67687"/>
            <a:ext cx="3184419" cy="6096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Task 2: Control Instruction (Part 2)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14831" y="114300"/>
            <a:ext cx="5410200" cy="609600"/>
            <a:chOff x="1981200" y="1066800"/>
            <a:chExt cx="5410200" cy="609600"/>
          </a:xfrm>
        </p:grpSpPr>
        <p:sp>
          <p:nvSpPr>
            <p:cNvPr id="83972" name="Rectangle 20"/>
            <p:cNvSpPr>
              <a:spLocks noChangeArrowheads="1"/>
            </p:cNvSpPr>
            <p:nvPr/>
          </p:nvSpPr>
          <p:spPr bwMode="auto">
            <a:xfrm>
              <a:off x="1981200" y="1371600"/>
              <a:ext cx="901700" cy="304800"/>
            </a:xfrm>
            <a:prstGeom prst="rect">
              <a:avLst/>
            </a:prstGeom>
            <a:solidFill>
              <a:srgbClr val="FFB72E"/>
            </a:solidFill>
            <a:ln w="25400">
              <a:solidFill>
                <a:schemeClr val="tx1"/>
              </a:solidFill>
              <a:miter lim="800000"/>
              <a:headEnd type="none" w="med" len="lg"/>
              <a:tailEnd type="none" w="med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op</a:t>
              </a:r>
            </a:p>
          </p:txBody>
        </p:sp>
        <p:sp>
          <p:nvSpPr>
            <p:cNvPr id="83973" name="Rectangle 21"/>
            <p:cNvSpPr>
              <a:spLocks noChangeArrowheads="1"/>
            </p:cNvSpPr>
            <p:nvPr/>
          </p:nvSpPr>
          <p:spPr bwMode="auto">
            <a:xfrm>
              <a:off x="2882900" y="1371600"/>
              <a:ext cx="901700" cy="304800"/>
            </a:xfrm>
            <a:prstGeom prst="rect">
              <a:avLst/>
            </a:prstGeom>
            <a:solidFill>
              <a:srgbClr val="FFB72E"/>
            </a:solidFill>
            <a:ln w="25400">
              <a:solidFill>
                <a:schemeClr val="tx1"/>
              </a:solidFill>
              <a:miter lim="800000"/>
              <a:headEnd type="none" w="med" len="lg"/>
              <a:tailEnd type="none" w="med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rs</a:t>
              </a:r>
            </a:p>
          </p:txBody>
        </p:sp>
        <p:sp>
          <p:nvSpPr>
            <p:cNvPr id="83974" name="Rectangle 22"/>
            <p:cNvSpPr>
              <a:spLocks noChangeArrowheads="1"/>
            </p:cNvSpPr>
            <p:nvPr/>
          </p:nvSpPr>
          <p:spPr bwMode="auto">
            <a:xfrm>
              <a:off x="3784600" y="1371600"/>
              <a:ext cx="901700" cy="304800"/>
            </a:xfrm>
            <a:prstGeom prst="rect">
              <a:avLst/>
            </a:prstGeom>
            <a:solidFill>
              <a:srgbClr val="FFB72E"/>
            </a:solidFill>
            <a:ln w="25400">
              <a:solidFill>
                <a:schemeClr val="tx1"/>
              </a:solidFill>
              <a:miter lim="800000"/>
              <a:headEnd type="none" w="med" len="lg"/>
              <a:tailEnd type="none" w="med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rt</a:t>
              </a:r>
            </a:p>
          </p:txBody>
        </p:sp>
        <p:sp>
          <p:nvSpPr>
            <p:cNvPr id="83975" name="Rectangle 23"/>
            <p:cNvSpPr>
              <a:spLocks noChangeArrowheads="1"/>
            </p:cNvSpPr>
            <p:nvPr/>
          </p:nvSpPr>
          <p:spPr bwMode="auto">
            <a:xfrm>
              <a:off x="4648200" y="1371600"/>
              <a:ext cx="2743200" cy="304800"/>
            </a:xfrm>
            <a:prstGeom prst="rect">
              <a:avLst/>
            </a:prstGeom>
            <a:solidFill>
              <a:srgbClr val="FFB72E"/>
            </a:solidFill>
            <a:ln w="25400">
              <a:solidFill>
                <a:schemeClr val="tx1"/>
              </a:solidFill>
              <a:miter lim="800000"/>
              <a:headEnd type="none" w="med" len="lg"/>
              <a:tailEnd type="none" w="med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address</a:t>
              </a:r>
            </a:p>
          </p:txBody>
        </p:sp>
        <p:sp>
          <p:nvSpPr>
            <p:cNvPr id="83976" name="Rectangle 25"/>
            <p:cNvSpPr>
              <a:spLocks noChangeArrowheads="1"/>
            </p:cNvSpPr>
            <p:nvPr/>
          </p:nvSpPr>
          <p:spPr bwMode="auto">
            <a:xfrm>
              <a:off x="1981200" y="1066800"/>
              <a:ext cx="901700" cy="304800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 type="none" w="med" len="lg"/>
              <a:tailEnd type="none" w="med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31:26</a:t>
              </a:r>
            </a:p>
          </p:txBody>
        </p:sp>
        <p:sp>
          <p:nvSpPr>
            <p:cNvPr id="83977" name="Rectangle 26"/>
            <p:cNvSpPr>
              <a:spLocks noChangeArrowheads="1"/>
            </p:cNvSpPr>
            <p:nvPr/>
          </p:nvSpPr>
          <p:spPr bwMode="auto">
            <a:xfrm>
              <a:off x="2882900" y="1066800"/>
              <a:ext cx="901700" cy="304800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 type="none" w="med" len="lg"/>
              <a:tailEnd type="none" w="med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25:21</a:t>
              </a:r>
            </a:p>
          </p:txBody>
        </p:sp>
        <p:sp>
          <p:nvSpPr>
            <p:cNvPr id="83978" name="Rectangle 27"/>
            <p:cNvSpPr>
              <a:spLocks noChangeArrowheads="1"/>
            </p:cNvSpPr>
            <p:nvPr/>
          </p:nvSpPr>
          <p:spPr bwMode="auto">
            <a:xfrm>
              <a:off x="3784600" y="1066800"/>
              <a:ext cx="901700" cy="304800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 type="none" w="med" len="lg"/>
              <a:tailEnd type="none" w="med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ahoma" pitchFamily="34" charset="0"/>
                </a:rPr>
                <a:t>20:16</a:t>
              </a:r>
            </a:p>
          </p:txBody>
        </p:sp>
        <p:sp>
          <p:nvSpPr>
            <p:cNvPr id="83979" name="Rectangle 28"/>
            <p:cNvSpPr>
              <a:spLocks noChangeArrowheads="1"/>
            </p:cNvSpPr>
            <p:nvPr/>
          </p:nvSpPr>
          <p:spPr bwMode="auto">
            <a:xfrm>
              <a:off x="4648200" y="1066800"/>
              <a:ext cx="2743200" cy="304800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 type="none" w="med" len="lg"/>
              <a:tailEnd type="none" w="med" len="lg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15:0</a:t>
              </a: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812189"/>
              </p:ext>
            </p:extLst>
          </p:nvPr>
        </p:nvGraphicFramePr>
        <p:xfrm>
          <a:off x="376794" y="889000"/>
          <a:ext cx="8518420" cy="12446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33139"/>
                <a:gridCol w="721900"/>
                <a:gridCol w="577520"/>
                <a:gridCol w="649710"/>
                <a:gridCol w="1732560"/>
                <a:gridCol w="4403591"/>
              </a:tblGrid>
              <a:tr h="2247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Instruction Fields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Expression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 bits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 bits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 bits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bits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Inst.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opcode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offset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000101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 bits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offset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value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  <a:latin typeface="+mj-lt"/>
                        </a:rPr>
                        <a:t>If (</a:t>
                      </a:r>
                      <a:r>
                        <a:rPr lang="en-US" sz="1600" u="none" strike="noStrike" dirty="0" err="1" smtClean="0">
                          <a:effectLst/>
                          <a:latin typeface="+mj-lt"/>
                        </a:rPr>
                        <a:t>Reg</a:t>
                      </a:r>
                      <a:r>
                        <a:rPr lang="en-US" sz="1600" u="none" strike="noStrike" dirty="0" smtClean="0">
                          <a:effectLst/>
                          <a:latin typeface="+mj-lt"/>
                        </a:rPr>
                        <a:t>[</a:t>
                      </a:r>
                      <a:r>
                        <a:rPr lang="en-US" sz="1600" u="none" strike="noStrike" dirty="0" err="1" smtClean="0">
                          <a:effectLst/>
                          <a:latin typeface="+mj-lt"/>
                        </a:rPr>
                        <a:t>rs</a:t>
                      </a:r>
                      <a:r>
                        <a:rPr lang="en-US" sz="1600" u="none" strike="noStrike" dirty="0" smtClean="0">
                          <a:effectLst/>
                          <a:latin typeface="+mj-lt"/>
                        </a:rPr>
                        <a:t>] != </a:t>
                      </a:r>
                      <a:r>
                        <a:rPr lang="en-US" sz="1600" u="none" strike="noStrike" dirty="0" err="1" smtClean="0">
                          <a:effectLst/>
                          <a:latin typeface="+mj-lt"/>
                        </a:rPr>
                        <a:t>Reg</a:t>
                      </a:r>
                      <a:r>
                        <a:rPr lang="en-US" sz="1600" u="none" strike="noStrike" dirty="0" smtClean="0">
                          <a:effectLst/>
                          <a:latin typeface="+mj-lt"/>
                        </a:rPr>
                        <a:t>[</a:t>
                      </a:r>
                      <a:r>
                        <a:rPr lang="en-US" sz="1600" u="none" strike="noStrike" dirty="0" err="1" smtClean="0">
                          <a:effectLst/>
                          <a:latin typeface="+mj-lt"/>
                        </a:rPr>
                        <a:t>rt</a:t>
                      </a:r>
                      <a:r>
                        <a:rPr lang="en-US" sz="1600" u="none" strike="noStrike" dirty="0" smtClean="0">
                          <a:effectLst/>
                          <a:latin typeface="+mj-lt"/>
                        </a:rPr>
                        <a:t>]) </a:t>
                      </a:r>
                    </a:p>
                    <a:p>
                      <a:pPr algn="l" fontAlgn="b"/>
                      <a:r>
                        <a:rPr lang="en-US" sz="1600" u="none" strike="noStrike" dirty="0" smtClean="0">
                          <a:effectLst/>
                          <a:latin typeface="+mj-lt"/>
                        </a:rPr>
                        <a:t>{PC = PC + 4 + offset*4 } else {PC = PC + 4}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28601" y="2298700"/>
            <a:ext cx="87630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j-lt"/>
              </a:rPr>
              <a:t>First read the contents of the </a:t>
            </a:r>
            <a:r>
              <a:rPr lang="en-US" sz="1400" b="1" dirty="0" smtClean="0">
                <a:latin typeface="+mj-lt"/>
              </a:rPr>
              <a:t>“</a:t>
            </a:r>
            <a:r>
              <a:rPr lang="en-US" sz="1400" b="1" dirty="0" err="1" smtClean="0">
                <a:latin typeface="+mj-lt"/>
              </a:rPr>
              <a:t>rs</a:t>
            </a:r>
            <a:r>
              <a:rPr lang="en-US" sz="1400" b="1" dirty="0" smtClean="0">
                <a:latin typeface="+mj-lt"/>
              </a:rPr>
              <a:t>” </a:t>
            </a:r>
            <a:r>
              <a:rPr lang="en-US" sz="1400" dirty="0" smtClean="0">
                <a:latin typeface="+mj-lt"/>
              </a:rPr>
              <a:t>and</a:t>
            </a:r>
            <a:r>
              <a:rPr lang="en-US" sz="1400" b="1" dirty="0" smtClean="0">
                <a:latin typeface="+mj-lt"/>
              </a:rPr>
              <a:t> “</a:t>
            </a:r>
            <a:r>
              <a:rPr lang="en-US" sz="1400" b="1" dirty="0" err="1" smtClean="0">
                <a:latin typeface="+mj-lt"/>
              </a:rPr>
              <a:t>rt</a:t>
            </a:r>
            <a:r>
              <a:rPr lang="en-US" sz="1400" b="1" dirty="0" smtClean="0">
                <a:latin typeface="+mj-lt"/>
              </a:rPr>
              <a:t>” </a:t>
            </a:r>
            <a:r>
              <a:rPr lang="en-US" sz="1400" dirty="0" smtClean="0">
                <a:latin typeface="+mj-lt"/>
              </a:rPr>
              <a:t>registers  (</a:t>
            </a:r>
            <a:r>
              <a:rPr lang="en-US" sz="1400" b="1" dirty="0" err="1" smtClean="0">
                <a:latin typeface="+mj-lt"/>
              </a:rPr>
              <a:t>Reg</a:t>
            </a:r>
            <a:r>
              <a:rPr lang="en-US" sz="1400" b="1" dirty="0" smtClean="0">
                <a:latin typeface="+mj-lt"/>
              </a:rPr>
              <a:t>[</a:t>
            </a:r>
            <a:r>
              <a:rPr lang="en-US" sz="1400" b="1" dirty="0" err="1" smtClean="0">
                <a:latin typeface="+mj-lt"/>
              </a:rPr>
              <a:t>rs</a:t>
            </a:r>
            <a:r>
              <a:rPr lang="en-US" sz="1400" b="1" dirty="0" smtClean="0">
                <a:latin typeface="+mj-lt"/>
              </a:rPr>
              <a:t>], </a:t>
            </a:r>
            <a:r>
              <a:rPr lang="en-US" sz="1400" b="1" dirty="0" err="1" smtClean="0">
                <a:latin typeface="+mj-lt"/>
              </a:rPr>
              <a:t>Reg</a:t>
            </a:r>
            <a:r>
              <a:rPr lang="en-US" sz="1400" b="1" dirty="0" smtClean="0">
                <a:latin typeface="+mj-lt"/>
              </a:rPr>
              <a:t>[</a:t>
            </a:r>
            <a:r>
              <a:rPr lang="en-US" sz="1400" b="1" dirty="0" err="1" smtClean="0">
                <a:latin typeface="+mj-lt"/>
              </a:rPr>
              <a:t>rt</a:t>
            </a:r>
            <a:r>
              <a:rPr lang="en-US" sz="1400" b="1" dirty="0" smtClean="0">
                <a:latin typeface="+mj-lt"/>
              </a:rPr>
              <a:t>]</a:t>
            </a:r>
            <a:r>
              <a:rPr lang="en-US" sz="1400" dirty="0" smtClean="0">
                <a:latin typeface="+mj-l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j-lt"/>
              </a:rPr>
              <a:t>Then feed these values to the ALU. Configure ALU to check for the “</a:t>
            </a:r>
            <a:r>
              <a:rPr lang="en-US" sz="1400" b="1" dirty="0" err="1" smtClean="0">
                <a:latin typeface="+mj-lt"/>
              </a:rPr>
              <a:t>bne</a:t>
            </a:r>
            <a:r>
              <a:rPr lang="en-US" sz="1400" dirty="0" smtClean="0">
                <a:latin typeface="+mj-lt"/>
              </a:rPr>
              <a:t>” condition)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j-lt"/>
              </a:rPr>
              <a:t>If the condition is met, PC should be updated with the new address to continue execution from. </a:t>
            </a:r>
          </a:p>
          <a:p>
            <a:r>
              <a:rPr lang="en-US" sz="1400" dirty="0" smtClean="0">
                <a:latin typeface="+mj-lt"/>
              </a:rPr>
              <a:t>        The top “</a:t>
            </a:r>
            <a:r>
              <a:rPr lang="en-US" sz="1400" b="1" dirty="0" smtClean="0">
                <a:latin typeface="+mj-lt"/>
              </a:rPr>
              <a:t>Adder</a:t>
            </a:r>
            <a:r>
              <a:rPr lang="en-US" sz="1400" dirty="0">
                <a:latin typeface="+mj-lt"/>
              </a:rPr>
              <a:t>” </a:t>
            </a:r>
            <a:r>
              <a:rPr lang="en-US" sz="1400" dirty="0" smtClean="0">
                <a:latin typeface="+mj-lt"/>
              </a:rPr>
              <a:t>component in the </a:t>
            </a:r>
            <a:r>
              <a:rPr lang="en-US" sz="1400" dirty="0" err="1" smtClean="0">
                <a:latin typeface="+mj-lt"/>
              </a:rPr>
              <a:t>datapath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handles the branch target address calculation by adding  </a:t>
            </a:r>
            <a:endParaRPr lang="en-US" sz="1400" dirty="0" smtClean="0">
              <a:latin typeface="+mj-lt"/>
            </a:endParaRPr>
          </a:p>
          <a:p>
            <a:r>
              <a:rPr lang="en-US" sz="1400" b="1" dirty="0">
                <a:latin typeface="+mj-lt"/>
              </a:rPr>
              <a:t> </a:t>
            </a:r>
            <a:r>
              <a:rPr lang="en-US" sz="1400" b="1" dirty="0" smtClean="0">
                <a:latin typeface="+mj-lt"/>
              </a:rPr>
              <a:t>       PC+4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with the </a:t>
            </a:r>
            <a:r>
              <a:rPr lang="en-US" sz="1400" b="1" dirty="0" smtClean="0">
                <a:latin typeface="+mj-lt"/>
              </a:rPr>
              <a:t>4*offset value </a:t>
            </a:r>
            <a:r>
              <a:rPr lang="en-US" sz="1400" dirty="0" smtClean="0">
                <a:latin typeface="+mj-lt"/>
              </a:rPr>
              <a:t>(The </a:t>
            </a:r>
            <a:r>
              <a:rPr lang="en-US" sz="1400" b="1" dirty="0">
                <a:latin typeface="+mj-lt"/>
              </a:rPr>
              <a:t>offset</a:t>
            </a:r>
            <a:r>
              <a:rPr lang="en-US" sz="1400" dirty="0">
                <a:latin typeface="+mj-lt"/>
              </a:rPr>
              <a:t> amount is an integer value that needs to be </a:t>
            </a:r>
            <a:r>
              <a:rPr lang="en-US" sz="1400" dirty="0" smtClean="0">
                <a:latin typeface="+mj-lt"/>
              </a:rPr>
              <a:t>sign extended </a:t>
            </a:r>
          </a:p>
          <a:p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       and then multiplied </a:t>
            </a:r>
            <a:r>
              <a:rPr lang="en-US" sz="1400" dirty="0">
                <a:latin typeface="+mj-lt"/>
              </a:rPr>
              <a:t>by </a:t>
            </a:r>
            <a:r>
              <a:rPr lang="en-US" sz="1400" b="1" dirty="0">
                <a:latin typeface="+mj-lt"/>
              </a:rPr>
              <a:t>4 </a:t>
            </a:r>
            <a:r>
              <a:rPr lang="en-US" sz="1400" dirty="0">
                <a:latin typeface="+mj-lt"/>
              </a:rPr>
              <a:t>(byte addressing) using the </a:t>
            </a:r>
            <a:r>
              <a:rPr lang="en-US" sz="1400" b="1" dirty="0">
                <a:latin typeface="+mj-lt"/>
              </a:rPr>
              <a:t>Shift Left 2 </a:t>
            </a:r>
            <a:r>
              <a:rPr lang="en-US" sz="1400" dirty="0" smtClean="0">
                <a:latin typeface="+mj-lt"/>
              </a:rPr>
              <a:t>component).</a:t>
            </a:r>
            <a:endParaRPr lang="en-US" sz="1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j-lt"/>
              </a:rPr>
              <a:t>Note that PC+4 is already available to the </a:t>
            </a:r>
            <a:r>
              <a:rPr lang="en-US" sz="1400" dirty="0" err="1" smtClean="0">
                <a:latin typeface="+mj-lt"/>
              </a:rPr>
              <a:t>datapath</a:t>
            </a:r>
            <a:r>
              <a:rPr lang="en-US" sz="1400" dirty="0" smtClean="0">
                <a:latin typeface="+mj-lt"/>
              </a:rPr>
              <a:t>. </a:t>
            </a:r>
          </a:p>
          <a:p>
            <a:endParaRPr lang="en-US" sz="1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j-lt"/>
              </a:rPr>
              <a:t>Controller will determine that this is a “</a:t>
            </a:r>
            <a:r>
              <a:rPr lang="en-US" sz="1400" b="1" dirty="0" err="1" smtClean="0">
                <a:latin typeface="+mj-lt"/>
              </a:rPr>
              <a:t>bne</a:t>
            </a:r>
            <a:r>
              <a:rPr lang="en-US" sz="1400" dirty="0" smtClean="0">
                <a:latin typeface="+mj-lt"/>
              </a:rPr>
              <a:t>” instruction based on its unique opcode value of </a:t>
            </a:r>
            <a:r>
              <a:rPr lang="en-US" sz="1400" b="1" dirty="0">
                <a:solidFill>
                  <a:srgbClr val="00B050"/>
                </a:solidFill>
                <a:latin typeface="+mj-lt"/>
              </a:rPr>
              <a:t>5</a:t>
            </a:r>
            <a:r>
              <a:rPr lang="en-US" sz="1400" dirty="0" smtClean="0">
                <a:latin typeface="+mj-lt"/>
              </a:rPr>
              <a:t>. </a:t>
            </a:r>
            <a:endParaRPr lang="en-US" sz="1400" b="1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Now let’s identify the values of </a:t>
            </a:r>
            <a:r>
              <a:rPr lang="en-US" sz="1400" b="1" dirty="0" err="1" smtClean="0">
                <a:latin typeface="+mj-lt"/>
              </a:rPr>
              <a:t>datapath</a:t>
            </a:r>
            <a:r>
              <a:rPr lang="en-US" sz="1400" b="1" dirty="0" smtClean="0">
                <a:latin typeface="+mj-lt"/>
              </a:rPr>
              <a:t> control signals for executing the “</a:t>
            </a:r>
            <a:r>
              <a:rPr lang="en-US" sz="1400" b="1" dirty="0" err="1" smtClean="0">
                <a:latin typeface="+mj-lt"/>
              </a:rPr>
              <a:t>bne</a:t>
            </a:r>
            <a:r>
              <a:rPr lang="en-US" sz="1400" b="1" dirty="0" smtClean="0">
                <a:latin typeface="+mj-lt"/>
              </a:rPr>
              <a:t>” instruction.  You will see the role of the mux controlled by the </a:t>
            </a:r>
            <a:r>
              <a:rPr lang="en-US" sz="1400" b="1" dirty="0" err="1" smtClean="0">
                <a:latin typeface="+mj-lt"/>
              </a:rPr>
              <a:t>PCSrc</a:t>
            </a:r>
            <a:r>
              <a:rPr lang="en-US" sz="1400" b="1" dirty="0" smtClean="0">
                <a:latin typeface="+mj-lt"/>
              </a:rPr>
              <a:t> signal with this exercise. (next slide)</a:t>
            </a:r>
          </a:p>
          <a:p>
            <a:endParaRPr lang="en-US" sz="1400" b="1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Note 1: </a:t>
            </a:r>
            <a:r>
              <a:rPr lang="en-US" sz="1400" dirty="0" smtClean="0">
                <a:latin typeface="+mj-lt"/>
              </a:rPr>
              <a:t>You may need additional logic to control the </a:t>
            </a:r>
            <a:r>
              <a:rPr lang="en-US" sz="1400" b="1" dirty="0" err="1" smtClean="0">
                <a:latin typeface="+mj-lt"/>
              </a:rPr>
              <a:t>PCSrc</a:t>
            </a:r>
            <a:r>
              <a:rPr lang="en-US" sz="1400" b="1" dirty="0" smtClean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signal</a:t>
            </a:r>
            <a:r>
              <a:rPr lang="en-US" sz="1400" b="1" dirty="0" smtClean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for </a:t>
            </a:r>
            <a:r>
              <a:rPr lang="en-US" sz="1400" dirty="0" err="1" smtClean="0">
                <a:latin typeface="+mj-lt"/>
              </a:rPr>
              <a:t>bne</a:t>
            </a:r>
            <a:r>
              <a:rPr lang="en-US" sz="1400" dirty="0" smtClean="0">
                <a:latin typeface="+mj-lt"/>
              </a:rPr>
              <a:t> instruction. If instruction is </a:t>
            </a:r>
            <a:r>
              <a:rPr lang="en-US" sz="1400" dirty="0" err="1" smtClean="0">
                <a:latin typeface="+mj-lt"/>
              </a:rPr>
              <a:t>bne</a:t>
            </a:r>
            <a:r>
              <a:rPr lang="en-US" sz="1400" dirty="0" smtClean="0">
                <a:latin typeface="+mj-lt"/>
              </a:rPr>
              <a:t> and the condition is met then </a:t>
            </a:r>
            <a:r>
              <a:rPr lang="en-US" sz="1400" b="1" dirty="0" err="1" smtClean="0">
                <a:latin typeface="+mj-lt"/>
              </a:rPr>
              <a:t>PCSrc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b="1" dirty="0" smtClean="0">
                <a:latin typeface="+mj-lt"/>
              </a:rPr>
              <a:t>MUX</a:t>
            </a:r>
            <a:r>
              <a:rPr lang="en-US" sz="1400" dirty="0" smtClean="0">
                <a:latin typeface="+mj-lt"/>
              </a:rPr>
              <a:t> should feed the address calculated by the adder component back in to the PC register, otherwise </a:t>
            </a:r>
            <a:r>
              <a:rPr lang="en-US" sz="1400" b="1" dirty="0" err="1">
                <a:latin typeface="+mj-lt"/>
              </a:rPr>
              <a:t>PCSrc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MUX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should feed the </a:t>
            </a:r>
            <a:r>
              <a:rPr lang="en-US" sz="1400" b="1" dirty="0" smtClean="0">
                <a:latin typeface="+mj-lt"/>
              </a:rPr>
              <a:t>PC+4 </a:t>
            </a:r>
            <a:r>
              <a:rPr lang="en-US" sz="1400" dirty="0" smtClean="0">
                <a:latin typeface="+mj-lt"/>
              </a:rPr>
              <a:t>back into the PC register.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+mj-lt"/>
              </a:rPr>
              <a:t>Note 2: </a:t>
            </a:r>
            <a:r>
              <a:rPr lang="en-US" sz="1400" dirty="0">
                <a:latin typeface="+mj-lt"/>
              </a:rPr>
              <a:t>Some control signals may not be needed for </a:t>
            </a:r>
            <a:r>
              <a:rPr lang="en-US" sz="1400" dirty="0" smtClean="0">
                <a:latin typeface="+mj-lt"/>
              </a:rPr>
              <a:t>this operation. </a:t>
            </a:r>
            <a:r>
              <a:rPr lang="en-US" sz="1400" dirty="0">
                <a:latin typeface="+mj-lt"/>
              </a:rPr>
              <a:t>In that case you must set those control values to </a:t>
            </a:r>
            <a:r>
              <a:rPr lang="en-US" sz="1400" b="1" dirty="0">
                <a:latin typeface="+mj-lt"/>
              </a:rPr>
              <a:t>“X” (don’t care) </a:t>
            </a:r>
            <a:r>
              <a:rPr lang="en-US" sz="1400" dirty="0">
                <a:latin typeface="+mj-lt"/>
              </a:rPr>
              <a:t>to receive full credit. </a:t>
            </a:r>
          </a:p>
        </p:txBody>
      </p:sp>
    </p:spTree>
    <p:extLst>
      <p:ext uri="{BB962C8B-B14F-4D97-AF65-F5344CB8AC3E}">
        <p14:creationId xmlns:p14="http://schemas.microsoft.com/office/powerpoint/2010/main" val="4242221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AutoShap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83820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pic>
        <p:nvPicPr>
          <p:cNvPr id="5" name="Picture 3" descr="C:\Users\akoglu\Dropbox\ece274\datapa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01" y="152400"/>
            <a:ext cx="8696999" cy="39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666343"/>
              </p:ext>
            </p:extLst>
          </p:nvPr>
        </p:nvGraphicFramePr>
        <p:xfrm>
          <a:off x="380999" y="4145280"/>
          <a:ext cx="861060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716"/>
                <a:gridCol w="802683"/>
                <a:gridCol w="1021597"/>
                <a:gridCol w="875654"/>
                <a:gridCol w="802683"/>
                <a:gridCol w="1094568"/>
                <a:gridCol w="1094568"/>
                <a:gridCol w="1232401"/>
                <a:gridCol w="9567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RegDst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RegWrite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ALUSrc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ALUOp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MemRead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MemWrite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MemtoReg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PCSrc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bne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3569315"/>
            <a:ext cx="2530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Pre-Lab 1: Task 2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877387"/>
              </p:ext>
            </p:extLst>
          </p:nvPr>
        </p:nvGraphicFramePr>
        <p:xfrm>
          <a:off x="108461" y="5395347"/>
          <a:ext cx="8991601" cy="12446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57199"/>
                <a:gridCol w="762000"/>
                <a:gridCol w="609600"/>
                <a:gridCol w="685800"/>
                <a:gridCol w="1828800"/>
                <a:gridCol w="4648202"/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Instruction Fields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Expression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 bits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 bits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 bits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bits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Inst.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opcode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offset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000101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 bits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offset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value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  <a:latin typeface="+mj-lt"/>
                        </a:rPr>
                        <a:t>If (</a:t>
                      </a:r>
                      <a:r>
                        <a:rPr lang="en-US" sz="1600" u="none" strike="noStrike" dirty="0" err="1" smtClean="0">
                          <a:effectLst/>
                          <a:latin typeface="+mj-lt"/>
                        </a:rPr>
                        <a:t>Reg</a:t>
                      </a:r>
                      <a:r>
                        <a:rPr lang="en-US" sz="1600" u="none" strike="noStrike" dirty="0" smtClean="0">
                          <a:effectLst/>
                          <a:latin typeface="+mj-lt"/>
                        </a:rPr>
                        <a:t>[</a:t>
                      </a:r>
                      <a:r>
                        <a:rPr lang="en-US" sz="1600" u="none" strike="noStrike" dirty="0" err="1" smtClean="0">
                          <a:effectLst/>
                          <a:latin typeface="+mj-lt"/>
                        </a:rPr>
                        <a:t>rs</a:t>
                      </a:r>
                      <a:r>
                        <a:rPr lang="en-US" sz="1600" u="none" strike="noStrike" dirty="0" smtClean="0">
                          <a:effectLst/>
                          <a:latin typeface="+mj-lt"/>
                        </a:rPr>
                        <a:t>] != </a:t>
                      </a:r>
                      <a:r>
                        <a:rPr lang="en-US" sz="1600" u="none" strike="noStrike" dirty="0" err="1" smtClean="0">
                          <a:effectLst/>
                          <a:latin typeface="+mj-lt"/>
                        </a:rPr>
                        <a:t>Reg</a:t>
                      </a:r>
                      <a:r>
                        <a:rPr lang="en-US" sz="1600" u="none" strike="noStrike" dirty="0" smtClean="0">
                          <a:effectLst/>
                          <a:latin typeface="+mj-lt"/>
                        </a:rPr>
                        <a:t>[</a:t>
                      </a:r>
                      <a:r>
                        <a:rPr lang="en-US" sz="1600" u="none" strike="noStrike" dirty="0" err="1" smtClean="0">
                          <a:effectLst/>
                          <a:latin typeface="+mj-lt"/>
                        </a:rPr>
                        <a:t>rt</a:t>
                      </a:r>
                      <a:r>
                        <a:rPr lang="en-US" sz="1600" u="none" strike="noStrike" dirty="0" smtClean="0">
                          <a:effectLst/>
                          <a:latin typeface="+mj-lt"/>
                        </a:rPr>
                        <a:t>]) </a:t>
                      </a:r>
                    </a:p>
                    <a:p>
                      <a:pPr algn="l" fontAlgn="b"/>
                      <a:r>
                        <a:rPr lang="en-US" sz="1600" u="none" strike="noStrike" dirty="0" smtClean="0">
                          <a:effectLst/>
                          <a:latin typeface="+mj-lt"/>
                        </a:rPr>
                        <a:t>{PC = PC + 4 + offset*4 } else {PC = PC + 4}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0674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2: Functional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4876800"/>
          </a:xfrm>
        </p:spPr>
        <p:txBody>
          <a:bodyPr/>
          <a:lstStyle/>
          <a:p>
            <a:r>
              <a:rPr lang="en-US" b="0" dirty="0" smtClean="0"/>
              <a:t>Using the tables generated based on the pre-lab exercises (slides 4 and 7), </a:t>
            </a:r>
            <a:r>
              <a:rPr lang="en-US" b="0" dirty="0" smtClean="0">
                <a:solidFill>
                  <a:srgbClr val="FF0000"/>
                </a:solidFill>
              </a:rPr>
              <a:t>revise your controller</a:t>
            </a:r>
            <a:r>
              <a:rPr lang="en-US" b="0" dirty="0" smtClean="0"/>
              <a:t> from Task-1 to incorporate the control for memory and branch type of operations.  </a:t>
            </a:r>
          </a:p>
          <a:p>
            <a:pPr marL="0" indent="0">
              <a:buNone/>
            </a:pPr>
            <a:endParaRPr lang="en-US" b="0" dirty="0" smtClean="0"/>
          </a:p>
          <a:p>
            <a:r>
              <a:rPr lang="en-US" b="0" dirty="0" smtClean="0"/>
              <a:t>Implement </a:t>
            </a:r>
            <a:r>
              <a:rPr lang="en-US" b="0" dirty="0"/>
              <a:t>the </a:t>
            </a:r>
            <a:r>
              <a:rPr lang="en-US" b="0" dirty="0" err="1"/>
              <a:t>datapath</a:t>
            </a:r>
            <a:r>
              <a:rPr lang="en-US" b="0" dirty="0"/>
              <a:t> to execute </a:t>
            </a:r>
            <a:r>
              <a:rPr lang="en-US" b="0" dirty="0" smtClean="0"/>
              <a:t>I-type </a:t>
            </a:r>
            <a:r>
              <a:rPr lang="en-US" b="0" dirty="0"/>
              <a:t>of instructions</a:t>
            </a:r>
          </a:p>
          <a:p>
            <a:pPr lvl="1"/>
            <a:r>
              <a:rPr lang="en-US" b="0" dirty="0"/>
              <a:t>Verification will be based on post-routing simulation. </a:t>
            </a:r>
            <a:endParaRPr lang="en-US" b="0" dirty="0" smtClean="0"/>
          </a:p>
          <a:p>
            <a:pPr lvl="1"/>
            <a:r>
              <a:rPr lang="en-US" b="0" dirty="0" smtClean="0"/>
              <a:t>Instruction and data </a:t>
            </a:r>
            <a:r>
              <a:rPr lang="en-US" b="0" dirty="0"/>
              <a:t>memory for testing </a:t>
            </a:r>
            <a:r>
              <a:rPr lang="en-US" b="0" dirty="0" smtClean="0"/>
              <a:t>I-type </a:t>
            </a:r>
            <a:r>
              <a:rPr lang="en-US" b="0" dirty="0"/>
              <a:t>of </a:t>
            </a:r>
            <a:r>
              <a:rPr lang="en-US" b="0" dirty="0" smtClean="0"/>
              <a:t>instructions are given (</a:t>
            </a:r>
            <a:r>
              <a:rPr lang="en-US" sz="2000" dirty="0" smtClean="0">
                <a:solidFill>
                  <a:srgbClr val="FF0000"/>
                </a:solidFill>
              </a:rPr>
              <a:t>read the next slide</a:t>
            </a:r>
            <a:r>
              <a:rPr lang="en-US" b="0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8447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2: Instruction and Data Memory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486400"/>
          </a:xfrm>
        </p:spPr>
        <p:txBody>
          <a:bodyPr/>
          <a:lstStyle/>
          <a:p>
            <a:r>
              <a:rPr lang="en-US" sz="1600" b="0" dirty="0" smtClean="0"/>
              <a:t>The contents of “lw_sw_bne_inst_memory.txt” should be copied into your initialization block in the instruction memory. </a:t>
            </a:r>
          </a:p>
          <a:p>
            <a:r>
              <a:rPr lang="en-US" sz="1600" b="0" dirty="0"/>
              <a:t>The contents of “</a:t>
            </a:r>
            <a:r>
              <a:rPr lang="en-US" sz="1600" b="0" dirty="0" smtClean="0"/>
              <a:t>lw_sw_bne_data_memory.txt</a:t>
            </a:r>
            <a:r>
              <a:rPr lang="en-US" sz="1600" b="0" dirty="0"/>
              <a:t>” should be copied into your initialization block in the </a:t>
            </a:r>
            <a:r>
              <a:rPr lang="en-US" sz="1600" b="0" dirty="0" smtClean="0"/>
              <a:t>data </a:t>
            </a:r>
            <a:r>
              <a:rPr lang="en-US" sz="1600" b="0" dirty="0"/>
              <a:t>memory. </a:t>
            </a:r>
            <a:r>
              <a:rPr lang="en-US" sz="1600" b="0" dirty="0" smtClean="0"/>
              <a:t> </a:t>
            </a:r>
          </a:p>
          <a:p>
            <a:pPr lvl="1"/>
            <a:r>
              <a:rPr lang="en-US" sz="1600" b="0" dirty="0" smtClean="0"/>
              <a:t>You should initialize the data memory elements to 0.  The file given here is just a sample. </a:t>
            </a:r>
            <a:endParaRPr lang="en-US" sz="1600" b="0" dirty="0"/>
          </a:p>
          <a:p>
            <a:r>
              <a:rPr lang="en-US" sz="1600" b="0" dirty="0"/>
              <a:t>The “</a:t>
            </a:r>
            <a:r>
              <a:rPr lang="en-US" sz="1600" b="0" dirty="0" err="1" smtClean="0"/>
              <a:t>lw_sw_bne_type_with_answers.s</a:t>
            </a:r>
            <a:r>
              <a:rPr lang="en-US" sz="1600" b="0" dirty="0" smtClean="0"/>
              <a:t>” file shows the original source code with the expected results </a:t>
            </a:r>
          </a:p>
          <a:p>
            <a:pPr lvl="1"/>
            <a:r>
              <a:rPr lang="en-US" sz="1600" b="0" dirty="0" smtClean="0"/>
              <a:t>Values in register 8 (</a:t>
            </a:r>
            <a:r>
              <a:rPr lang="en-US" sz="1600" b="0" dirty="0" err="1" smtClean="0"/>
              <a:t>RegFile</a:t>
            </a:r>
            <a:r>
              <a:rPr lang="en-US" sz="1600" b="0" dirty="0" smtClean="0"/>
              <a:t>[8]) will be monitored during your post-routing simulation. This corresponds to “t0” in the “lw_sw_bne_inst_memory.txt”</a:t>
            </a:r>
          </a:p>
          <a:p>
            <a:pPr lvl="1"/>
            <a:r>
              <a:rPr lang="en-US" sz="1600" b="0" dirty="0" smtClean="0"/>
              <a:t>Values in second and third word (address 1 and 2) of the Data Memory will be monitored. </a:t>
            </a:r>
          </a:p>
          <a:p>
            <a:pPr marL="457200" lvl="1" indent="0">
              <a:buNone/>
            </a:pPr>
            <a:endParaRPr lang="en-US" sz="1600" b="0" dirty="0"/>
          </a:p>
          <a:p>
            <a:r>
              <a:rPr lang="en-US" sz="1600" b="0" dirty="0" smtClean="0"/>
              <a:t>After </a:t>
            </a:r>
            <a:r>
              <a:rPr lang="en-US" sz="1600" b="0" dirty="0"/>
              <a:t>initializing the instruction </a:t>
            </a:r>
            <a:r>
              <a:rPr lang="en-US" sz="1600" b="0" dirty="0" smtClean="0"/>
              <a:t>memory and data memory, </a:t>
            </a:r>
            <a:r>
              <a:rPr lang="en-US" sz="1600" b="0" dirty="0"/>
              <a:t>synthesize your design and run post-routing simulation. </a:t>
            </a:r>
          </a:p>
          <a:p>
            <a:r>
              <a:rPr lang="en-US" sz="1600" b="0" dirty="0"/>
              <a:t>Bring register 8 (</a:t>
            </a:r>
            <a:r>
              <a:rPr lang="en-US" sz="1600" b="0" dirty="0" err="1"/>
              <a:t>RegFile</a:t>
            </a:r>
            <a:r>
              <a:rPr lang="en-US" sz="1600" b="0" dirty="0"/>
              <a:t>[8]) from your register file to your simulation </a:t>
            </a:r>
            <a:r>
              <a:rPr lang="en-US" sz="1600" b="0" dirty="0" smtClean="0"/>
              <a:t>waveform</a:t>
            </a:r>
          </a:p>
          <a:p>
            <a:r>
              <a:rPr lang="en-US" sz="1600" b="0" dirty="0" smtClean="0"/>
              <a:t>Bring 2</a:t>
            </a:r>
            <a:r>
              <a:rPr lang="en-US" sz="1600" b="0" baseline="30000" dirty="0" smtClean="0"/>
              <a:t>nd</a:t>
            </a:r>
            <a:r>
              <a:rPr lang="en-US" sz="1600" b="0" dirty="0" smtClean="0"/>
              <a:t> and 3</a:t>
            </a:r>
            <a:r>
              <a:rPr lang="en-US" sz="1600" b="0" baseline="30000" dirty="0" smtClean="0"/>
              <a:t>rd</a:t>
            </a:r>
            <a:r>
              <a:rPr lang="en-US" sz="1600" b="0" dirty="0" smtClean="0"/>
              <a:t> word of your Data Memory to your simulation waveform. </a:t>
            </a:r>
            <a:endParaRPr lang="en-US" sz="1600" b="0" dirty="0"/>
          </a:p>
          <a:p>
            <a:r>
              <a:rPr lang="en-US" sz="1600" b="0" dirty="0"/>
              <a:t>Monitor the </a:t>
            </a:r>
            <a:r>
              <a:rPr lang="en-US" sz="1600" b="0" dirty="0" smtClean="0"/>
              <a:t>values</a:t>
            </a:r>
            <a:endParaRPr lang="en-US" sz="1600" b="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75189"/>
      </p:ext>
    </p:extLst>
  </p:cSld>
  <p:clrMapOvr>
    <a:masterClrMapping/>
  </p:clrMapOvr>
</p:sld>
</file>

<file path=ppt/theme/theme1.xml><?xml version="1.0" encoding="utf-8"?>
<a:theme xmlns:a="http://schemas.openxmlformats.org/drawingml/2006/main" name="CS3339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553E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4C3700"/>
      </a:accent6>
      <a:hlink>
        <a:srgbClr val="3D5500"/>
      </a:hlink>
      <a:folHlink>
        <a:srgbClr val="005528"/>
      </a:folHlink>
    </a:clrScheme>
    <a:fontScheme name="CS333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S333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333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HD:Desktop Folder:CS3339</Template>
  <TotalTime>119510746</TotalTime>
  <Pages>93</Pages>
  <Words>2056</Words>
  <Application>Microsoft Office PowerPoint</Application>
  <PresentationFormat>On-screen Show (4:3)</PresentationFormat>
  <Paragraphs>310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Tahoma</vt:lpstr>
      <vt:lpstr>Times New Roman</vt:lpstr>
      <vt:lpstr>CS3339</vt:lpstr>
      <vt:lpstr>TASK 2: Implementing a datapath to execute Other Immediate (I-type) operations   Memory transactions and  Control flow instruction</vt:lpstr>
      <vt:lpstr>Task 2: Reading from memory</vt:lpstr>
      <vt:lpstr>Task 2: Writing into memory</vt:lpstr>
      <vt:lpstr>PowerPoint Presentation</vt:lpstr>
      <vt:lpstr>Task 2: Control Instruction (Part 1)</vt:lpstr>
      <vt:lpstr>Task 2: Control Instruction (Part 2)</vt:lpstr>
      <vt:lpstr>PowerPoint Presentation</vt:lpstr>
      <vt:lpstr>Task 2: Functional Verification</vt:lpstr>
      <vt:lpstr>Task 2: Instruction and Data Memory </vt:lpstr>
      <vt:lpstr>Expected Output and Grading Scheme (total of 150 points)</vt:lpstr>
    </vt:vector>
  </TitlesOfParts>
  <Company>University of Arizona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ECE369: Fundamentals of Computer Architecture</dc:title>
  <dc:creator>Ali Akoglu</dc:creator>
  <cp:lastModifiedBy>Thamvichai, Ratchaneekorn - (rthamvichai)</cp:lastModifiedBy>
  <cp:revision>272</cp:revision>
  <cp:lastPrinted>1997-08-28T16:06:06Z</cp:lastPrinted>
  <dcterms:created xsi:type="dcterms:W3CDTF">1997-08-27T20:06:46Z</dcterms:created>
  <dcterms:modified xsi:type="dcterms:W3CDTF">2018-03-02T01:35:43Z</dcterms:modified>
</cp:coreProperties>
</file>