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handoutMasterIdLst>
    <p:handoutMasterId r:id="rId13"/>
  </p:handoutMasterIdLst>
  <p:sldIdLst>
    <p:sldId id="1088" r:id="rId2"/>
    <p:sldId id="836" r:id="rId3"/>
    <p:sldId id="1083" r:id="rId4"/>
    <p:sldId id="1084" r:id="rId5"/>
    <p:sldId id="1089" r:id="rId6"/>
    <p:sldId id="1090" r:id="rId7"/>
    <p:sldId id="1092" r:id="rId8"/>
    <p:sldId id="1091" r:id="rId9"/>
    <p:sldId id="1101" r:id="rId10"/>
    <p:sldId id="1102" r:id="rId11"/>
  </p:sldIdLst>
  <p:sldSz cx="9144000" cy="6858000" type="screen4x3"/>
  <p:notesSz cx="6845300" cy="9396413"/>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72" autoAdjust="0"/>
  </p:normalViewPr>
  <p:slideViewPr>
    <p:cSldViewPr>
      <p:cViewPr varScale="1">
        <p:scale>
          <a:sx n="107" d="100"/>
          <a:sy n="107" d="100"/>
        </p:scale>
        <p:origin x="267" y="66"/>
      </p:cViewPr>
      <p:guideLst>
        <p:guide orient="horz" pos="2160"/>
        <p:guide pos="2880"/>
      </p:guideLst>
    </p:cSldViewPr>
  </p:slideViewPr>
  <p:outlineViewPr>
    <p:cViewPr>
      <p:scale>
        <a:sx n="33" d="100"/>
        <a:sy n="33" d="100"/>
      </p:scale>
      <p:origin x="0" y="-2292"/>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4993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838" tIns="45113" rIns="91838" bIns="4511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5699" name="Rectangle 3"/>
          <p:cNvSpPr>
            <a:spLocks noGrp="1" noRot="1" noChangeAspect="1" noChangeArrowheads="1" noTextEdit="1"/>
          </p:cNvSpPr>
          <p:nvPr>
            <p:ph type="sldImg" idx="2"/>
          </p:nvPr>
        </p:nvSpPr>
        <p:spPr bwMode="auto">
          <a:xfrm>
            <a:off x="1082675" y="711200"/>
            <a:ext cx="4679950" cy="3509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209442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ChangeArrowheads="1" noTextEdit="1"/>
          </p:cNvSpPr>
          <p:nvPr>
            <p:ph type="sldImg"/>
          </p:nvPr>
        </p:nvSpPr>
        <p:spPr>
          <a:ln cap="flat"/>
        </p:spPr>
      </p:sp>
      <p:sp>
        <p:nvSpPr>
          <p:cNvPr id="294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en-US" altLang="en-US" dirty="0"/>
          </a:p>
        </p:txBody>
      </p:sp>
    </p:spTree>
    <p:extLst>
      <p:ext uri="{BB962C8B-B14F-4D97-AF65-F5344CB8AC3E}">
        <p14:creationId xmlns:p14="http://schemas.microsoft.com/office/powerpoint/2010/main" val="1565325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ChangeArrowheads="1" noTextEdit="1"/>
          </p:cNvSpPr>
          <p:nvPr>
            <p:ph type="sldImg"/>
          </p:nvPr>
        </p:nvSpPr>
        <p:spPr>
          <a:ln cap="flat"/>
        </p:spPr>
      </p:sp>
      <p:sp>
        <p:nvSpPr>
          <p:cNvPr id="294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en-US" altLang="en-US" dirty="0"/>
          </a:p>
        </p:txBody>
      </p:sp>
    </p:spTree>
    <p:extLst>
      <p:ext uri="{BB962C8B-B14F-4D97-AF65-F5344CB8AC3E}">
        <p14:creationId xmlns:p14="http://schemas.microsoft.com/office/powerpoint/2010/main" val="3443946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458384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642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0955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1341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1277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20000" cy="609600"/>
          </a:xfrm>
        </p:spPr>
        <p:txBody>
          <a:bodyPr/>
          <a:lstStyle/>
          <a:p>
            <a:r>
              <a:rPr lang="en-US"/>
              <a:t>Click to edit Master title style</a:t>
            </a:r>
          </a:p>
        </p:txBody>
      </p:sp>
      <p:sp>
        <p:nvSpPr>
          <p:cNvPr id="3" name="Text Placeholder 2"/>
          <p:cNvSpPr>
            <a:spLocks noGrp="1"/>
          </p:cNvSpPr>
          <p:nvPr>
            <p:ph type="body" sz="half" idx="1"/>
          </p:nvPr>
        </p:nvSpPr>
        <p:spPr>
          <a:xfrm>
            <a:off x="228600" y="1143000"/>
            <a:ext cx="4114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143000"/>
            <a:ext cx="4114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490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8600" y="152400"/>
            <a:ext cx="8382000" cy="586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9922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20000" cy="609600"/>
          </a:xfrm>
        </p:spPr>
        <p:txBody>
          <a:bodyPr/>
          <a:lstStyle/>
          <a:p>
            <a:r>
              <a:rPr lang="en-US"/>
              <a:t>Click to edit Master title style</a:t>
            </a:r>
          </a:p>
        </p:txBody>
      </p:sp>
      <p:sp>
        <p:nvSpPr>
          <p:cNvPr id="3" name="Text Placeholder 2"/>
          <p:cNvSpPr>
            <a:spLocks noGrp="1"/>
          </p:cNvSpPr>
          <p:nvPr>
            <p:ph type="body" sz="half" idx="1"/>
          </p:nvPr>
        </p:nvSpPr>
        <p:spPr>
          <a:xfrm>
            <a:off x="228600" y="1143000"/>
            <a:ext cx="4114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495800" y="1143000"/>
            <a:ext cx="4114800" cy="4876800"/>
          </a:xfrm>
        </p:spPr>
        <p:txBody>
          <a:bodyPr/>
          <a:lstStyle/>
          <a:p>
            <a:pPr lvl="0"/>
            <a:endParaRPr lang="en-US" noProof="0" dirty="0"/>
          </a:p>
        </p:txBody>
      </p:sp>
    </p:spTree>
    <p:extLst>
      <p:ext uri="{BB962C8B-B14F-4D97-AF65-F5344CB8AC3E}">
        <p14:creationId xmlns:p14="http://schemas.microsoft.com/office/powerpoint/2010/main" val="2749004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8393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7416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143000"/>
            <a:ext cx="41148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143000"/>
            <a:ext cx="41148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3942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1597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676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79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6108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935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52400"/>
            <a:ext cx="762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en-US"/>
              <a:t>Click to edit Master title style</a:t>
            </a:r>
          </a:p>
        </p:txBody>
      </p:sp>
      <p:sp>
        <p:nvSpPr>
          <p:cNvPr id="1027" name="AutoShape 3"/>
          <p:cNvSpPr>
            <a:spLocks noGrp="1" noChangeArrowheads="1"/>
          </p:cNvSpPr>
          <p:nvPr>
            <p:ph type="body" idx="1"/>
          </p:nvPr>
        </p:nvSpPr>
        <p:spPr bwMode="auto">
          <a:xfrm>
            <a:off x="228600" y="1143000"/>
            <a:ext cx="8382000" cy="4876800"/>
          </a:xfrm>
          <a:prstGeom prst="roundRect">
            <a:avLst>
              <a:gd name="adj" fmla="val 1247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4"/>
          <p:cNvSpPr>
            <a:spLocks noChangeShapeType="1"/>
          </p:cNvSpPr>
          <p:nvPr/>
        </p:nvSpPr>
        <p:spPr bwMode="auto">
          <a:xfrm>
            <a:off x="346075" y="838200"/>
            <a:ext cx="8455025"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Tree>
  </p:cSld>
  <p:clrMap bg1="lt1" tx1="dk1" bg2="lt2" tx2="dk2" accent1="accent1" accent2="accent2" accent3="accent3" accent4="accent4" accent5="accent5" accent6="accent6" hlink="hlink" folHlink="folHlink"/>
  <p:sldLayoutIdLst>
    <p:sldLayoutId id="2147485370" r:id="rId1"/>
    <p:sldLayoutId id="2147485371" r:id="rId2"/>
    <p:sldLayoutId id="2147485372" r:id="rId3"/>
    <p:sldLayoutId id="2147485373" r:id="rId4"/>
    <p:sldLayoutId id="2147485374" r:id="rId5"/>
    <p:sldLayoutId id="2147485375" r:id="rId6"/>
    <p:sldLayoutId id="2147485376" r:id="rId7"/>
    <p:sldLayoutId id="2147485377" r:id="rId8"/>
    <p:sldLayoutId id="2147485378" r:id="rId9"/>
    <p:sldLayoutId id="2147485379" r:id="rId10"/>
    <p:sldLayoutId id="2147485380" r:id="rId11"/>
    <p:sldLayoutId id="2147485381" r:id="rId12"/>
    <p:sldLayoutId id="2147485382" r:id="rId13"/>
    <p:sldLayoutId id="2147485383" r:id="rId14"/>
  </p:sldLayoutIdLst>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Arial" charset="0"/>
        </a:defRPr>
      </a:lvl2pPr>
      <a:lvl3pPr algn="l" rtl="0" eaLnBrk="0" fontAlgn="base" hangingPunct="0">
        <a:spcBef>
          <a:spcPct val="0"/>
        </a:spcBef>
        <a:spcAft>
          <a:spcPct val="0"/>
        </a:spcAft>
        <a:defRPr sz="2800" b="1">
          <a:solidFill>
            <a:schemeClr val="tx2"/>
          </a:solidFill>
          <a:latin typeface="Arial" charset="0"/>
        </a:defRPr>
      </a:lvl3pPr>
      <a:lvl4pPr algn="l" rtl="0" eaLnBrk="0" fontAlgn="base" hangingPunct="0">
        <a:spcBef>
          <a:spcPct val="0"/>
        </a:spcBef>
        <a:spcAft>
          <a:spcPct val="0"/>
        </a:spcAft>
        <a:defRPr sz="2800" b="1">
          <a:solidFill>
            <a:schemeClr val="tx2"/>
          </a:solidFill>
          <a:latin typeface="Arial" charset="0"/>
        </a:defRPr>
      </a:lvl4pPr>
      <a:lvl5pPr algn="l" rtl="0" eaLnBrk="0" fontAlgn="base" hangingPunct="0">
        <a:spcBef>
          <a:spcPct val="0"/>
        </a:spcBef>
        <a:spcAft>
          <a:spcPct val="0"/>
        </a:spcAft>
        <a:defRPr sz="2800" b="1">
          <a:solidFill>
            <a:schemeClr val="tx2"/>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p:titleStyle>
    <p:bodyStyle>
      <a:lvl1pPr marL="342900" indent="-342900" algn="l" rtl="0" eaLnBrk="0" fontAlgn="base" hangingPunct="0">
        <a:spcBef>
          <a:spcPct val="20000"/>
        </a:spcBef>
        <a:spcAft>
          <a:spcPct val="0"/>
        </a:spcAft>
        <a:buChar char="•"/>
        <a:defRPr b="1">
          <a:solidFill>
            <a:schemeClr val="tx1"/>
          </a:solidFill>
          <a:latin typeface="+mn-lt"/>
          <a:ea typeface="+mn-ea"/>
          <a:cs typeface="+mn-cs"/>
        </a:defRPr>
      </a:lvl1pPr>
      <a:lvl2pPr marL="742950" indent="-285750" algn="l" rtl="0" eaLnBrk="0" fontAlgn="base" hangingPunct="0">
        <a:spcBef>
          <a:spcPct val="20000"/>
        </a:spcBef>
        <a:spcAft>
          <a:spcPct val="0"/>
        </a:spcAft>
        <a:buChar char="–"/>
        <a:defRPr b="1">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Times New Roman" pitchFamily="18"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TASK 2: Implementing a datapath to execute Other Immediate (I-type) operations </a:t>
            </a:r>
            <a:br>
              <a:rPr lang="en-US" dirty="0"/>
            </a:br>
            <a:r>
              <a:rPr lang="en-US" dirty="0"/>
              <a:t>	Memory transactions and</a:t>
            </a:r>
            <a:br>
              <a:rPr lang="en-US" dirty="0"/>
            </a:br>
            <a:r>
              <a:rPr lang="en-US" dirty="0"/>
              <a:t>	Control flow instruction</a:t>
            </a:r>
          </a:p>
        </p:txBody>
      </p:sp>
    </p:spTree>
    <p:extLst>
      <p:ext uri="{BB962C8B-B14F-4D97-AF65-F5344CB8AC3E}">
        <p14:creationId xmlns:p14="http://schemas.microsoft.com/office/powerpoint/2010/main" val="3634853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Expected Output and Grading Scheme (total of 150 points)</a:t>
            </a:r>
            <a:endParaRPr lang="en-US" sz="1800"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60657875"/>
              </p:ext>
            </p:extLst>
          </p:nvPr>
        </p:nvGraphicFramePr>
        <p:xfrm>
          <a:off x="228600" y="914400"/>
          <a:ext cx="8839200" cy="4284593"/>
        </p:xfrm>
        <a:graphic>
          <a:graphicData uri="http://schemas.openxmlformats.org/drawingml/2006/table">
            <a:tbl>
              <a:tblPr>
                <a:tableStyleId>{5DA37D80-6434-44D0-A028-1B22A696006F}</a:tableStyleId>
              </a:tblPr>
              <a:tblGrid>
                <a:gridCol w="943992">
                  <a:extLst>
                    <a:ext uri="{9D8B030D-6E8A-4147-A177-3AD203B41FA5}">
                      <a16:colId xmlns:a16="http://schemas.microsoft.com/office/drawing/2014/main" val="20000"/>
                    </a:ext>
                  </a:extLst>
                </a:gridCol>
                <a:gridCol w="1029810">
                  <a:extLst>
                    <a:ext uri="{9D8B030D-6E8A-4147-A177-3AD203B41FA5}">
                      <a16:colId xmlns:a16="http://schemas.microsoft.com/office/drawing/2014/main" val="20001"/>
                    </a:ext>
                  </a:extLst>
                </a:gridCol>
                <a:gridCol w="6103398">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35665">
                <a:tc>
                  <a:txBody>
                    <a:bodyPr/>
                    <a:lstStyle/>
                    <a:p>
                      <a:pPr algn="ctr" fontAlgn="b"/>
                      <a:r>
                        <a:rPr lang="en-US" sz="1400" b="0" i="0" u="none" strike="noStrike" dirty="0">
                          <a:solidFill>
                            <a:srgbClr val="000000"/>
                          </a:solidFill>
                          <a:effectLst/>
                          <a:latin typeface="+mn-lt"/>
                        </a:rPr>
                        <a:t>Cycle</a:t>
                      </a:r>
                    </a:p>
                  </a:txBody>
                  <a:tcPr marL="9218" marR="9218" marT="9218" marB="0" anchor="b"/>
                </a:tc>
                <a:tc>
                  <a:txBody>
                    <a:bodyPr/>
                    <a:lstStyle/>
                    <a:p>
                      <a:pPr algn="ctr" fontAlgn="b"/>
                      <a:r>
                        <a:rPr lang="en-US" sz="1400" b="0" i="0" u="none" strike="noStrike" dirty="0">
                          <a:solidFill>
                            <a:srgbClr val="000000"/>
                          </a:solidFill>
                          <a:effectLst/>
                          <a:latin typeface="+mn-lt"/>
                        </a:rPr>
                        <a:t>Inst.</a:t>
                      </a:r>
                    </a:p>
                  </a:txBody>
                  <a:tcPr marL="9218" marR="9218" marT="9218" marB="0" anchor="b"/>
                </a:tc>
                <a:tc>
                  <a:txBody>
                    <a:bodyPr/>
                    <a:lstStyle/>
                    <a:p>
                      <a:pPr algn="ctr" fontAlgn="b"/>
                      <a:r>
                        <a:rPr lang="en-US" sz="1400" b="0" i="0" u="none" strike="noStrike" dirty="0">
                          <a:solidFill>
                            <a:srgbClr val="000000"/>
                          </a:solidFill>
                          <a:effectLst/>
                          <a:latin typeface="+mn-lt"/>
                        </a:rPr>
                        <a:t>Value</a:t>
                      </a:r>
                    </a:p>
                  </a:txBody>
                  <a:tcPr marL="9218" marR="9218" marT="9218" marB="0" anchor="b"/>
                </a:tc>
                <a:tc>
                  <a:txBody>
                    <a:bodyPr/>
                    <a:lstStyle/>
                    <a:p>
                      <a:pPr algn="ctr" fontAlgn="b"/>
                      <a:r>
                        <a:rPr lang="en-US" sz="1400" b="0" i="0" u="none" strike="noStrike" dirty="0">
                          <a:solidFill>
                            <a:srgbClr val="000000"/>
                          </a:solidFill>
                          <a:effectLst/>
                          <a:latin typeface="+mn-lt"/>
                        </a:rPr>
                        <a:t>Points</a:t>
                      </a:r>
                    </a:p>
                  </a:txBody>
                  <a:tcPr marL="9218" marR="9218" marT="9218" marB="0" anchor="b"/>
                </a:tc>
                <a:extLst>
                  <a:ext uri="{0D108BD9-81ED-4DB2-BD59-A6C34878D82A}">
                    <a16:rowId xmlns:a16="http://schemas.microsoft.com/office/drawing/2014/main" val="10000"/>
                  </a:ext>
                </a:extLst>
              </a:tr>
              <a:tr h="184355">
                <a:tc>
                  <a:txBody>
                    <a:bodyPr/>
                    <a:lstStyle/>
                    <a:p>
                      <a:pPr algn="ctr" fontAlgn="b"/>
                      <a:r>
                        <a:rPr lang="en-US" sz="1400" b="0" i="0" u="none" strike="noStrike" dirty="0">
                          <a:solidFill>
                            <a:srgbClr val="000000"/>
                          </a:solidFill>
                          <a:effectLst/>
                          <a:latin typeface="+mn-lt"/>
                        </a:rPr>
                        <a:t>1</a:t>
                      </a:r>
                    </a:p>
                  </a:txBody>
                  <a:tcPr marL="9218" marR="9218" marT="9218" marB="0" anchor="b"/>
                </a:tc>
                <a:tc>
                  <a:txBody>
                    <a:bodyPr/>
                    <a:lstStyle/>
                    <a:p>
                      <a:pPr algn="ctr" fontAlgn="b"/>
                      <a:r>
                        <a:rPr lang="en-US" sz="1400" b="0" i="0" u="none" strike="noStrike" dirty="0">
                          <a:solidFill>
                            <a:srgbClr val="000000"/>
                          </a:solidFill>
                          <a:effectLst/>
                          <a:latin typeface="+mn-lt"/>
                        </a:rPr>
                        <a:t>ori</a:t>
                      </a:r>
                    </a:p>
                  </a:txBody>
                  <a:tcPr marL="9218" marR="9218" marT="9218" marB="0" anchor="b"/>
                </a:tc>
                <a:tc>
                  <a:txBody>
                    <a:bodyPr/>
                    <a:lstStyle/>
                    <a:p>
                      <a:pPr algn="ctr" fontAlgn="b"/>
                      <a:r>
                        <a:rPr lang="en-US" sz="1400" b="0" i="0" u="none" strike="noStrike" dirty="0">
                          <a:solidFill>
                            <a:srgbClr val="000000"/>
                          </a:solidFill>
                          <a:effectLst/>
                          <a:latin typeface="+mn-lt"/>
                        </a:rPr>
                        <a:t>Reg[9]=0</a:t>
                      </a:r>
                    </a:p>
                  </a:txBody>
                  <a:tcPr marL="9218" marR="9218" marT="9218" marB="0" anchor="b"/>
                </a:tc>
                <a:tc>
                  <a:txBody>
                    <a:bodyPr/>
                    <a:lstStyle/>
                    <a:p>
                      <a:pPr algn="ctr" fontAlgn="b"/>
                      <a:r>
                        <a:rPr lang="en-US" sz="1400" b="0" i="0" u="none" strike="noStrike" dirty="0">
                          <a:solidFill>
                            <a:srgbClr val="000000"/>
                          </a:solidFill>
                          <a:effectLst/>
                          <a:latin typeface="+mn-lt"/>
                        </a:rPr>
                        <a:t>4</a:t>
                      </a:r>
                    </a:p>
                  </a:txBody>
                  <a:tcPr marL="9218" marR="9218" marT="9218" marB="0" anchor="b"/>
                </a:tc>
                <a:extLst>
                  <a:ext uri="{0D108BD9-81ED-4DB2-BD59-A6C34878D82A}">
                    <a16:rowId xmlns:a16="http://schemas.microsoft.com/office/drawing/2014/main" val="10001"/>
                  </a:ext>
                </a:extLst>
              </a:tr>
              <a:tr h="184355">
                <a:tc>
                  <a:txBody>
                    <a:bodyPr/>
                    <a:lstStyle/>
                    <a:p>
                      <a:pPr algn="ctr" fontAlgn="b"/>
                      <a:r>
                        <a:rPr lang="en-US" sz="1400" b="0" i="0" u="none" strike="noStrike" dirty="0">
                          <a:solidFill>
                            <a:srgbClr val="000000"/>
                          </a:solidFill>
                          <a:effectLst/>
                          <a:latin typeface="+mn-lt"/>
                        </a:rPr>
                        <a:t>2</a:t>
                      </a:r>
                    </a:p>
                  </a:txBody>
                  <a:tcPr marL="9218" marR="9218" marT="9218" marB="0" anchor="b"/>
                </a:tc>
                <a:tc>
                  <a:txBody>
                    <a:bodyPr/>
                    <a:lstStyle/>
                    <a:p>
                      <a:pPr algn="ctr" fontAlgn="b"/>
                      <a:r>
                        <a:rPr lang="en-US" sz="1400" b="0" i="0" u="none" strike="noStrike" dirty="0">
                          <a:solidFill>
                            <a:srgbClr val="000000"/>
                          </a:solidFill>
                          <a:effectLst/>
                          <a:latin typeface="+mn-lt"/>
                        </a:rPr>
                        <a:t>addi</a:t>
                      </a:r>
                    </a:p>
                  </a:txBody>
                  <a:tcPr marL="9218" marR="9218" marT="9218"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Reg[18]=29</a:t>
                      </a:r>
                    </a:p>
                  </a:txBody>
                  <a:tcPr marL="9218" marR="9218" marT="9218" marB="0" anchor="b"/>
                </a:tc>
                <a:tc>
                  <a:txBody>
                    <a:bodyPr/>
                    <a:lstStyle/>
                    <a:p>
                      <a:pPr algn="ctr" fontAlgn="b"/>
                      <a:r>
                        <a:rPr lang="en-US" sz="1400" b="0" i="0" u="none" strike="noStrike" dirty="0">
                          <a:solidFill>
                            <a:srgbClr val="000000"/>
                          </a:solidFill>
                          <a:effectLst/>
                          <a:latin typeface="+mn-lt"/>
                        </a:rPr>
                        <a:t>4</a:t>
                      </a:r>
                    </a:p>
                  </a:txBody>
                  <a:tcPr marL="9218" marR="9218" marT="9218" marB="0" anchor="b"/>
                </a:tc>
                <a:extLst>
                  <a:ext uri="{0D108BD9-81ED-4DB2-BD59-A6C34878D82A}">
                    <a16:rowId xmlns:a16="http://schemas.microsoft.com/office/drawing/2014/main" val="10002"/>
                  </a:ext>
                </a:extLst>
              </a:tr>
              <a:tr h="184355">
                <a:tc>
                  <a:txBody>
                    <a:bodyPr/>
                    <a:lstStyle/>
                    <a:p>
                      <a:pPr algn="ctr" fontAlgn="b"/>
                      <a:r>
                        <a:rPr lang="en-US" sz="1400" b="0" i="0" u="none" strike="noStrike" dirty="0">
                          <a:solidFill>
                            <a:srgbClr val="000000"/>
                          </a:solidFill>
                          <a:effectLst/>
                          <a:latin typeface="+mn-lt"/>
                        </a:rPr>
                        <a:t>3</a:t>
                      </a:r>
                    </a:p>
                  </a:txBody>
                  <a:tcPr marL="9218" marR="9218" marT="9218" marB="0" anchor="b"/>
                </a:tc>
                <a:tc>
                  <a:txBody>
                    <a:bodyPr/>
                    <a:lstStyle/>
                    <a:p>
                      <a:pPr algn="ctr" fontAlgn="b"/>
                      <a:r>
                        <a:rPr lang="en-US" sz="1400" b="0" i="0" u="none" strike="noStrike" dirty="0">
                          <a:solidFill>
                            <a:srgbClr val="000000"/>
                          </a:solidFill>
                          <a:effectLst/>
                          <a:latin typeface="+mn-lt"/>
                        </a:rPr>
                        <a:t>addi</a:t>
                      </a:r>
                    </a:p>
                  </a:txBody>
                  <a:tcPr marL="9218" marR="9218" marT="9218"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Reg[19]=12</a:t>
                      </a:r>
                    </a:p>
                  </a:txBody>
                  <a:tcPr marL="9218" marR="9218" marT="9218" marB="0" anchor="b"/>
                </a:tc>
                <a:tc>
                  <a:txBody>
                    <a:bodyPr/>
                    <a:lstStyle/>
                    <a:p>
                      <a:pPr algn="ctr" fontAlgn="b"/>
                      <a:r>
                        <a:rPr lang="en-US" sz="1400" b="0" i="0" u="none" strike="noStrike" dirty="0">
                          <a:solidFill>
                            <a:srgbClr val="000000"/>
                          </a:solidFill>
                          <a:effectLst/>
                          <a:latin typeface="+mn-lt"/>
                        </a:rPr>
                        <a:t>4</a:t>
                      </a:r>
                    </a:p>
                  </a:txBody>
                  <a:tcPr marL="9218" marR="9218" marT="9218" marB="0" anchor="b"/>
                </a:tc>
                <a:extLst>
                  <a:ext uri="{0D108BD9-81ED-4DB2-BD59-A6C34878D82A}">
                    <a16:rowId xmlns:a16="http://schemas.microsoft.com/office/drawing/2014/main" val="10003"/>
                  </a:ext>
                </a:extLst>
              </a:tr>
              <a:tr h="184355">
                <a:tc>
                  <a:txBody>
                    <a:bodyPr/>
                    <a:lstStyle/>
                    <a:p>
                      <a:pPr algn="ctr" fontAlgn="b"/>
                      <a:r>
                        <a:rPr lang="en-US" sz="1400" b="0" i="0" u="none" strike="noStrike" dirty="0">
                          <a:solidFill>
                            <a:srgbClr val="000000"/>
                          </a:solidFill>
                          <a:effectLst/>
                          <a:latin typeface="+mn-lt"/>
                        </a:rPr>
                        <a:t>4</a:t>
                      </a:r>
                    </a:p>
                  </a:txBody>
                  <a:tcPr marL="9218" marR="9218" marT="9218" marB="0" anchor="b"/>
                </a:tc>
                <a:tc>
                  <a:txBody>
                    <a:bodyPr/>
                    <a:lstStyle/>
                    <a:p>
                      <a:pPr algn="ctr" fontAlgn="b"/>
                      <a:r>
                        <a:rPr lang="en-US" sz="1400" b="0" i="0" u="none" strike="noStrike" dirty="0">
                          <a:solidFill>
                            <a:schemeClr val="tx1"/>
                          </a:solidFill>
                          <a:effectLst/>
                          <a:latin typeface="+mn-lt"/>
                        </a:rPr>
                        <a:t>sw</a:t>
                      </a:r>
                      <a:endParaRPr lang="en-US" sz="1400" b="0" i="0" u="none" strike="noStrike" dirty="0">
                        <a:solidFill>
                          <a:srgbClr val="000000"/>
                        </a:solidFill>
                        <a:effectLst/>
                        <a:latin typeface="+mn-lt"/>
                      </a:endParaRPr>
                    </a:p>
                  </a:txBody>
                  <a:tcPr marL="9218" marR="9218" marT="9218"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DataMemory[1]=29</a:t>
                      </a:r>
                    </a:p>
                  </a:txBody>
                  <a:tcPr marL="9218" marR="9218" marT="9218" marB="0" anchor="b"/>
                </a:tc>
                <a:tc>
                  <a:txBody>
                    <a:bodyPr/>
                    <a:lstStyle/>
                    <a:p>
                      <a:pPr algn="ctr" fontAlgn="b"/>
                      <a:r>
                        <a:rPr lang="en-US" sz="1400" b="0" i="0" u="none" strike="noStrike" dirty="0">
                          <a:solidFill>
                            <a:schemeClr val="tx1"/>
                          </a:solidFill>
                          <a:effectLst/>
                          <a:latin typeface="+mn-lt"/>
                        </a:rPr>
                        <a:t>16</a:t>
                      </a:r>
                    </a:p>
                  </a:txBody>
                  <a:tcPr marL="9218" marR="9218" marT="9218" marB="0" anchor="b"/>
                </a:tc>
                <a:extLst>
                  <a:ext uri="{0D108BD9-81ED-4DB2-BD59-A6C34878D82A}">
                    <a16:rowId xmlns:a16="http://schemas.microsoft.com/office/drawing/2014/main" val="10004"/>
                  </a:ext>
                </a:extLst>
              </a:tr>
              <a:tr h="184355">
                <a:tc>
                  <a:txBody>
                    <a:bodyPr/>
                    <a:lstStyle/>
                    <a:p>
                      <a:pPr algn="ctr" fontAlgn="b"/>
                      <a:r>
                        <a:rPr lang="en-US" sz="1400" b="0" i="0" u="none" strike="noStrike" dirty="0">
                          <a:solidFill>
                            <a:srgbClr val="000000"/>
                          </a:solidFill>
                          <a:effectLst/>
                          <a:latin typeface="+mn-lt"/>
                        </a:rPr>
                        <a:t>5</a:t>
                      </a:r>
                    </a:p>
                  </a:txBody>
                  <a:tcPr marL="9218" marR="9218" marT="9218" marB="0" anchor="b"/>
                </a:tc>
                <a:tc>
                  <a:txBody>
                    <a:bodyPr/>
                    <a:lstStyle/>
                    <a:p>
                      <a:pPr algn="ctr" fontAlgn="b"/>
                      <a:r>
                        <a:rPr lang="en-US" sz="1400" b="0" i="0" u="none" strike="noStrike" dirty="0">
                          <a:solidFill>
                            <a:schemeClr val="tx1"/>
                          </a:solidFill>
                          <a:effectLst/>
                          <a:latin typeface="+mn-lt"/>
                        </a:rPr>
                        <a:t>sw</a:t>
                      </a:r>
                      <a:endParaRPr lang="en-US" sz="1400" b="0" i="0" u="none" strike="noStrike" dirty="0">
                        <a:solidFill>
                          <a:srgbClr val="000000"/>
                        </a:solidFill>
                        <a:effectLst/>
                        <a:latin typeface="+mn-lt"/>
                      </a:endParaRPr>
                    </a:p>
                  </a:txBody>
                  <a:tcPr marL="9218" marR="9218" marT="9218"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DataMemory[2]=12</a:t>
                      </a:r>
                    </a:p>
                  </a:txBody>
                  <a:tcPr marL="9218" marR="9218" marT="9218" marB="0" anchor="b"/>
                </a:tc>
                <a:tc>
                  <a:txBody>
                    <a:bodyPr/>
                    <a:lstStyle/>
                    <a:p>
                      <a:pPr algn="ctr" fontAlgn="b"/>
                      <a:r>
                        <a:rPr lang="en-US" sz="1400" b="0" i="0" u="none" strike="noStrike" dirty="0">
                          <a:solidFill>
                            <a:schemeClr val="tx1"/>
                          </a:solidFill>
                          <a:effectLst/>
                          <a:latin typeface="+mn-lt"/>
                        </a:rPr>
                        <a:t>4</a:t>
                      </a:r>
                    </a:p>
                  </a:txBody>
                  <a:tcPr marL="9218" marR="9218" marT="9218" marB="0" anchor="b"/>
                </a:tc>
                <a:extLst>
                  <a:ext uri="{0D108BD9-81ED-4DB2-BD59-A6C34878D82A}">
                    <a16:rowId xmlns:a16="http://schemas.microsoft.com/office/drawing/2014/main" val="10005"/>
                  </a:ext>
                </a:extLst>
              </a:tr>
              <a:tr h="184355">
                <a:tc>
                  <a:txBody>
                    <a:bodyPr/>
                    <a:lstStyle/>
                    <a:p>
                      <a:pPr algn="ctr" fontAlgn="b"/>
                      <a:r>
                        <a:rPr lang="en-US" sz="1400" b="0" i="0" u="none" strike="noStrike" dirty="0">
                          <a:solidFill>
                            <a:srgbClr val="000000"/>
                          </a:solidFill>
                          <a:effectLst/>
                          <a:latin typeface="+mn-lt"/>
                        </a:rPr>
                        <a:t>6</a:t>
                      </a:r>
                    </a:p>
                  </a:txBody>
                  <a:tcPr marL="9218" marR="9218" marT="9218" marB="0" anchor="b"/>
                </a:tc>
                <a:tc>
                  <a:txBody>
                    <a:bodyPr/>
                    <a:lstStyle/>
                    <a:p>
                      <a:pPr algn="ctr" fontAlgn="b"/>
                      <a:r>
                        <a:rPr lang="en-US" sz="1400" b="0" i="0" u="none" strike="noStrike" dirty="0">
                          <a:solidFill>
                            <a:schemeClr val="tx1"/>
                          </a:solidFill>
                          <a:effectLst/>
                          <a:latin typeface="+mn-lt"/>
                        </a:rPr>
                        <a:t>lw</a:t>
                      </a:r>
                      <a:endParaRPr lang="en-US" sz="1400" b="0" i="0" u="none" strike="noStrike" dirty="0">
                        <a:solidFill>
                          <a:srgbClr val="000000"/>
                        </a:solidFill>
                        <a:effectLst/>
                        <a:latin typeface="+mn-lt"/>
                      </a:endParaRPr>
                    </a:p>
                  </a:txBody>
                  <a:tcPr marL="9218" marR="9218" marT="9218" marB="0" anchor="b"/>
                </a:tc>
                <a:tc>
                  <a:txBody>
                    <a:bodyPr/>
                    <a:lstStyle/>
                    <a:p>
                      <a:pPr algn="ctr" fontAlgn="b"/>
                      <a:r>
                        <a:rPr lang="en-US" sz="1400" b="0" i="0" u="none" strike="noStrike" dirty="0">
                          <a:solidFill>
                            <a:srgbClr val="000000"/>
                          </a:solidFill>
                          <a:effectLst/>
                          <a:latin typeface="+mn-lt"/>
                        </a:rPr>
                        <a:t>Reg[8]=29</a:t>
                      </a:r>
                    </a:p>
                  </a:txBody>
                  <a:tcPr marL="9218" marR="9218" marT="9218" marB="0" anchor="b"/>
                </a:tc>
                <a:tc>
                  <a:txBody>
                    <a:bodyPr/>
                    <a:lstStyle/>
                    <a:p>
                      <a:pPr algn="ctr" fontAlgn="b"/>
                      <a:r>
                        <a:rPr lang="en-US" sz="1400" b="0" i="0" u="none" strike="noStrike" dirty="0">
                          <a:solidFill>
                            <a:schemeClr val="tx1"/>
                          </a:solidFill>
                          <a:effectLst/>
                          <a:latin typeface="+mn-lt"/>
                        </a:rPr>
                        <a:t>16</a:t>
                      </a:r>
                    </a:p>
                  </a:txBody>
                  <a:tcPr marL="9218" marR="9218" marT="9218" marB="0" anchor="b"/>
                </a:tc>
                <a:extLst>
                  <a:ext uri="{0D108BD9-81ED-4DB2-BD59-A6C34878D82A}">
                    <a16:rowId xmlns:a16="http://schemas.microsoft.com/office/drawing/2014/main" val="10006"/>
                  </a:ext>
                </a:extLst>
              </a:tr>
              <a:tr h="184355">
                <a:tc>
                  <a:txBody>
                    <a:bodyPr/>
                    <a:lstStyle/>
                    <a:p>
                      <a:pPr algn="ctr" fontAlgn="b"/>
                      <a:r>
                        <a:rPr lang="en-US" sz="1400" b="0" i="0" u="none" strike="noStrike" dirty="0">
                          <a:solidFill>
                            <a:srgbClr val="000000"/>
                          </a:solidFill>
                          <a:effectLst/>
                          <a:latin typeface="+mn-lt"/>
                        </a:rPr>
                        <a:t>7</a:t>
                      </a:r>
                    </a:p>
                  </a:txBody>
                  <a:tcPr marL="9218" marR="9218" marT="9218" marB="0" anchor="b"/>
                </a:tc>
                <a:tc>
                  <a:txBody>
                    <a:bodyPr/>
                    <a:lstStyle/>
                    <a:p>
                      <a:pPr algn="ctr" fontAlgn="b"/>
                      <a:r>
                        <a:rPr lang="en-US" sz="1400" b="0" i="0" u="none" strike="noStrike" dirty="0">
                          <a:solidFill>
                            <a:schemeClr val="tx1"/>
                          </a:solidFill>
                          <a:effectLst/>
                          <a:latin typeface="+mn-lt"/>
                        </a:rPr>
                        <a:t>lw</a:t>
                      </a:r>
                      <a:endParaRPr lang="en-US" sz="1400" b="0" i="0" u="none" strike="noStrike" dirty="0">
                        <a:solidFill>
                          <a:srgbClr val="000000"/>
                        </a:solidFill>
                        <a:effectLst/>
                        <a:latin typeface="+mn-lt"/>
                      </a:endParaRPr>
                    </a:p>
                  </a:txBody>
                  <a:tcPr marL="9218" marR="9218" marT="9218" marB="0" anchor="b"/>
                </a:tc>
                <a:tc>
                  <a:txBody>
                    <a:bodyPr/>
                    <a:lstStyle/>
                    <a:p>
                      <a:pPr algn="ctr" fontAlgn="b"/>
                      <a:r>
                        <a:rPr lang="en-US" sz="1400" b="0" i="0" u="none" strike="noStrike" dirty="0">
                          <a:solidFill>
                            <a:srgbClr val="000000"/>
                          </a:solidFill>
                          <a:effectLst/>
                          <a:latin typeface="+mn-lt"/>
                        </a:rPr>
                        <a:t>Reg[8]=12</a:t>
                      </a:r>
                    </a:p>
                  </a:txBody>
                  <a:tcPr marL="9218" marR="9218" marT="9218" marB="0" anchor="b"/>
                </a:tc>
                <a:tc>
                  <a:txBody>
                    <a:bodyPr/>
                    <a:lstStyle/>
                    <a:p>
                      <a:pPr algn="ctr" fontAlgn="b"/>
                      <a:r>
                        <a:rPr lang="en-US" sz="1400" b="0" i="0" u="none" strike="noStrike" dirty="0">
                          <a:solidFill>
                            <a:schemeClr val="tx1"/>
                          </a:solidFill>
                          <a:effectLst/>
                          <a:latin typeface="+mn-lt"/>
                        </a:rPr>
                        <a:t>4</a:t>
                      </a:r>
                    </a:p>
                  </a:txBody>
                  <a:tcPr marL="9218" marR="9218" marT="9218" marB="0" anchor="b"/>
                </a:tc>
                <a:extLst>
                  <a:ext uri="{0D108BD9-81ED-4DB2-BD59-A6C34878D82A}">
                    <a16:rowId xmlns:a16="http://schemas.microsoft.com/office/drawing/2014/main" val="10007"/>
                  </a:ext>
                </a:extLst>
              </a:tr>
              <a:tr h="184355">
                <a:tc>
                  <a:txBody>
                    <a:bodyPr/>
                    <a:lstStyle/>
                    <a:p>
                      <a:pPr algn="ctr" fontAlgn="b"/>
                      <a:r>
                        <a:rPr lang="en-US" sz="1400" b="0" i="0" u="none" strike="noStrike" dirty="0">
                          <a:solidFill>
                            <a:srgbClr val="000000"/>
                          </a:solidFill>
                          <a:effectLst/>
                          <a:latin typeface="+mn-lt"/>
                        </a:rPr>
                        <a:t>8</a:t>
                      </a:r>
                    </a:p>
                  </a:txBody>
                  <a:tcPr marL="9218" marR="9218" marT="9218" marB="0" anchor="b"/>
                </a:tc>
                <a:tc>
                  <a:txBody>
                    <a:bodyPr/>
                    <a:lstStyle/>
                    <a:p>
                      <a:pPr algn="ctr" fontAlgn="b"/>
                      <a:r>
                        <a:rPr lang="en-US" sz="1400" b="0" i="0" u="none" strike="noStrike" dirty="0">
                          <a:solidFill>
                            <a:srgbClr val="000000"/>
                          </a:solidFill>
                          <a:effectLst/>
                          <a:latin typeface="+mn-lt"/>
                        </a:rPr>
                        <a:t>bne</a:t>
                      </a:r>
                    </a:p>
                  </a:txBody>
                  <a:tcPr marL="9218" marR="9218" marT="9218" marB="0" anchor="b"/>
                </a:tc>
                <a:tc>
                  <a:txBody>
                    <a:bodyPr/>
                    <a:lstStyle/>
                    <a:p>
                      <a:pPr algn="ctr" fontAlgn="b"/>
                      <a:r>
                        <a:rPr lang="en-US" sz="1400" b="0" i="0" u="none" strike="noStrike" dirty="0">
                          <a:solidFill>
                            <a:srgbClr val="000000"/>
                          </a:solidFill>
                          <a:effectLst/>
                          <a:latin typeface="+mn-lt"/>
                        </a:rPr>
                        <a:t>Compares Reg[18] with Reg[8].</a:t>
                      </a:r>
                      <a:r>
                        <a:rPr lang="en-US" sz="1400" b="0" i="0" u="none" strike="noStrike" baseline="0" dirty="0">
                          <a:solidFill>
                            <a:srgbClr val="000000"/>
                          </a:solidFill>
                          <a:effectLst/>
                          <a:latin typeface="+mn-lt"/>
                        </a:rPr>
                        <a:t> They are not equal so the condition is satisfied. Datpath should not execute  the following two instructions</a:t>
                      </a:r>
                      <a:endParaRPr lang="en-US" sz="1400" b="0" i="0" u="none" strike="noStrike" dirty="0">
                        <a:solidFill>
                          <a:srgbClr val="000000"/>
                        </a:solidFill>
                        <a:effectLst/>
                        <a:latin typeface="+mn-lt"/>
                      </a:endParaRPr>
                    </a:p>
                  </a:txBody>
                  <a:tcPr marL="9218" marR="9218" marT="9218" marB="0" anchor="b"/>
                </a:tc>
                <a:tc>
                  <a:txBody>
                    <a:bodyPr/>
                    <a:lstStyle/>
                    <a:p>
                      <a:pPr algn="ctr" fontAlgn="b"/>
                      <a:r>
                        <a:rPr lang="en-US" sz="1400" b="0" i="0" u="none" strike="noStrike" dirty="0">
                          <a:solidFill>
                            <a:schemeClr val="tx1"/>
                          </a:solidFill>
                          <a:effectLst/>
                          <a:latin typeface="+mn-lt"/>
                        </a:rPr>
                        <a:t>20</a:t>
                      </a:r>
                    </a:p>
                  </a:txBody>
                  <a:tcPr marL="9218" marR="9218" marT="9218" marB="0" anchor="b"/>
                </a:tc>
                <a:extLst>
                  <a:ext uri="{0D108BD9-81ED-4DB2-BD59-A6C34878D82A}">
                    <a16:rowId xmlns:a16="http://schemas.microsoft.com/office/drawing/2014/main" val="10008"/>
                  </a:ext>
                </a:extLst>
              </a:tr>
              <a:tr h="184355">
                <a:tc>
                  <a:txBody>
                    <a:bodyPr/>
                    <a:lstStyle/>
                    <a:p>
                      <a:pPr algn="ctr" fontAlgn="b"/>
                      <a:endParaRPr lang="en-US" sz="1400" b="0" i="0" u="none" strike="noStrike" dirty="0">
                        <a:solidFill>
                          <a:srgbClr val="000000"/>
                        </a:solidFill>
                        <a:effectLst/>
                        <a:latin typeface="+mn-lt"/>
                      </a:endParaRPr>
                    </a:p>
                  </a:txBody>
                  <a:tcPr marL="9218" marR="9218" marT="9218" marB="0" anchor="b"/>
                </a:tc>
                <a:tc>
                  <a:txBody>
                    <a:bodyPr/>
                    <a:lstStyle/>
                    <a:p>
                      <a:pPr algn="ctr" fontAlgn="b"/>
                      <a:r>
                        <a:rPr lang="en-US" sz="1400" b="0" i="0" u="none" strike="noStrike" dirty="0">
                          <a:solidFill>
                            <a:srgbClr val="000000"/>
                          </a:solidFill>
                          <a:effectLst/>
                          <a:latin typeface="+mn-lt"/>
                        </a:rPr>
                        <a:t>addi</a:t>
                      </a:r>
                    </a:p>
                  </a:txBody>
                  <a:tcPr marL="9218" marR="9218" marT="9218" marB="0" anchor="b"/>
                </a:tc>
                <a:tc>
                  <a:txBody>
                    <a:bodyPr/>
                    <a:lstStyle/>
                    <a:p>
                      <a:pPr algn="ctr" fontAlgn="b"/>
                      <a:r>
                        <a:rPr lang="en-US" sz="1400" b="0" i="0" u="none" strike="noStrike" dirty="0">
                          <a:solidFill>
                            <a:srgbClr val="000000"/>
                          </a:solidFill>
                          <a:effectLst/>
                          <a:latin typeface="+mn-lt"/>
                        </a:rPr>
                        <a:t>Reg[8]=0 (If value becomes 0 then bne is not working)</a:t>
                      </a:r>
                    </a:p>
                  </a:txBody>
                  <a:tcPr marL="9218" marR="9218" marT="9218" marB="0" anchor="b"/>
                </a:tc>
                <a:tc>
                  <a:txBody>
                    <a:bodyPr/>
                    <a:lstStyle/>
                    <a:p>
                      <a:pPr algn="ctr" fontAlgn="b"/>
                      <a:endParaRPr lang="en-US" sz="1800" b="1" i="0" u="none" strike="noStrike" dirty="0">
                        <a:solidFill>
                          <a:schemeClr val="tx1"/>
                        </a:solidFill>
                        <a:effectLst/>
                        <a:latin typeface="+mn-lt"/>
                      </a:endParaRPr>
                    </a:p>
                  </a:txBody>
                  <a:tcPr marL="9218" marR="9218" marT="9218" marB="0" anchor="b"/>
                </a:tc>
                <a:extLst>
                  <a:ext uri="{0D108BD9-81ED-4DB2-BD59-A6C34878D82A}">
                    <a16:rowId xmlns:a16="http://schemas.microsoft.com/office/drawing/2014/main" val="10009"/>
                  </a:ext>
                </a:extLst>
              </a:tr>
              <a:tr h="184355">
                <a:tc>
                  <a:txBody>
                    <a:bodyPr/>
                    <a:lstStyle/>
                    <a:p>
                      <a:pPr algn="ctr" fontAlgn="b"/>
                      <a:endParaRPr lang="en-US" sz="1400" b="0" i="0" u="none" strike="noStrike" dirty="0">
                        <a:solidFill>
                          <a:srgbClr val="000000"/>
                        </a:solidFill>
                        <a:effectLst/>
                        <a:latin typeface="+mn-lt"/>
                      </a:endParaRPr>
                    </a:p>
                  </a:txBody>
                  <a:tcPr marL="9218" marR="9218" marT="9218" marB="0" anchor="b"/>
                </a:tc>
                <a:tc>
                  <a:txBody>
                    <a:bodyPr/>
                    <a:lstStyle/>
                    <a:p>
                      <a:pPr algn="ctr" fontAlgn="b"/>
                      <a:r>
                        <a:rPr lang="en-US" sz="1400" b="0" i="0" u="none" strike="noStrike" dirty="0">
                          <a:solidFill>
                            <a:srgbClr val="000000"/>
                          </a:solidFill>
                          <a:effectLst/>
                          <a:latin typeface="+mn-lt"/>
                        </a:rPr>
                        <a:t>addi</a:t>
                      </a:r>
                    </a:p>
                  </a:txBody>
                  <a:tcPr marL="9218" marR="9218" marT="9218" marB="0" anchor="b"/>
                </a:tc>
                <a:tc>
                  <a:txBody>
                    <a:bodyPr/>
                    <a:lstStyle/>
                    <a:p>
                      <a:pPr algn="ctr" fontAlgn="b"/>
                      <a:r>
                        <a:rPr lang="en-US" sz="1400" b="0" i="0" u="none" strike="noStrike" dirty="0">
                          <a:solidFill>
                            <a:srgbClr val="000000"/>
                          </a:solidFill>
                          <a:effectLst/>
                          <a:latin typeface="+mn-lt"/>
                        </a:rPr>
                        <a:t>Reg[8]=12 (If value becomes 12 then bne is not working)</a:t>
                      </a:r>
                    </a:p>
                  </a:txBody>
                  <a:tcPr marL="9218" marR="9218" marT="9218" marB="0" anchor="b"/>
                </a:tc>
                <a:tc>
                  <a:txBody>
                    <a:bodyPr/>
                    <a:lstStyle/>
                    <a:p>
                      <a:pPr algn="ctr" fontAlgn="b"/>
                      <a:endParaRPr lang="en-US" sz="1400" b="0" i="0" u="none" strike="noStrike" dirty="0">
                        <a:solidFill>
                          <a:schemeClr val="tx1"/>
                        </a:solidFill>
                        <a:effectLst/>
                        <a:latin typeface="+mn-lt"/>
                      </a:endParaRPr>
                    </a:p>
                  </a:txBody>
                  <a:tcPr marL="9218" marR="9218" marT="9218" marB="0" anchor="b"/>
                </a:tc>
                <a:extLst>
                  <a:ext uri="{0D108BD9-81ED-4DB2-BD59-A6C34878D82A}">
                    <a16:rowId xmlns:a16="http://schemas.microsoft.com/office/drawing/2014/main" val="10010"/>
                  </a:ext>
                </a:extLst>
              </a:tr>
              <a:tr h="184355">
                <a:tc>
                  <a:txBody>
                    <a:bodyPr/>
                    <a:lstStyle/>
                    <a:p>
                      <a:pPr algn="ctr" fontAlgn="b"/>
                      <a:r>
                        <a:rPr lang="en-US" sz="1400" b="0" i="0" u="none" strike="noStrike" dirty="0">
                          <a:solidFill>
                            <a:srgbClr val="000000"/>
                          </a:solidFill>
                          <a:effectLst/>
                          <a:latin typeface="+mn-lt"/>
                        </a:rPr>
                        <a:t>9</a:t>
                      </a:r>
                    </a:p>
                  </a:txBody>
                  <a:tcPr marL="9218" marR="9218" marT="9218" marB="0" anchor="b"/>
                </a:tc>
                <a:tc>
                  <a:txBody>
                    <a:bodyPr/>
                    <a:lstStyle/>
                    <a:p>
                      <a:pPr algn="ctr" fontAlgn="b"/>
                      <a:r>
                        <a:rPr lang="en-US" sz="1400" b="0" i="0" u="none" strike="noStrike" dirty="0">
                          <a:solidFill>
                            <a:srgbClr val="000000"/>
                          </a:solidFill>
                          <a:effectLst/>
                          <a:latin typeface="+mn-lt"/>
                        </a:rPr>
                        <a:t>bne</a:t>
                      </a:r>
                    </a:p>
                  </a:txBody>
                  <a:tcPr marL="9218" marR="9218" marT="921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Compares Reg[19] with Reg[8].</a:t>
                      </a:r>
                      <a:r>
                        <a:rPr lang="en-US" sz="1400" b="0" i="0" u="none" strike="noStrike" baseline="0" dirty="0">
                          <a:solidFill>
                            <a:srgbClr val="000000"/>
                          </a:solidFill>
                          <a:effectLst/>
                          <a:latin typeface="+mn-lt"/>
                        </a:rPr>
                        <a:t> They are equal so the condition is not satisfied. Datapath should execute  the following instruction</a:t>
                      </a:r>
                      <a:endParaRPr lang="en-US" sz="1400" b="0" i="0" u="none" strike="noStrike" dirty="0">
                        <a:solidFill>
                          <a:srgbClr val="000000"/>
                        </a:solidFill>
                        <a:effectLst/>
                        <a:latin typeface="+mn-lt"/>
                      </a:endParaRPr>
                    </a:p>
                  </a:txBody>
                  <a:tcPr marL="9218" marR="9218" marT="9218" marB="0" anchor="b"/>
                </a:tc>
                <a:tc>
                  <a:txBody>
                    <a:bodyPr/>
                    <a:lstStyle/>
                    <a:p>
                      <a:pPr algn="ctr" fontAlgn="b"/>
                      <a:r>
                        <a:rPr lang="en-US" sz="1400" b="0" i="0" u="none" strike="noStrike" dirty="0">
                          <a:solidFill>
                            <a:schemeClr val="tx1"/>
                          </a:solidFill>
                          <a:effectLst/>
                          <a:latin typeface="+mn-lt"/>
                        </a:rPr>
                        <a:t>8</a:t>
                      </a:r>
                    </a:p>
                  </a:txBody>
                  <a:tcPr marL="9218" marR="9218" marT="9218" marB="0" anchor="b"/>
                </a:tc>
                <a:extLst>
                  <a:ext uri="{0D108BD9-81ED-4DB2-BD59-A6C34878D82A}">
                    <a16:rowId xmlns:a16="http://schemas.microsoft.com/office/drawing/2014/main" val="10011"/>
                  </a:ext>
                </a:extLst>
              </a:tr>
              <a:tr h="184355">
                <a:tc>
                  <a:txBody>
                    <a:bodyPr/>
                    <a:lstStyle/>
                    <a:p>
                      <a:pPr algn="ctr" fontAlgn="b"/>
                      <a:r>
                        <a:rPr lang="en-US" sz="1400" b="0" i="0" u="none" strike="noStrike" dirty="0">
                          <a:solidFill>
                            <a:srgbClr val="000000"/>
                          </a:solidFill>
                          <a:effectLst/>
                          <a:latin typeface="+mn-lt"/>
                        </a:rPr>
                        <a:t>10</a:t>
                      </a:r>
                    </a:p>
                  </a:txBody>
                  <a:tcPr marL="9218" marR="9218" marT="9218" marB="0" anchor="b"/>
                </a:tc>
                <a:tc>
                  <a:txBody>
                    <a:bodyPr/>
                    <a:lstStyle/>
                    <a:p>
                      <a:pPr algn="ctr" fontAlgn="b"/>
                      <a:r>
                        <a:rPr lang="en-US" sz="1400" b="0" i="0" u="none" strike="noStrike" dirty="0">
                          <a:solidFill>
                            <a:srgbClr val="000000"/>
                          </a:solidFill>
                          <a:effectLst/>
                          <a:latin typeface="+mn-lt"/>
                        </a:rPr>
                        <a:t>addi</a:t>
                      </a:r>
                    </a:p>
                  </a:txBody>
                  <a:tcPr marL="9218" marR="9218" marT="9218" marB="0" anchor="b"/>
                </a:tc>
                <a:tc>
                  <a:txBody>
                    <a:bodyPr/>
                    <a:lstStyle/>
                    <a:p>
                      <a:pPr algn="ctr" fontAlgn="b"/>
                      <a:r>
                        <a:rPr lang="en-US" sz="1400" b="0" i="0" u="none" strike="noStrike" dirty="0">
                          <a:solidFill>
                            <a:srgbClr val="000000"/>
                          </a:solidFill>
                          <a:effectLst/>
                          <a:latin typeface="+mn-lt"/>
                        </a:rPr>
                        <a:t>Reg[8]=1 (means bne is working</a:t>
                      </a:r>
                      <a:r>
                        <a:rPr lang="en-US" sz="1400" b="0" i="0" u="none" strike="noStrike" baseline="0" dirty="0">
                          <a:solidFill>
                            <a:srgbClr val="000000"/>
                          </a:solidFill>
                          <a:effectLst/>
                          <a:latin typeface="+mn-lt"/>
                        </a:rPr>
                        <a:t> properly)</a:t>
                      </a:r>
                      <a:endParaRPr lang="en-US" sz="1400" b="0" i="0" u="none" strike="noStrike" dirty="0">
                        <a:solidFill>
                          <a:srgbClr val="000000"/>
                        </a:solidFill>
                        <a:effectLst/>
                        <a:latin typeface="+mn-lt"/>
                      </a:endParaRPr>
                    </a:p>
                  </a:txBody>
                  <a:tcPr marL="9218" marR="9218" marT="9218" marB="0" anchor="b"/>
                </a:tc>
                <a:tc>
                  <a:txBody>
                    <a:bodyPr/>
                    <a:lstStyle/>
                    <a:p>
                      <a:pPr algn="ctr" fontAlgn="b"/>
                      <a:r>
                        <a:rPr lang="en-US" sz="1400" b="0" i="0" u="none" strike="noStrike" dirty="0">
                          <a:solidFill>
                            <a:schemeClr val="tx1"/>
                          </a:solidFill>
                          <a:effectLst/>
                          <a:latin typeface="+mn-lt"/>
                        </a:rPr>
                        <a:t>5</a:t>
                      </a:r>
                    </a:p>
                  </a:txBody>
                  <a:tcPr marL="9218" marR="9218" marT="9218" marB="0" anchor="b"/>
                </a:tc>
                <a:extLst>
                  <a:ext uri="{0D108BD9-81ED-4DB2-BD59-A6C34878D82A}">
                    <a16:rowId xmlns:a16="http://schemas.microsoft.com/office/drawing/2014/main" val="10012"/>
                  </a:ext>
                </a:extLst>
              </a:tr>
              <a:tr h="184355">
                <a:tc>
                  <a:txBody>
                    <a:bodyPr/>
                    <a:lstStyle/>
                    <a:p>
                      <a:pPr algn="ctr" fontAlgn="b"/>
                      <a:r>
                        <a:rPr lang="en-US" sz="1400" b="0" i="0" u="none" strike="noStrike" dirty="0">
                          <a:solidFill>
                            <a:srgbClr val="000000"/>
                          </a:solidFill>
                          <a:effectLst/>
                          <a:latin typeface="+mn-lt"/>
                        </a:rPr>
                        <a:t>11</a:t>
                      </a:r>
                    </a:p>
                  </a:txBody>
                  <a:tcPr marL="9218" marR="9218" marT="9218" marB="0" anchor="b"/>
                </a:tc>
                <a:tc>
                  <a:txBody>
                    <a:bodyPr/>
                    <a:lstStyle/>
                    <a:p>
                      <a:pPr algn="ctr" fontAlgn="b"/>
                      <a:r>
                        <a:rPr lang="en-US" sz="1400" b="0" i="0" u="none" strike="noStrike" dirty="0">
                          <a:solidFill>
                            <a:srgbClr val="000000"/>
                          </a:solidFill>
                          <a:effectLst/>
                          <a:latin typeface="+mn-lt"/>
                        </a:rPr>
                        <a:t>addi</a:t>
                      </a:r>
                    </a:p>
                  </a:txBody>
                  <a:tcPr marL="9218" marR="9218" marT="9218" marB="0" anchor="b"/>
                </a:tc>
                <a:tc>
                  <a:txBody>
                    <a:bodyPr/>
                    <a:lstStyle/>
                    <a:p>
                      <a:pPr algn="ctr" fontAlgn="b"/>
                      <a:r>
                        <a:rPr lang="en-US" sz="1400" b="0" i="0" u="none" strike="noStrike" dirty="0">
                          <a:solidFill>
                            <a:srgbClr val="000000"/>
                          </a:solidFill>
                          <a:effectLst/>
                          <a:latin typeface="+mn-lt"/>
                        </a:rPr>
                        <a:t>Reg[8]=29</a:t>
                      </a:r>
                    </a:p>
                  </a:txBody>
                  <a:tcPr marL="9218" marR="9218" marT="9218" marB="0" anchor="b"/>
                </a:tc>
                <a:tc>
                  <a:txBody>
                    <a:bodyPr/>
                    <a:lstStyle/>
                    <a:p>
                      <a:pPr algn="ctr" fontAlgn="b"/>
                      <a:r>
                        <a:rPr lang="en-US" sz="1400" b="0" i="0" u="none" strike="noStrike" dirty="0">
                          <a:solidFill>
                            <a:srgbClr val="000000"/>
                          </a:solidFill>
                          <a:effectLst/>
                          <a:latin typeface="+mn-lt"/>
                        </a:rPr>
                        <a:t>5</a:t>
                      </a:r>
                    </a:p>
                  </a:txBody>
                  <a:tcPr marL="9218" marR="9218" marT="9218" marB="0" anchor="b"/>
                </a:tc>
                <a:extLst>
                  <a:ext uri="{0D108BD9-81ED-4DB2-BD59-A6C34878D82A}">
                    <a16:rowId xmlns:a16="http://schemas.microsoft.com/office/drawing/2014/main" val="10013"/>
                  </a:ext>
                </a:extLst>
              </a:tr>
              <a:tr h="184355">
                <a:tc>
                  <a:txBody>
                    <a:bodyPr/>
                    <a:lstStyle/>
                    <a:p>
                      <a:pPr algn="ctr" fontAlgn="b"/>
                      <a:endParaRPr lang="en-US" sz="1400" b="0" i="0" u="none" strike="noStrike" dirty="0">
                        <a:solidFill>
                          <a:srgbClr val="000000"/>
                        </a:solidFill>
                        <a:effectLst/>
                        <a:latin typeface="+mn-lt"/>
                      </a:endParaRPr>
                    </a:p>
                  </a:txBody>
                  <a:tcPr marL="9218" marR="9218" marT="9218" marB="0" anchor="b"/>
                </a:tc>
                <a:tc>
                  <a:txBody>
                    <a:bodyPr/>
                    <a:lstStyle/>
                    <a:p>
                      <a:pPr algn="ctr" fontAlgn="b"/>
                      <a:endParaRPr lang="en-US" sz="1400" b="0" i="0" u="none" strike="noStrike" dirty="0">
                        <a:solidFill>
                          <a:srgbClr val="000000"/>
                        </a:solidFill>
                        <a:effectLst/>
                        <a:latin typeface="+mn-lt"/>
                      </a:endParaRPr>
                    </a:p>
                  </a:txBody>
                  <a:tcPr marL="9218" marR="9218" marT="9218" marB="0" anchor="b"/>
                </a:tc>
                <a:tc>
                  <a:txBody>
                    <a:bodyPr/>
                    <a:lstStyle/>
                    <a:p>
                      <a:pPr algn="ctr" fontAlgn="b"/>
                      <a:r>
                        <a:rPr lang="en-US" sz="1400" b="1" i="0" u="none" strike="noStrike" dirty="0">
                          <a:solidFill>
                            <a:srgbClr val="000000"/>
                          </a:solidFill>
                          <a:effectLst/>
                          <a:latin typeface="+mn-lt"/>
                        </a:rPr>
                        <a:t>Total (Behavioral simulation)</a:t>
                      </a:r>
                    </a:p>
                  </a:txBody>
                  <a:tcPr marL="9218" marR="9218" marT="9218" marB="0" anchor="b"/>
                </a:tc>
                <a:tc>
                  <a:txBody>
                    <a:bodyPr/>
                    <a:lstStyle/>
                    <a:p>
                      <a:pPr algn="ctr" fontAlgn="b"/>
                      <a:r>
                        <a:rPr lang="en-US" sz="1400" b="1" i="0" u="none" strike="noStrike" dirty="0">
                          <a:solidFill>
                            <a:srgbClr val="000000"/>
                          </a:solidFill>
                          <a:effectLst/>
                          <a:latin typeface="+mn-lt"/>
                        </a:rPr>
                        <a:t>90</a:t>
                      </a:r>
                    </a:p>
                  </a:txBody>
                  <a:tcPr marL="9218" marR="9218" marT="9218" marB="0" anchor="b"/>
                </a:tc>
                <a:extLst>
                  <a:ext uri="{0D108BD9-81ED-4DB2-BD59-A6C34878D82A}">
                    <a16:rowId xmlns:a16="http://schemas.microsoft.com/office/drawing/2014/main" val="10014"/>
                  </a:ext>
                </a:extLst>
              </a:tr>
              <a:tr h="184355">
                <a:tc>
                  <a:txBody>
                    <a:bodyPr/>
                    <a:lstStyle/>
                    <a:p>
                      <a:pPr algn="ctr" fontAlgn="b"/>
                      <a:endParaRPr lang="en-US" sz="1400" b="0" i="0" u="none" strike="noStrike" dirty="0">
                        <a:solidFill>
                          <a:srgbClr val="000000"/>
                        </a:solidFill>
                        <a:effectLst/>
                        <a:latin typeface="+mn-lt"/>
                      </a:endParaRPr>
                    </a:p>
                  </a:txBody>
                  <a:tcPr marL="9218" marR="9218" marT="9218" marB="0" anchor="b"/>
                </a:tc>
                <a:tc>
                  <a:txBody>
                    <a:bodyPr/>
                    <a:lstStyle/>
                    <a:p>
                      <a:pPr algn="ctr" fontAlgn="b"/>
                      <a:endParaRPr lang="en-US" sz="1400" b="0" i="0" u="none" strike="noStrike" dirty="0">
                        <a:solidFill>
                          <a:srgbClr val="000000"/>
                        </a:solidFill>
                        <a:effectLst/>
                        <a:latin typeface="+mn-lt"/>
                      </a:endParaRPr>
                    </a:p>
                  </a:txBody>
                  <a:tcPr marL="9218" marR="9218" marT="9218" marB="0" anchor="b"/>
                </a:tc>
                <a:tc>
                  <a:txBody>
                    <a:bodyPr/>
                    <a:lstStyle/>
                    <a:p>
                      <a:pPr algn="ctr" fontAlgn="b"/>
                      <a:r>
                        <a:rPr lang="en-US" sz="1400" b="1" i="0" u="none" strike="noStrike" dirty="0">
                          <a:solidFill>
                            <a:srgbClr val="000000"/>
                          </a:solidFill>
                          <a:effectLst/>
                          <a:latin typeface="+mn-lt"/>
                        </a:rPr>
                        <a:t>Pre-lab</a:t>
                      </a:r>
                    </a:p>
                  </a:txBody>
                  <a:tcPr marL="9218" marR="9218" marT="9218" marB="0" anchor="b"/>
                </a:tc>
                <a:tc>
                  <a:txBody>
                    <a:bodyPr/>
                    <a:lstStyle/>
                    <a:p>
                      <a:pPr algn="ctr" fontAlgn="b"/>
                      <a:r>
                        <a:rPr lang="en-US" sz="1400" b="1" i="0" u="none" strike="noStrike" dirty="0">
                          <a:solidFill>
                            <a:srgbClr val="000000"/>
                          </a:solidFill>
                          <a:effectLst/>
                          <a:latin typeface="+mn-lt"/>
                        </a:rPr>
                        <a:t>10</a:t>
                      </a:r>
                    </a:p>
                  </a:txBody>
                  <a:tcPr marL="9218" marR="9218" marT="9218" marB="0" anchor="b"/>
                </a:tc>
                <a:extLst>
                  <a:ext uri="{0D108BD9-81ED-4DB2-BD59-A6C34878D82A}">
                    <a16:rowId xmlns:a16="http://schemas.microsoft.com/office/drawing/2014/main" val="10015"/>
                  </a:ext>
                </a:extLst>
              </a:tr>
              <a:tr h="184355">
                <a:tc>
                  <a:txBody>
                    <a:bodyPr/>
                    <a:lstStyle/>
                    <a:p>
                      <a:pPr algn="ctr" fontAlgn="b"/>
                      <a:endParaRPr lang="en-US" sz="1400" b="0" i="0" u="none" strike="noStrike" dirty="0">
                        <a:solidFill>
                          <a:srgbClr val="000000"/>
                        </a:solidFill>
                        <a:effectLst/>
                        <a:latin typeface="+mn-lt"/>
                      </a:endParaRPr>
                    </a:p>
                  </a:txBody>
                  <a:tcPr marL="9218" marR="9218" marT="9218" marB="0" anchor="b"/>
                </a:tc>
                <a:tc>
                  <a:txBody>
                    <a:bodyPr/>
                    <a:lstStyle/>
                    <a:p>
                      <a:pPr algn="ctr" fontAlgn="b"/>
                      <a:endParaRPr lang="en-US" sz="1400" b="0" i="0" u="none" strike="noStrike" dirty="0">
                        <a:solidFill>
                          <a:srgbClr val="000000"/>
                        </a:solidFill>
                        <a:effectLst/>
                        <a:latin typeface="+mn-lt"/>
                      </a:endParaRPr>
                    </a:p>
                  </a:txBody>
                  <a:tcPr marL="9218" marR="9218" marT="9218" marB="0" anchor="b"/>
                </a:tc>
                <a:tc>
                  <a:txBody>
                    <a:bodyPr/>
                    <a:lstStyle/>
                    <a:p>
                      <a:pPr algn="ctr" fontAlgn="b"/>
                      <a:r>
                        <a:rPr lang="en-US" sz="1400" b="1" i="0" u="none" strike="noStrike" dirty="0">
                          <a:solidFill>
                            <a:srgbClr val="000000"/>
                          </a:solidFill>
                          <a:effectLst/>
                          <a:latin typeface="+mn-lt"/>
                        </a:rPr>
                        <a:t>Post-synthesis</a:t>
                      </a:r>
                      <a:r>
                        <a:rPr lang="en-US" sz="1400" b="1" i="0" u="none" strike="noStrike" baseline="0" dirty="0">
                          <a:solidFill>
                            <a:srgbClr val="000000"/>
                          </a:solidFill>
                          <a:effectLst/>
                          <a:latin typeface="+mn-lt"/>
                        </a:rPr>
                        <a:t> simulation</a:t>
                      </a:r>
                      <a:endParaRPr lang="en-US" sz="1400" b="1" i="0" u="none" strike="noStrike" dirty="0">
                        <a:solidFill>
                          <a:srgbClr val="000000"/>
                        </a:solidFill>
                        <a:effectLst/>
                        <a:latin typeface="+mn-lt"/>
                      </a:endParaRPr>
                    </a:p>
                  </a:txBody>
                  <a:tcPr marL="9218" marR="9218" marT="9218" marB="0" anchor="b"/>
                </a:tc>
                <a:tc>
                  <a:txBody>
                    <a:bodyPr/>
                    <a:lstStyle/>
                    <a:p>
                      <a:pPr algn="ctr" fontAlgn="b"/>
                      <a:r>
                        <a:rPr lang="en-US" sz="1400" b="1" i="0" u="none" strike="noStrike" dirty="0">
                          <a:solidFill>
                            <a:srgbClr val="000000"/>
                          </a:solidFill>
                          <a:effectLst/>
                          <a:latin typeface="+mn-lt"/>
                        </a:rPr>
                        <a:t>50</a:t>
                      </a:r>
                    </a:p>
                  </a:txBody>
                  <a:tcPr marL="9218" marR="9218" marT="9218" marB="0" anchor="b"/>
                </a:tc>
                <a:extLst>
                  <a:ext uri="{0D108BD9-81ED-4DB2-BD59-A6C34878D82A}">
                    <a16:rowId xmlns:a16="http://schemas.microsoft.com/office/drawing/2014/main" val="10016"/>
                  </a:ext>
                </a:extLst>
              </a:tr>
            </a:tbl>
          </a:graphicData>
        </a:graphic>
      </p:graphicFrame>
      <p:sp>
        <p:nvSpPr>
          <p:cNvPr id="3" name="TextBox 2"/>
          <p:cNvSpPr txBox="1"/>
          <p:nvPr/>
        </p:nvSpPr>
        <p:spPr>
          <a:xfrm>
            <a:off x="114300" y="5638800"/>
            <a:ext cx="9067800" cy="1015663"/>
          </a:xfrm>
          <a:prstGeom prst="rect">
            <a:avLst/>
          </a:prstGeom>
          <a:noFill/>
        </p:spPr>
        <p:txBody>
          <a:bodyPr wrap="square" rtlCol="0">
            <a:spAutoFit/>
          </a:bodyPr>
          <a:lstStyle/>
          <a:p>
            <a:r>
              <a:rPr lang="en-US" sz="1200" dirty="0"/>
              <a:t>Note that in the table DataMemory[1] is in C syntax and refers to 2</a:t>
            </a:r>
            <a:r>
              <a:rPr lang="en-US" sz="1200" baseline="30000" dirty="0"/>
              <a:t>nd</a:t>
            </a:r>
            <a:r>
              <a:rPr lang="en-US" sz="1200" dirty="0"/>
              <a:t> word of the memory.  In hardware implementation memory is actually  </a:t>
            </a:r>
            <a:r>
              <a:rPr lang="en-US" sz="1200" b="1" dirty="0"/>
              <a:t>byte addressable</a:t>
            </a:r>
            <a:r>
              <a:rPr lang="en-US" sz="1200" dirty="0"/>
              <a:t>. Each entry is 32-bits long (4 bytes). Therefore accessing the second element of the DataMemory is expressed as DataMemory[4] on the datapath. This indicates starting from the 4</a:t>
            </a:r>
            <a:r>
              <a:rPr lang="en-US" sz="1200" baseline="30000" dirty="0"/>
              <a:t>th</a:t>
            </a:r>
            <a:r>
              <a:rPr lang="en-US" sz="1200" dirty="0"/>
              <a:t> byte in the data memory access bytes 4,5,6 and 7 to form a 32-bit word.  </a:t>
            </a:r>
          </a:p>
          <a:p>
            <a:r>
              <a:rPr lang="en-US" sz="1200" dirty="0"/>
              <a:t>	DataMemory[0] covers bytes 0,1,2, and 3. (first word in the memory)</a:t>
            </a:r>
          </a:p>
          <a:p>
            <a:r>
              <a:rPr lang="en-US" sz="1200" dirty="0"/>
              <a:t>	DataMemmory[8] covers bytes 8,9,10,11 (3</a:t>
            </a:r>
            <a:r>
              <a:rPr lang="en-US" sz="1200" baseline="30000" dirty="0"/>
              <a:t>rd</a:t>
            </a:r>
            <a:r>
              <a:rPr lang="en-US" sz="1200" dirty="0"/>
              <a:t> word in the memory)</a:t>
            </a:r>
          </a:p>
        </p:txBody>
      </p:sp>
    </p:spTree>
    <p:extLst>
      <p:ext uri="{BB962C8B-B14F-4D97-AF65-F5344CB8AC3E}">
        <p14:creationId xmlns:p14="http://schemas.microsoft.com/office/powerpoint/2010/main" val="1302219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68380" y="67687"/>
            <a:ext cx="3184419" cy="609600"/>
          </a:xfrm>
        </p:spPr>
        <p:txBody>
          <a:bodyPr/>
          <a:lstStyle/>
          <a:p>
            <a:pPr eaLnBrk="1" hangingPunct="1"/>
            <a:r>
              <a:rPr lang="en-US" altLang="en-US" sz="2400" dirty="0"/>
              <a:t>Task 2: Reading from memory</a:t>
            </a:r>
          </a:p>
        </p:txBody>
      </p:sp>
      <p:grpSp>
        <p:nvGrpSpPr>
          <p:cNvPr id="3" name="Group 2"/>
          <p:cNvGrpSpPr/>
          <p:nvPr/>
        </p:nvGrpSpPr>
        <p:grpSpPr>
          <a:xfrm>
            <a:off x="3514831" y="114300"/>
            <a:ext cx="5410200" cy="609600"/>
            <a:chOff x="1981200" y="1066800"/>
            <a:chExt cx="5410200" cy="609600"/>
          </a:xfrm>
        </p:grpSpPr>
        <p:sp>
          <p:nvSpPr>
            <p:cNvPr id="83972" name="Rectangle 20"/>
            <p:cNvSpPr>
              <a:spLocks noChangeArrowheads="1"/>
            </p:cNvSpPr>
            <p:nvPr/>
          </p:nvSpPr>
          <p:spPr bwMode="auto">
            <a:xfrm>
              <a:off x="19812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op</a:t>
              </a:r>
            </a:p>
          </p:txBody>
        </p:sp>
        <p:sp>
          <p:nvSpPr>
            <p:cNvPr id="83973" name="Rectangle 21"/>
            <p:cNvSpPr>
              <a:spLocks noChangeArrowheads="1"/>
            </p:cNvSpPr>
            <p:nvPr/>
          </p:nvSpPr>
          <p:spPr bwMode="auto">
            <a:xfrm>
              <a:off x="28829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rs</a:t>
              </a:r>
            </a:p>
          </p:txBody>
        </p:sp>
        <p:sp>
          <p:nvSpPr>
            <p:cNvPr id="83974" name="Rectangle 22"/>
            <p:cNvSpPr>
              <a:spLocks noChangeArrowheads="1"/>
            </p:cNvSpPr>
            <p:nvPr/>
          </p:nvSpPr>
          <p:spPr bwMode="auto">
            <a:xfrm>
              <a:off x="37846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rt</a:t>
              </a:r>
            </a:p>
          </p:txBody>
        </p:sp>
        <p:sp>
          <p:nvSpPr>
            <p:cNvPr id="83975" name="Rectangle 23"/>
            <p:cNvSpPr>
              <a:spLocks noChangeArrowheads="1"/>
            </p:cNvSpPr>
            <p:nvPr/>
          </p:nvSpPr>
          <p:spPr bwMode="auto">
            <a:xfrm>
              <a:off x="4648200" y="1371600"/>
              <a:ext cx="27432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address</a:t>
              </a:r>
            </a:p>
          </p:txBody>
        </p:sp>
        <p:sp>
          <p:nvSpPr>
            <p:cNvPr id="83976" name="Rectangle 25"/>
            <p:cNvSpPr>
              <a:spLocks noChangeArrowheads="1"/>
            </p:cNvSpPr>
            <p:nvPr/>
          </p:nvSpPr>
          <p:spPr bwMode="auto">
            <a:xfrm>
              <a:off x="19812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31:26</a:t>
              </a:r>
            </a:p>
          </p:txBody>
        </p:sp>
        <p:sp>
          <p:nvSpPr>
            <p:cNvPr id="83977" name="Rectangle 26"/>
            <p:cNvSpPr>
              <a:spLocks noChangeArrowheads="1"/>
            </p:cNvSpPr>
            <p:nvPr/>
          </p:nvSpPr>
          <p:spPr bwMode="auto">
            <a:xfrm>
              <a:off x="28829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25:21</a:t>
              </a:r>
            </a:p>
          </p:txBody>
        </p:sp>
        <p:sp>
          <p:nvSpPr>
            <p:cNvPr id="83978" name="Rectangle 27"/>
            <p:cNvSpPr>
              <a:spLocks noChangeArrowheads="1"/>
            </p:cNvSpPr>
            <p:nvPr/>
          </p:nvSpPr>
          <p:spPr bwMode="auto">
            <a:xfrm>
              <a:off x="37846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20:16</a:t>
              </a:r>
            </a:p>
          </p:txBody>
        </p:sp>
        <p:sp>
          <p:nvSpPr>
            <p:cNvPr id="83979" name="Rectangle 28"/>
            <p:cNvSpPr>
              <a:spLocks noChangeArrowheads="1"/>
            </p:cNvSpPr>
            <p:nvPr/>
          </p:nvSpPr>
          <p:spPr bwMode="auto">
            <a:xfrm>
              <a:off x="4648200" y="1066800"/>
              <a:ext cx="27432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15:0</a:t>
              </a:r>
            </a:p>
          </p:txBody>
        </p:sp>
      </p:grpSp>
      <p:graphicFrame>
        <p:nvGraphicFramePr>
          <p:cNvPr id="2" name="Table 1"/>
          <p:cNvGraphicFramePr>
            <a:graphicFrameLocks noGrp="1"/>
          </p:cNvGraphicFramePr>
          <p:nvPr>
            <p:extLst>
              <p:ext uri="{D42A27DB-BD31-4B8C-83A1-F6EECF244321}">
                <p14:modId xmlns:p14="http://schemas.microsoft.com/office/powerpoint/2010/main" val="1066817556"/>
              </p:ext>
            </p:extLst>
          </p:nvPr>
        </p:nvGraphicFramePr>
        <p:xfrm>
          <a:off x="384282" y="956138"/>
          <a:ext cx="8540749" cy="1051249"/>
        </p:xfrm>
        <a:graphic>
          <a:graphicData uri="http://schemas.openxmlformats.org/drawingml/2006/table">
            <a:tbl>
              <a:tblPr>
                <a:tableStyleId>{5DA37D80-6434-44D0-A028-1B22A696006F}</a:tableStyleId>
              </a:tblPr>
              <a:tblGrid>
                <a:gridCol w="539750">
                  <a:extLst>
                    <a:ext uri="{9D8B030D-6E8A-4147-A177-3AD203B41FA5}">
                      <a16:colId xmlns:a16="http://schemas.microsoft.com/office/drawing/2014/main" val="20000"/>
                    </a:ext>
                  </a:extLst>
                </a:gridCol>
                <a:gridCol w="958357">
                  <a:extLst>
                    <a:ext uri="{9D8B030D-6E8A-4147-A177-3AD203B41FA5}">
                      <a16:colId xmlns:a16="http://schemas.microsoft.com/office/drawing/2014/main" val="20001"/>
                    </a:ext>
                  </a:extLst>
                </a:gridCol>
                <a:gridCol w="794243">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gridCol w="3505199">
                  <a:extLst>
                    <a:ext uri="{9D8B030D-6E8A-4147-A177-3AD203B41FA5}">
                      <a16:colId xmlns:a16="http://schemas.microsoft.com/office/drawing/2014/main" val="20005"/>
                    </a:ext>
                  </a:extLst>
                </a:gridCol>
              </a:tblGrid>
              <a:tr h="245765">
                <a:tc>
                  <a:txBody>
                    <a:bodyPr/>
                    <a:lstStyle/>
                    <a:p>
                      <a:pPr algn="ctr" fontAlgn="ct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6350" marR="6350" marT="6350" marB="0" anchor="ctr"/>
                </a:tc>
                <a:tc gridSpan="4">
                  <a:txBody>
                    <a:bodyPr/>
                    <a:lstStyle/>
                    <a:p>
                      <a:pPr algn="ctr" fontAlgn="b"/>
                      <a:r>
                        <a:rPr lang="en-US" sz="1400" u="none" strike="noStrike" dirty="0">
                          <a:effectLst/>
                        </a:rPr>
                        <a:t>Instruction Fields</a:t>
                      </a:r>
                      <a:endParaRPr lang="en-US" sz="14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fontAlgn="ctr"/>
                      <a:r>
                        <a:rPr lang="en-US" sz="1600" u="none" strike="noStrike" dirty="0">
                          <a:effectLst/>
                        </a:rPr>
                        <a:t>Expression</a:t>
                      </a:r>
                      <a:endParaRPr lang="en-US"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0"/>
                  </a:ext>
                </a:extLst>
              </a:tr>
              <a:tr h="245765">
                <a:tc>
                  <a:txBody>
                    <a:bodyPr/>
                    <a:lstStyle/>
                    <a:p>
                      <a:pPr algn="ctr" fontAlgn="ct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u="none" strike="noStrike" dirty="0">
                          <a:effectLst/>
                        </a:rPr>
                        <a:t>6 bits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5 bits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5 bits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mj-lt"/>
                        </a:rPr>
                        <a:t>16</a:t>
                      </a:r>
                      <a:r>
                        <a:rPr lang="en-US" sz="1400" b="0" i="0" u="none" strike="noStrike" baseline="0" dirty="0">
                          <a:solidFill>
                            <a:srgbClr val="000000"/>
                          </a:solidFill>
                          <a:effectLst/>
                          <a:latin typeface="+mj-lt"/>
                        </a:rPr>
                        <a:t> bits</a:t>
                      </a:r>
                      <a:endParaRPr lang="en-US" sz="1400" b="0" i="0" u="none" strike="noStrike" dirty="0">
                        <a:solidFill>
                          <a:srgbClr val="000000"/>
                        </a:solidFill>
                        <a:effectLst/>
                        <a:latin typeface="+mj-lt"/>
                      </a:endParaRPr>
                    </a:p>
                  </a:txBody>
                  <a:tcPr marL="6350" marR="6350" marT="6350" marB="0" anchor="b"/>
                </a:tc>
                <a:tc vMerge="1">
                  <a:txBody>
                    <a:bodyPr/>
                    <a:lstStyle/>
                    <a:p>
                      <a:endParaRPr lang="en-US"/>
                    </a:p>
                  </a:txBody>
                  <a:tcPr/>
                </a:tc>
                <a:extLst>
                  <a:ext uri="{0D108BD9-81ED-4DB2-BD59-A6C34878D82A}">
                    <a16:rowId xmlns:a16="http://schemas.microsoft.com/office/drawing/2014/main" val="10001"/>
                  </a:ext>
                </a:extLst>
              </a:tr>
              <a:tr h="245765">
                <a:tc>
                  <a:txBody>
                    <a:bodyPr/>
                    <a:lstStyle/>
                    <a:p>
                      <a:pPr algn="ctr" fontAlgn="ctr"/>
                      <a:r>
                        <a:rPr lang="en-US" sz="1400" u="none" strike="noStrike" dirty="0">
                          <a:effectLst/>
                        </a:rPr>
                        <a:t>Inst.</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u="none" strike="noStrike" dirty="0">
                          <a:effectLst/>
                        </a:rPr>
                        <a:t>opcode</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rs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rt</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offset</a:t>
                      </a:r>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endParaRPr lang="en-US"/>
                    </a:p>
                  </a:txBody>
                  <a:tcPr/>
                </a:tc>
                <a:extLst>
                  <a:ext uri="{0D108BD9-81ED-4DB2-BD59-A6C34878D82A}">
                    <a16:rowId xmlns:a16="http://schemas.microsoft.com/office/drawing/2014/main" val="10002"/>
                  </a:ext>
                </a:extLst>
              </a:tr>
              <a:tr h="313954">
                <a:tc>
                  <a:txBody>
                    <a:bodyPr/>
                    <a:lstStyle/>
                    <a:p>
                      <a:pPr algn="ctr" fontAlgn="b"/>
                      <a:r>
                        <a:rPr lang="en-US" sz="1600" b="1" u="none" strike="noStrike" dirty="0">
                          <a:effectLst/>
                        </a:rPr>
                        <a:t>lw</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solidFill>
                            <a:srgbClr val="00B050"/>
                          </a:solidFill>
                          <a:effectLst/>
                        </a:rPr>
                        <a:t>100011</a:t>
                      </a:r>
                      <a:endParaRPr lang="en-US" sz="1600" b="1" i="0" u="none" strike="noStrike" dirty="0">
                        <a:solidFill>
                          <a:srgbClr val="00B05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used</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used</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offset value</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Reg[rt] = DataMemory</a:t>
                      </a:r>
                      <a:r>
                        <a:rPr lang="en-US" sz="1600" u="none" strike="noStrike" dirty="0">
                          <a:solidFill>
                            <a:srgbClr val="FF0000"/>
                          </a:solidFill>
                          <a:effectLst/>
                        </a:rPr>
                        <a:t>[</a:t>
                      </a:r>
                      <a:r>
                        <a:rPr lang="en-US" sz="1600" u="none" strike="noStrike" dirty="0">
                          <a:effectLst/>
                        </a:rPr>
                        <a:t>Reg[rs]+offset</a:t>
                      </a:r>
                      <a:r>
                        <a:rPr lang="en-US" sz="1600" u="none" strike="noStrike" dirty="0">
                          <a:solidFill>
                            <a:srgbClr val="FF0000"/>
                          </a:solidFill>
                          <a:effectLst/>
                        </a:rPr>
                        <a:t>]</a:t>
                      </a:r>
                      <a:endParaRPr lang="en-US" sz="1600" b="0" i="0" u="none" strike="noStrike" dirty="0">
                        <a:solidFill>
                          <a:srgbClr val="FF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03"/>
                  </a:ext>
                </a:extLst>
              </a:tr>
            </a:tbl>
          </a:graphicData>
        </a:graphic>
      </p:graphicFrame>
      <p:sp>
        <p:nvSpPr>
          <p:cNvPr id="16" name="TextBox 15"/>
          <p:cNvSpPr txBox="1"/>
          <p:nvPr/>
        </p:nvSpPr>
        <p:spPr>
          <a:xfrm>
            <a:off x="384282" y="2007387"/>
            <a:ext cx="8458200" cy="4493538"/>
          </a:xfrm>
          <a:prstGeom prst="rect">
            <a:avLst/>
          </a:prstGeom>
          <a:noFill/>
        </p:spPr>
        <p:txBody>
          <a:bodyPr wrap="square" rtlCol="0">
            <a:spAutoFit/>
          </a:bodyPr>
          <a:lstStyle/>
          <a:p>
            <a:pPr marL="342900" indent="-342900">
              <a:buFont typeface="Arial" panose="020B0604020202020204" pitchFamily="34" charset="0"/>
              <a:buChar char="•"/>
            </a:pPr>
            <a:r>
              <a:rPr lang="en-US" sz="1400" dirty="0">
                <a:latin typeface="+mj-lt"/>
              </a:rPr>
              <a:t>Register file has limited space to store values needed by a program. If we are operating on a larger array, then the data will initially be stored in the data memory. If the program needs to operate on a specific element stored in the memory, then we need a way to bring that data from the memory to the datapath. For this we will have “</a:t>
            </a:r>
            <a:r>
              <a:rPr lang="en-US" sz="1400" b="1" dirty="0">
                <a:latin typeface="+mj-lt"/>
              </a:rPr>
              <a:t>lw</a:t>
            </a:r>
            <a:r>
              <a:rPr lang="en-US" sz="1400" dirty="0">
                <a:latin typeface="+mj-lt"/>
              </a:rPr>
              <a:t>” (</a:t>
            </a:r>
            <a:r>
              <a:rPr lang="en-US" sz="1400" b="1" dirty="0">
                <a:latin typeface="+mj-lt"/>
              </a:rPr>
              <a:t>load word</a:t>
            </a:r>
            <a:r>
              <a:rPr lang="en-US" sz="1400" dirty="0">
                <a:latin typeface="+mj-lt"/>
              </a:rPr>
              <a:t>) instruction. </a:t>
            </a:r>
          </a:p>
          <a:p>
            <a:pPr marL="342900" indent="-342900">
              <a:buFont typeface="Arial" panose="020B0604020202020204" pitchFamily="34" charset="0"/>
              <a:buChar char="•"/>
            </a:pPr>
            <a:r>
              <a:rPr lang="en-US" sz="1400" dirty="0">
                <a:latin typeface="+mj-lt"/>
              </a:rPr>
              <a:t>Specification for this instruction is different from the R-type of operations presented earlier. </a:t>
            </a:r>
          </a:p>
          <a:p>
            <a:endParaRPr lang="en-US" sz="600" dirty="0">
              <a:latin typeface="+mj-lt"/>
            </a:endParaRPr>
          </a:p>
          <a:p>
            <a:pPr marL="342900" indent="-342900">
              <a:buFont typeface="Arial" panose="020B0604020202020204" pitchFamily="34" charset="0"/>
              <a:buChar char="•"/>
            </a:pPr>
            <a:r>
              <a:rPr lang="en-US" sz="1400" b="1" dirty="0">
                <a:latin typeface="+mj-lt"/>
              </a:rPr>
              <a:t>lw</a:t>
            </a:r>
            <a:r>
              <a:rPr lang="en-US" sz="1400" dirty="0">
                <a:latin typeface="+mj-lt"/>
              </a:rPr>
              <a:t>: uses register </a:t>
            </a:r>
            <a:r>
              <a:rPr lang="en-US" sz="1400" b="1" dirty="0">
                <a:latin typeface="+mj-lt"/>
              </a:rPr>
              <a:t>“rs” </a:t>
            </a:r>
            <a:r>
              <a:rPr lang="en-US" sz="1400" dirty="0">
                <a:latin typeface="+mj-lt"/>
              </a:rPr>
              <a:t>contents as the base address. You can think of </a:t>
            </a:r>
            <a:r>
              <a:rPr lang="en-US" sz="1400" b="1" dirty="0">
                <a:latin typeface="+mj-lt"/>
              </a:rPr>
              <a:t>“rs” </a:t>
            </a:r>
            <a:r>
              <a:rPr lang="en-US" sz="1400" dirty="0">
                <a:latin typeface="+mj-lt"/>
              </a:rPr>
              <a:t>storing the pointer to the first element of the array we want to access in the data memory. If we want to index to the 4</a:t>
            </a:r>
            <a:r>
              <a:rPr lang="en-US" sz="1400" baseline="30000" dirty="0">
                <a:latin typeface="+mj-lt"/>
              </a:rPr>
              <a:t>th</a:t>
            </a:r>
            <a:r>
              <a:rPr lang="en-US" sz="1400" dirty="0">
                <a:latin typeface="+mj-lt"/>
              </a:rPr>
              <a:t> element of the array then we simply need to use this constant value stored as </a:t>
            </a:r>
            <a:r>
              <a:rPr lang="en-US" sz="1400" b="1" dirty="0">
                <a:latin typeface="+mj-lt"/>
              </a:rPr>
              <a:t>“offset value” </a:t>
            </a:r>
            <a:r>
              <a:rPr lang="en-US" sz="1400" dirty="0">
                <a:latin typeface="+mj-lt"/>
              </a:rPr>
              <a:t>within the instruction as the offset amount relative to the address of the first element.  </a:t>
            </a:r>
          </a:p>
          <a:p>
            <a:pPr marL="342900" indent="-342900">
              <a:buFont typeface="Arial" panose="020B0604020202020204" pitchFamily="34" charset="0"/>
              <a:buChar char="•"/>
            </a:pPr>
            <a:r>
              <a:rPr lang="en-US" sz="1400" dirty="0">
                <a:latin typeface="+mj-lt"/>
              </a:rPr>
              <a:t>Operation steps is as follows:</a:t>
            </a:r>
          </a:p>
          <a:p>
            <a:pPr marL="800100" lvl="1" indent="-342900">
              <a:buFont typeface="Arial" panose="020B0604020202020204" pitchFamily="34" charset="0"/>
              <a:buChar char="•"/>
            </a:pPr>
            <a:r>
              <a:rPr lang="en-US" sz="1400" dirty="0">
                <a:latin typeface="+mj-lt"/>
              </a:rPr>
              <a:t>First read the contents of the </a:t>
            </a:r>
            <a:r>
              <a:rPr lang="en-US" sz="1400" b="1" dirty="0">
                <a:latin typeface="+mj-lt"/>
              </a:rPr>
              <a:t>“rs” </a:t>
            </a:r>
            <a:r>
              <a:rPr lang="en-US" sz="1400" dirty="0">
                <a:latin typeface="+mj-lt"/>
              </a:rPr>
              <a:t>register  (</a:t>
            </a:r>
            <a:r>
              <a:rPr lang="en-US" sz="1400" b="1" dirty="0">
                <a:latin typeface="+mj-lt"/>
              </a:rPr>
              <a:t>Reg[rs]</a:t>
            </a:r>
            <a:r>
              <a:rPr lang="en-US" sz="1400" dirty="0">
                <a:latin typeface="+mj-lt"/>
              </a:rPr>
              <a:t>)</a:t>
            </a:r>
          </a:p>
          <a:p>
            <a:pPr marL="800100" lvl="1" indent="-342900">
              <a:buFont typeface="Arial" panose="020B0604020202020204" pitchFamily="34" charset="0"/>
              <a:buChar char="•"/>
            </a:pPr>
            <a:r>
              <a:rPr lang="en-US" sz="1400" dirty="0">
                <a:latin typeface="+mj-lt"/>
              </a:rPr>
              <a:t>Then add </a:t>
            </a:r>
            <a:r>
              <a:rPr lang="en-US" sz="1400" b="1" dirty="0">
                <a:latin typeface="+mj-lt"/>
              </a:rPr>
              <a:t>offset value </a:t>
            </a:r>
            <a:r>
              <a:rPr lang="en-US" sz="1400" dirty="0">
                <a:latin typeface="+mj-lt"/>
              </a:rPr>
              <a:t>stored in the least significant 16 bits of the instruction with </a:t>
            </a:r>
            <a:r>
              <a:rPr lang="en-US" sz="1400" b="1" dirty="0">
                <a:latin typeface="+mj-lt"/>
              </a:rPr>
              <a:t>Reg[rs]</a:t>
            </a:r>
            <a:r>
              <a:rPr lang="en-US" sz="1400" dirty="0">
                <a:latin typeface="+mj-lt"/>
              </a:rPr>
              <a:t>.  (</a:t>
            </a:r>
            <a:r>
              <a:rPr lang="en-US" sz="1400" b="1" dirty="0">
                <a:latin typeface="+mj-lt"/>
              </a:rPr>
              <a:t>Reg[rs]+offset value</a:t>
            </a:r>
            <a:r>
              <a:rPr lang="en-US" sz="1400" dirty="0">
                <a:latin typeface="+mj-lt"/>
              </a:rPr>
              <a:t>)</a:t>
            </a:r>
          </a:p>
          <a:p>
            <a:pPr marL="800100" lvl="1" indent="-342900">
              <a:buFont typeface="Arial" panose="020B0604020202020204" pitchFamily="34" charset="0"/>
              <a:buChar char="•"/>
            </a:pPr>
            <a:r>
              <a:rPr lang="en-US" sz="1400" dirty="0">
                <a:latin typeface="+mj-lt"/>
              </a:rPr>
              <a:t>Result of this addition is the actual address we want to access in the “</a:t>
            </a:r>
            <a:r>
              <a:rPr lang="en-US" sz="1400" b="1" dirty="0">
                <a:latin typeface="+mj-lt"/>
              </a:rPr>
              <a:t>DataMemory</a:t>
            </a:r>
            <a:r>
              <a:rPr lang="en-US" sz="1400" dirty="0">
                <a:latin typeface="+mj-lt"/>
              </a:rPr>
              <a:t>”. Using this value now we can read from the memory </a:t>
            </a:r>
            <a:r>
              <a:rPr lang="en-US" sz="1400" b="1" dirty="0">
                <a:latin typeface="+mj-lt"/>
              </a:rPr>
              <a:t>DataMemory</a:t>
            </a:r>
            <a:r>
              <a:rPr lang="en-US" sz="1400" b="1" dirty="0">
                <a:solidFill>
                  <a:srgbClr val="FF0000"/>
                </a:solidFill>
                <a:latin typeface="+mj-lt"/>
              </a:rPr>
              <a:t>[</a:t>
            </a:r>
            <a:r>
              <a:rPr lang="en-US" sz="1400" b="1" dirty="0">
                <a:latin typeface="+mj-lt"/>
              </a:rPr>
              <a:t>Reg[rs]+offset value</a:t>
            </a:r>
            <a:r>
              <a:rPr lang="en-US" sz="1400" b="1" dirty="0">
                <a:solidFill>
                  <a:srgbClr val="FF0000"/>
                </a:solidFill>
                <a:latin typeface="+mj-lt"/>
              </a:rPr>
              <a:t>]</a:t>
            </a:r>
          </a:p>
          <a:p>
            <a:pPr marL="800100" lvl="1" indent="-342900">
              <a:buFont typeface="Arial" panose="020B0604020202020204" pitchFamily="34" charset="0"/>
              <a:buChar char="•"/>
            </a:pPr>
            <a:r>
              <a:rPr lang="en-US" sz="1400" dirty="0">
                <a:latin typeface="+mj-lt"/>
              </a:rPr>
              <a:t>After reading from the memory we will write the output of the data memory to our destination register </a:t>
            </a:r>
            <a:r>
              <a:rPr lang="en-US" sz="1400" b="1" u="sng" dirty="0">
                <a:latin typeface="+mj-lt"/>
              </a:rPr>
              <a:t>rt</a:t>
            </a:r>
            <a:r>
              <a:rPr lang="en-US" sz="1400" dirty="0">
                <a:latin typeface="+mj-lt"/>
              </a:rPr>
              <a:t>. Note that in R-type of instructions, destination register is always indicated by the “</a:t>
            </a:r>
            <a:r>
              <a:rPr lang="en-US" sz="1400" b="1" dirty="0">
                <a:latin typeface="+mj-lt"/>
              </a:rPr>
              <a:t>rd</a:t>
            </a:r>
            <a:r>
              <a:rPr lang="en-US" sz="1400" dirty="0">
                <a:latin typeface="+mj-lt"/>
              </a:rPr>
              <a:t>” field.</a:t>
            </a:r>
          </a:p>
          <a:p>
            <a:pPr marL="342900" indent="-342900">
              <a:buFont typeface="Arial" panose="020B0604020202020204" pitchFamily="34" charset="0"/>
              <a:buChar char="•"/>
            </a:pPr>
            <a:r>
              <a:rPr lang="en-US" sz="1400" dirty="0">
                <a:latin typeface="+mj-lt"/>
              </a:rPr>
              <a:t>You need to configure the datapath to manage all these steps in one clock cycle. </a:t>
            </a:r>
          </a:p>
          <a:p>
            <a:pPr marL="342900" indent="-342900">
              <a:buFont typeface="Arial" panose="020B0604020202020204" pitchFamily="34" charset="0"/>
              <a:buChar char="•"/>
            </a:pPr>
            <a:r>
              <a:rPr lang="en-US" sz="1400" dirty="0">
                <a:latin typeface="+mj-lt"/>
              </a:rPr>
              <a:t>Controller will determine that this is a “</a:t>
            </a:r>
            <a:r>
              <a:rPr lang="en-US" sz="1400" b="1" dirty="0">
                <a:latin typeface="+mj-lt"/>
              </a:rPr>
              <a:t>lw</a:t>
            </a:r>
            <a:r>
              <a:rPr lang="en-US" sz="1400" dirty="0">
                <a:latin typeface="+mj-lt"/>
              </a:rPr>
              <a:t>” instruction based on its unique opcode value of </a:t>
            </a:r>
            <a:r>
              <a:rPr lang="en-US" sz="1400" b="1" dirty="0">
                <a:solidFill>
                  <a:srgbClr val="00B050"/>
                </a:solidFill>
                <a:latin typeface="+mj-lt"/>
              </a:rPr>
              <a:t>35</a:t>
            </a:r>
            <a:r>
              <a:rPr lang="en-US" sz="1400" dirty="0">
                <a:latin typeface="+mj-lt"/>
              </a:rPr>
              <a:t>. </a:t>
            </a:r>
            <a:endParaRPr lang="en-US" sz="1600" b="1" dirty="0">
              <a:latin typeface="+mj-lt"/>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68380" y="67687"/>
            <a:ext cx="3184419" cy="609600"/>
          </a:xfrm>
        </p:spPr>
        <p:txBody>
          <a:bodyPr/>
          <a:lstStyle/>
          <a:p>
            <a:pPr eaLnBrk="1" hangingPunct="1"/>
            <a:r>
              <a:rPr lang="en-US" altLang="en-US" sz="2400" dirty="0"/>
              <a:t>Task 2: Writing into memory</a:t>
            </a:r>
          </a:p>
        </p:txBody>
      </p:sp>
      <p:grpSp>
        <p:nvGrpSpPr>
          <p:cNvPr id="3" name="Group 2"/>
          <p:cNvGrpSpPr/>
          <p:nvPr/>
        </p:nvGrpSpPr>
        <p:grpSpPr>
          <a:xfrm>
            <a:off x="3514831" y="114300"/>
            <a:ext cx="5410200" cy="609600"/>
            <a:chOff x="1981200" y="1066800"/>
            <a:chExt cx="5410200" cy="609600"/>
          </a:xfrm>
        </p:grpSpPr>
        <p:sp>
          <p:nvSpPr>
            <p:cNvPr id="83972" name="Rectangle 20"/>
            <p:cNvSpPr>
              <a:spLocks noChangeArrowheads="1"/>
            </p:cNvSpPr>
            <p:nvPr/>
          </p:nvSpPr>
          <p:spPr bwMode="auto">
            <a:xfrm>
              <a:off x="19812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op</a:t>
              </a:r>
            </a:p>
          </p:txBody>
        </p:sp>
        <p:sp>
          <p:nvSpPr>
            <p:cNvPr id="83973" name="Rectangle 21"/>
            <p:cNvSpPr>
              <a:spLocks noChangeArrowheads="1"/>
            </p:cNvSpPr>
            <p:nvPr/>
          </p:nvSpPr>
          <p:spPr bwMode="auto">
            <a:xfrm>
              <a:off x="28829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rs</a:t>
              </a:r>
            </a:p>
          </p:txBody>
        </p:sp>
        <p:sp>
          <p:nvSpPr>
            <p:cNvPr id="83974" name="Rectangle 22"/>
            <p:cNvSpPr>
              <a:spLocks noChangeArrowheads="1"/>
            </p:cNvSpPr>
            <p:nvPr/>
          </p:nvSpPr>
          <p:spPr bwMode="auto">
            <a:xfrm>
              <a:off x="37846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rt</a:t>
              </a:r>
            </a:p>
          </p:txBody>
        </p:sp>
        <p:sp>
          <p:nvSpPr>
            <p:cNvPr id="83975" name="Rectangle 23"/>
            <p:cNvSpPr>
              <a:spLocks noChangeArrowheads="1"/>
            </p:cNvSpPr>
            <p:nvPr/>
          </p:nvSpPr>
          <p:spPr bwMode="auto">
            <a:xfrm>
              <a:off x="4648200" y="1371600"/>
              <a:ext cx="27432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address</a:t>
              </a:r>
            </a:p>
          </p:txBody>
        </p:sp>
        <p:sp>
          <p:nvSpPr>
            <p:cNvPr id="83976" name="Rectangle 25"/>
            <p:cNvSpPr>
              <a:spLocks noChangeArrowheads="1"/>
            </p:cNvSpPr>
            <p:nvPr/>
          </p:nvSpPr>
          <p:spPr bwMode="auto">
            <a:xfrm>
              <a:off x="19812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31:26</a:t>
              </a:r>
            </a:p>
          </p:txBody>
        </p:sp>
        <p:sp>
          <p:nvSpPr>
            <p:cNvPr id="83977" name="Rectangle 26"/>
            <p:cNvSpPr>
              <a:spLocks noChangeArrowheads="1"/>
            </p:cNvSpPr>
            <p:nvPr/>
          </p:nvSpPr>
          <p:spPr bwMode="auto">
            <a:xfrm>
              <a:off x="28829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25:21</a:t>
              </a:r>
            </a:p>
          </p:txBody>
        </p:sp>
        <p:sp>
          <p:nvSpPr>
            <p:cNvPr id="83978" name="Rectangle 27"/>
            <p:cNvSpPr>
              <a:spLocks noChangeArrowheads="1"/>
            </p:cNvSpPr>
            <p:nvPr/>
          </p:nvSpPr>
          <p:spPr bwMode="auto">
            <a:xfrm>
              <a:off x="37846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20:16</a:t>
              </a:r>
            </a:p>
          </p:txBody>
        </p:sp>
        <p:sp>
          <p:nvSpPr>
            <p:cNvPr id="83979" name="Rectangle 28"/>
            <p:cNvSpPr>
              <a:spLocks noChangeArrowheads="1"/>
            </p:cNvSpPr>
            <p:nvPr/>
          </p:nvSpPr>
          <p:spPr bwMode="auto">
            <a:xfrm>
              <a:off x="4648200" y="1066800"/>
              <a:ext cx="27432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15:0</a:t>
              </a:r>
            </a:p>
          </p:txBody>
        </p:sp>
      </p:grpSp>
      <p:graphicFrame>
        <p:nvGraphicFramePr>
          <p:cNvPr id="2" name="Table 1"/>
          <p:cNvGraphicFramePr>
            <a:graphicFrameLocks noGrp="1"/>
          </p:cNvGraphicFramePr>
          <p:nvPr>
            <p:extLst>
              <p:ext uri="{D42A27DB-BD31-4B8C-83A1-F6EECF244321}">
                <p14:modId xmlns:p14="http://schemas.microsoft.com/office/powerpoint/2010/main" val="3708627560"/>
              </p:ext>
            </p:extLst>
          </p:nvPr>
        </p:nvGraphicFramePr>
        <p:xfrm>
          <a:off x="384282" y="956138"/>
          <a:ext cx="8540749" cy="1000760"/>
        </p:xfrm>
        <a:graphic>
          <a:graphicData uri="http://schemas.openxmlformats.org/drawingml/2006/table">
            <a:tbl>
              <a:tblPr>
                <a:tableStyleId>{5DA37D80-6434-44D0-A028-1B22A696006F}</a:tableStyleId>
              </a:tblPr>
              <a:tblGrid>
                <a:gridCol w="539750">
                  <a:extLst>
                    <a:ext uri="{9D8B030D-6E8A-4147-A177-3AD203B41FA5}">
                      <a16:colId xmlns:a16="http://schemas.microsoft.com/office/drawing/2014/main" val="20000"/>
                    </a:ext>
                  </a:extLst>
                </a:gridCol>
                <a:gridCol w="958357">
                  <a:extLst>
                    <a:ext uri="{9D8B030D-6E8A-4147-A177-3AD203B41FA5}">
                      <a16:colId xmlns:a16="http://schemas.microsoft.com/office/drawing/2014/main" val="20001"/>
                    </a:ext>
                  </a:extLst>
                </a:gridCol>
                <a:gridCol w="794243">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gridCol w="3505199">
                  <a:extLst>
                    <a:ext uri="{9D8B030D-6E8A-4147-A177-3AD203B41FA5}">
                      <a16:colId xmlns:a16="http://schemas.microsoft.com/office/drawing/2014/main" val="20005"/>
                    </a:ext>
                  </a:extLst>
                </a:gridCol>
              </a:tblGrid>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gridSpan="4">
                  <a:txBody>
                    <a:bodyPr/>
                    <a:lstStyle/>
                    <a:p>
                      <a:pPr algn="ctr" fontAlgn="b"/>
                      <a:r>
                        <a:rPr lang="en-US" sz="1600" u="none" strike="noStrike" dirty="0">
                          <a:effectLst/>
                        </a:rPr>
                        <a:t>Instruction Fields</a:t>
                      </a:r>
                      <a:endParaRPr lang="en-US" sz="16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fontAlgn="ctr"/>
                      <a:r>
                        <a:rPr lang="en-US" sz="1600" u="none" strike="noStrike" dirty="0">
                          <a:effectLst/>
                        </a:rPr>
                        <a:t>Expression</a:t>
                      </a:r>
                      <a:endParaRPr lang="en-US"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0"/>
                  </a:ext>
                </a:extLst>
              </a:tr>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6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0" i="0" u="none" strike="noStrike" dirty="0">
                          <a:solidFill>
                            <a:srgbClr val="000000"/>
                          </a:solidFill>
                          <a:effectLst/>
                          <a:latin typeface="+mj-lt"/>
                        </a:rPr>
                        <a:t>16</a:t>
                      </a:r>
                      <a:r>
                        <a:rPr lang="en-US" sz="1600" b="0" i="0" u="none" strike="noStrike" baseline="0" dirty="0">
                          <a:solidFill>
                            <a:srgbClr val="000000"/>
                          </a:solidFill>
                          <a:effectLst/>
                          <a:latin typeface="+mj-lt"/>
                        </a:rPr>
                        <a:t> bits</a:t>
                      </a:r>
                      <a:endParaRPr lang="en-US" sz="1600" b="0" i="0" u="none" strike="noStrike" dirty="0">
                        <a:solidFill>
                          <a:srgbClr val="000000"/>
                        </a:solidFill>
                        <a:effectLst/>
                        <a:latin typeface="+mj-lt"/>
                      </a:endParaRPr>
                    </a:p>
                  </a:txBody>
                  <a:tcPr marL="6350" marR="6350" marT="6350" marB="0" anchor="b"/>
                </a:tc>
                <a:tc vMerge="1">
                  <a:txBody>
                    <a:bodyPr/>
                    <a:lstStyle/>
                    <a:p>
                      <a:endParaRPr lang="en-US"/>
                    </a:p>
                  </a:txBody>
                  <a:tcPr/>
                </a:tc>
                <a:extLst>
                  <a:ext uri="{0D108BD9-81ED-4DB2-BD59-A6C34878D82A}">
                    <a16:rowId xmlns:a16="http://schemas.microsoft.com/office/drawing/2014/main" val="10001"/>
                  </a:ext>
                </a:extLst>
              </a:tr>
              <a:tr h="184150">
                <a:tc>
                  <a:txBody>
                    <a:bodyPr/>
                    <a:lstStyle/>
                    <a:p>
                      <a:pPr algn="ctr" fontAlgn="ctr"/>
                      <a:r>
                        <a:rPr lang="en-US" sz="1600" u="none" strike="noStrike" dirty="0">
                          <a:effectLst/>
                        </a:rPr>
                        <a:t>Inst.</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opcode</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rt</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offset</a:t>
                      </a:r>
                      <a:endParaRPr lang="en-US" sz="1600" b="0" i="0" u="none" strike="noStrike" dirty="0">
                        <a:solidFill>
                          <a:srgbClr val="000000"/>
                        </a:solidFill>
                        <a:effectLst/>
                        <a:latin typeface="Calibri" panose="020F0502020204030204" pitchFamily="34" charset="0"/>
                      </a:endParaRPr>
                    </a:p>
                  </a:txBody>
                  <a:tcPr marL="6350" marR="6350" marT="6350" marB="0" anchor="b"/>
                </a:tc>
                <a:tc vMerge="1">
                  <a:txBody>
                    <a:bodyPr/>
                    <a:lstStyle/>
                    <a:p>
                      <a:endParaRPr lang="en-US"/>
                    </a:p>
                  </a:txBody>
                  <a:tcPr/>
                </a:tc>
                <a:extLst>
                  <a:ext uri="{0D108BD9-81ED-4DB2-BD59-A6C34878D82A}">
                    <a16:rowId xmlns:a16="http://schemas.microsoft.com/office/drawing/2014/main" val="10002"/>
                  </a:ext>
                </a:extLst>
              </a:tr>
              <a:tr h="184150">
                <a:tc>
                  <a:txBody>
                    <a:bodyPr/>
                    <a:lstStyle/>
                    <a:p>
                      <a:pPr algn="ctr" fontAlgn="b"/>
                      <a:r>
                        <a:rPr lang="en-US" sz="1600" u="none" strike="noStrike" dirty="0">
                          <a:effectLst/>
                        </a:rPr>
                        <a:t>sw</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solidFill>
                            <a:srgbClr val="00B050"/>
                          </a:solidFill>
                          <a:effectLst/>
                        </a:rPr>
                        <a:t>101011</a:t>
                      </a:r>
                      <a:endParaRPr lang="en-US" sz="1600" b="1" i="0" u="none" strike="noStrike" dirty="0">
                        <a:solidFill>
                          <a:srgbClr val="00B05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used</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used</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offset value</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DataMemory[Reg[rs]+offset] = Reg[rt]</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03"/>
                  </a:ext>
                </a:extLst>
              </a:tr>
            </a:tbl>
          </a:graphicData>
        </a:graphic>
      </p:graphicFrame>
      <p:sp>
        <p:nvSpPr>
          <p:cNvPr id="16" name="TextBox 15"/>
          <p:cNvSpPr txBox="1"/>
          <p:nvPr/>
        </p:nvSpPr>
        <p:spPr>
          <a:xfrm>
            <a:off x="384282" y="1960773"/>
            <a:ext cx="8641581" cy="4708981"/>
          </a:xfrm>
          <a:prstGeom prst="rect">
            <a:avLst/>
          </a:prstGeom>
          <a:noFill/>
        </p:spPr>
        <p:txBody>
          <a:bodyPr wrap="square" rtlCol="0">
            <a:spAutoFit/>
          </a:bodyPr>
          <a:lstStyle/>
          <a:p>
            <a:pPr marL="342900" indent="-342900">
              <a:buFont typeface="Arial" panose="020B0604020202020204" pitchFamily="34" charset="0"/>
              <a:buChar char="•"/>
            </a:pPr>
            <a:r>
              <a:rPr lang="en-US" sz="1400" dirty="0">
                <a:latin typeface="+mj-lt"/>
              </a:rPr>
              <a:t>Similarly, we need a way to store a value generated by the datapath back to the memory. For this we will have “</a:t>
            </a:r>
            <a:r>
              <a:rPr lang="en-US" sz="1400" b="1" dirty="0">
                <a:latin typeface="+mj-lt"/>
              </a:rPr>
              <a:t>sw</a:t>
            </a:r>
            <a:r>
              <a:rPr lang="en-US" sz="1400" dirty="0">
                <a:latin typeface="+mj-lt"/>
              </a:rPr>
              <a:t>” (</a:t>
            </a:r>
            <a:r>
              <a:rPr lang="en-US" sz="1400" b="1" dirty="0">
                <a:latin typeface="+mj-lt"/>
              </a:rPr>
              <a:t>store word</a:t>
            </a:r>
            <a:r>
              <a:rPr lang="en-US" sz="1400" dirty="0">
                <a:latin typeface="+mj-lt"/>
              </a:rPr>
              <a:t>) instruction. Specification for this instruction is similar to the “lw” instruction with a difference in the way we interpret it. </a:t>
            </a:r>
          </a:p>
          <a:p>
            <a:endParaRPr lang="en-US" sz="600" dirty="0">
              <a:latin typeface="+mj-lt"/>
            </a:endParaRPr>
          </a:p>
          <a:p>
            <a:pPr marL="342900" indent="-342900">
              <a:buFont typeface="Arial" panose="020B0604020202020204" pitchFamily="34" charset="0"/>
              <a:buChar char="•"/>
            </a:pPr>
            <a:r>
              <a:rPr lang="en-US" sz="1400" b="1" dirty="0">
                <a:latin typeface="+mj-lt"/>
              </a:rPr>
              <a:t>sw</a:t>
            </a:r>
            <a:r>
              <a:rPr lang="en-US" sz="1400" dirty="0">
                <a:latin typeface="+mj-lt"/>
              </a:rPr>
              <a:t>: uses register </a:t>
            </a:r>
            <a:r>
              <a:rPr lang="en-US" sz="1400" b="1" dirty="0">
                <a:latin typeface="+mj-lt"/>
              </a:rPr>
              <a:t>“rs” </a:t>
            </a:r>
            <a:r>
              <a:rPr lang="en-US" sz="1400" dirty="0">
                <a:latin typeface="+mj-lt"/>
              </a:rPr>
              <a:t>contents as the base address and the </a:t>
            </a:r>
            <a:r>
              <a:rPr lang="en-US" sz="1400" b="1" dirty="0">
                <a:latin typeface="+mj-lt"/>
              </a:rPr>
              <a:t>“offset value” </a:t>
            </a:r>
            <a:r>
              <a:rPr lang="en-US" sz="1400" dirty="0">
                <a:latin typeface="+mj-lt"/>
              </a:rPr>
              <a:t>to calculate the address to write into in the </a:t>
            </a:r>
            <a:r>
              <a:rPr lang="en-US" sz="1400" b="1" dirty="0">
                <a:latin typeface="+mj-lt"/>
              </a:rPr>
              <a:t>Data Memory.</a:t>
            </a:r>
            <a:r>
              <a:rPr lang="en-US" sz="1400" dirty="0">
                <a:latin typeface="+mj-lt"/>
              </a:rPr>
              <a:t>  </a:t>
            </a:r>
          </a:p>
          <a:p>
            <a:pPr marL="342900" indent="-342900">
              <a:buFont typeface="Arial" panose="020B0604020202020204" pitchFamily="34" charset="0"/>
              <a:buChar char="•"/>
            </a:pPr>
            <a:r>
              <a:rPr lang="en-US" sz="1400" dirty="0">
                <a:latin typeface="+mj-lt"/>
              </a:rPr>
              <a:t>Operation steps is as follows:</a:t>
            </a:r>
          </a:p>
          <a:p>
            <a:pPr marL="800100" lvl="1" indent="-342900">
              <a:buFont typeface="Arial" panose="020B0604020202020204" pitchFamily="34" charset="0"/>
              <a:buChar char="•"/>
            </a:pPr>
            <a:r>
              <a:rPr lang="en-US" sz="1400" dirty="0">
                <a:latin typeface="+mj-lt"/>
              </a:rPr>
              <a:t>First read the contents of the </a:t>
            </a:r>
            <a:r>
              <a:rPr lang="en-US" sz="1400" b="1" dirty="0">
                <a:latin typeface="+mj-lt"/>
              </a:rPr>
              <a:t>“rs” </a:t>
            </a:r>
            <a:r>
              <a:rPr lang="en-US" sz="1400" dirty="0">
                <a:latin typeface="+mj-lt"/>
              </a:rPr>
              <a:t>register  (</a:t>
            </a:r>
            <a:r>
              <a:rPr lang="en-US" sz="1400" b="1" dirty="0">
                <a:latin typeface="+mj-lt"/>
              </a:rPr>
              <a:t>Reg[rs]</a:t>
            </a:r>
            <a:r>
              <a:rPr lang="en-US" sz="1400" dirty="0">
                <a:latin typeface="+mj-lt"/>
              </a:rPr>
              <a:t>)</a:t>
            </a:r>
          </a:p>
          <a:p>
            <a:pPr marL="800100" lvl="1" indent="-342900">
              <a:buFont typeface="Arial" panose="020B0604020202020204" pitchFamily="34" charset="0"/>
              <a:buChar char="•"/>
            </a:pPr>
            <a:r>
              <a:rPr lang="en-US" sz="1400" dirty="0">
                <a:latin typeface="+mj-lt"/>
              </a:rPr>
              <a:t>Then add </a:t>
            </a:r>
            <a:r>
              <a:rPr lang="en-US" sz="1400" b="1" dirty="0">
                <a:latin typeface="+mj-lt"/>
              </a:rPr>
              <a:t>offset value </a:t>
            </a:r>
            <a:r>
              <a:rPr lang="en-US" sz="1400" dirty="0">
                <a:latin typeface="+mj-lt"/>
              </a:rPr>
              <a:t>stored in the least significant 16 bits of the instruction with </a:t>
            </a:r>
            <a:r>
              <a:rPr lang="en-US" sz="1400" b="1" dirty="0">
                <a:latin typeface="+mj-lt"/>
              </a:rPr>
              <a:t>Reg[rs]</a:t>
            </a:r>
            <a:r>
              <a:rPr lang="en-US" sz="1400" dirty="0">
                <a:latin typeface="+mj-lt"/>
              </a:rPr>
              <a:t>.  (</a:t>
            </a:r>
            <a:r>
              <a:rPr lang="en-US" sz="1400" b="1" dirty="0">
                <a:latin typeface="+mj-lt"/>
              </a:rPr>
              <a:t>Reg[rs]+offset value</a:t>
            </a:r>
            <a:r>
              <a:rPr lang="en-US" sz="1400" dirty="0">
                <a:latin typeface="+mj-lt"/>
              </a:rPr>
              <a:t>)</a:t>
            </a:r>
          </a:p>
          <a:p>
            <a:pPr marL="800100" lvl="1" indent="-342900">
              <a:buFont typeface="Arial" panose="020B0604020202020204" pitchFamily="34" charset="0"/>
              <a:buChar char="•"/>
            </a:pPr>
            <a:r>
              <a:rPr lang="en-US" sz="1400" dirty="0">
                <a:latin typeface="+mj-lt"/>
              </a:rPr>
              <a:t>Result of this addition is the actual address we want to write into in the “</a:t>
            </a:r>
            <a:r>
              <a:rPr lang="en-US" sz="1400" b="1" dirty="0">
                <a:latin typeface="+mj-lt"/>
              </a:rPr>
              <a:t>DataMemory</a:t>
            </a:r>
            <a:r>
              <a:rPr lang="en-US" sz="1400" dirty="0">
                <a:latin typeface="+mj-lt"/>
              </a:rPr>
              <a:t>”. Using this value now we will store the contents of the “rt” register into the memory as: </a:t>
            </a:r>
            <a:r>
              <a:rPr lang="en-US" sz="1400" b="1" dirty="0">
                <a:latin typeface="+mj-lt"/>
              </a:rPr>
              <a:t>DataMemory[Reg[rs]+offset value] = rt</a:t>
            </a:r>
          </a:p>
          <a:p>
            <a:pPr marL="800100" lvl="1" indent="-342900">
              <a:buFont typeface="Arial" panose="020B0604020202020204" pitchFamily="34" charset="0"/>
              <a:buChar char="•"/>
            </a:pPr>
            <a:r>
              <a:rPr lang="en-US" sz="1400" dirty="0">
                <a:latin typeface="+mj-lt"/>
              </a:rPr>
              <a:t>Note that in lw we used “rt” as the destination address in the register file. For the sw,  “rt” is a source register. We write its contents into the data memory. </a:t>
            </a:r>
          </a:p>
          <a:p>
            <a:pPr marL="342900" indent="-342900">
              <a:buFont typeface="Arial" panose="020B0604020202020204" pitchFamily="34" charset="0"/>
              <a:buChar char="•"/>
            </a:pPr>
            <a:r>
              <a:rPr lang="en-US" sz="1400" dirty="0">
                <a:latin typeface="+mj-lt"/>
              </a:rPr>
              <a:t>You need to configure the datapath to manage all these steps in one clock cycle. </a:t>
            </a:r>
          </a:p>
          <a:p>
            <a:pPr marL="342900" indent="-342900">
              <a:buFont typeface="Arial" panose="020B0604020202020204" pitchFamily="34" charset="0"/>
              <a:buChar char="•"/>
            </a:pPr>
            <a:r>
              <a:rPr lang="en-US" sz="1400" dirty="0">
                <a:latin typeface="+mj-lt"/>
              </a:rPr>
              <a:t>Controller will determine that this is a “</a:t>
            </a:r>
            <a:r>
              <a:rPr lang="en-US" sz="1400" b="1" dirty="0">
                <a:latin typeface="+mj-lt"/>
              </a:rPr>
              <a:t>sw</a:t>
            </a:r>
            <a:r>
              <a:rPr lang="en-US" sz="1400" dirty="0">
                <a:latin typeface="+mj-lt"/>
              </a:rPr>
              <a:t>” instruction based on its unique opcode value of </a:t>
            </a:r>
            <a:r>
              <a:rPr lang="en-US" sz="1400" b="1" dirty="0">
                <a:solidFill>
                  <a:srgbClr val="00B050"/>
                </a:solidFill>
                <a:latin typeface="+mj-lt"/>
              </a:rPr>
              <a:t>43</a:t>
            </a:r>
            <a:r>
              <a:rPr lang="en-US" sz="1400" dirty="0">
                <a:latin typeface="+mj-lt"/>
              </a:rPr>
              <a:t>. </a:t>
            </a:r>
            <a:endParaRPr lang="en-US" sz="1400" b="1" dirty="0">
              <a:latin typeface="+mj-lt"/>
            </a:endParaRPr>
          </a:p>
          <a:p>
            <a:endParaRPr lang="en-US" sz="600" b="1" dirty="0">
              <a:latin typeface="+mj-lt"/>
            </a:endParaRPr>
          </a:p>
          <a:p>
            <a:pPr marL="342900" indent="-342900">
              <a:buFont typeface="Arial" panose="020B0604020202020204" pitchFamily="34" charset="0"/>
              <a:buChar char="•"/>
            </a:pPr>
            <a:r>
              <a:rPr lang="en-US" sz="1400" b="1" dirty="0">
                <a:latin typeface="+mj-lt"/>
              </a:rPr>
              <a:t>Now let’s identify the values of datapath control signals for executing lw and sw instructions.  You will see the role of several muxes with this exercise. (next slide)</a:t>
            </a:r>
          </a:p>
          <a:p>
            <a:pPr marL="342900" indent="-342900">
              <a:buFont typeface="Arial" panose="020B0604020202020204" pitchFamily="34" charset="0"/>
              <a:buChar char="•"/>
            </a:pPr>
            <a:r>
              <a:rPr lang="en-US" sz="1400" b="1" dirty="0">
                <a:latin typeface="+mj-lt"/>
              </a:rPr>
              <a:t>Note: </a:t>
            </a:r>
            <a:r>
              <a:rPr lang="en-US" sz="1400" dirty="0">
                <a:latin typeface="+mj-lt"/>
              </a:rPr>
              <a:t>Some control signals may not be needed for these operations. In that case you must set those control values to </a:t>
            </a:r>
            <a:r>
              <a:rPr lang="en-US" sz="1400" b="1" dirty="0">
                <a:latin typeface="+mj-lt"/>
              </a:rPr>
              <a:t>“X” (don’t care) </a:t>
            </a:r>
            <a:r>
              <a:rPr lang="en-US" sz="1400" dirty="0">
                <a:latin typeface="+mj-lt"/>
              </a:rPr>
              <a:t>to receive full credit.  </a:t>
            </a:r>
          </a:p>
        </p:txBody>
      </p:sp>
    </p:spTree>
    <p:extLst>
      <p:ext uri="{BB962C8B-B14F-4D97-AF65-F5344CB8AC3E}">
        <p14:creationId xmlns:p14="http://schemas.microsoft.com/office/powerpoint/2010/main" val="88862110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p:cNvSpPr>
            <a:spLocks noGrp="1" noChangeArrowheads="1"/>
          </p:cNvSpPr>
          <p:nvPr>
            <p:ph type="body" idx="4294967295"/>
          </p:nvPr>
        </p:nvSpPr>
        <p:spPr>
          <a:xfrm>
            <a:off x="0" y="1143000"/>
            <a:ext cx="8382000" cy="4114800"/>
          </a:xfrm>
        </p:spPr>
        <p:txBody>
          <a:bodyPr/>
          <a:lstStyle/>
          <a:p>
            <a:pPr>
              <a:buFontTx/>
              <a:buNone/>
            </a:pP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p:txBody>
      </p:sp>
      <p:pic>
        <p:nvPicPr>
          <p:cNvPr id="5" name="Picture 3" descr="C:\Users\akoglu\Dropbox\ece274\datapa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01" y="152400"/>
            <a:ext cx="8696999" cy="39623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1493618148"/>
              </p:ext>
            </p:extLst>
          </p:nvPr>
        </p:nvGraphicFramePr>
        <p:xfrm>
          <a:off x="0" y="4145280"/>
          <a:ext cx="8991602" cy="1102360"/>
        </p:xfrm>
        <a:graphic>
          <a:graphicData uri="http://schemas.openxmlformats.org/drawingml/2006/table">
            <a:tbl>
              <a:tblPr firstRow="1" bandRow="1">
                <a:tableStyleId>{5940675A-B579-460E-94D1-54222C63F5DA}</a:tableStyleId>
              </a:tblPr>
              <a:tblGrid>
                <a:gridCol w="623458">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72836">
                  <a:extLst>
                    <a:ext uri="{9D8B030D-6E8A-4147-A177-3AD203B41FA5}">
                      <a16:colId xmlns:a16="http://schemas.microsoft.com/office/drawing/2014/main" val="20002"/>
                    </a:ext>
                  </a:extLst>
                </a:gridCol>
                <a:gridCol w="748145">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35182">
                  <a:extLst>
                    <a:ext uri="{9D8B030D-6E8A-4147-A177-3AD203B41FA5}">
                      <a16:colId xmlns:a16="http://schemas.microsoft.com/office/drawing/2014/main" val="20005"/>
                    </a:ext>
                  </a:extLst>
                </a:gridCol>
                <a:gridCol w="935182">
                  <a:extLst>
                    <a:ext uri="{9D8B030D-6E8A-4147-A177-3AD203B41FA5}">
                      <a16:colId xmlns:a16="http://schemas.microsoft.com/office/drawing/2014/main" val="20006"/>
                    </a:ext>
                  </a:extLst>
                </a:gridCol>
                <a:gridCol w="1052945">
                  <a:extLst>
                    <a:ext uri="{9D8B030D-6E8A-4147-A177-3AD203B41FA5}">
                      <a16:colId xmlns:a16="http://schemas.microsoft.com/office/drawing/2014/main" val="20007"/>
                    </a:ext>
                  </a:extLst>
                </a:gridCol>
                <a:gridCol w="817418">
                  <a:extLst>
                    <a:ext uri="{9D8B030D-6E8A-4147-A177-3AD203B41FA5}">
                      <a16:colId xmlns:a16="http://schemas.microsoft.com/office/drawing/2014/main" val="20008"/>
                    </a:ext>
                  </a:extLst>
                </a:gridCol>
                <a:gridCol w="817418">
                  <a:extLst>
                    <a:ext uri="{9D8B030D-6E8A-4147-A177-3AD203B41FA5}">
                      <a16:colId xmlns:a16="http://schemas.microsoft.com/office/drawing/2014/main" val="509017563"/>
                    </a:ext>
                  </a:extLst>
                </a:gridCol>
                <a:gridCol w="817418">
                  <a:extLst>
                    <a:ext uri="{9D8B030D-6E8A-4147-A177-3AD203B41FA5}">
                      <a16:colId xmlns:a16="http://schemas.microsoft.com/office/drawing/2014/main" val="1917179981"/>
                    </a:ext>
                  </a:extLst>
                </a:gridCol>
              </a:tblGrid>
              <a:tr h="370840">
                <a:tc>
                  <a:txBody>
                    <a:bodyPr/>
                    <a:lstStyle/>
                    <a:p>
                      <a:pPr algn="ctr"/>
                      <a:r>
                        <a:rPr lang="en-US" sz="1600" dirty="0"/>
                        <a:t>Type</a:t>
                      </a:r>
                    </a:p>
                  </a:txBody>
                  <a:tcPr marL="0" marR="0" marT="0" marB="0"/>
                </a:tc>
                <a:tc>
                  <a:txBody>
                    <a:bodyPr/>
                    <a:lstStyle/>
                    <a:p>
                      <a:pPr algn="ctr"/>
                      <a:r>
                        <a:rPr lang="en-US" sz="1400" dirty="0">
                          <a:solidFill>
                            <a:srgbClr val="00B0F0"/>
                          </a:solidFill>
                        </a:rPr>
                        <a:t>RegDst</a:t>
                      </a:r>
                    </a:p>
                  </a:txBody>
                  <a:tcPr marL="0" marR="0" marT="0" marB="0"/>
                </a:tc>
                <a:tc>
                  <a:txBody>
                    <a:bodyPr/>
                    <a:lstStyle/>
                    <a:p>
                      <a:pPr algn="ctr"/>
                      <a:r>
                        <a:rPr lang="en-US" sz="1400" dirty="0">
                          <a:solidFill>
                            <a:srgbClr val="00B0F0"/>
                          </a:solidFill>
                        </a:rPr>
                        <a:t>RegWrite</a:t>
                      </a:r>
                    </a:p>
                  </a:txBody>
                  <a:tcPr marL="0" marR="0" marT="0" marB="0"/>
                </a:tc>
                <a:tc>
                  <a:txBody>
                    <a:bodyPr/>
                    <a:lstStyle/>
                    <a:p>
                      <a:pPr algn="ctr"/>
                      <a:r>
                        <a:rPr lang="en-US" sz="1400" dirty="0">
                          <a:solidFill>
                            <a:srgbClr val="00B0F0"/>
                          </a:solidFill>
                        </a:rPr>
                        <a:t>ALUSrc</a:t>
                      </a:r>
                    </a:p>
                  </a:txBody>
                  <a:tcPr marL="0" marR="0" marT="0" marB="0"/>
                </a:tc>
                <a:tc>
                  <a:txBody>
                    <a:bodyPr/>
                    <a:lstStyle/>
                    <a:p>
                      <a:pPr algn="ctr"/>
                      <a:r>
                        <a:rPr lang="en-US" sz="1400" dirty="0">
                          <a:solidFill>
                            <a:srgbClr val="00B0F0"/>
                          </a:solidFill>
                        </a:rPr>
                        <a:t>ALUOp</a:t>
                      </a:r>
                    </a:p>
                  </a:txBody>
                  <a:tcPr marL="0" marR="0" marT="0" marB="0"/>
                </a:tc>
                <a:tc>
                  <a:txBody>
                    <a:bodyPr/>
                    <a:lstStyle/>
                    <a:p>
                      <a:pPr algn="ctr"/>
                      <a:r>
                        <a:rPr lang="en-US" sz="1400" dirty="0">
                          <a:solidFill>
                            <a:srgbClr val="00B0F0"/>
                          </a:solidFill>
                        </a:rPr>
                        <a:t>MemRead</a:t>
                      </a:r>
                    </a:p>
                  </a:txBody>
                  <a:tcPr marL="0" marR="0" marT="0" marB="0"/>
                </a:tc>
                <a:tc>
                  <a:txBody>
                    <a:bodyPr/>
                    <a:lstStyle/>
                    <a:p>
                      <a:pPr algn="ctr"/>
                      <a:r>
                        <a:rPr lang="en-US" sz="1400" dirty="0">
                          <a:solidFill>
                            <a:srgbClr val="00B0F0"/>
                          </a:solidFill>
                        </a:rPr>
                        <a:t>MemWrite</a:t>
                      </a:r>
                    </a:p>
                  </a:txBody>
                  <a:tcPr marL="0" marR="0" marT="0" marB="0"/>
                </a:tc>
                <a:tc>
                  <a:txBody>
                    <a:bodyPr/>
                    <a:lstStyle/>
                    <a:p>
                      <a:pPr algn="ctr"/>
                      <a:r>
                        <a:rPr lang="en-US" sz="1400" dirty="0">
                          <a:solidFill>
                            <a:srgbClr val="00B0F0"/>
                          </a:solidFill>
                        </a:rPr>
                        <a:t>MemtoReg</a:t>
                      </a:r>
                    </a:p>
                  </a:txBody>
                  <a:tcPr marL="0" marR="0" marT="0" marB="0"/>
                </a:tc>
                <a:tc>
                  <a:txBody>
                    <a:bodyPr/>
                    <a:lstStyle/>
                    <a:p>
                      <a:pPr algn="ctr"/>
                      <a:r>
                        <a:rPr lang="en-US" sz="1400" dirty="0">
                          <a:solidFill>
                            <a:srgbClr val="00B0F0"/>
                          </a:solidFill>
                        </a:rPr>
                        <a:t>PCSrc</a:t>
                      </a:r>
                    </a:p>
                  </a:txBody>
                  <a:tcPr marL="0" marR="0" marT="0" marB="0"/>
                </a:tc>
                <a:tc>
                  <a:txBody>
                    <a:bodyPr/>
                    <a:lstStyle/>
                    <a:p>
                      <a:pPr algn="ctr"/>
                      <a:r>
                        <a:rPr lang="en-US" sz="1400" dirty="0">
                          <a:solidFill>
                            <a:srgbClr val="00B0F0"/>
                          </a:solidFill>
                        </a:rPr>
                        <a:t>Shl_sel</a:t>
                      </a:r>
                    </a:p>
                  </a:txBody>
                  <a:tcPr marL="0" marR="0" marT="0" marB="0"/>
                </a:tc>
                <a:tc>
                  <a:txBody>
                    <a:bodyPr/>
                    <a:lstStyle/>
                    <a:p>
                      <a:pPr algn="ctr"/>
                      <a:r>
                        <a:rPr lang="en-US" sz="1400" dirty="0">
                          <a:solidFill>
                            <a:srgbClr val="00B0F0"/>
                          </a:solidFill>
                        </a:rPr>
                        <a:t>Shr_sel</a:t>
                      </a:r>
                    </a:p>
                  </a:txBody>
                  <a:tcPr marL="0" marR="0" marT="0" marB="0"/>
                </a:tc>
                <a:extLst>
                  <a:ext uri="{0D108BD9-81ED-4DB2-BD59-A6C34878D82A}">
                    <a16:rowId xmlns:a16="http://schemas.microsoft.com/office/drawing/2014/main" val="10000"/>
                  </a:ext>
                </a:extLst>
              </a:tr>
              <a:tr h="360680">
                <a:tc>
                  <a:txBody>
                    <a:bodyPr/>
                    <a:lstStyle/>
                    <a:p>
                      <a:pPr algn="ctr"/>
                      <a:r>
                        <a:rPr lang="en-US" sz="1600" dirty="0"/>
                        <a:t>lw</a:t>
                      </a:r>
                    </a:p>
                  </a:txBody>
                  <a:tcPr marL="0" marR="0" marT="0" marB="0"/>
                </a:tc>
                <a:tc>
                  <a:txBody>
                    <a:bodyPr/>
                    <a:lstStyle/>
                    <a:p>
                      <a:pPr algn="ctr"/>
                      <a:r>
                        <a:rPr lang="en-US" sz="1600" dirty="0"/>
                        <a:t>0</a:t>
                      </a:r>
                    </a:p>
                  </a:txBody>
                  <a:tcPr marL="0" marR="0" marT="0" marB="0"/>
                </a:tc>
                <a:tc>
                  <a:txBody>
                    <a:bodyPr/>
                    <a:lstStyle/>
                    <a:p>
                      <a:pPr algn="ctr"/>
                      <a:r>
                        <a:rPr lang="en-US" sz="1600" dirty="0"/>
                        <a:t>1</a:t>
                      </a:r>
                    </a:p>
                  </a:txBody>
                  <a:tcPr marL="0" marR="0" marT="0" marB="0"/>
                </a:tc>
                <a:tc>
                  <a:txBody>
                    <a:bodyPr/>
                    <a:lstStyle/>
                    <a:p>
                      <a:pPr algn="ctr"/>
                      <a:r>
                        <a:rPr lang="en-US" sz="1600" dirty="0"/>
                        <a:t>0</a:t>
                      </a:r>
                    </a:p>
                  </a:txBody>
                  <a:tcPr marL="0" marR="0" marT="0" marB="0"/>
                </a:tc>
                <a:tc>
                  <a:txBody>
                    <a:bodyPr/>
                    <a:lstStyle/>
                    <a:p>
                      <a:pPr algn="ctr"/>
                      <a:r>
                        <a:rPr lang="en-US" sz="1600" dirty="0"/>
                        <a:t>0000</a:t>
                      </a:r>
                    </a:p>
                  </a:txBody>
                  <a:tcPr marL="0" marR="0" marT="0" marB="0"/>
                </a:tc>
                <a:tc>
                  <a:txBody>
                    <a:bodyPr/>
                    <a:lstStyle/>
                    <a:p>
                      <a:pPr algn="ctr"/>
                      <a:r>
                        <a:rPr lang="en-US" sz="1600" dirty="0"/>
                        <a:t>1</a:t>
                      </a:r>
                    </a:p>
                  </a:txBody>
                  <a:tcPr marL="0" marR="0" marT="0" marB="0"/>
                </a:tc>
                <a:tc>
                  <a:txBody>
                    <a:bodyPr/>
                    <a:lstStyle/>
                    <a:p>
                      <a:pPr algn="ctr"/>
                      <a:r>
                        <a:rPr lang="en-US" sz="1600" dirty="0"/>
                        <a:t>0</a:t>
                      </a:r>
                    </a:p>
                  </a:txBody>
                  <a:tcPr marL="0" marR="0" marT="0" marB="0"/>
                </a:tc>
                <a:tc>
                  <a:txBody>
                    <a:bodyPr/>
                    <a:lstStyle/>
                    <a:p>
                      <a:pPr algn="ctr"/>
                      <a:r>
                        <a:rPr lang="en-US" sz="1600" dirty="0"/>
                        <a:t>1</a:t>
                      </a:r>
                    </a:p>
                  </a:txBody>
                  <a:tcPr marL="0" marR="0" marT="0" marB="0"/>
                </a:tc>
                <a:tc>
                  <a:txBody>
                    <a:bodyPr/>
                    <a:lstStyle/>
                    <a:p>
                      <a:pPr algn="ctr"/>
                      <a:r>
                        <a:rPr lang="en-US" sz="1600" dirty="0"/>
                        <a:t>0</a:t>
                      </a:r>
                    </a:p>
                  </a:txBody>
                  <a:tcPr marL="0" marR="0" marT="0" marB="0"/>
                </a:tc>
                <a:tc>
                  <a:txBody>
                    <a:bodyPr/>
                    <a:lstStyle/>
                    <a:p>
                      <a:pPr algn="ctr"/>
                      <a:r>
                        <a:rPr lang="en-US" sz="1600" dirty="0"/>
                        <a:t>0</a:t>
                      </a:r>
                    </a:p>
                  </a:txBody>
                  <a:tcPr marL="0" marR="0" marT="0" marB="0"/>
                </a:tc>
                <a:tc>
                  <a:txBody>
                    <a:bodyPr/>
                    <a:lstStyle/>
                    <a:p>
                      <a:pPr algn="ctr"/>
                      <a:r>
                        <a:rPr lang="en-US" sz="1600" dirty="0"/>
                        <a:t>0</a:t>
                      </a:r>
                    </a:p>
                  </a:txBody>
                  <a:tcPr marL="0" marR="0" marT="0" marB="0"/>
                </a:tc>
                <a:extLst>
                  <a:ext uri="{0D108BD9-81ED-4DB2-BD59-A6C34878D82A}">
                    <a16:rowId xmlns:a16="http://schemas.microsoft.com/office/drawing/2014/main" val="10001"/>
                  </a:ext>
                </a:extLst>
              </a:tr>
              <a:tr h="370840">
                <a:tc>
                  <a:txBody>
                    <a:bodyPr/>
                    <a:lstStyle/>
                    <a:p>
                      <a:pPr algn="ctr"/>
                      <a:r>
                        <a:rPr lang="en-US" sz="1600" dirty="0"/>
                        <a:t>sw</a:t>
                      </a:r>
                    </a:p>
                  </a:txBody>
                  <a:tcPr marL="0" marR="0" marT="0" marB="0"/>
                </a:tc>
                <a:tc>
                  <a:txBody>
                    <a:bodyPr/>
                    <a:lstStyle/>
                    <a:p>
                      <a:pPr algn="ctr"/>
                      <a:r>
                        <a:rPr lang="en-US" sz="1600" dirty="0"/>
                        <a:t>x</a:t>
                      </a:r>
                    </a:p>
                  </a:txBody>
                  <a:tcPr marL="0" marR="0" marT="0" marB="0"/>
                </a:tc>
                <a:tc>
                  <a:txBody>
                    <a:bodyPr/>
                    <a:lstStyle/>
                    <a:p>
                      <a:pPr algn="ctr"/>
                      <a:r>
                        <a:rPr lang="en-US" sz="1600" dirty="0"/>
                        <a:t>0</a:t>
                      </a:r>
                    </a:p>
                  </a:txBody>
                  <a:tcPr marL="0" marR="0" marT="0" marB="0"/>
                </a:tc>
                <a:tc>
                  <a:txBody>
                    <a:bodyPr/>
                    <a:lstStyle/>
                    <a:p>
                      <a:pPr algn="ctr"/>
                      <a:r>
                        <a:rPr lang="en-US" sz="1600" dirty="0"/>
                        <a:t>1</a:t>
                      </a:r>
                    </a:p>
                  </a:txBody>
                  <a:tcPr marL="0" marR="0" marT="0" marB="0"/>
                </a:tc>
                <a:tc>
                  <a:txBody>
                    <a:bodyPr/>
                    <a:lstStyle/>
                    <a:p>
                      <a:pPr algn="ctr"/>
                      <a:r>
                        <a:rPr lang="en-US" sz="1600" dirty="0"/>
                        <a:t>0000</a:t>
                      </a:r>
                    </a:p>
                  </a:txBody>
                  <a:tcPr marL="0" marR="0" marT="0" marB="0"/>
                </a:tc>
                <a:tc>
                  <a:txBody>
                    <a:bodyPr/>
                    <a:lstStyle/>
                    <a:p>
                      <a:pPr algn="ctr"/>
                      <a:r>
                        <a:rPr lang="en-US" sz="1600" dirty="0"/>
                        <a:t>0</a:t>
                      </a:r>
                    </a:p>
                  </a:txBody>
                  <a:tcPr marL="0" marR="0" marT="0" marB="0"/>
                </a:tc>
                <a:tc>
                  <a:txBody>
                    <a:bodyPr/>
                    <a:lstStyle/>
                    <a:p>
                      <a:pPr algn="ctr"/>
                      <a:r>
                        <a:rPr lang="en-US" sz="1600" dirty="0"/>
                        <a:t>1</a:t>
                      </a:r>
                    </a:p>
                  </a:txBody>
                  <a:tcPr marL="0" marR="0" marT="0" marB="0"/>
                </a:tc>
                <a:tc>
                  <a:txBody>
                    <a:bodyPr/>
                    <a:lstStyle/>
                    <a:p>
                      <a:pPr algn="ctr"/>
                      <a:r>
                        <a:rPr lang="en-US" sz="1600" dirty="0"/>
                        <a:t>x</a:t>
                      </a:r>
                    </a:p>
                  </a:txBody>
                  <a:tcPr marL="0" marR="0" marT="0" marB="0"/>
                </a:tc>
                <a:tc>
                  <a:txBody>
                    <a:bodyPr/>
                    <a:lstStyle/>
                    <a:p>
                      <a:pPr algn="ctr"/>
                      <a:r>
                        <a:rPr lang="en-US" sz="1600" dirty="0"/>
                        <a:t>0</a:t>
                      </a:r>
                    </a:p>
                  </a:txBody>
                  <a:tcPr marL="0" marR="0" marT="0" marB="0"/>
                </a:tc>
                <a:tc>
                  <a:txBody>
                    <a:bodyPr/>
                    <a:lstStyle/>
                    <a:p>
                      <a:pPr algn="ctr"/>
                      <a:r>
                        <a:rPr lang="en-US" sz="1600" dirty="0"/>
                        <a:t>0</a:t>
                      </a:r>
                    </a:p>
                  </a:txBody>
                  <a:tcPr marL="0" marR="0" marT="0" marB="0"/>
                </a:tc>
                <a:tc>
                  <a:txBody>
                    <a:bodyPr/>
                    <a:lstStyle/>
                    <a:p>
                      <a:pPr algn="ctr"/>
                      <a:r>
                        <a:rPr lang="en-US" sz="1600" dirty="0"/>
                        <a:t>0</a:t>
                      </a:r>
                    </a:p>
                  </a:txBody>
                  <a:tcPr marL="0" marR="0" marT="0" marB="0"/>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618608480"/>
              </p:ext>
            </p:extLst>
          </p:nvPr>
        </p:nvGraphicFramePr>
        <p:xfrm>
          <a:off x="220325" y="5486400"/>
          <a:ext cx="8540749" cy="1250950"/>
        </p:xfrm>
        <a:graphic>
          <a:graphicData uri="http://schemas.openxmlformats.org/drawingml/2006/table">
            <a:tbl>
              <a:tblPr>
                <a:tableStyleId>{5DA37D80-6434-44D0-A028-1B22A696006F}</a:tableStyleId>
              </a:tblPr>
              <a:tblGrid>
                <a:gridCol w="539750">
                  <a:extLst>
                    <a:ext uri="{9D8B030D-6E8A-4147-A177-3AD203B41FA5}">
                      <a16:colId xmlns:a16="http://schemas.microsoft.com/office/drawing/2014/main" val="20000"/>
                    </a:ext>
                  </a:extLst>
                </a:gridCol>
                <a:gridCol w="958357">
                  <a:extLst>
                    <a:ext uri="{9D8B030D-6E8A-4147-A177-3AD203B41FA5}">
                      <a16:colId xmlns:a16="http://schemas.microsoft.com/office/drawing/2014/main" val="20001"/>
                    </a:ext>
                  </a:extLst>
                </a:gridCol>
                <a:gridCol w="794243">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gridCol w="3505199">
                  <a:extLst>
                    <a:ext uri="{9D8B030D-6E8A-4147-A177-3AD203B41FA5}">
                      <a16:colId xmlns:a16="http://schemas.microsoft.com/office/drawing/2014/main" val="20005"/>
                    </a:ext>
                  </a:extLst>
                </a:gridCol>
              </a:tblGrid>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gridSpan="4">
                  <a:txBody>
                    <a:bodyPr/>
                    <a:lstStyle/>
                    <a:p>
                      <a:pPr algn="ctr" fontAlgn="b"/>
                      <a:r>
                        <a:rPr lang="en-US" sz="1600" u="none" strike="noStrike" dirty="0">
                          <a:effectLst/>
                        </a:rPr>
                        <a:t>Instruction Fields</a:t>
                      </a:r>
                      <a:endParaRPr lang="en-US" sz="16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fontAlgn="ctr"/>
                      <a:r>
                        <a:rPr lang="en-US" sz="1600" u="none" strike="noStrike" dirty="0">
                          <a:effectLst/>
                        </a:rPr>
                        <a:t>Expression</a:t>
                      </a:r>
                      <a:endParaRPr lang="en-US"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0"/>
                  </a:ext>
                </a:extLst>
              </a:tr>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6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0" i="0" u="none" strike="noStrike" dirty="0">
                          <a:solidFill>
                            <a:srgbClr val="000000"/>
                          </a:solidFill>
                          <a:effectLst/>
                          <a:latin typeface="+mj-lt"/>
                        </a:rPr>
                        <a:t>16</a:t>
                      </a:r>
                      <a:r>
                        <a:rPr lang="en-US" sz="1600" b="0" i="0" u="none" strike="noStrike" baseline="0" dirty="0">
                          <a:solidFill>
                            <a:srgbClr val="000000"/>
                          </a:solidFill>
                          <a:effectLst/>
                          <a:latin typeface="+mj-lt"/>
                        </a:rPr>
                        <a:t> bits</a:t>
                      </a:r>
                      <a:endParaRPr lang="en-US" sz="1600" b="0" i="0" u="none" strike="noStrike" dirty="0">
                        <a:solidFill>
                          <a:srgbClr val="000000"/>
                        </a:solidFill>
                        <a:effectLst/>
                        <a:latin typeface="+mj-lt"/>
                      </a:endParaRPr>
                    </a:p>
                  </a:txBody>
                  <a:tcPr marL="6350" marR="6350" marT="6350" marB="0" anchor="b"/>
                </a:tc>
                <a:tc vMerge="1">
                  <a:txBody>
                    <a:bodyPr/>
                    <a:lstStyle/>
                    <a:p>
                      <a:endParaRPr lang="en-US"/>
                    </a:p>
                  </a:txBody>
                  <a:tcPr/>
                </a:tc>
                <a:extLst>
                  <a:ext uri="{0D108BD9-81ED-4DB2-BD59-A6C34878D82A}">
                    <a16:rowId xmlns:a16="http://schemas.microsoft.com/office/drawing/2014/main" val="10001"/>
                  </a:ext>
                </a:extLst>
              </a:tr>
              <a:tr h="184150">
                <a:tc>
                  <a:txBody>
                    <a:bodyPr/>
                    <a:lstStyle/>
                    <a:p>
                      <a:pPr algn="ctr" fontAlgn="ctr"/>
                      <a:r>
                        <a:rPr lang="en-US" sz="1600" u="none" strike="noStrike" dirty="0">
                          <a:effectLst/>
                        </a:rPr>
                        <a:t>Inst.</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opcode</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rt</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offset</a:t>
                      </a:r>
                      <a:endParaRPr lang="en-US" sz="1600" b="0" i="0" u="none" strike="noStrike" dirty="0">
                        <a:solidFill>
                          <a:srgbClr val="000000"/>
                        </a:solidFill>
                        <a:effectLst/>
                        <a:latin typeface="Calibri" panose="020F0502020204030204" pitchFamily="34" charset="0"/>
                      </a:endParaRPr>
                    </a:p>
                  </a:txBody>
                  <a:tcPr marL="6350" marR="6350" marT="6350" marB="0" anchor="b"/>
                </a:tc>
                <a:tc vMerge="1">
                  <a:txBody>
                    <a:bodyPr/>
                    <a:lstStyle/>
                    <a:p>
                      <a:endParaRPr lang="en-US"/>
                    </a:p>
                  </a:txBody>
                  <a:tcPr/>
                </a:tc>
                <a:extLst>
                  <a:ext uri="{0D108BD9-81ED-4DB2-BD59-A6C34878D82A}">
                    <a16:rowId xmlns:a16="http://schemas.microsoft.com/office/drawing/2014/main" val="10002"/>
                  </a:ext>
                </a:extLst>
              </a:tr>
              <a:tr h="184150">
                <a:tc>
                  <a:txBody>
                    <a:bodyPr/>
                    <a:lstStyle/>
                    <a:p>
                      <a:pPr algn="ctr" fontAlgn="b"/>
                      <a:r>
                        <a:rPr lang="en-US" sz="1600" b="1" u="none" strike="noStrike" dirty="0">
                          <a:effectLst/>
                        </a:rPr>
                        <a:t>lw</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effectLst/>
                        </a:rPr>
                        <a:t>100011</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used</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used</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offset value</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Reg[rt] = DataMemory[Reg[rs]+offset]</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03"/>
                  </a:ext>
                </a:extLst>
              </a:tr>
              <a:tr h="184150">
                <a:tc>
                  <a:txBody>
                    <a:bodyPr/>
                    <a:lstStyle/>
                    <a:p>
                      <a:pPr algn="ctr" fontAlgn="b"/>
                      <a:r>
                        <a:rPr lang="en-US" sz="1600" b="1" u="none" strike="noStrike" dirty="0">
                          <a:effectLst/>
                        </a:rPr>
                        <a:t>sw</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effectLst/>
                        </a:rPr>
                        <a:t>101011</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used</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used</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offset value</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DataMemory[Reg[rs]+offset] = Reg[rt]</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04"/>
                  </a:ext>
                </a:extLst>
              </a:tr>
            </a:tbl>
          </a:graphicData>
        </a:graphic>
      </p:graphicFrame>
      <p:sp>
        <p:nvSpPr>
          <p:cNvPr id="11" name="TextBox 10"/>
          <p:cNvSpPr txBox="1"/>
          <p:nvPr/>
        </p:nvSpPr>
        <p:spPr>
          <a:xfrm>
            <a:off x="26504" y="3569315"/>
            <a:ext cx="2530501" cy="461665"/>
          </a:xfrm>
          <a:prstGeom prst="rect">
            <a:avLst/>
          </a:prstGeom>
          <a:noFill/>
        </p:spPr>
        <p:txBody>
          <a:bodyPr wrap="none" rtlCol="0">
            <a:spAutoFit/>
          </a:bodyPr>
          <a:lstStyle/>
          <a:p>
            <a:r>
              <a:rPr lang="en-US" b="1" dirty="0">
                <a:solidFill>
                  <a:srgbClr val="FF0000"/>
                </a:solidFill>
              </a:rPr>
              <a:t>Pre-Lab 1: Task 2</a:t>
            </a:r>
          </a:p>
        </p:txBody>
      </p:sp>
    </p:spTree>
    <p:extLst>
      <p:ext uri="{BB962C8B-B14F-4D97-AF65-F5344CB8AC3E}">
        <p14:creationId xmlns:p14="http://schemas.microsoft.com/office/powerpoint/2010/main" val="372042633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68380" y="67687"/>
            <a:ext cx="3184419" cy="609600"/>
          </a:xfrm>
        </p:spPr>
        <p:txBody>
          <a:bodyPr/>
          <a:lstStyle/>
          <a:p>
            <a:pPr eaLnBrk="1" hangingPunct="1"/>
            <a:r>
              <a:rPr lang="en-US" altLang="en-US" sz="2400" dirty="0"/>
              <a:t>Task 2: Control Instruction (Part 1)</a:t>
            </a:r>
          </a:p>
        </p:txBody>
      </p:sp>
      <p:grpSp>
        <p:nvGrpSpPr>
          <p:cNvPr id="3" name="Group 2"/>
          <p:cNvGrpSpPr/>
          <p:nvPr/>
        </p:nvGrpSpPr>
        <p:grpSpPr>
          <a:xfrm>
            <a:off x="3514831" y="114300"/>
            <a:ext cx="5410200" cy="609600"/>
            <a:chOff x="1981200" y="1066800"/>
            <a:chExt cx="5410200" cy="609600"/>
          </a:xfrm>
        </p:grpSpPr>
        <p:sp>
          <p:nvSpPr>
            <p:cNvPr id="83972" name="Rectangle 20"/>
            <p:cNvSpPr>
              <a:spLocks noChangeArrowheads="1"/>
            </p:cNvSpPr>
            <p:nvPr/>
          </p:nvSpPr>
          <p:spPr bwMode="auto">
            <a:xfrm>
              <a:off x="19812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op</a:t>
              </a:r>
            </a:p>
          </p:txBody>
        </p:sp>
        <p:sp>
          <p:nvSpPr>
            <p:cNvPr id="83973" name="Rectangle 21"/>
            <p:cNvSpPr>
              <a:spLocks noChangeArrowheads="1"/>
            </p:cNvSpPr>
            <p:nvPr/>
          </p:nvSpPr>
          <p:spPr bwMode="auto">
            <a:xfrm>
              <a:off x="28829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rs</a:t>
              </a:r>
            </a:p>
          </p:txBody>
        </p:sp>
        <p:sp>
          <p:nvSpPr>
            <p:cNvPr id="83974" name="Rectangle 22"/>
            <p:cNvSpPr>
              <a:spLocks noChangeArrowheads="1"/>
            </p:cNvSpPr>
            <p:nvPr/>
          </p:nvSpPr>
          <p:spPr bwMode="auto">
            <a:xfrm>
              <a:off x="37846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rt</a:t>
              </a:r>
            </a:p>
          </p:txBody>
        </p:sp>
        <p:sp>
          <p:nvSpPr>
            <p:cNvPr id="83975" name="Rectangle 23"/>
            <p:cNvSpPr>
              <a:spLocks noChangeArrowheads="1"/>
            </p:cNvSpPr>
            <p:nvPr/>
          </p:nvSpPr>
          <p:spPr bwMode="auto">
            <a:xfrm>
              <a:off x="4648200" y="1371600"/>
              <a:ext cx="27432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address</a:t>
              </a:r>
            </a:p>
          </p:txBody>
        </p:sp>
        <p:sp>
          <p:nvSpPr>
            <p:cNvPr id="83976" name="Rectangle 25"/>
            <p:cNvSpPr>
              <a:spLocks noChangeArrowheads="1"/>
            </p:cNvSpPr>
            <p:nvPr/>
          </p:nvSpPr>
          <p:spPr bwMode="auto">
            <a:xfrm>
              <a:off x="19812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31:26</a:t>
              </a:r>
            </a:p>
          </p:txBody>
        </p:sp>
        <p:sp>
          <p:nvSpPr>
            <p:cNvPr id="83977" name="Rectangle 26"/>
            <p:cNvSpPr>
              <a:spLocks noChangeArrowheads="1"/>
            </p:cNvSpPr>
            <p:nvPr/>
          </p:nvSpPr>
          <p:spPr bwMode="auto">
            <a:xfrm>
              <a:off x="28829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25:21</a:t>
              </a:r>
            </a:p>
          </p:txBody>
        </p:sp>
        <p:sp>
          <p:nvSpPr>
            <p:cNvPr id="83978" name="Rectangle 27"/>
            <p:cNvSpPr>
              <a:spLocks noChangeArrowheads="1"/>
            </p:cNvSpPr>
            <p:nvPr/>
          </p:nvSpPr>
          <p:spPr bwMode="auto">
            <a:xfrm>
              <a:off x="37846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20:16</a:t>
              </a:r>
            </a:p>
          </p:txBody>
        </p:sp>
        <p:sp>
          <p:nvSpPr>
            <p:cNvPr id="83979" name="Rectangle 28"/>
            <p:cNvSpPr>
              <a:spLocks noChangeArrowheads="1"/>
            </p:cNvSpPr>
            <p:nvPr/>
          </p:nvSpPr>
          <p:spPr bwMode="auto">
            <a:xfrm>
              <a:off x="4648200" y="1066800"/>
              <a:ext cx="27432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15:0</a:t>
              </a:r>
            </a:p>
          </p:txBody>
        </p:sp>
      </p:grpSp>
      <p:graphicFrame>
        <p:nvGraphicFramePr>
          <p:cNvPr id="2" name="Table 1"/>
          <p:cNvGraphicFramePr>
            <a:graphicFrameLocks noGrp="1"/>
          </p:cNvGraphicFramePr>
          <p:nvPr>
            <p:extLst>
              <p:ext uri="{D42A27DB-BD31-4B8C-83A1-F6EECF244321}">
                <p14:modId xmlns:p14="http://schemas.microsoft.com/office/powerpoint/2010/main" val="3330356388"/>
              </p:ext>
            </p:extLst>
          </p:nvPr>
        </p:nvGraphicFramePr>
        <p:xfrm>
          <a:off x="384282" y="956138"/>
          <a:ext cx="8683520" cy="1244600"/>
        </p:xfrm>
        <a:graphic>
          <a:graphicData uri="http://schemas.openxmlformats.org/drawingml/2006/table">
            <a:tbl>
              <a:tblPr>
                <a:tableStyleId>{5DA37D80-6434-44D0-A028-1B22A696006F}</a:tableStyleId>
              </a:tblPr>
              <a:tblGrid>
                <a:gridCol w="548773">
                  <a:extLst>
                    <a:ext uri="{9D8B030D-6E8A-4147-A177-3AD203B41FA5}">
                      <a16:colId xmlns:a16="http://schemas.microsoft.com/office/drawing/2014/main" val="20000"/>
                    </a:ext>
                  </a:extLst>
                </a:gridCol>
                <a:gridCol w="842419">
                  <a:extLst>
                    <a:ext uri="{9D8B030D-6E8A-4147-A177-3AD203B41FA5}">
                      <a16:colId xmlns:a16="http://schemas.microsoft.com/office/drawing/2014/main" val="20001"/>
                    </a:ext>
                  </a:extLst>
                </a:gridCol>
                <a:gridCol w="697264">
                  <a:extLst>
                    <a:ext uri="{9D8B030D-6E8A-4147-A177-3AD203B41FA5}">
                      <a16:colId xmlns:a16="http://schemas.microsoft.com/office/drawing/2014/main" val="20002"/>
                    </a:ext>
                  </a:extLst>
                </a:gridCol>
                <a:gridCol w="774738">
                  <a:extLst>
                    <a:ext uri="{9D8B030D-6E8A-4147-A177-3AD203B41FA5}">
                      <a16:colId xmlns:a16="http://schemas.microsoft.com/office/drawing/2014/main" val="20003"/>
                    </a:ext>
                  </a:extLst>
                </a:gridCol>
                <a:gridCol w="1859371">
                  <a:extLst>
                    <a:ext uri="{9D8B030D-6E8A-4147-A177-3AD203B41FA5}">
                      <a16:colId xmlns:a16="http://schemas.microsoft.com/office/drawing/2014/main" val="20004"/>
                    </a:ext>
                  </a:extLst>
                </a:gridCol>
                <a:gridCol w="3960955">
                  <a:extLst>
                    <a:ext uri="{9D8B030D-6E8A-4147-A177-3AD203B41FA5}">
                      <a16:colId xmlns:a16="http://schemas.microsoft.com/office/drawing/2014/main" val="20005"/>
                    </a:ext>
                  </a:extLst>
                </a:gridCol>
              </a:tblGrid>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gridSpan="4">
                  <a:txBody>
                    <a:bodyPr/>
                    <a:lstStyle/>
                    <a:p>
                      <a:pPr algn="ctr" fontAlgn="b"/>
                      <a:r>
                        <a:rPr lang="en-US" sz="1600" u="none" strike="noStrike" dirty="0">
                          <a:effectLst/>
                        </a:rPr>
                        <a:t>Instruction Fields</a:t>
                      </a:r>
                      <a:endParaRPr lang="en-US" sz="16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fontAlgn="ctr"/>
                      <a:r>
                        <a:rPr lang="en-US" sz="1600" u="none" strike="noStrike" dirty="0">
                          <a:effectLst/>
                        </a:rPr>
                        <a:t>Expression</a:t>
                      </a:r>
                      <a:endParaRPr lang="en-US"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0"/>
                  </a:ext>
                </a:extLst>
              </a:tr>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6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0" i="0" u="none" strike="noStrike" dirty="0">
                          <a:solidFill>
                            <a:srgbClr val="000000"/>
                          </a:solidFill>
                          <a:effectLst/>
                          <a:latin typeface="+mj-lt"/>
                        </a:rPr>
                        <a:t>16</a:t>
                      </a:r>
                      <a:r>
                        <a:rPr lang="en-US" sz="1600" b="0" i="0" u="none" strike="noStrike" baseline="0" dirty="0">
                          <a:solidFill>
                            <a:srgbClr val="000000"/>
                          </a:solidFill>
                          <a:effectLst/>
                          <a:latin typeface="+mj-lt"/>
                        </a:rPr>
                        <a:t> bits</a:t>
                      </a:r>
                      <a:endParaRPr lang="en-US" sz="1600" b="0" i="0" u="none" strike="noStrike" dirty="0">
                        <a:solidFill>
                          <a:srgbClr val="000000"/>
                        </a:solidFill>
                        <a:effectLst/>
                        <a:latin typeface="+mj-lt"/>
                      </a:endParaRPr>
                    </a:p>
                  </a:txBody>
                  <a:tcPr marL="6350" marR="6350" marT="6350" marB="0" anchor="b"/>
                </a:tc>
                <a:tc vMerge="1">
                  <a:txBody>
                    <a:bodyPr/>
                    <a:lstStyle/>
                    <a:p>
                      <a:endParaRPr lang="en-US"/>
                    </a:p>
                  </a:txBody>
                  <a:tcPr/>
                </a:tc>
                <a:extLst>
                  <a:ext uri="{0D108BD9-81ED-4DB2-BD59-A6C34878D82A}">
                    <a16:rowId xmlns:a16="http://schemas.microsoft.com/office/drawing/2014/main" val="10001"/>
                  </a:ext>
                </a:extLst>
              </a:tr>
              <a:tr h="184150">
                <a:tc>
                  <a:txBody>
                    <a:bodyPr/>
                    <a:lstStyle/>
                    <a:p>
                      <a:pPr algn="ctr" fontAlgn="ctr"/>
                      <a:r>
                        <a:rPr lang="en-US" sz="1600" u="none" strike="noStrike" dirty="0">
                          <a:effectLst/>
                        </a:rPr>
                        <a:t>Inst.</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opcode</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rt</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offset</a:t>
                      </a:r>
                      <a:endParaRPr lang="en-US" sz="1600" b="0" i="0" u="none" strike="noStrike" dirty="0">
                        <a:solidFill>
                          <a:srgbClr val="000000"/>
                        </a:solidFill>
                        <a:effectLst/>
                        <a:latin typeface="Calibri" panose="020F0502020204030204" pitchFamily="34" charset="0"/>
                      </a:endParaRPr>
                    </a:p>
                  </a:txBody>
                  <a:tcPr marL="6350" marR="6350" marT="6350" marB="0" anchor="b"/>
                </a:tc>
                <a:tc vMerge="1">
                  <a:txBody>
                    <a:bodyPr/>
                    <a:lstStyle/>
                    <a:p>
                      <a:endParaRPr lang="en-US"/>
                    </a:p>
                  </a:txBody>
                  <a:tcPr/>
                </a:tc>
                <a:extLst>
                  <a:ext uri="{0D108BD9-81ED-4DB2-BD59-A6C34878D82A}">
                    <a16:rowId xmlns:a16="http://schemas.microsoft.com/office/drawing/2014/main" val="10002"/>
                  </a:ext>
                </a:extLst>
              </a:tr>
              <a:tr h="184150">
                <a:tc>
                  <a:txBody>
                    <a:bodyPr/>
                    <a:lstStyle/>
                    <a:p>
                      <a:pPr algn="ctr" fontAlgn="b"/>
                      <a:r>
                        <a:rPr lang="en-US" sz="1600" b="0" i="0" u="none" strike="noStrike" dirty="0">
                          <a:solidFill>
                            <a:srgbClr val="000000"/>
                          </a:solidFill>
                          <a:effectLst/>
                          <a:latin typeface="+mj-lt"/>
                        </a:rPr>
                        <a:t>bne</a:t>
                      </a:r>
                    </a:p>
                  </a:txBody>
                  <a:tcPr marL="6350" marR="6350" marT="6350" marB="0" anchor="b"/>
                </a:tc>
                <a:tc>
                  <a:txBody>
                    <a:bodyPr/>
                    <a:lstStyle/>
                    <a:p>
                      <a:pPr algn="ctr" fontAlgn="b"/>
                      <a:r>
                        <a:rPr lang="en-US" sz="1600" b="0" i="0" u="none" strike="noStrike" dirty="0">
                          <a:solidFill>
                            <a:srgbClr val="000000"/>
                          </a:solidFill>
                          <a:effectLst/>
                          <a:latin typeface="+mj-lt"/>
                        </a:rPr>
                        <a:t>000101</a:t>
                      </a:r>
                    </a:p>
                  </a:txBody>
                  <a:tcPr marL="6350" marR="6350" marT="6350" marB="0" anchor="b"/>
                </a:tc>
                <a:tc>
                  <a:txBody>
                    <a:bodyPr/>
                    <a:lstStyle/>
                    <a:p>
                      <a:pPr algn="ctr" fontAlgn="b"/>
                      <a:r>
                        <a:rPr lang="en-US" sz="1600" b="0" i="0" u="none" strike="noStrike" dirty="0">
                          <a:solidFill>
                            <a:srgbClr val="000000"/>
                          </a:solidFill>
                          <a:effectLst/>
                          <a:latin typeface="+mj-lt"/>
                        </a:rPr>
                        <a:t>used</a:t>
                      </a:r>
                    </a:p>
                  </a:txBody>
                  <a:tcPr marL="6350" marR="6350" marT="6350" marB="0" anchor="b"/>
                </a:tc>
                <a:tc>
                  <a:txBody>
                    <a:bodyPr/>
                    <a:lstStyle/>
                    <a:p>
                      <a:pPr algn="ctr" fontAlgn="b"/>
                      <a:r>
                        <a:rPr lang="en-US" sz="1600" b="0" i="0" u="none" strike="noStrike" dirty="0">
                          <a:solidFill>
                            <a:srgbClr val="000000"/>
                          </a:solidFill>
                          <a:effectLst/>
                          <a:latin typeface="+mj-lt"/>
                        </a:rPr>
                        <a:t>used</a:t>
                      </a:r>
                    </a:p>
                  </a:txBody>
                  <a:tcPr marL="6350" marR="6350" marT="6350" marB="0" anchor="b"/>
                </a:tc>
                <a:tc>
                  <a:txBody>
                    <a:bodyPr/>
                    <a:lstStyle/>
                    <a:p>
                      <a:pPr algn="ctr" fontAlgn="b"/>
                      <a:r>
                        <a:rPr lang="en-US" sz="1600" b="0" i="0" u="none" strike="noStrike" dirty="0">
                          <a:solidFill>
                            <a:srgbClr val="000000"/>
                          </a:solidFill>
                          <a:effectLst/>
                          <a:latin typeface="+mj-lt"/>
                        </a:rPr>
                        <a:t>16 bits</a:t>
                      </a:r>
                      <a:r>
                        <a:rPr lang="en-US" sz="1600" b="1" i="0" u="none" strike="noStrike" dirty="0">
                          <a:solidFill>
                            <a:srgbClr val="000000"/>
                          </a:solidFill>
                          <a:effectLst/>
                          <a:latin typeface="+mj-lt"/>
                        </a:rPr>
                        <a:t> offset </a:t>
                      </a:r>
                      <a:r>
                        <a:rPr lang="en-US" sz="1600" b="0" i="0" u="none" strike="noStrike" dirty="0">
                          <a:solidFill>
                            <a:srgbClr val="000000"/>
                          </a:solidFill>
                          <a:effectLst/>
                          <a:latin typeface="+mj-lt"/>
                        </a:rPr>
                        <a:t>value</a:t>
                      </a:r>
                    </a:p>
                  </a:txBody>
                  <a:tcPr marL="6350" marR="6350" marT="6350" marB="0" anchor="b"/>
                </a:tc>
                <a:tc>
                  <a:txBody>
                    <a:bodyPr/>
                    <a:lstStyle/>
                    <a:p>
                      <a:pPr algn="ctr" fontAlgn="b"/>
                      <a:r>
                        <a:rPr lang="en-US" sz="1600" u="none" strike="noStrike" dirty="0">
                          <a:effectLst/>
                          <a:latin typeface="+mj-lt"/>
                        </a:rPr>
                        <a:t>If (Reg[rs] != Reg[rt]) </a:t>
                      </a:r>
                    </a:p>
                    <a:p>
                      <a:pPr algn="ctr" fontAlgn="b"/>
                      <a:r>
                        <a:rPr lang="en-US" sz="1600" u="none" strike="noStrike" dirty="0">
                          <a:effectLst/>
                          <a:latin typeface="+mj-lt"/>
                        </a:rPr>
                        <a:t>{PC = PC + 4 + offset } else {PC = PC + 4}</a:t>
                      </a:r>
                      <a:endParaRPr lang="en-US" sz="16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10003"/>
                  </a:ext>
                </a:extLst>
              </a:tr>
            </a:tbl>
          </a:graphicData>
        </a:graphic>
      </p:graphicFrame>
      <p:sp>
        <p:nvSpPr>
          <p:cNvPr id="16" name="TextBox 15"/>
          <p:cNvSpPr txBox="1"/>
          <p:nvPr/>
        </p:nvSpPr>
        <p:spPr>
          <a:xfrm>
            <a:off x="295664" y="2432976"/>
            <a:ext cx="8772138" cy="3847207"/>
          </a:xfrm>
          <a:prstGeom prst="rect">
            <a:avLst/>
          </a:prstGeom>
          <a:noFill/>
        </p:spPr>
        <p:txBody>
          <a:bodyPr wrap="square" rtlCol="0">
            <a:spAutoFit/>
          </a:bodyPr>
          <a:lstStyle/>
          <a:p>
            <a:pPr marL="342900" indent="-342900">
              <a:buFont typeface="Arial" panose="020B0604020202020204" pitchFamily="34" charset="0"/>
              <a:buChar char="•"/>
            </a:pPr>
            <a:r>
              <a:rPr lang="en-US" sz="1400" dirty="0">
                <a:latin typeface="+mj-lt"/>
              </a:rPr>
              <a:t>Programs with control flow statements such as </a:t>
            </a:r>
            <a:r>
              <a:rPr lang="en-US" sz="1400" b="1" dirty="0">
                <a:latin typeface="+mj-lt"/>
              </a:rPr>
              <a:t>If-else</a:t>
            </a:r>
            <a:r>
              <a:rPr lang="en-US" sz="1400" dirty="0">
                <a:latin typeface="+mj-lt"/>
              </a:rPr>
              <a:t>, </a:t>
            </a:r>
            <a:r>
              <a:rPr lang="en-US" sz="1400" b="1" dirty="0">
                <a:latin typeface="+mj-lt"/>
              </a:rPr>
              <a:t>for-loop</a:t>
            </a:r>
            <a:r>
              <a:rPr lang="en-US" sz="1400" dirty="0">
                <a:latin typeface="+mj-lt"/>
              </a:rPr>
              <a:t>, and </a:t>
            </a:r>
            <a:r>
              <a:rPr lang="en-US" sz="1400" b="1" dirty="0">
                <a:latin typeface="+mj-lt"/>
              </a:rPr>
              <a:t>while-loop</a:t>
            </a:r>
            <a:r>
              <a:rPr lang="en-US" sz="1400" dirty="0">
                <a:latin typeface="+mj-lt"/>
              </a:rPr>
              <a:t> have conditions to be checked to decide which path to take during the execution. The “</a:t>
            </a:r>
            <a:r>
              <a:rPr lang="en-US" sz="1400" b="1" dirty="0">
                <a:latin typeface="+mj-lt"/>
              </a:rPr>
              <a:t>bne</a:t>
            </a:r>
            <a:r>
              <a:rPr lang="en-US" sz="1400" dirty="0">
                <a:latin typeface="+mj-lt"/>
              </a:rPr>
              <a:t>” (</a:t>
            </a:r>
            <a:r>
              <a:rPr lang="en-US" sz="1400" u="sng" dirty="0">
                <a:latin typeface="+mj-lt"/>
              </a:rPr>
              <a:t>branch if not equal to</a:t>
            </a:r>
            <a:r>
              <a:rPr lang="en-US" sz="1400" dirty="0">
                <a:latin typeface="+mj-lt"/>
              </a:rPr>
              <a:t>) instruction is one of many that the datapath can execute to support these statements. </a:t>
            </a:r>
          </a:p>
          <a:p>
            <a:endParaRPr lang="en-US" sz="600" dirty="0">
              <a:latin typeface="+mj-lt"/>
            </a:endParaRPr>
          </a:p>
          <a:p>
            <a:pPr marL="342900" indent="-342900">
              <a:buFont typeface="Arial" panose="020B0604020202020204" pitchFamily="34" charset="0"/>
              <a:buChar char="•"/>
            </a:pPr>
            <a:r>
              <a:rPr lang="en-US" sz="1400" dirty="0">
                <a:latin typeface="+mj-lt"/>
              </a:rPr>
              <a:t>This instruction uses both “</a:t>
            </a:r>
            <a:r>
              <a:rPr lang="en-US" sz="1400" b="1" dirty="0">
                <a:latin typeface="+mj-lt"/>
              </a:rPr>
              <a:t>rs</a:t>
            </a:r>
            <a:r>
              <a:rPr lang="en-US" sz="1400" dirty="0">
                <a:latin typeface="+mj-lt"/>
              </a:rPr>
              <a:t>” and “</a:t>
            </a:r>
            <a:r>
              <a:rPr lang="en-US" sz="1400" b="1" dirty="0">
                <a:latin typeface="+mj-lt"/>
              </a:rPr>
              <a:t>rt</a:t>
            </a:r>
            <a:r>
              <a:rPr lang="en-US" sz="1400" dirty="0">
                <a:latin typeface="+mj-lt"/>
              </a:rPr>
              <a:t>” fields as its source operand. After reading the contents of the source register, we use ALU to check the inequality condition. </a:t>
            </a:r>
          </a:p>
          <a:p>
            <a:r>
              <a:rPr lang="en-US" sz="1400" dirty="0">
                <a:latin typeface="+mj-lt"/>
              </a:rPr>
              <a:t>           If the (</a:t>
            </a:r>
            <a:r>
              <a:rPr lang="en-US" sz="1400" b="1" dirty="0">
                <a:highlight>
                  <a:srgbClr val="FFFF00"/>
                </a:highlight>
                <a:latin typeface="+mj-lt"/>
              </a:rPr>
              <a:t>Reg[rs] != Reg[rt</a:t>
            </a:r>
            <a:r>
              <a:rPr lang="en-US" sz="1400" dirty="0">
                <a:highlight>
                  <a:srgbClr val="FFFF00"/>
                </a:highlight>
                <a:latin typeface="+mj-lt"/>
              </a:rPr>
              <a:t>]</a:t>
            </a:r>
            <a:r>
              <a:rPr lang="en-US" sz="1400" dirty="0">
                <a:latin typeface="+mj-lt"/>
              </a:rPr>
              <a:t>) condition is satisfied then we need to specify which part of the code in            </a:t>
            </a:r>
          </a:p>
          <a:p>
            <a:r>
              <a:rPr lang="en-US" sz="1400" dirty="0">
                <a:latin typeface="+mj-lt"/>
              </a:rPr>
              <a:t>           the instruction memory should be executed. This is handled by changing the value of the </a:t>
            </a:r>
            <a:r>
              <a:rPr lang="en-US" sz="1400" b="1" dirty="0">
                <a:latin typeface="+mj-lt"/>
              </a:rPr>
              <a:t>PC</a:t>
            </a:r>
            <a:r>
              <a:rPr lang="en-US" sz="1400" dirty="0">
                <a:latin typeface="+mj-lt"/>
              </a:rPr>
              <a:t> register.</a:t>
            </a:r>
          </a:p>
          <a:p>
            <a:r>
              <a:rPr lang="en-US" sz="1400" dirty="0">
                <a:latin typeface="+mj-lt"/>
              </a:rPr>
              <a:t> </a:t>
            </a:r>
          </a:p>
          <a:p>
            <a:pPr marL="342900" indent="-342900">
              <a:buFont typeface="Arial" panose="020B0604020202020204" pitchFamily="34" charset="0"/>
              <a:buChar char="•"/>
            </a:pPr>
            <a:r>
              <a:rPr lang="en-US" sz="1400" dirty="0">
                <a:latin typeface="+mj-lt"/>
              </a:rPr>
              <a:t>Now it is time to explain the role of the PC register. You can visualize PC as a register that holds a pointer to the </a:t>
            </a:r>
            <a:r>
              <a:rPr lang="en-US" sz="1400" b="1" dirty="0">
                <a:latin typeface="+mj-lt"/>
              </a:rPr>
              <a:t>Instruction Memory </a:t>
            </a:r>
            <a:r>
              <a:rPr lang="en-US" sz="1400" dirty="0">
                <a:latin typeface="+mj-lt"/>
              </a:rPr>
              <a:t>indicating which instruction will be executed next. Initially we set the PC value to 0 assuming that all our programs start with address 0. After compiling your C code, the binary instructions (each 32-bits) are stored in the </a:t>
            </a:r>
            <a:r>
              <a:rPr lang="en-US" sz="1400" b="1" dirty="0">
                <a:latin typeface="+mj-lt"/>
              </a:rPr>
              <a:t>Instruction Memory </a:t>
            </a:r>
            <a:r>
              <a:rPr lang="en-US" sz="1400" dirty="0">
                <a:latin typeface="+mj-lt"/>
              </a:rPr>
              <a:t>sequentially. With the clock (rising edge) the PC value is fed into the </a:t>
            </a:r>
            <a:r>
              <a:rPr lang="en-US" sz="1400" b="1" dirty="0">
                <a:latin typeface="+mj-lt"/>
              </a:rPr>
              <a:t>Instruction Memory </a:t>
            </a:r>
            <a:r>
              <a:rPr lang="en-US" sz="1400" dirty="0">
                <a:latin typeface="+mj-lt"/>
              </a:rPr>
              <a:t>triggering a read from the location pointed by the PC. As soon as the instruction is read from the instruction memory, the controller determines the nature of the operation and configures the datapath to execute that instruction.  In the mean time PC value is increment by 4 (4 bytes, 32 bits) to point to the next instruction in line. </a:t>
            </a:r>
          </a:p>
          <a:p>
            <a:pPr marL="342900" indent="-342900">
              <a:buFont typeface="Arial" panose="020B0604020202020204" pitchFamily="34" charset="0"/>
              <a:buChar char="•"/>
            </a:pPr>
            <a:r>
              <a:rPr lang="en-US" sz="1400" dirty="0">
                <a:latin typeface="+mj-lt"/>
              </a:rPr>
              <a:t>Operation steps will be described in the next slide. </a:t>
            </a:r>
          </a:p>
        </p:txBody>
      </p:sp>
    </p:spTree>
    <p:extLst>
      <p:ext uri="{BB962C8B-B14F-4D97-AF65-F5344CB8AC3E}">
        <p14:creationId xmlns:p14="http://schemas.microsoft.com/office/powerpoint/2010/main" val="253462612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68380" y="67687"/>
            <a:ext cx="3184419" cy="609600"/>
          </a:xfrm>
        </p:spPr>
        <p:txBody>
          <a:bodyPr/>
          <a:lstStyle/>
          <a:p>
            <a:pPr eaLnBrk="1" hangingPunct="1"/>
            <a:r>
              <a:rPr lang="en-US" altLang="en-US" sz="2400" dirty="0"/>
              <a:t>Task 2: Control Instruction (Part 2)</a:t>
            </a:r>
          </a:p>
        </p:txBody>
      </p:sp>
      <p:grpSp>
        <p:nvGrpSpPr>
          <p:cNvPr id="3" name="Group 2"/>
          <p:cNvGrpSpPr/>
          <p:nvPr/>
        </p:nvGrpSpPr>
        <p:grpSpPr>
          <a:xfrm>
            <a:off x="3514831" y="114300"/>
            <a:ext cx="5410200" cy="609600"/>
            <a:chOff x="1981200" y="1066800"/>
            <a:chExt cx="5410200" cy="609600"/>
          </a:xfrm>
        </p:grpSpPr>
        <p:sp>
          <p:nvSpPr>
            <p:cNvPr id="83972" name="Rectangle 20"/>
            <p:cNvSpPr>
              <a:spLocks noChangeArrowheads="1"/>
            </p:cNvSpPr>
            <p:nvPr/>
          </p:nvSpPr>
          <p:spPr bwMode="auto">
            <a:xfrm>
              <a:off x="19812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op</a:t>
              </a:r>
            </a:p>
          </p:txBody>
        </p:sp>
        <p:sp>
          <p:nvSpPr>
            <p:cNvPr id="83973" name="Rectangle 21"/>
            <p:cNvSpPr>
              <a:spLocks noChangeArrowheads="1"/>
            </p:cNvSpPr>
            <p:nvPr/>
          </p:nvSpPr>
          <p:spPr bwMode="auto">
            <a:xfrm>
              <a:off x="28829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rs</a:t>
              </a:r>
            </a:p>
          </p:txBody>
        </p:sp>
        <p:sp>
          <p:nvSpPr>
            <p:cNvPr id="83974" name="Rectangle 22"/>
            <p:cNvSpPr>
              <a:spLocks noChangeArrowheads="1"/>
            </p:cNvSpPr>
            <p:nvPr/>
          </p:nvSpPr>
          <p:spPr bwMode="auto">
            <a:xfrm>
              <a:off x="37846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rt</a:t>
              </a:r>
            </a:p>
          </p:txBody>
        </p:sp>
        <p:sp>
          <p:nvSpPr>
            <p:cNvPr id="83975" name="Rectangle 23"/>
            <p:cNvSpPr>
              <a:spLocks noChangeArrowheads="1"/>
            </p:cNvSpPr>
            <p:nvPr/>
          </p:nvSpPr>
          <p:spPr bwMode="auto">
            <a:xfrm>
              <a:off x="4648200" y="1371600"/>
              <a:ext cx="27432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address</a:t>
              </a:r>
            </a:p>
          </p:txBody>
        </p:sp>
        <p:sp>
          <p:nvSpPr>
            <p:cNvPr id="83976" name="Rectangle 25"/>
            <p:cNvSpPr>
              <a:spLocks noChangeArrowheads="1"/>
            </p:cNvSpPr>
            <p:nvPr/>
          </p:nvSpPr>
          <p:spPr bwMode="auto">
            <a:xfrm>
              <a:off x="19812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31:26</a:t>
              </a:r>
            </a:p>
          </p:txBody>
        </p:sp>
        <p:sp>
          <p:nvSpPr>
            <p:cNvPr id="83977" name="Rectangle 26"/>
            <p:cNvSpPr>
              <a:spLocks noChangeArrowheads="1"/>
            </p:cNvSpPr>
            <p:nvPr/>
          </p:nvSpPr>
          <p:spPr bwMode="auto">
            <a:xfrm>
              <a:off x="28829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25:21</a:t>
              </a:r>
            </a:p>
          </p:txBody>
        </p:sp>
        <p:sp>
          <p:nvSpPr>
            <p:cNvPr id="83978" name="Rectangle 27"/>
            <p:cNvSpPr>
              <a:spLocks noChangeArrowheads="1"/>
            </p:cNvSpPr>
            <p:nvPr/>
          </p:nvSpPr>
          <p:spPr bwMode="auto">
            <a:xfrm>
              <a:off x="37846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20:16</a:t>
              </a:r>
            </a:p>
          </p:txBody>
        </p:sp>
        <p:sp>
          <p:nvSpPr>
            <p:cNvPr id="83979" name="Rectangle 28"/>
            <p:cNvSpPr>
              <a:spLocks noChangeArrowheads="1"/>
            </p:cNvSpPr>
            <p:nvPr/>
          </p:nvSpPr>
          <p:spPr bwMode="auto">
            <a:xfrm>
              <a:off x="4648200" y="1066800"/>
              <a:ext cx="27432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15:0</a:t>
              </a:r>
            </a:p>
          </p:txBody>
        </p:sp>
      </p:grpSp>
      <p:graphicFrame>
        <p:nvGraphicFramePr>
          <p:cNvPr id="2" name="Table 1"/>
          <p:cNvGraphicFramePr>
            <a:graphicFrameLocks noGrp="1"/>
          </p:cNvGraphicFramePr>
          <p:nvPr>
            <p:extLst>
              <p:ext uri="{D42A27DB-BD31-4B8C-83A1-F6EECF244321}">
                <p14:modId xmlns:p14="http://schemas.microsoft.com/office/powerpoint/2010/main" val="3763812189"/>
              </p:ext>
            </p:extLst>
          </p:nvPr>
        </p:nvGraphicFramePr>
        <p:xfrm>
          <a:off x="376794" y="889000"/>
          <a:ext cx="8518420" cy="1244600"/>
        </p:xfrm>
        <a:graphic>
          <a:graphicData uri="http://schemas.openxmlformats.org/drawingml/2006/table">
            <a:tbl>
              <a:tblPr>
                <a:tableStyleId>{5DA37D80-6434-44D0-A028-1B22A696006F}</a:tableStyleId>
              </a:tblPr>
              <a:tblGrid>
                <a:gridCol w="433139">
                  <a:extLst>
                    <a:ext uri="{9D8B030D-6E8A-4147-A177-3AD203B41FA5}">
                      <a16:colId xmlns:a16="http://schemas.microsoft.com/office/drawing/2014/main" val="20000"/>
                    </a:ext>
                  </a:extLst>
                </a:gridCol>
                <a:gridCol w="721900">
                  <a:extLst>
                    <a:ext uri="{9D8B030D-6E8A-4147-A177-3AD203B41FA5}">
                      <a16:colId xmlns:a16="http://schemas.microsoft.com/office/drawing/2014/main" val="20001"/>
                    </a:ext>
                  </a:extLst>
                </a:gridCol>
                <a:gridCol w="577520">
                  <a:extLst>
                    <a:ext uri="{9D8B030D-6E8A-4147-A177-3AD203B41FA5}">
                      <a16:colId xmlns:a16="http://schemas.microsoft.com/office/drawing/2014/main" val="20002"/>
                    </a:ext>
                  </a:extLst>
                </a:gridCol>
                <a:gridCol w="649710">
                  <a:extLst>
                    <a:ext uri="{9D8B030D-6E8A-4147-A177-3AD203B41FA5}">
                      <a16:colId xmlns:a16="http://schemas.microsoft.com/office/drawing/2014/main" val="20003"/>
                    </a:ext>
                  </a:extLst>
                </a:gridCol>
                <a:gridCol w="1732560">
                  <a:extLst>
                    <a:ext uri="{9D8B030D-6E8A-4147-A177-3AD203B41FA5}">
                      <a16:colId xmlns:a16="http://schemas.microsoft.com/office/drawing/2014/main" val="20004"/>
                    </a:ext>
                  </a:extLst>
                </a:gridCol>
                <a:gridCol w="4403591">
                  <a:extLst>
                    <a:ext uri="{9D8B030D-6E8A-4147-A177-3AD203B41FA5}">
                      <a16:colId xmlns:a16="http://schemas.microsoft.com/office/drawing/2014/main" val="20005"/>
                    </a:ext>
                  </a:extLst>
                </a:gridCol>
              </a:tblGrid>
              <a:tr h="22479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gridSpan="4">
                  <a:txBody>
                    <a:bodyPr/>
                    <a:lstStyle/>
                    <a:p>
                      <a:pPr algn="ctr" fontAlgn="b"/>
                      <a:r>
                        <a:rPr lang="en-US" sz="1600" u="none" strike="noStrike" dirty="0">
                          <a:effectLst/>
                        </a:rPr>
                        <a:t>Instruction Fields</a:t>
                      </a:r>
                      <a:endParaRPr lang="en-US" sz="16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fontAlgn="ctr"/>
                      <a:r>
                        <a:rPr lang="en-US" sz="1600" u="none" strike="noStrike" dirty="0">
                          <a:effectLst/>
                        </a:rPr>
                        <a:t>Expression</a:t>
                      </a:r>
                      <a:endParaRPr lang="en-US"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0"/>
                  </a:ext>
                </a:extLst>
              </a:tr>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6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0" i="0" u="none" strike="noStrike" dirty="0">
                          <a:solidFill>
                            <a:srgbClr val="000000"/>
                          </a:solidFill>
                          <a:effectLst/>
                          <a:latin typeface="+mj-lt"/>
                        </a:rPr>
                        <a:t>16</a:t>
                      </a:r>
                      <a:r>
                        <a:rPr lang="en-US" sz="1600" b="0" i="0" u="none" strike="noStrike" baseline="0" dirty="0">
                          <a:solidFill>
                            <a:srgbClr val="000000"/>
                          </a:solidFill>
                          <a:effectLst/>
                          <a:latin typeface="+mj-lt"/>
                        </a:rPr>
                        <a:t> bits</a:t>
                      </a:r>
                      <a:endParaRPr lang="en-US" sz="1600" b="0" i="0" u="none" strike="noStrike" dirty="0">
                        <a:solidFill>
                          <a:srgbClr val="000000"/>
                        </a:solidFill>
                        <a:effectLst/>
                        <a:latin typeface="+mj-lt"/>
                      </a:endParaRPr>
                    </a:p>
                  </a:txBody>
                  <a:tcPr marL="6350" marR="6350" marT="6350" marB="0" anchor="b"/>
                </a:tc>
                <a:tc vMerge="1">
                  <a:txBody>
                    <a:bodyPr/>
                    <a:lstStyle/>
                    <a:p>
                      <a:endParaRPr lang="en-US"/>
                    </a:p>
                  </a:txBody>
                  <a:tcPr/>
                </a:tc>
                <a:extLst>
                  <a:ext uri="{0D108BD9-81ED-4DB2-BD59-A6C34878D82A}">
                    <a16:rowId xmlns:a16="http://schemas.microsoft.com/office/drawing/2014/main" val="10001"/>
                  </a:ext>
                </a:extLst>
              </a:tr>
              <a:tr h="184150">
                <a:tc>
                  <a:txBody>
                    <a:bodyPr/>
                    <a:lstStyle/>
                    <a:p>
                      <a:pPr algn="ctr" fontAlgn="ctr"/>
                      <a:r>
                        <a:rPr lang="en-US" sz="1600" u="none" strike="noStrike" dirty="0">
                          <a:effectLst/>
                        </a:rPr>
                        <a:t>Inst.</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opcode</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rt</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offset</a:t>
                      </a:r>
                      <a:endParaRPr lang="en-US" sz="1600" b="0" i="0" u="none" strike="noStrike" dirty="0">
                        <a:solidFill>
                          <a:srgbClr val="000000"/>
                        </a:solidFill>
                        <a:effectLst/>
                        <a:latin typeface="Calibri" panose="020F0502020204030204" pitchFamily="34" charset="0"/>
                      </a:endParaRPr>
                    </a:p>
                  </a:txBody>
                  <a:tcPr marL="6350" marR="6350" marT="6350" marB="0" anchor="b"/>
                </a:tc>
                <a:tc vMerge="1">
                  <a:txBody>
                    <a:bodyPr/>
                    <a:lstStyle/>
                    <a:p>
                      <a:endParaRPr lang="en-US"/>
                    </a:p>
                  </a:txBody>
                  <a:tcPr/>
                </a:tc>
                <a:extLst>
                  <a:ext uri="{0D108BD9-81ED-4DB2-BD59-A6C34878D82A}">
                    <a16:rowId xmlns:a16="http://schemas.microsoft.com/office/drawing/2014/main" val="10002"/>
                  </a:ext>
                </a:extLst>
              </a:tr>
              <a:tr h="184150">
                <a:tc>
                  <a:txBody>
                    <a:bodyPr/>
                    <a:lstStyle/>
                    <a:p>
                      <a:pPr algn="l" fontAlgn="b"/>
                      <a:r>
                        <a:rPr lang="en-US" sz="1600" b="0" i="0" u="none" strike="noStrike" dirty="0">
                          <a:solidFill>
                            <a:srgbClr val="000000"/>
                          </a:solidFill>
                          <a:effectLst/>
                          <a:latin typeface="+mj-lt"/>
                        </a:rPr>
                        <a:t>bne</a:t>
                      </a:r>
                    </a:p>
                  </a:txBody>
                  <a:tcPr marL="6350" marR="6350" marT="6350" marB="0" anchor="b"/>
                </a:tc>
                <a:tc>
                  <a:txBody>
                    <a:bodyPr/>
                    <a:lstStyle/>
                    <a:p>
                      <a:pPr algn="l" fontAlgn="b"/>
                      <a:r>
                        <a:rPr lang="en-US" sz="1600" b="0" i="0" u="none" strike="noStrike" dirty="0">
                          <a:solidFill>
                            <a:srgbClr val="00B050"/>
                          </a:solidFill>
                          <a:effectLst/>
                          <a:latin typeface="+mj-lt"/>
                        </a:rPr>
                        <a:t>000101</a:t>
                      </a:r>
                    </a:p>
                  </a:txBody>
                  <a:tcPr marL="6350" marR="6350" marT="6350" marB="0" anchor="b"/>
                </a:tc>
                <a:tc>
                  <a:txBody>
                    <a:bodyPr/>
                    <a:lstStyle/>
                    <a:p>
                      <a:pPr algn="l" fontAlgn="b"/>
                      <a:r>
                        <a:rPr lang="en-US" sz="1600" b="0" i="0" u="none" strike="noStrike" dirty="0">
                          <a:solidFill>
                            <a:srgbClr val="000000"/>
                          </a:solidFill>
                          <a:effectLst/>
                          <a:latin typeface="+mj-lt"/>
                        </a:rPr>
                        <a:t>used</a:t>
                      </a:r>
                    </a:p>
                  </a:txBody>
                  <a:tcPr marL="6350" marR="6350" marT="6350" marB="0" anchor="b"/>
                </a:tc>
                <a:tc>
                  <a:txBody>
                    <a:bodyPr/>
                    <a:lstStyle/>
                    <a:p>
                      <a:pPr algn="l" fontAlgn="b"/>
                      <a:r>
                        <a:rPr lang="en-US" sz="1600" b="0" i="0" u="none" strike="noStrike" dirty="0">
                          <a:solidFill>
                            <a:srgbClr val="000000"/>
                          </a:solidFill>
                          <a:effectLst/>
                          <a:latin typeface="+mj-lt"/>
                        </a:rPr>
                        <a:t>used</a:t>
                      </a:r>
                    </a:p>
                  </a:txBody>
                  <a:tcPr marL="6350" marR="6350" marT="6350" marB="0" anchor="b"/>
                </a:tc>
                <a:tc>
                  <a:txBody>
                    <a:bodyPr/>
                    <a:lstStyle/>
                    <a:p>
                      <a:pPr algn="l" fontAlgn="b"/>
                      <a:r>
                        <a:rPr lang="en-US" sz="1600" b="0" i="0" u="none" strike="noStrike" dirty="0">
                          <a:solidFill>
                            <a:srgbClr val="000000"/>
                          </a:solidFill>
                          <a:effectLst/>
                          <a:latin typeface="+mj-lt"/>
                        </a:rPr>
                        <a:t>16 bits</a:t>
                      </a:r>
                      <a:r>
                        <a:rPr lang="en-US" sz="1600" b="1" i="0" u="none" strike="noStrike" dirty="0">
                          <a:solidFill>
                            <a:srgbClr val="000000"/>
                          </a:solidFill>
                          <a:effectLst/>
                          <a:latin typeface="+mj-lt"/>
                        </a:rPr>
                        <a:t> offset </a:t>
                      </a:r>
                      <a:r>
                        <a:rPr lang="en-US" sz="1600" b="0" i="0" u="none" strike="noStrike" dirty="0">
                          <a:solidFill>
                            <a:srgbClr val="000000"/>
                          </a:solidFill>
                          <a:effectLst/>
                          <a:latin typeface="+mj-lt"/>
                        </a:rPr>
                        <a:t>value</a:t>
                      </a:r>
                    </a:p>
                  </a:txBody>
                  <a:tcPr marL="6350" marR="6350" marT="6350" marB="0" anchor="b"/>
                </a:tc>
                <a:tc>
                  <a:txBody>
                    <a:bodyPr/>
                    <a:lstStyle/>
                    <a:p>
                      <a:pPr algn="l" fontAlgn="b"/>
                      <a:r>
                        <a:rPr lang="en-US" sz="1600" u="none" strike="noStrike" dirty="0">
                          <a:effectLst/>
                          <a:latin typeface="+mj-lt"/>
                        </a:rPr>
                        <a:t>If (Reg[rs] != Reg[rt]) </a:t>
                      </a:r>
                    </a:p>
                    <a:p>
                      <a:pPr algn="l" fontAlgn="b"/>
                      <a:r>
                        <a:rPr lang="en-US" sz="1600" u="none" strike="noStrike" dirty="0">
                          <a:effectLst/>
                          <a:latin typeface="+mj-lt"/>
                        </a:rPr>
                        <a:t>{PC = PC + 4 + offset*4 } else {PC = PC + 4}</a:t>
                      </a:r>
                      <a:endParaRPr lang="en-US" sz="16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10003"/>
                  </a:ext>
                </a:extLst>
              </a:tr>
            </a:tbl>
          </a:graphicData>
        </a:graphic>
      </p:graphicFrame>
      <p:sp>
        <p:nvSpPr>
          <p:cNvPr id="16" name="TextBox 15"/>
          <p:cNvSpPr txBox="1"/>
          <p:nvPr/>
        </p:nvSpPr>
        <p:spPr>
          <a:xfrm>
            <a:off x="228601" y="2298700"/>
            <a:ext cx="8763000" cy="3754874"/>
          </a:xfrm>
          <a:prstGeom prst="rect">
            <a:avLst/>
          </a:prstGeom>
          <a:noFill/>
        </p:spPr>
        <p:txBody>
          <a:bodyPr wrap="square" rtlCol="0">
            <a:spAutoFit/>
          </a:bodyPr>
          <a:lstStyle/>
          <a:p>
            <a:pPr marL="342900" indent="-342900">
              <a:buFont typeface="Arial" panose="020B0604020202020204" pitchFamily="34" charset="0"/>
              <a:buChar char="•"/>
            </a:pPr>
            <a:r>
              <a:rPr lang="en-US" sz="1400" dirty="0">
                <a:latin typeface="+mj-lt"/>
              </a:rPr>
              <a:t>First read the contents of the </a:t>
            </a:r>
            <a:r>
              <a:rPr lang="en-US" sz="1400" b="1" dirty="0">
                <a:latin typeface="+mj-lt"/>
              </a:rPr>
              <a:t>“rs” </a:t>
            </a:r>
            <a:r>
              <a:rPr lang="en-US" sz="1400" dirty="0">
                <a:latin typeface="+mj-lt"/>
              </a:rPr>
              <a:t>and</a:t>
            </a:r>
            <a:r>
              <a:rPr lang="en-US" sz="1400" b="1" dirty="0">
                <a:latin typeface="+mj-lt"/>
              </a:rPr>
              <a:t> “rt” </a:t>
            </a:r>
            <a:r>
              <a:rPr lang="en-US" sz="1400" dirty="0">
                <a:latin typeface="+mj-lt"/>
              </a:rPr>
              <a:t>registers  (</a:t>
            </a:r>
            <a:r>
              <a:rPr lang="en-US" sz="1400" b="1" dirty="0">
                <a:latin typeface="+mj-lt"/>
              </a:rPr>
              <a:t>Reg[rs], Reg[rt]</a:t>
            </a:r>
            <a:r>
              <a:rPr lang="en-US" sz="1400" dirty="0">
                <a:latin typeface="+mj-lt"/>
              </a:rPr>
              <a:t>)</a:t>
            </a:r>
          </a:p>
          <a:p>
            <a:pPr marL="342900" indent="-342900">
              <a:buFont typeface="Arial" panose="020B0604020202020204" pitchFamily="34" charset="0"/>
              <a:buChar char="•"/>
            </a:pPr>
            <a:r>
              <a:rPr lang="en-US" sz="1400" dirty="0">
                <a:latin typeface="+mj-lt"/>
              </a:rPr>
              <a:t>Then feed these values to the ALU. Configure ALU to check for the “</a:t>
            </a:r>
            <a:r>
              <a:rPr lang="en-US" sz="1400" b="1" dirty="0">
                <a:latin typeface="+mj-lt"/>
              </a:rPr>
              <a:t>bne</a:t>
            </a:r>
            <a:r>
              <a:rPr lang="en-US" sz="1400" dirty="0">
                <a:latin typeface="+mj-lt"/>
              </a:rPr>
              <a:t>” condition)</a:t>
            </a:r>
          </a:p>
          <a:p>
            <a:pPr marL="342900" indent="-342900">
              <a:buFont typeface="Arial" panose="020B0604020202020204" pitchFamily="34" charset="0"/>
              <a:buChar char="•"/>
            </a:pPr>
            <a:r>
              <a:rPr lang="en-US" sz="1400" dirty="0">
                <a:latin typeface="+mj-lt"/>
              </a:rPr>
              <a:t>If the condition is met, PC should be updated with the new address to continue execution from. </a:t>
            </a:r>
          </a:p>
          <a:p>
            <a:r>
              <a:rPr lang="en-US" sz="1400" dirty="0">
                <a:latin typeface="+mj-lt"/>
              </a:rPr>
              <a:t>        The top “</a:t>
            </a:r>
            <a:r>
              <a:rPr lang="en-US" sz="1400" b="1" dirty="0">
                <a:latin typeface="+mj-lt"/>
              </a:rPr>
              <a:t>Adder</a:t>
            </a:r>
            <a:r>
              <a:rPr lang="en-US" sz="1400" dirty="0">
                <a:latin typeface="+mj-lt"/>
              </a:rPr>
              <a:t>” component in the datapath handles the branch target address calculation by adding  </a:t>
            </a:r>
          </a:p>
          <a:p>
            <a:r>
              <a:rPr lang="en-US" sz="1400" b="1" dirty="0">
                <a:latin typeface="+mj-lt"/>
              </a:rPr>
              <a:t>        PC+4</a:t>
            </a:r>
            <a:r>
              <a:rPr lang="en-US" sz="1400" dirty="0">
                <a:latin typeface="+mj-lt"/>
              </a:rPr>
              <a:t> with the </a:t>
            </a:r>
            <a:r>
              <a:rPr lang="en-US" sz="1400" b="1" dirty="0">
                <a:latin typeface="+mj-lt"/>
              </a:rPr>
              <a:t>4*offset value </a:t>
            </a:r>
            <a:r>
              <a:rPr lang="en-US" sz="1400" dirty="0">
                <a:latin typeface="+mj-lt"/>
              </a:rPr>
              <a:t>(The </a:t>
            </a:r>
            <a:r>
              <a:rPr lang="en-US" sz="1400" b="1" dirty="0">
                <a:latin typeface="+mj-lt"/>
              </a:rPr>
              <a:t>offset</a:t>
            </a:r>
            <a:r>
              <a:rPr lang="en-US" sz="1400" dirty="0">
                <a:latin typeface="+mj-lt"/>
              </a:rPr>
              <a:t> amount is an integer value that needs to be sign extended </a:t>
            </a:r>
          </a:p>
          <a:p>
            <a:r>
              <a:rPr lang="en-US" sz="1400" dirty="0">
                <a:latin typeface="+mj-lt"/>
              </a:rPr>
              <a:t>        and then multiplied by </a:t>
            </a:r>
            <a:r>
              <a:rPr lang="en-US" sz="1400" b="1" dirty="0">
                <a:latin typeface="+mj-lt"/>
              </a:rPr>
              <a:t>4 </a:t>
            </a:r>
            <a:r>
              <a:rPr lang="en-US" sz="1400" dirty="0">
                <a:latin typeface="+mj-lt"/>
              </a:rPr>
              <a:t>(byte addressing) using the </a:t>
            </a:r>
            <a:r>
              <a:rPr lang="en-US" sz="1400" b="1" dirty="0">
                <a:latin typeface="+mj-lt"/>
              </a:rPr>
              <a:t>Shift Left 2 </a:t>
            </a:r>
            <a:r>
              <a:rPr lang="en-US" sz="1400" dirty="0">
                <a:latin typeface="+mj-lt"/>
              </a:rPr>
              <a:t>component).</a:t>
            </a:r>
          </a:p>
          <a:p>
            <a:pPr marL="342900" indent="-342900">
              <a:buFont typeface="Arial" panose="020B0604020202020204" pitchFamily="34" charset="0"/>
              <a:buChar char="•"/>
            </a:pPr>
            <a:r>
              <a:rPr lang="en-US" sz="1400" dirty="0">
                <a:latin typeface="+mj-lt"/>
              </a:rPr>
              <a:t>Note that PC+4 is already available to the datapath. </a:t>
            </a:r>
          </a:p>
          <a:p>
            <a:endParaRPr lang="en-US" sz="1400" dirty="0">
              <a:latin typeface="+mj-lt"/>
            </a:endParaRPr>
          </a:p>
          <a:p>
            <a:pPr marL="342900" indent="-342900">
              <a:buFont typeface="Arial" panose="020B0604020202020204" pitchFamily="34" charset="0"/>
              <a:buChar char="•"/>
            </a:pPr>
            <a:r>
              <a:rPr lang="en-US" sz="1400" dirty="0">
                <a:latin typeface="+mj-lt"/>
              </a:rPr>
              <a:t>Controller will determine that this is a “</a:t>
            </a:r>
            <a:r>
              <a:rPr lang="en-US" sz="1400" b="1" dirty="0">
                <a:latin typeface="+mj-lt"/>
              </a:rPr>
              <a:t>bne</a:t>
            </a:r>
            <a:r>
              <a:rPr lang="en-US" sz="1400" dirty="0">
                <a:latin typeface="+mj-lt"/>
              </a:rPr>
              <a:t>” instruction based on its unique opcode value of </a:t>
            </a:r>
            <a:r>
              <a:rPr lang="en-US" sz="1400" b="1" dirty="0">
                <a:solidFill>
                  <a:srgbClr val="00B050"/>
                </a:solidFill>
                <a:latin typeface="+mj-lt"/>
              </a:rPr>
              <a:t>5</a:t>
            </a:r>
            <a:r>
              <a:rPr lang="en-US" sz="1400" dirty="0">
                <a:latin typeface="+mj-lt"/>
              </a:rPr>
              <a:t>. </a:t>
            </a:r>
            <a:endParaRPr lang="en-US" sz="1400" b="1" dirty="0">
              <a:latin typeface="+mj-lt"/>
            </a:endParaRPr>
          </a:p>
          <a:p>
            <a:pPr marL="342900" indent="-342900">
              <a:buFont typeface="Arial" panose="020B0604020202020204" pitchFamily="34" charset="0"/>
              <a:buChar char="•"/>
            </a:pPr>
            <a:r>
              <a:rPr lang="en-US" sz="1400" b="1" dirty="0">
                <a:latin typeface="+mj-lt"/>
              </a:rPr>
              <a:t>Now let’s identify the values of datapath control signals for executing the “bne” instruction.  You will see the role of the mux controlled by the PCSrc signal with this exercise. (next slide)</a:t>
            </a:r>
          </a:p>
          <a:p>
            <a:endParaRPr lang="en-US" sz="1400" b="1" dirty="0">
              <a:latin typeface="+mj-lt"/>
            </a:endParaRPr>
          </a:p>
          <a:p>
            <a:pPr marL="342900" indent="-342900">
              <a:buFont typeface="Arial" panose="020B0604020202020204" pitchFamily="34" charset="0"/>
              <a:buChar char="•"/>
            </a:pPr>
            <a:r>
              <a:rPr lang="en-US" sz="1400" b="1" dirty="0">
                <a:latin typeface="+mj-lt"/>
              </a:rPr>
              <a:t>Note 1: </a:t>
            </a:r>
            <a:r>
              <a:rPr lang="en-US" sz="1400" dirty="0">
                <a:latin typeface="+mj-lt"/>
              </a:rPr>
              <a:t>You may need additional logic to control the </a:t>
            </a:r>
            <a:r>
              <a:rPr lang="en-US" sz="1400" b="1" dirty="0">
                <a:latin typeface="+mj-lt"/>
              </a:rPr>
              <a:t>PCSrc </a:t>
            </a:r>
            <a:r>
              <a:rPr lang="en-US" sz="1400" dirty="0">
                <a:latin typeface="+mj-lt"/>
              </a:rPr>
              <a:t>signal</a:t>
            </a:r>
            <a:r>
              <a:rPr lang="en-US" sz="1400" b="1" dirty="0">
                <a:latin typeface="+mj-lt"/>
              </a:rPr>
              <a:t> </a:t>
            </a:r>
            <a:r>
              <a:rPr lang="en-US" sz="1400" dirty="0">
                <a:latin typeface="+mj-lt"/>
              </a:rPr>
              <a:t>for bne instruction. If instruction is bne and the condition is met then </a:t>
            </a:r>
            <a:r>
              <a:rPr lang="en-US" sz="1400" b="1" dirty="0">
                <a:latin typeface="+mj-lt"/>
              </a:rPr>
              <a:t>PCSrc</a:t>
            </a:r>
            <a:r>
              <a:rPr lang="en-US" sz="1400" dirty="0">
                <a:latin typeface="+mj-lt"/>
              </a:rPr>
              <a:t> </a:t>
            </a:r>
            <a:r>
              <a:rPr lang="en-US" sz="1400" b="1" dirty="0">
                <a:latin typeface="+mj-lt"/>
              </a:rPr>
              <a:t>MUX</a:t>
            </a:r>
            <a:r>
              <a:rPr lang="en-US" sz="1400" dirty="0">
                <a:latin typeface="+mj-lt"/>
              </a:rPr>
              <a:t> should feed the address calculated by the adder component back in to the PC register, otherwise </a:t>
            </a:r>
            <a:r>
              <a:rPr lang="en-US" sz="1400" b="1" dirty="0">
                <a:latin typeface="+mj-lt"/>
              </a:rPr>
              <a:t>PCSrc</a:t>
            </a:r>
            <a:r>
              <a:rPr lang="en-US" sz="1400" dirty="0">
                <a:latin typeface="+mj-lt"/>
              </a:rPr>
              <a:t> </a:t>
            </a:r>
            <a:r>
              <a:rPr lang="en-US" sz="1400" b="1" dirty="0">
                <a:latin typeface="+mj-lt"/>
              </a:rPr>
              <a:t>MUX</a:t>
            </a:r>
            <a:r>
              <a:rPr lang="en-US" sz="1400" dirty="0">
                <a:latin typeface="+mj-lt"/>
              </a:rPr>
              <a:t> should feed the </a:t>
            </a:r>
            <a:r>
              <a:rPr lang="en-US" sz="1400" b="1" dirty="0">
                <a:latin typeface="+mj-lt"/>
              </a:rPr>
              <a:t>PC+4 </a:t>
            </a:r>
            <a:r>
              <a:rPr lang="en-US" sz="1400" dirty="0">
                <a:latin typeface="+mj-lt"/>
              </a:rPr>
              <a:t>back into the PC register. </a:t>
            </a:r>
          </a:p>
          <a:p>
            <a:pPr marL="342900" indent="-342900">
              <a:buFont typeface="Arial" panose="020B0604020202020204" pitchFamily="34" charset="0"/>
              <a:buChar char="•"/>
            </a:pPr>
            <a:r>
              <a:rPr lang="en-US" sz="1400" dirty="0">
                <a:latin typeface="+mj-lt"/>
              </a:rPr>
              <a:t>Note 2: Some control signals may not be needed for this operation. In that case you must set those control values to </a:t>
            </a:r>
            <a:r>
              <a:rPr lang="en-US" sz="1400" b="1" dirty="0">
                <a:latin typeface="+mj-lt"/>
              </a:rPr>
              <a:t>“X” (don’t care) </a:t>
            </a:r>
            <a:r>
              <a:rPr lang="en-US" sz="1400" dirty="0">
                <a:latin typeface="+mj-lt"/>
              </a:rPr>
              <a:t>to receive full credit. </a:t>
            </a:r>
          </a:p>
        </p:txBody>
      </p:sp>
    </p:spTree>
    <p:extLst>
      <p:ext uri="{BB962C8B-B14F-4D97-AF65-F5344CB8AC3E}">
        <p14:creationId xmlns:p14="http://schemas.microsoft.com/office/powerpoint/2010/main" val="42422216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p:cNvSpPr>
            <a:spLocks noGrp="1" noChangeArrowheads="1"/>
          </p:cNvSpPr>
          <p:nvPr>
            <p:ph type="body" idx="4294967295"/>
          </p:nvPr>
        </p:nvSpPr>
        <p:spPr>
          <a:xfrm>
            <a:off x="0" y="1143000"/>
            <a:ext cx="8382000" cy="4114800"/>
          </a:xfrm>
        </p:spPr>
        <p:txBody>
          <a:bodyPr/>
          <a:lstStyle/>
          <a:p>
            <a:pPr>
              <a:buFontTx/>
              <a:buNone/>
            </a:pP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p:txBody>
      </p:sp>
      <p:pic>
        <p:nvPicPr>
          <p:cNvPr id="5" name="Picture 3" descr="C:\Users\akoglu\Dropbox\ece274\datapa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01" y="152400"/>
            <a:ext cx="8696999" cy="39623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1107348122"/>
              </p:ext>
            </p:extLst>
          </p:nvPr>
        </p:nvGraphicFramePr>
        <p:xfrm>
          <a:off x="0" y="4145280"/>
          <a:ext cx="9100061" cy="741680"/>
        </p:xfrm>
        <a:graphic>
          <a:graphicData uri="http://schemas.openxmlformats.org/drawingml/2006/table">
            <a:tbl>
              <a:tblPr firstRow="1" bandRow="1">
                <a:tableStyleId>{5940675A-B579-460E-94D1-54222C63F5DA}</a:tableStyleId>
              </a:tblPr>
              <a:tblGrid>
                <a:gridCol w="630978">
                  <a:extLst>
                    <a:ext uri="{9D8B030D-6E8A-4147-A177-3AD203B41FA5}">
                      <a16:colId xmlns:a16="http://schemas.microsoft.com/office/drawing/2014/main" val="20000"/>
                    </a:ext>
                  </a:extLst>
                </a:gridCol>
                <a:gridCol w="694072">
                  <a:extLst>
                    <a:ext uri="{9D8B030D-6E8A-4147-A177-3AD203B41FA5}">
                      <a16:colId xmlns:a16="http://schemas.microsoft.com/office/drawing/2014/main" val="20001"/>
                    </a:ext>
                  </a:extLst>
                </a:gridCol>
                <a:gridCol w="883365">
                  <a:extLst>
                    <a:ext uri="{9D8B030D-6E8A-4147-A177-3AD203B41FA5}">
                      <a16:colId xmlns:a16="http://schemas.microsoft.com/office/drawing/2014/main" val="20002"/>
                    </a:ext>
                  </a:extLst>
                </a:gridCol>
                <a:gridCol w="757170">
                  <a:extLst>
                    <a:ext uri="{9D8B030D-6E8A-4147-A177-3AD203B41FA5}">
                      <a16:colId xmlns:a16="http://schemas.microsoft.com/office/drawing/2014/main" val="20003"/>
                    </a:ext>
                  </a:extLst>
                </a:gridCol>
                <a:gridCol w="694072">
                  <a:extLst>
                    <a:ext uri="{9D8B030D-6E8A-4147-A177-3AD203B41FA5}">
                      <a16:colId xmlns:a16="http://schemas.microsoft.com/office/drawing/2014/main" val="20004"/>
                    </a:ext>
                  </a:extLst>
                </a:gridCol>
                <a:gridCol w="946461">
                  <a:extLst>
                    <a:ext uri="{9D8B030D-6E8A-4147-A177-3AD203B41FA5}">
                      <a16:colId xmlns:a16="http://schemas.microsoft.com/office/drawing/2014/main" val="20005"/>
                    </a:ext>
                  </a:extLst>
                </a:gridCol>
                <a:gridCol w="946461">
                  <a:extLst>
                    <a:ext uri="{9D8B030D-6E8A-4147-A177-3AD203B41FA5}">
                      <a16:colId xmlns:a16="http://schemas.microsoft.com/office/drawing/2014/main" val="20006"/>
                    </a:ext>
                  </a:extLst>
                </a:gridCol>
                <a:gridCol w="1065645">
                  <a:extLst>
                    <a:ext uri="{9D8B030D-6E8A-4147-A177-3AD203B41FA5}">
                      <a16:colId xmlns:a16="http://schemas.microsoft.com/office/drawing/2014/main" val="20007"/>
                    </a:ext>
                  </a:extLst>
                </a:gridCol>
                <a:gridCol w="827279">
                  <a:extLst>
                    <a:ext uri="{9D8B030D-6E8A-4147-A177-3AD203B41FA5}">
                      <a16:colId xmlns:a16="http://schemas.microsoft.com/office/drawing/2014/main" val="20008"/>
                    </a:ext>
                  </a:extLst>
                </a:gridCol>
                <a:gridCol w="827279">
                  <a:extLst>
                    <a:ext uri="{9D8B030D-6E8A-4147-A177-3AD203B41FA5}">
                      <a16:colId xmlns:a16="http://schemas.microsoft.com/office/drawing/2014/main" val="4011997378"/>
                    </a:ext>
                  </a:extLst>
                </a:gridCol>
                <a:gridCol w="827279">
                  <a:extLst>
                    <a:ext uri="{9D8B030D-6E8A-4147-A177-3AD203B41FA5}">
                      <a16:colId xmlns:a16="http://schemas.microsoft.com/office/drawing/2014/main" val="2120262782"/>
                    </a:ext>
                  </a:extLst>
                </a:gridCol>
              </a:tblGrid>
              <a:tr h="370840">
                <a:tc>
                  <a:txBody>
                    <a:bodyPr/>
                    <a:lstStyle/>
                    <a:p>
                      <a:pPr algn="ctr"/>
                      <a:r>
                        <a:rPr lang="en-US" sz="1400" dirty="0"/>
                        <a:t>Type</a:t>
                      </a:r>
                    </a:p>
                  </a:txBody>
                  <a:tcPr marL="0" marR="0" marT="0" marB="0"/>
                </a:tc>
                <a:tc>
                  <a:txBody>
                    <a:bodyPr/>
                    <a:lstStyle/>
                    <a:p>
                      <a:pPr algn="ctr"/>
                      <a:r>
                        <a:rPr lang="en-US" sz="1400" dirty="0">
                          <a:solidFill>
                            <a:srgbClr val="00B0F0"/>
                          </a:solidFill>
                        </a:rPr>
                        <a:t>RegDst</a:t>
                      </a:r>
                    </a:p>
                  </a:txBody>
                  <a:tcPr marL="0" marR="0" marT="0" marB="0"/>
                </a:tc>
                <a:tc>
                  <a:txBody>
                    <a:bodyPr/>
                    <a:lstStyle/>
                    <a:p>
                      <a:pPr algn="ctr"/>
                      <a:r>
                        <a:rPr lang="en-US" sz="1400" dirty="0">
                          <a:solidFill>
                            <a:srgbClr val="00B0F0"/>
                          </a:solidFill>
                        </a:rPr>
                        <a:t>RegWrite</a:t>
                      </a:r>
                    </a:p>
                  </a:txBody>
                  <a:tcPr marL="0" marR="0" marT="0" marB="0"/>
                </a:tc>
                <a:tc>
                  <a:txBody>
                    <a:bodyPr/>
                    <a:lstStyle/>
                    <a:p>
                      <a:pPr algn="ctr"/>
                      <a:r>
                        <a:rPr lang="en-US" sz="1400" dirty="0">
                          <a:solidFill>
                            <a:srgbClr val="00B0F0"/>
                          </a:solidFill>
                        </a:rPr>
                        <a:t>ALUSrc</a:t>
                      </a:r>
                    </a:p>
                  </a:txBody>
                  <a:tcPr marL="0" marR="0" marT="0" marB="0"/>
                </a:tc>
                <a:tc>
                  <a:txBody>
                    <a:bodyPr/>
                    <a:lstStyle/>
                    <a:p>
                      <a:pPr algn="ctr"/>
                      <a:r>
                        <a:rPr lang="en-US" sz="1400" dirty="0">
                          <a:solidFill>
                            <a:srgbClr val="00B0F0"/>
                          </a:solidFill>
                        </a:rPr>
                        <a:t>ALUOp</a:t>
                      </a:r>
                    </a:p>
                  </a:txBody>
                  <a:tcPr marL="0" marR="0" marT="0" marB="0"/>
                </a:tc>
                <a:tc>
                  <a:txBody>
                    <a:bodyPr/>
                    <a:lstStyle/>
                    <a:p>
                      <a:pPr algn="ctr"/>
                      <a:r>
                        <a:rPr lang="en-US" sz="1400" dirty="0">
                          <a:solidFill>
                            <a:srgbClr val="00B0F0"/>
                          </a:solidFill>
                        </a:rPr>
                        <a:t>MemRead</a:t>
                      </a:r>
                    </a:p>
                  </a:txBody>
                  <a:tcPr marL="0" marR="0" marT="0" marB="0"/>
                </a:tc>
                <a:tc>
                  <a:txBody>
                    <a:bodyPr/>
                    <a:lstStyle/>
                    <a:p>
                      <a:pPr algn="ctr"/>
                      <a:r>
                        <a:rPr lang="en-US" sz="1400" dirty="0">
                          <a:solidFill>
                            <a:srgbClr val="00B0F0"/>
                          </a:solidFill>
                        </a:rPr>
                        <a:t>MemWrite</a:t>
                      </a:r>
                    </a:p>
                  </a:txBody>
                  <a:tcPr marL="0" marR="0" marT="0" marB="0"/>
                </a:tc>
                <a:tc>
                  <a:txBody>
                    <a:bodyPr/>
                    <a:lstStyle/>
                    <a:p>
                      <a:pPr algn="ctr"/>
                      <a:r>
                        <a:rPr lang="en-US" sz="1400" dirty="0">
                          <a:solidFill>
                            <a:srgbClr val="00B0F0"/>
                          </a:solidFill>
                        </a:rPr>
                        <a:t>MemtoReg</a:t>
                      </a:r>
                    </a:p>
                  </a:txBody>
                  <a:tcPr marL="0" marR="0" marT="0" marB="0"/>
                </a:tc>
                <a:tc>
                  <a:txBody>
                    <a:bodyPr/>
                    <a:lstStyle/>
                    <a:p>
                      <a:pPr algn="ctr"/>
                      <a:r>
                        <a:rPr lang="en-US" sz="1400" dirty="0">
                          <a:solidFill>
                            <a:srgbClr val="00B0F0"/>
                          </a:solidFill>
                        </a:rPr>
                        <a:t>PCSrc</a:t>
                      </a:r>
                    </a:p>
                  </a:txBody>
                  <a:tcPr marL="0" marR="0" marT="0" marB="0"/>
                </a:tc>
                <a:tc>
                  <a:txBody>
                    <a:bodyPr/>
                    <a:lstStyle/>
                    <a:p>
                      <a:pPr algn="ctr"/>
                      <a:r>
                        <a:rPr lang="en-US" sz="1400" dirty="0">
                          <a:solidFill>
                            <a:srgbClr val="00B0F0"/>
                          </a:solidFill>
                        </a:rPr>
                        <a:t>Shl_sel</a:t>
                      </a:r>
                    </a:p>
                  </a:txBody>
                  <a:tcPr marL="0" marR="0" marT="0" marB="0"/>
                </a:tc>
                <a:tc>
                  <a:txBody>
                    <a:bodyPr/>
                    <a:lstStyle/>
                    <a:p>
                      <a:pPr algn="ctr"/>
                      <a:r>
                        <a:rPr lang="en-US" sz="1400" dirty="0">
                          <a:solidFill>
                            <a:srgbClr val="00B0F0"/>
                          </a:solidFill>
                        </a:rPr>
                        <a:t>Shr_sel</a:t>
                      </a:r>
                    </a:p>
                  </a:txBody>
                  <a:tcPr marL="0" marR="0" marT="0" marB="0"/>
                </a:tc>
                <a:extLst>
                  <a:ext uri="{0D108BD9-81ED-4DB2-BD59-A6C34878D82A}">
                    <a16:rowId xmlns:a16="http://schemas.microsoft.com/office/drawing/2014/main" val="10000"/>
                  </a:ext>
                </a:extLst>
              </a:tr>
              <a:tr h="370840">
                <a:tc>
                  <a:txBody>
                    <a:bodyPr/>
                    <a:lstStyle/>
                    <a:p>
                      <a:pPr algn="ctr"/>
                      <a:r>
                        <a:rPr lang="en-US" sz="1400" dirty="0"/>
                        <a:t>bne</a:t>
                      </a:r>
                    </a:p>
                  </a:txBody>
                  <a:tcPr marL="0" marR="0" marT="0" marB="0"/>
                </a:tc>
                <a:tc>
                  <a:txBody>
                    <a:bodyPr/>
                    <a:lstStyle/>
                    <a:p>
                      <a:pPr algn="ctr"/>
                      <a:r>
                        <a:rPr lang="en-US" sz="1400" dirty="0"/>
                        <a:t>x</a:t>
                      </a:r>
                    </a:p>
                  </a:txBody>
                  <a:tcPr marL="0" marR="0" marT="0" marB="0"/>
                </a:tc>
                <a:tc>
                  <a:txBody>
                    <a:bodyPr/>
                    <a:lstStyle/>
                    <a:p>
                      <a:pPr algn="ctr"/>
                      <a:r>
                        <a:rPr lang="en-US" sz="1400" dirty="0"/>
                        <a:t>0</a:t>
                      </a:r>
                    </a:p>
                  </a:txBody>
                  <a:tcPr marL="0" marR="0" marT="0" marB="0"/>
                </a:tc>
                <a:tc>
                  <a:txBody>
                    <a:bodyPr/>
                    <a:lstStyle/>
                    <a:p>
                      <a:pPr algn="ctr"/>
                      <a:r>
                        <a:rPr lang="en-US" sz="1400" dirty="0"/>
                        <a:t>0</a:t>
                      </a:r>
                    </a:p>
                  </a:txBody>
                  <a:tcPr marL="0" marR="0" marT="0" marB="0"/>
                </a:tc>
                <a:tc>
                  <a:txBody>
                    <a:bodyPr/>
                    <a:lstStyle/>
                    <a:p>
                      <a:pPr algn="ctr"/>
                      <a:r>
                        <a:rPr lang="en-US" sz="1400" dirty="0"/>
                        <a:t>0111</a:t>
                      </a:r>
                    </a:p>
                  </a:txBody>
                  <a:tcPr marL="0" marR="0" marT="0" marB="0"/>
                </a:tc>
                <a:tc>
                  <a:txBody>
                    <a:bodyPr/>
                    <a:lstStyle/>
                    <a:p>
                      <a:pPr algn="ctr"/>
                      <a:r>
                        <a:rPr lang="en-US" sz="1400" dirty="0"/>
                        <a:t>0</a:t>
                      </a:r>
                    </a:p>
                  </a:txBody>
                  <a:tcPr marL="0" marR="0" marT="0" marB="0"/>
                </a:tc>
                <a:tc>
                  <a:txBody>
                    <a:bodyPr/>
                    <a:lstStyle/>
                    <a:p>
                      <a:pPr algn="ctr"/>
                      <a:r>
                        <a:rPr lang="en-US" sz="1400" dirty="0"/>
                        <a:t>0</a:t>
                      </a:r>
                    </a:p>
                  </a:txBody>
                  <a:tcPr marL="0" marR="0" marT="0" marB="0"/>
                </a:tc>
                <a:tc>
                  <a:txBody>
                    <a:bodyPr/>
                    <a:lstStyle/>
                    <a:p>
                      <a:pPr algn="ctr"/>
                      <a:r>
                        <a:rPr lang="en-US" sz="1400" dirty="0"/>
                        <a:t>x</a:t>
                      </a:r>
                    </a:p>
                  </a:txBody>
                  <a:tcPr marL="0" marR="0" marT="0" marB="0"/>
                </a:tc>
                <a:tc>
                  <a:txBody>
                    <a:bodyPr/>
                    <a:lstStyle/>
                    <a:p>
                      <a:pPr algn="ctr"/>
                      <a:r>
                        <a:rPr lang="en-US" sz="1400" dirty="0"/>
                        <a:t>x</a:t>
                      </a:r>
                    </a:p>
                  </a:txBody>
                  <a:tcPr marL="0" marR="0" marT="0" marB="0"/>
                </a:tc>
                <a:tc>
                  <a:txBody>
                    <a:bodyPr/>
                    <a:lstStyle/>
                    <a:p>
                      <a:pPr algn="ctr"/>
                      <a:r>
                        <a:rPr lang="en-US" sz="1400" dirty="0"/>
                        <a:t>x</a:t>
                      </a:r>
                    </a:p>
                  </a:txBody>
                  <a:tcPr marL="0" marR="0" marT="0" marB="0"/>
                </a:tc>
                <a:tc>
                  <a:txBody>
                    <a:bodyPr/>
                    <a:lstStyle/>
                    <a:p>
                      <a:pPr algn="ctr"/>
                      <a:r>
                        <a:rPr lang="en-US" sz="1400" dirty="0"/>
                        <a:t>0</a:t>
                      </a:r>
                    </a:p>
                  </a:txBody>
                  <a:tcPr marL="0" marR="0" marT="0" marB="0"/>
                </a:tc>
                <a:extLst>
                  <a:ext uri="{0D108BD9-81ED-4DB2-BD59-A6C34878D82A}">
                    <a16:rowId xmlns:a16="http://schemas.microsoft.com/office/drawing/2014/main" val="10001"/>
                  </a:ext>
                </a:extLst>
              </a:tr>
            </a:tbl>
          </a:graphicData>
        </a:graphic>
      </p:graphicFrame>
      <p:sp>
        <p:nvSpPr>
          <p:cNvPr id="11" name="TextBox 10"/>
          <p:cNvSpPr txBox="1"/>
          <p:nvPr/>
        </p:nvSpPr>
        <p:spPr>
          <a:xfrm>
            <a:off x="0" y="3569315"/>
            <a:ext cx="2530501" cy="461665"/>
          </a:xfrm>
          <a:prstGeom prst="rect">
            <a:avLst/>
          </a:prstGeom>
          <a:noFill/>
        </p:spPr>
        <p:txBody>
          <a:bodyPr wrap="none" rtlCol="0">
            <a:spAutoFit/>
          </a:bodyPr>
          <a:lstStyle/>
          <a:p>
            <a:r>
              <a:rPr lang="en-US" b="1" dirty="0">
                <a:solidFill>
                  <a:srgbClr val="FF0000"/>
                </a:solidFill>
              </a:rPr>
              <a:t>Pre-Lab 1: Task 2</a:t>
            </a:r>
          </a:p>
        </p:txBody>
      </p:sp>
      <p:graphicFrame>
        <p:nvGraphicFramePr>
          <p:cNvPr id="7" name="Table 6"/>
          <p:cNvGraphicFramePr>
            <a:graphicFrameLocks noGrp="1"/>
          </p:cNvGraphicFramePr>
          <p:nvPr>
            <p:extLst>
              <p:ext uri="{D42A27DB-BD31-4B8C-83A1-F6EECF244321}">
                <p14:modId xmlns:p14="http://schemas.microsoft.com/office/powerpoint/2010/main" val="3148877387"/>
              </p:ext>
            </p:extLst>
          </p:nvPr>
        </p:nvGraphicFramePr>
        <p:xfrm>
          <a:off x="108461" y="5395347"/>
          <a:ext cx="8991601" cy="1244600"/>
        </p:xfrm>
        <a:graphic>
          <a:graphicData uri="http://schemas.openxmlformats.org/drawingml/2006/table">
            <a:tbl>
              <a:tblPr>
                <a:tableStyleId>{5DA37D80-6434-44D0-A028-1B22A696006F}</a:tableStyleId>
              </a:tblPr>
              <a:tblGrid>
                <a:gridCol w="457199">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4648202">
                  <a:extLst>
                    <a:ext uri="{9D8B030D-6E8A-4147-A177-3AD203B41FA5}">
                      <a16:colId xmlns:a16="http://schemas.microsoft.com/office/drawing/2014/main" val="20005"/>
                    </a:ext>
                  </a:extLst>
                </a:gridCol>
              </a:tblGrid>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gridSpan="4">
                  <a:txBody>
                    <a:bodyPr/>
                    <a:lstStyle/>
                    <a:p>
                      <a:pPr algn="ctr" fontAlgn="b"/>
                      <a:r>
                        <a:rPr lang="en-US" sz="1600" u="none" strike="noStrike" dirty="0">
                          <a:effectLst/>
                        </a:rPr>
                        <a:t>Instruction Fields</a:t>
                      </a:r>
                      <a:endParaRPr lang="en-US" sz="16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fontAlgn="ctr"/>
                      <a:r>
                        <a:rPr lang="en-US" sz="1600" u="none" strike="noStrike" dirty="0">
                          <a:effectLst/>
                        </a:rPr>
                        <a:t>Expression</a:t>
                      </a:r>
                      <a:endParaRPr lang="en-US"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0"/>
                  </a:ext>
                </a:extLst>
              </a:tr>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6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0" i="0" u="none" strike="noStrike" dirty="0">
                          <a:solidFill>
                            <a:srgbClr val="000000"/>
                          </a:solidFill>
                          <a:effectLst/>
                          <a:latin typeface="+mj-lt"/>
                        </a:rPr>
                        <a:t>16</a:t>
                      </a:r>
                      <a:r>
                        <a:rPr lang="en-US" sz="1600" b="0" i="0" u="none" strike="noStrike" baseline="0" dirty="0">
                          <a:solidFill>
                            <a:srgbClr val="000000"/>
                          </a:solidFill>
                          <a:effectLst/>
                          <a:latin typeface="+mj-lt"/>
                        </a:rPr>
                        <a:t> bits</a:t>
                      </a:r>
                      <a:endParaRPr lang="en-US" sz="1600" b="0" i="0" u="none" strike="noStrike" dirty="0">
                        <a:solidFill>
                          <a:srgbClr val="000000"/>
                        </a:solidFill>
                        <a:effectLst/>
                        <a:latin typeface="+mj-lt"/>
                      </a:endParaRPr>
                    </a:p>
                  </a:txBody>
                  <a:tcPr marL="6350" marR="6350" marT="6350" marB="0" anchor="b"/>
                </a:tc>
                <a:tc vMerge="1">
                  <a:txBody>
                    <a:bodyPr/>
                    <a:lstStyle/>
                    <a:p>
                      <a:endParaRPr lang="en-US"/>
                    </a:p>
                  </a:txBody>
                  <a:tcPr/>
                </a:tc>
                <a:extLst>
                  <a:ext uri="{0D108BD9-81ED-4DB2-BD59-A6C34878D82A}">
                    <a16:rowId xmlns:a16="http://schemas.microsoft.com/office/drawing/2014/main" val="10001"/>
                  </a:ext>
                </a:extLst>
              </a:tr>
              <a:tr h="184150">
                <a:tc>
                  <a:txBody>
                    <a:bodyPr/>
                    <a:lstStyle/>
                    <a:p>
                      <a:pPr algn="ctr" fontAlgn="ctr"/>
                      <a:r>
                        <a:rPr lang="en-US" sz="1600" u="none" strike="noStrike" dirty="0">
                          <a:effectLst/>
                        </a:rPr>
                        <a:t>Inst.</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opcode</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rt</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offset</a:t>
                      </a:r>
                      <a:endParaRPr lang="en-US" sz="1600" b="0" i="0" u="none" strike="noStrike" dirty="0">
                        <a:solidFill>
                          <a:srgbClr val="000000"/>
                        </a:solidFill>
                        <a:effectLst/>
                        <a:latin typeface="Calibri" panose="020F0502020204030204" pitchFamily="34" charset="0"/>
                      </a:endParaRPr>
                    </a:p>
                  </a:txBody>
                  <a:tcPr marL="6350" marR="6350" marT="6350" marB="0" anchor="b"/>
                </a:tc>
                <a:tc vMerge="1">
                  <a:txBody>
                    <a:bodyPr/>
                    <a:lstStyle/>
                    <a:p>
                      <a:endParaRPr lang="en-US"/>
                    </a:p>
                  </a:txBody>
                  <a:tcPr/>
                </a:tc>
                <a:extLst>
                  <a:ext uri="{0D108BD9-81ED-4DB2-BD59-A6C34878D82A}">
                    <a16:rowId xmlns:a16="http://schemas.microsoft.com/office/drawing/2014/main" val="10002"/>
                  </a:ext>
                </a:extLst>
              </a:tr>
              <a:tr h="184150">
                <a:tc>
                  <a:txBody>
                    <a:bodyPr/>
                    <a:lstStyle/>
                    <a:p>
                      <a:pPr algn="l" fontAlgn="b"/>
                      <a:r>
                        <a:rPr lang="en-US" sz="1600" b="0" i="0" u="none" strike="noStrike" dirty="0">
                          <a:solidFill>
                            <a:srgbClr val="000000"/>
                          </a:solidFill>
                          <a:effectLst/>
                          <a:latin typeface="+mj-lt"/>
                        </a:rPr>
                        <a:t>bne</a:t>
                      </a:r>
                    </a:p>
                  </a:txBody>
                  <a:tcPr marL="6350" marR="6350" marT="6350" marB="0" anchor="b"/>
                </a:tc>
                <a:tc>
                  <a:txBody>
                    <a:bodyPr/>
                    <a:lstStyle/>
                    <a:p>
                      <a:pPr algn="l" fontAlgn="b"/>
                      <a:r>
                        <a:rPr lang="en-US" sz="1600" b="0" i="0" u="none" strike="noStrike" dirty="0">
                          <a:solidFill>
                            <a:srgbClr val="000000"/>
                          </a:solidFill>
                          <a:effectLst/>
                          <a:latin typeface="+mj-lt"/>
                        </a:rPr>
                        <a:t>000101</a:t>
                      </a:r>
                    </a:p>
                  </a:txBody>
                  <a:tcPr marL="6350" marR="6350" marT="6350" marB="0" anchor="b"/>
                </a:tc>
                <a:tc>
                  <a:txBody>
                    <a:bodyPr/>
                    <a:lstStyle/>
                    <a:p>
                      <a:pPr algn="l" fontAlgn="b"/>
                      <a:r>
                        <a:rPr lang="en-US" sz="1600" b="0" i="0" u="none" strike="noStrike" dirty="0">
                          <a:solidFill>
                            <a:srgbClr val="000000"/>
                          </a:solidFill>
                          <a:effectLst/>
                          <a:latin typeface="+mj-lt"/>
                        </a:rPr>
                        <a:t>used</a:t>
                      </a:r>
                    </a:p>
                  </a:txBody>
                  <a:tcPr marL="6350" marR="6350" marT="6350" marB="0" anchor="b"/>
                </a:tc>
                <a:tc>
                  <a:txBody>
                    <a:bodyPr/>
                    <a:lstStyle/>
                    <a:p>
                      <a:pPr algn="l" fontAlgn="b"/>
                      <a:r>
                        <a:rPr lang="en-US" sz="1600" b="0" i="0" u="none" strike="noStrike" dirty="0">
                          <a:solidFill>
                            <a:srgbClr val="000000"/>
                          </a:solidFill>
                          <a:effectLst/>
                          <a:latin typeface="+mj-lt"/>
                        </a:rPr>
                        <a:t>used</a:t>
                      </a:r>
                    </a:p>
                  </a:txBody>
                  <a:tcPr marL="6350" marR="6350" marT="6350" marB="0" anchor="b"/>
                </a:tc>
                <a:tc>
                  <a:txBody>
                    <a:bodyPr/>
                    <a:lstStyle/>
                    <a:p>
                      <a:pPr algn="l" fontAlgn="b"/>
                      <a:r>
                        <a:rPr lang="en-US" sz="1600" b="0" i="0" u="none" strike="noStrike" dirty="0">
                          <a:solidFill>
                            <a:srgbClr val="000000"/>
                          </a:solidFill>
                          <a:effectLst/>
                          <a:latin typeface="+mj-lt"/>
                        </a:rPr>
                        <a:t>16 bits</a:t>
                      </a:r>
                      <a:r>
                        <a:rPr lang="en-US" sz="1600" b="1" i="0" u="none" strike="noStrike" dirty="0">
                          <a:solidFill>
                            <a:srgbClr val="000000"/>
                          </a:solidFill>
                          <a:effectLst/>
                          <a:latin typeface="+mj-lt"/>
                        </a:rPr>
                        <a:t> offset </a:t>
                      </a:r>
                      <a:r>
                        <a:rPr lang="en-US" sz="1600" b="0" i="0" u="none" strike="noStrike" dirty="0">
                          <a:solidFill>
                            <a:srgbClr val="000000"/>
                          </a:solidFill>
                          <a:effectLst/>
                          <a:latin typeface="+mj-lt"/>
                        </a:rPr>
                        <a:t>value</a:t>
                      </a:r>
                    </a:p>
                  </a:txBody>
                  <a:tcPr marL="6350" marR="6350" marT="6350" marB="0" anchor="b"/>
                </a:tc>
                <a:tc>
                  <a:txBody>
                    <a:bodyPr/>
                    <a:lstStyle/>
                    <a:p>
                      <a:pPr algn="l" fontAlgn="b"/>
                      <a:r>
                        <a:rPr lang="en-US" sz="1600" u="none" strike="noStrike" dirty="0">
                          <a:effectLst/>
                          <a:latin typeface="+mj-lt"/>
                        </a:rPr>
                        <a:t>If (Reg[rs] != Reg[rt]) </a:t>
                      </a:r>
                    </a:p>
                    <a:p>
                      <a:pPr algn="l" fontAlgn="b"/>
                      <a:r>
                        <a:rPr lang="en-US" sz="1600" u="none" strike="noStrike" dirty="0">
                          <a:effectLst/>
                          <a:latin typeface="+mj-lt"/>
                        </a:rPr>
                        <a:t>{PC = PC + 4 + offset*4 } else {PC = PC + 4}</a:t>
                      </a:r>
                      <a:endParaRPr lang="en-US" sz="16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006745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2: Functional Verification</a:t>
            </a:r>
          </a:p>
        </p:txBody>
      </p:sp>
      <p:sp>
        <p:nvSpPr>
          <p:cNvPr id="3" name="Content Placeholder 2"/>
          <p:cNvSpPr>
            <a:spLocks noGrp="1"/>
          </p:cNvSpPr>
          <p:nvPr>
            <p:ph idx="1"/>
          </p:nvPr>
        </p:nvSpPr>
        <p:spPr>
          <a:xfrm>
            <a:off x="228600" y="990600"/>
            <a:ext cx="8763000" cy="4876800"/>
          </a:xfrm>
        </p:spPr>
        <p:txBody>
          <a:bodyPr/>
          <a:lstStyle/>
          <a:p>
            <a:r>
              <a:rPr lang="en-US" b="0" dirty="0">
                <a:highlight>
                  <a:srgbClr val="00FF00"/>
                </a:highlight>
              </a:rPr>
              <a:t>Using the tables generated based on the pre-lab exercises (slides 4 and 7), </a:t>
            </a:r>
            <a:r>
              <a:rPr lang="en-US" b="0" dirty="0">
                <a:solidFill>
                  <a:srgbClr val="FF0000"/>
                </a:solidFill>
                <a:highlight>
                  <a:srgbClr val="00FF00"/>
                </a:highlight>
              </a:rPr>
              <a:t>revise your controller</a:t>
            </a:r>
            <a:r>
              <a:rPr lang="en-US" b="0" dirty="0">
                <a:highlight>
                  <a:srgbClr val="00FF00"/>
                </a:highlight>
              </a:rPr>
              <a:t> from Task-1 to incorporate the control for memory and branch type of operations.  </a:t>
            </a:r>
          </a:p>
          <a:p>
            <a:pPr marL="0" indent="0">
              <a:buNone/>
            </a:pPr>
            <a:endParaRPr lang="en-US" b="0" dirty="0"/>
          </a:p>
          <a:p>
            <a:r>
              <a:rPr lang="en-US" b="0" dirty="0"/>
              <a:t>Implement the datapath to execute I-type of instructions</a:t>
            </a:r>
          </a:p>
          <a:p>
            <a:pPr lvl="1"/>
            <a:r>
              <a:rPr lang="en-US" b="0" dirty="0"/>
              <a:t>Verification will be based on post-routing simulation. </a:t>
            </a:r>
          </a:p>
          <a:p>
            <a:pPr lvl="1"/>
            <a:r>
              <a:rPr lang="en-US" b="0" dirty="0"/>
              <a:t>Instruction and data memory for testing I-type of instructions are given (</a:t>
            </a:r>
            <a:r>
              <a:rPr lang="en-US" sz="2000" dirty="0">
                <a:solidFill>
                  <a:srgbClr val="FF0000"/>
                </a:solidFill>
              </a:rPr>
              <a:t>read the next slide</a:t>
            </a:r>
            <a:r>
              <a:rPr lang="en-US" b="0" dirty="0"/>
              <a:t>)</a:t>
            </a:r>
            <a:endParaRPr lang="en-US" dirty="0"/>
          </a:p>
        </p:txBody>
      </p:sp>
    </p:spTree>
    <p:extLst>
      <p:ext uri="{BB962C8B-B14F-4D97-AF65-F5344CB8AC3E}">
        <p14:creationId xmlns:p14="http://schemas.microsoft.com/office/powerpoint/2010/main" val="3438447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2: Instruction and Data Memory </a:t>
            </a:r>
          </a:p>
        </p:txBody>
      </p:sp>
      <p:sp>
        <p:nvSpPr>
          <p:cNvPr id="3" name="Content Placeholder 2"/>
          <p:cNvSpPr>
            <a:spLocks noGrp="1"/>
          </p:cNvSpPr>
          <p:nvPr>
            <p:ph idx="1"/>
          </p:nvPr>
        </p:nvSpPr>
        <p:spPr>
          <a:xfrm>
            <a:off x="228600" y="762000"/>
            <a:ext cx="8763000" cy="5486400"/>
          </a:xfrm>
        </p:spPr>
        <p:txBody>
          <a:bodyPr/>
          <a:lstStyle/>
          <a:p>
            <a:r>
              <a:rPr lang="en-US" sz="1600" b="0" dirty="0">
                <a:highlight>
                  <a:srgbClr val="00FF00"/>
                </a:highlight>
              </a:rPr>
              <a:t>The contents of “lw_sw_bne_inst_memory.txt” should be copied into your initialization block in the instruction memory. </a:t>
            </a:r>
          </a:p>
          <a:p>
            <a:r>
              <a:rPr lang="en-US" sz="1600" b="0" dirty="0">
                <a:highlight>
                  <a:srgbClr val="00FF00"/>
                </a:highlight>
              </a:rPr>
              <a:t>The contents of “lw_sw_bne_data_memory.txt” should be copied into your initialization block in the data memory.  </a:t>
            </a:r>
          </a:p>
          <a:p>
            <a:pPr lvl="1"/>
            <a:r>
              <a:rPr lang="en-US" sz="1600" b="0" dirty="0">
                <a:highlight>
                  <a:srgbClr val="00FF00"/>
                </a:highlight>
              </a:rPr>
              <a:t>You should initialize the data memory elements to 0.  The file given here is just a sample. </a:t>
            </a:r>
          </a:p>
          <a:p>
            <a:r>
              <a:rPr lang="en-US" sz="1600" b="0" dirty="0"/>
              <a:t>The “lw_sw_bne_type_with_answers.s” file shows the original source code with the expected results </a:t>
            </a:r>
          </a:p>
          <a:p>
            <a:pPr lvl="1"/>
            <a:r>
              <a:rPr lang="en-US" sz="1600" b="0" dirty="0"/>
              <a:t>Values in register 8 (RegFile[8]) will be monitored during your post-routing simulation. This corresponds to “t0” in the “lw_sw_bne_inst_memory.txt”</a:t>
            </a:r>
          </a:p>
          <a:p>
            <a:pPr lvl="1"/>
            <a:r>
              <a:rPr lang="en-US" sz="1600" b="0" dirty="0"/>
              <a:t>Values in second and third word (address 1 and 2) of the Data Memory will be monitored. </a:t>
            </a:r>
          </a:p>
          <a:p>
            <a:pPr marL="457200" lvl="1" indent="0">
              <a:buNone/>
            </a:pPr>
            <a:endParaRPr lang="en-US" sz="1600" b="0" dirty="0"/>
          </a:p>
          <a:p>
            <a:r>
              <a:rPr lang="en-US" sz="1600" b="0" dirty="0"/>
              <a:t>After initializing the instruction memory and data memory, synthesize your design and run post-routing simulation. </a:t>
            </a:r>
          </a:p>
          <a:p>
            <a:r>
              <a:rPr lang="en-US" sz="1600" b="0" dirty="0"/>
              <a:t>Bring register 8 (RegFile[8]) from your register file to your simulation waveform</a:t>
            </a:r>
          </a:p>
          <a:p>
            <a:r>
              <a:rPr lang="en-US" sz="1600" b="0" dirty="0"/>
              <a:t>Bring 2</a:t>
            </a:r>
            <a:r>
              <a:rPr lang="en-US" sz="1600" b="0" baseline="30000" dirty="0"/>
              <a:t>nd</a:t>
            </a:r>
            <a:r>
              <a:rPr lang="en-US" sz="1600" b="0" dirty="0"/>
              <a:t> and 3</a:t>
            </a:r>
            <a:r>
              <a:rPr lang="en-US" sz="1600" b="0" baseline="30000" dirty="0"/>
              <a:t>rd</a:t>
            </a:r>
            <a:r>
              <a:rPr lang="en-US" sz="1600" b="0" dirty="0"/>
              <a:t> word of your Data Memory to your simulation waveform. </a:t>
            </a:r>
          </a:p>
          <a:p>
            <a:r>
              <a:rPr lang="en-US" sz="1600" b="0" dirty="0"/>
              <a:t>Monitor the values</a:t>
            </a:r>
          </a:p>
          <a:p>
            <a:endParaRPr lang="en-US" dirty="0"/>
          </a:p>
          <a:p>
            <a:endParaRPr lang="en-US" dirty="0"/>
          </a:p>
        </p:txBody>
      </p:sp>
    </p:spTree>
    <p:extLst>
      <p:ext uri="{BB962C8B-B14F-4D97-AF65-F5344CB8AC3E}">
        <p14:creationId xmlns:p14="http://schemas.microsoft.com/office/powerpoint/2010/main" val="1260675189"/>
      </p:ext>
    </p:extLst>
  </p:cSld>
  <p:clrMapOvr>
    <a:masterClrMapping/>
  </p:clrMapOvr>
</p:sld>
</file>

<file path=ppt/theme/theme1.xml><?xml version="1.0" encoding="utf-8"?>
<a:theme xmlns:a="http://schemas.openxmlformats.org/drawingml/2006/main" name="CS3339">
  <a:themeElements>
    <a:clrScheme name="">
      <a:dk1>
        <a:srgbClr val="000000"/>
      </a:dk1>
      <a:lt1>
        <a:srgbClr val="FFFFFF"/>
      </a:lt1>
      <a:dk2>
        <a:srgbClr val="000000"/>
      </a:dk2>
      <a:lt2>
        <a:srgbClr val="000000"/>
      </a:lt2>
      <a:accent1>
        <a:srgbClr val="000000"/>
      </a:accent1>
      <a:accent2>
        <a:srgbClr val="553E00"/>
      </a:accent2>
      <a:accent3>
        <a:srgbClr val="FFFFFF"/>
      </a:accent3>
      <a:accent4>
        <a:srgbClr val="000000"/>
      </a:accent4>
      <a:accent5>
        <a:srgbClr val="AAAAAA"/>
      </a:accent5>
      <a:accent6>
        <a:srgbClr val="4C3700"/>
      </a:accent6>
      <a:hlink>
        <a:srgbClr val="3D5500"/>
      </a:hlink>
      <a:folHlink>
        <a:srgbClr val="005528"/>
      </a:folHlink>
    </a:clrScheme>
    <a:fontScheme name="CS333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S333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333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333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333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333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333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333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HD:Desktop Folder:CS3339</Template>
  <TotalTime>119511003</TotalTime>
  <Pages>93</Pages>
  <Words>2254</Words>
  <Application>Microsoft Office PowerPoint</Application>
  <PresentationFormat>On-screen Show (4:3)</PresentationFormat>
  <Paragraphs>344</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Tahoma</vt:lpstr>
      <vt:lpstr>Times New Roman</vt:lpstr>
      <vt:lpstr>CS3339</vt:lpstr>
      <vt:lpstr>TASK 2: Implementing a datapath to execute Other Immediate (I-type) operations   Memory transactions and  Control flow instruction</vt:lpstr>
      <vt:lpstr>Task 2: Reading from memory</vt:lpstr>
      <vt:lpstr>Task 2: Writing into memory</vt:lpstr>
      <vt:lpstr>PowerPoint Presentation</vt:lpstr>
      <vt:lpstr>Task 2: Control Instruction (Part 1)</vt:lpstr>
      <vt:lpstr>Task 2: Control Instruction (Part 2)</vt:lpstr>
      <vt:lpstr>PowerPoint Presentation</vt:lpstr>
      <vt:lpstr>Task 2: Functional Verification</vt:lpstr>
      <vt:lpstr>Task 2: Instruction and Data Memory </vt:lpstr>
      <vt:lpstr>Expected Output and Grading Scheme (total of 150 points)</vt:lpstr>
    </vt:vector>
  </TitlesOfParts>
  <Company>University of Arizona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ECE369: Fundamentals of Computer Architecture</dc:title>
  <dc:creator>Ali Akoglu</dc:creator>
  <cp:lastModifiedBy>Zhang, Shengrui - (shengruizhang)</cp:lastModifiedBy>
  <cp:revision>278</cp:revision>
  <cp:lastPrinted>1997-08-28T16:06:06Z</cp:lastPrinted>
  <dcterms:created xsi:type="dcterms:W3CDTF">1997-08-27T20:06:46Z</dcterms:created>
  <dcterms:modified xsi:type="dcterms:W3CDTF">2018-11-29T05:04:26Z</dcterms:modified>
</cp:coreProperties>
</file>