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300" r:id="rId5"/>
    <p:sldId id="301" r:id="rId6"/>
    <p:sldId id="259" r:id="rId7"/>
    <p:sldId id="302" r:id="rId8"/>
    <p:sldId id="306" r:id="rId9"/>
    <p:sldId id="308" r:id="rId10"/>
    <p:sldId id="305" r:id="rId11"/>
    <p:sldId id="303" r:id="rId12"/>
    <p:sldId id="304" r:id="rId13"/>
    <p:sldId id="307" r:id="rId14"/>
    <p:sldId id="30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701"/>
    <a:srgbClr val="FE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712"/>
  </p:normalViewPr>
  <p:slideViewPr>
    <p:cSldViewPr snapToGrid="0">
      <p:cViewPr varScale="1">
        <p:scale>
          <a:sx n="86" d="100"/>
          <a:sy n="86" d="100"/>
        </p:scale>
        <p:origin x="1592" y="1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istrator\Desktop\&#32771;&#30740;&#24773;&#20917;&#20998;&#2651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c:f>
              <c:strCache>
                <c:ptCount val="1"/>
                <c:pt idx="0">
                  <c:v>本部学硕</c:v>
                </c:pt>
              </c:strCache>
            </c:strRef>
          </c:tx>
          <c:spPr>
            <a:solidFill>
              <a:schemeClr val="accent1"/>
            </a:solidFill>
            <a:ln>
              <a:noFill/>
            </a:ln>
            <a:effectLst/>
          </c:spPr>
          <c:invertIfNegative val="0"/>
          <c:cat>
            <c:numRef>
              <c:f>Sheet1!$B$2:$I$2</c:f>
              <c:numCache>
                <c:formatCode>General</c:formatCode>
                <c:ptCount val="8"/>
                <c:pt idx="0">
                  <c:v>2016</c:v>
                </c:pt>
                <c:pt idx="2">
                  <c:v>2017</c:v>
                </c:pt>
                <c:pt idx="4">
                  <c:v>2018</c:v>
                </c:pt>
                <c:pt idx="6">
                  <c:v>2019</c:v>
                </c:pt>
              </c:numCache>
            </c:numRef>
          </c:cat>
          <c:val>
            <c:numRef>
              <c:f>Sheet1!$B$3:$I$3</c:f>
              <c:numCache>
                <c:formatCode>General</c:formatCode>
                <c:ptCount val="8"/>
                <c:pt idx="0">
                  <c:v>48</c:v>
                </c:pt>
                <c:pt idx="2">
                  <c:v>12</c:v>
                </c:pt>
                <c:pt idx="4">
                  <c:v>34</c:v>
                </c:pt>
                <c:pt idx="6">
                  <c:v>16</c:v>
                </c:pt>
              </c:numCache>
            </c:numRef>
          </c:val>
          <c:extLst>
            <c:ext xmlns:c16="http://schemas.microsoft.com/office/drawing/2014/chart" uri="{C3380CC4-5D6E-409C-BE32-E72D297353CC}">
              <c16:uniqueId val="{00000000-8BD2-4FEC-A9DB-E53918645DD8}"/>
            </c:ext>
          </c:extLst>
        </c:ser>
        <c:ser>
          <c:idx val="1"/>
          <c:order val="1"/>
          <c:tx>
            <c:strRef>
              <c:f>Sheet1!$A$4</c:f>
              <c:strCache>
                <c:ptCount val="1"/>
                <c:pt idx="0">
                  <c:v>本部专硕</c:v>
                </c:pt>
              </c:strCache>
            </c:strRef>
          </c:tx>
          <c:spPr>
            <a:solidFill>
              <a:schemeClr val="accent2"/>
            </a:solidFill>
            <a:ln>
              <a:noFill/>
            </a:ln>
            <a:effectLst/>
          </c:spPr>
          <c:invertIfNegative val="0"/>
          <c:cat>
            <c:numRef>
              <c:f>Sheet1!$B$2:$I$2</c:f>
              <c:numCache>
                <c:formatCode>General</c:formatCode>
                <c:ptCount val="8"/>
                <c:pt idx="0">
                  <c:v>2016</c:v>
                </c:pt>
                <c:pt idx="2">
                  <c:v>2017</c:v>
                </c:pt>
                <c:pt idx="4">
                  <c:v>2018</c:v>
                </c:pt>
                <c:pt idx="6">
                  <c:v>2019</c:v>
                </c:pt>
              </c:numCache>
            </c:numRef>
          </c:cat>
          <c:val>
            <c:numRef>
              <c:f>Sheet1!$B$4:$I$4</c:f>
              <c:numCache>
                <c:formatCode>General</c:formatCode>
                <c:ptCount val="8"/>
                <c:pt idx="0">
                  <c:v>33</c:v>
                </c:pt>
                <c:pt idx="2">
                  <c:v>68</c:v>
                </c:pt>
                <c:pt idx="4">
                  <c:v>48</c:v>
                </c:pt>
                <c:pt idx="6">
                  <c:v>71</c:v>
                </c:pt>
              </c:numCache>
            </c:numRef>
          </c:val>
          <c:extLst>
            <c:ext xmlns:c16="http://schemas.microsoft.com/office/drawing/2014/chart" uri="{C3380CC4-5D6E-409C-BE32-E72D297353CC}">
              <c16:uniqueId val="{00000001-8BD2-4FEC-A9DB-E53918645DD8}"/>
            </c:ext>
          </c:extLst>
        </c:ser>
        <c:ser>
          <c:idx val="2"/>
          <c:order val="2"/>
          <c:tx>
            <c:strRef>
              <c:f>Sheet1!$A$5</c:f>
              <c:strCache>
                <c:ptCount val="1"/>
                <c:pt idx="0">
                  <c:v>深圳学硕</c:v>
                </c:pt>
              </c:strCache>
            </c:strRef>
          </c:tx>
          <c:spPr>
            <a:solidFill>
              <a:schemeClr val="accent3"/>
            </a:solidFill>
            <a:ln>
              <a:noFill/>
            </a:ln>
            <a:effectLst/>
          </c:spPr>
          <c:invertIfNegative val="0"/>
          <c:cat>
            <c:numRef>
              <c:f>Sheet1!$B$2:$I$2</c:f>
              <c:numCache>
                <c:formatCode>General</c:formatCode>
                <c:ptCount val="8"/>
                <c:pt idx="0">
                  <c:v>2016</c:v>
                </c:pt>
                <c:pt idx="2">
                  <c:v>2017</c:v>
                </c:pt>
                <c:pt idx="4">
                  <c:v>2018</c:v>
                </c:pt>
                <c:pt idx="6">
                  <c:v>2019</c:v>
                </c:pt>
              </c:numCache>
            </c:numRef>
          </c:cat>
          <c:val>
            <c:numRef>
              <c:f>Sheet1!$B$5:$I$5</c:f>
              <c:numCache>
                <c:formatCode>General</c:formatCode>
                <c:ptCount val="8"/>
                <c:pt idx="0">
                  <c:v>22</c:v>
                </c:pt>
                <c:pt idx="2">
                  <c:v>9</c:v>
                </c:pt>
                <c:pt idx="4">
                  <c:v>16</c:v>
                </c:pt>
                <c:pt idx="6">
                  <c:v>18</c:v>
                </c:pt>
              </c:numCache>
            </c:numRef>
          </c:val>
          <c:extLst>
            <c:ext xmlns:c16="http://schemas.microsoft.com/office/drawing/2014/chart" uri="{C3380CC4-5D6E-409C-BE32-E72D297353CC}">
              <c16:uniqueId val="{00000002-8BD2-4FEC-A9DB-E53918645DD8}"/>
            </c:ext>
          </c:extLst>
        </c:ser>
        <c:ser>
          <c:idx val="3"/>
          <c:order val="3"/>
          <c:tx>
            <c:strRef>
              <c:f>Sheet1!$A$6</c:f>
              <c:strCache>
                <c:ptCount val="1"/>
                <c:pt idx="0">
                  <c:v>深圳专硕</c:v>
                </c:pt>
              </c:strCache>
            </c:strRef>
          </c:tx>
          <c:spPr>
            <a:solidFill>
              <a:schemeClr val="accent4"/>
            </a:solidFill>
            <a:ln>
              <a:noFill/>
            </a:ln>
            <a:effectLst/>
          </c:spPr>
          <c:invertIfNegative val="0"/>
          <c:cat>
            <c:numRef>
              <c:f>Sheet1!$B$2:$I$2</c:f>
              <c:numCache>
                <c:formatCode>General</c:formatCode>
                <c:ptCount val="8"/>
                <c:pt idx="0">
                  <c:v>2016</c:v>
                </c:pt>
                <c:pt idx="2">
                  <c:v>2017</c:v>
                </c:pt>
                <c:pt idx="4">
                  <c:v>2018</c:v>
                </c:pt>
                <c:pt idx="6">
                  <c:v>2019</c:v>
                </c:pt>
              </c:numCache>
            </c:numRef>
          </c:cat>
          <c:val>
            <c:numRef>
              <c:f>Sheet1!$B$6:$I$6</c:f>
              <c:numCache>
                <c:formatCode>General</c:formatCode>
                <c:ptCount val="8"/>
                <c:pt idx="0">
                  <c:v>15</c:v>
                </c:pt>
                <c:pt idx="2">
                  <c:v>11</c:v>
                </c:pt>
                <c:pt idx="4">
                  <c:v>18</c:v>
                </c:pt>
                <c:pt idx="6">
                  <c:v>20</c:v>
                </c:pt>
              </c:numCache>
            </c:numRef>
          </c:val>
          <c:extLst>
            <c:ext xmlns:c16="http://schemas.microsoft.com/office/drawing/2014/chart" uri="{C3380CC4-5D6E-409C-BE32-E72D297353CC}">
              <c16:uniqueId val="{00000003-8BD2-4FEC-A9DB-E53918645DD8}"/>
            </c:ext>
          </c:extLst>
        </c:ser>
        <c:ser>
          <c:idx val="4"/>
          <c:order val="4"/>
          <c:tx>
            <c:strRef>
              <c:f>Sheet1!$A$7</c:f>
              <c:strCache>
                <c:ptCount val="1"/>
                <c:pt idx="0">
                  <c:v>威海</c:v>
                </c:pt>
              </c:strCache>
            </c:strRef>
          </c:tx>
          <c:spPr>
            <a:solidFill>
              <a:schemeClr val="accent5"/>
            </a:solidFill>
            <a:ln>
              <a:noFill/>
            </a:ln>
            <a:effectLst/>
          </c:spPr>
          <c:invertIfNegative val="0"/>
          <c:cat>
            <c:numRef>
              <c:f>Sheet1!$B$2:$I$2</c:f>
              <c:numCache>
                <c:formatCode>General</c:formatCode>
                <c:ptCount val="8"/>
                <c:pt idx="0">
                  <c:v>2016</c:v>
                </c:pt>
                <c:pt idx="2">
                  <c:v>2017</c:v>
                </c:pt>
                <c:pt idx="4">
                  <c:v>2018</c:v>
                </c:pt>
                <c:pt idx="6">
                  <c:v>2019</c:v>
                </c:pt>
              </c:numCache>
            </c:numRef>
          </c:cat>
          <c:val>
            <c:numRef>
              <c:f>Sheet1!$B$7:$I$7</c:f>
              <c:numCache>
                <c:formatCode>General</c:formatCode>
                <c:ptCount val="8"/>
                <c:pt idx="0">
                  <c:v>5</c:v>
                </c:pt>
                <c:pt idx="2">
                  <c:v>8</c:v>
                </c:pt>
                <c:pt idx="4">
                  <c:v>9</c:v>
                </c:pt>
                <c:pt idx="6">
                  <c:v>10</c:v>
                </c:pt>
              </c:numCache>
            </c:numRef>
          </c:val>
          <c:extLst>
            <c:ext xmlns:c16="http://schemas.microsoft.com/office/drawing/2014/chart" uri="{C3380CC4-5D6E-409C-BE32-E72D297353CC}">
              <c16:uniqueId val="{00000004-8BD2-4FEC-A9DB-E53918645DD8}"/>
            </c:ext>
          </c:extLst>
        </c:ser>
        <c:dLbls>
          <c:showLegendKey val="0"/>
          <c:showVal val="0"/>
          <c:showCatName val="0"/>
          <c:showSerName val="0"/>
          <c:showPercent val="0"/>
          <c:showBubbleSize val="0"/>
        </c:dLbls>
        <c:gapWidth val="219"/>
        <c:overlap val="-27"/>
        <c:axId val="568869008"/>
        <c:axId val="568869424"/>
      </c:barChart>
      <c:catAx>
        <c:axId val="568869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68869424"/>
        <c:crosses val="autoZero"/>
        <c:auto val="1"/>
        <c:lblAlgn val="ctr"/>
        <c:lblOffset val="100"/>
        <c:noMultiLvlLbl val="0"/>
      </c:catAx>
      <c:valAx>
        <c:axId val="56886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录取人数</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68869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Sheet1!$N$2:$P$3</c:f>
              <c:multiLvlStrCache>
                <c:ptCount val="3"/>
                <c:lvl>
                  <c:pt idx="0">
                    <c:v>推免人数</c:v>
                  </c:pt>
                  <c:pt idx="1">
                    <c:v>考试报名</c:v>
                  </c:pt>
                  <c:pt idx="2">
                    <c:v>考试录取</c:v>
                  </c:pt>
                </c:lvl>
                <c:lvl>
                  <c:pt idx="0">
                    <c:v>控制科学与工程(学硕)</c:v>
                  </c:pt>
                </c:lvl>
              </c:multiLvlStrCache>
            </c:multiLvlStrRef>
          </c:cat>
          <c:val>
            <c:numRef>
              <c:f>Sheet1!$N$4:$P$4</c:f>
              <c:numCache>
                <c:formatCode>General</c:formatCode>
                <c:ptCount val="3"/>
                <c:pt idx="1">
                  <c:v>169</c:v>
                </c:pt>
                <c:pt idx="2">
                  <c:v>25</c:v>
                </c:pt>
              </c:numCache>
            </c:numRef>
          </c:val>
          <c:extLst>
            <c:ext xmlns:c16="http://schemas.microsoft.com/office/drawing/2014/chart" uri="{C3380CC4-5D6E-409C-BE32-E72D297353CC}">
              <c16:uniqueId val="{00000000-9CFF-4C59-9484-11A9FC382218}"/>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Sheet1!$N$2:$P$3</c:f>
              <c:multiLvlStrCache>
                <c:ptCount val="3"/>
                <c:lvl>
                  <c:pt idx="0">
                    <c:v>推免人数</c:v>
                  </c:pt>
                  <c:pt idx="1">
                    <c:v>考试报名</c:v>
                  </c:pt>
                  <c:pt idx="2">
                    <c:v>考试录取</c:v>
                  </c:pt>
                </c:lvl>
                <c:lvl>
                  <c:pt idx="0">
                    <c:v>控制科学与工程(学硕)</c:v>
                  </c:pt>
                </c:lvl>
              </c:multiLvlStrCache>
            </c:multiLvlStrRef>
          </c:cat>
          <c:val>
            <c:numRef>
              <c:f>Sheet1!$N$5:$P$5</c:f>
              <c:numCache>
                <c:formatCode>General</c:formatCode>
                <c:ptCount val="3"/>
                <c:pt idx="1">
                  <c:v>184</c:v>
                </c:pt>
                <c:pt idx="2">
                  <c:v>23</c:v>
                </c:pt>
              </c:numCache>
            </c:numRef>
          </c:val>
          <c:extLst>
            <c:ext xmlns:c16="http://schemas.microsoft.com/office/drawing/2014/chart" uri="{C3380CC4-5D6E-409C-BE32-E72D297353CC}">
              <c16:uniqueId val="{00000001-9CFF-4C59-9484-11A9FC382218}"/>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Sheet1!$N$2:$P$3</c:f>
              <c:multiLvlStrCache>
                <c:ptCount val="3"/>
                <c:lvl>
                  <c:pt idx="0">
                    <c:v>推免人数</c:v>
                  </c:pt>
                  <c:pt idx="1">
                    <c:v>考试报名</c:v>
                  </c:pt>
                  <c:pt idx="2">
                    <c:v>考试录取</c:v>
                  </c:pt>
                </c:lvl>
                <c:lvl>
                  <c:pt idx="0">
                    <c:v>控制科学与工程(学硕)</c:v>
                  </c:pt>
                </c:lvl>
              </c:multiLvlStrCache>
            </c:multiLvlStrRef>
          </c:cat>
          <c:val>
            <c:numRef>
              <c:f>Sheet1!$N$6:$P$6</c:f>
              <c:numCache>
                <c:formatCode>General</c:formatCode>
                <c:ptCount val="3"/>
                <c:pt idx="1">
                  <c:v>146</c:v>
                </c:pt>
                <c:pt idx="2">
                  <c:v>34</c:v>
                </c:pt>
              </c:numCache>
            </c:numRef>
          </c:val>
          <c:extLst>
            <c:ext xmlns:c16="http://schemas.microsoft.com/office/drawing/2014/chart" uri="{C3380CC4-5D6E-409C-BE32-E72D297353CC}">
              <c16:uniqueId val="{00000002-9CFF-4C59-9484-11A9FC382218}"/>
            </c:ext>
          </c:extLst>
        </c:ser>
        <c:ser>
          <c:idx val="3"/>
          <c:order val="3"/>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Sheet1!$N$2:$P$3</c:f>
              <c:multiLvlStrCache>
                <c:ptCount val="3"/>
                <c:lvl>
                  <c:pt idx="0">
                    <c:v>推免人数</c:v>
                  </c:pt>
                  <c:pt idx="1">
                    <c:v>考试报名</c:v>
                  </c:pt>
                  <c:pt idx="2">
                    <c:v>考试录取</c:v>
                  </c:pt>
                </c:lvl>
                <c:lvl>
                  <c:pt idx="0">
                    <c:v>控制科学与工程(学硕)</c:v>
                  </c:pt>
                </c:lvl>
              </c:multiLvlStrCache>
            </c:multiLvlStrRef>
          </c:cat>
          <c:val>
            <c:numRef>
              <c:f>Sheet1!$N$7:$P$7</c:f>
              <c:numCache>
                <c:formatCode>General</c:formatCode>
                <c:ptCount val="3"/>
                <c:pt idx="1">
                  <c:v>312</c:v>
                </c:pt>
                <c:pt idx="2">
                  <c:v>32</c:v>
                </c:pt>
              </c:numCache>
            </c:numRef>
          </c:val>
          <c:extLst>
            <c:ext xmlns:c16="http://schemas.microsoft.com/office/drawing/2014/chart" uri="{C3380CC4-5D6E-409C-BE32-E72D297353CC}">
              <c16:uniqueId val="{00000003-9CFF-4C59-9484-11A9FC382218}"/>
            </c:ext>
          </c:extLst>
        </c:ser>
        <c:dLbls>
          <c:showLegendKey val="0"/>
          <c:showVal val="1"/>
          <c:showCatName val="0"/>
          <c:showSerName val="0"/>
          <c:showPercent val="0"/>
          <c:showBubbleSize val="0"/>
        </c:dLbls>
        <c:gapWidth val="150"/>
        <c:shape val="box"/>
        <c:axId val="582934527"/>
        <c:axId val="334760543"/>
        <c:axId val="0"/>
      </c:bar3DChart>
      <c:catAx>
        <c:axId val="5829345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4760543"/>
        <c:crosses val="autoZero"/>
        <c:auto val="1"/>
        <c:lblAlgn val="ctr"/>
        <c:lblOffset val="100"/>
        <c:noMultiLvlLbl val="0"/>
      </c:catAx>
      <c:valAx>
        <c:axId val="334760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人数</a:t>
                </a:r>
              </a:p>
            </c:rich>
          </c:tx>
          <c:layout>
            <c:manualLayout>
              <c:xMode val="edge"/>
              <c:yMode val="edge"/>
              <c:x val="5.5215441819772532E-2"/>
              <c:y val="0.35184310294546517"/>
            </c:manualLayout>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2934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Sheet1!$Q$2:$S$3</c:f>
              <c:multiLvlStrCache>
                <c:ptCount val="3"/>
                <c:lvl>
                  <c:pt idx="0">
                    <c:v>推免人数</c:v>
                  </c:pt>
                  <c:pt idx="1">
                    <c:v>考试报名</c:v>
                  </c:pt>
                  <c:pt idx="2">
                    <c:v>考试录取</c:v>
                  </c:pt>
                </c:lvl>
                <c:lvl>
                  <c:pt idx="0">
                    <c:v>控制工程(专硕)</c:v>
                  </c:pt>
                </c:lvl>
              </c:multiLvlStrCache>
            </c:multiLvlStrRef>
          </c:cat>
          <c:val>
            <c:numRef>
              <c:f>Sheet1!$Q$4:$S$4</c:f>
              <c:numCache>
                <c:formatCode>General</c:formatCode>
                <c:ptCount val="3"/>
                <c:pt idx="1">
                  <c:v>70</c:v>
                </c:pt>
                <c:pt idx="2">
                  <c:v>22</c:v>
                </c:pt>
              </c:numCache>
            </c:numRef>
          </c:val>
          <c:extLst>
            <c:ext xmlns:c16="http://schemas.microsoft.com/office/drawing/2014/chart" uri="{C3380CC4-5D6E-409C-BE32-E72D297353CC}">
              <c16:uniqueId val="{00000000-6E90-4319-B705-6753D2846FB2}"/>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Sheet1!$Q$2:$S$3</c:f>
              <c:multiLvlStrCache>
                <c:ptCount val="3"/>
                <c:lvl>
                  <c:pt idx="0">
                    <c:v>推免人数</c:v>
                  </c:pt>
                  <c:pt idx="1">
                    <c:v>考试报名</c:v>
                  </c:pt>
                  <c:pt idx="2">
                    <c:v>考试录取</c:v>
                  </c:pt>
                </c:lvl>
                <c:lvl>
                  <c:pt idx="0">
                    <c:v>控制工程(专硕)</c:v>
                  </c:pt>
                </c:lvl>
              </c:multiLvlStrCache>
            </c:multiLvlStrRef>
          </c:cat>
          <c:val>
            <c:numRef>
              <c:f>Sheet1!$Q$5:$S$5</c:f>
              <c:numCache>
                <c:formatCode>General</c:formatCode>
                <c:ptCount val="3"/>
                <c:pt idx="1">
                  <c:v>83</c:v>
                </c:pt>
                <c:pt idx="2">
                  <c:v>49</c:v>
                </c:pt>
              </c:numCache>
            </c:numRef>
          </c:val>
          <c:extLst>
            <c:ext xmlns:c16="http://schemas.microsoft.com/office/drawing/2014/chart" uri="{C3380CC4-5D6E-409C-BE32-E72D297353CC}">
              <c16:uniqueId val="{00000001-6E90-4319-B705-6753D2846FB2}"/>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Sheet1!$Q$2:$S$3</c:f>
              <c:multiLvlStrCache>
                <c:ptCount val="3"/>
                <c:lvl>
                  <c:pt idx="0">
                    <c:v>推免人数</c:v>
                  </c:pt>
                  <c:pt idx="1">
                    <c:v>考试报名</c:v>
                  </c:pt>
                  <c:pt idx="2">
                    <c:v>考试录取</c:v>
                  </c:pt>
                </c:lvl>
                <c:lvl>
                  <c:pt idx="0">
                    <c:v>控制工程(专硕)</c:v>
                  </c:pt>
                </c:lvl>
              </c:multiLvlStrCache>
            </c:multiLvlStrRef>
          </c:cat>
          <c:val>
            <c:numRef>
              <c:f>Sheet1!$Q$6:$S$6</c:f>
              <c:numCache>
                <c:formatCode>General</c:formatCode>
                <c:ptCount val="3"/>
                <c:pt idx="1">
                  <c:v>129</c:v>
                </c:pt>
                <c:pt idx="2">
                  <c:v>41</c:v>
                </c:pt>
              </c:numCache>
            </c:numRef>
          </c:val>
          <c:extLst>
            <c:ext xmlns:c16="http://schemas.microsoft.com/office/drawing/2014/chart" uri="{C3380CC4-5D6E-409C-BE32-E72D297353CC}">
              <c16:uniqueId val="{00000002-6E90-4319-B705-6753D2846FB2}"/>
            </c:ext>
          </c:extLst>
        </c:ser>
        <c:ser>
          <c:idx val="3"/>
          <c:order val="3"/>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Sheet1!$Q$2:$S$3</c:f>
              <c:multiLvlStrCache>
                <c:ptCount val="3"/>
                <c:lvl>
                  <c:pt idx="0">
                    <c:v>推免人数</c:v>
                  </c:pt>
                  <c:pt idx="1">
                    <c:v>考试报名</c:v>
                  </c:pt>
                  <c:pt idx="2">
                    <c:v>考试录取</c:v>
                  </c:pt>
                </c:lvl>
                <c:lvl>
                  <c:pt idx="0">
                    <c:v>控制工程(专硕)</c:v>
                  </c:pt>
                </c:lvl>
              </c:multiLvlStrCache>
            </c:multiLvlStrRef>
          </c:cat>
          <c:val>
            <c:numRef>
              <c:f>Sheet1!$Q$7:$S$7</c:f>
              <c:numCache>
                <c:formatCode>General</c:formatCode>
                <c:ptCount val="3"/>
                <c:pt idx="1">
                  <c:v>178</c:v>
                </c:pt>
                <c:pt idx="2">
                  <c:v>33</c:v>
                </c:pt>
              </c:numCache>
            </c:numRef>
          </c:val>
          <c:extLst>
            <c:ext xmlns:c16="http://schemas.microsoft.com/office/drawing/2014/chart" uri="{C3380CC4-5D6E-409C-BE32-E72D297353CC}">
              <c16:uniqueId val="{00000003-6E90-4319-B705-6753D2846FB2}"/>
            </c:ext>
          </c:extLst>
        </c:ser>
        <c:dLbls>
          <c:showLegendKey val="0"/>
          <c:showVal val="1"/>
          <c:showCatName val="0"/>
          <c:showSerName val="0"/>
          <c:showPercent val="0"/>
          <c:showBubbleSize val="0"/>
        </c:dLbls>
        <c:gapWidth val="150"/>
        <c:shape val="box"/>
        <c:axId val="448284127"/>
        <c:axId val="412680127"/>
        <c:axId val="0"/>
      </c:bar3DChart>
      <c:catAx>
        <c:axId val="4482841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2680127"/>
        <c:crosses val="autoZero"/>
        <c:auto val="1"/>
        <c:lblAlgn val="ctr"/>
        <c:lblOffset val="100"/>
        <c:noMultiLvlLbl val="0"/>
      </c:catAx>
      <c:valAx>
        <c:axId val="412680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人数</a:t>
                </a:r>
              </a:p>
            </c:rich>
          </c:tx>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828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推免人数</c:v>
                </c:pt>
                <c:pt idx="1">
                  <c:v>考试报名</c:v>
                </c:pt>
                <c:pt idx="2">
                  <c:v>考试录取</c:v>
                </c:pt>
              </c:strCache>
            </c:strRef>
          </c:cat>
          <c:val>
            <c:numRef>
              <c:f>Sheet1!$B$4:$D$4</c:f>
              <c:numCache>
                <c:formatCode>General</c:formatCode>
                <c:ptCount val="3"/>
                <c:pt idx="0">
                  <c:v>45</c:v>
                </c:pt>
                <c:pt idx="1">
                  <c:v>176</c:v>
                </c:pt>
                <c:pt idx="2">
                  <c:v>11</c:v>
                </c:pt>
              </c:numCache>
            </c:numRef>
          </c:val>
          <c:extLst>
            <c:ext xmlns:c16="http://schemas.microsoft.com/office/drawing/2014/chart" uri="{C3380CC4-5D6E-409C-BE32-E72D297353CC}">
              <c16:uniqueId val="{00000000-629C-47B7-A61F-B944AB039295}"/>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推免人数</c:v>
                </c:pt>
                <c:pt idx="1">
                  <c:v>考试报名</c:v>
                </c:pt>
                <c:pt idx="2">
                  <c:v>考试录取</c:v>
                </c:pt>
              </c:strCache>
            </c:strRef>
          </c:cat>
          <c:val>
            <c:numRef>
              <c:f>Sheet1!$B$5:$D$5</c:f>
              <c:numCache>
                <c:formatCode>General</c:formatCode>
                <c:ptCount val="3"/>
                <c:pt idx="0">
                  <c:v>29</c:v>
                </c:pt>
                <c:pt idx="1">
                  <c:v>204</c:v>
                </c:pt>
                <c:pt idx="2">
                  <c:v>21</c:v>
                </c:pt>
              </c:numCache>
            </c:numRef>
          </c:val>
          <c:extLst>
            <c:ext xmlns:c16="http://schemas.microsoft.com/office/drawing/2014/chart" uri="{C3380CC4-5D6E-409C-BE32-E72D297353CC}">
              <c16:uniqueId val="{00000001-629C-47B7-A61F-B944AB039295}"/>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Sheet1!$B$3:$D$3</c:f>
              <c:strCache>
                <c:ptCount val="3"/>
                <c:pt idx="0">
                  <c:v>推免人数</c:v>
                </c:pt>
                <c:pt idx="1">
                  <c:v>考试报名</c:v>
                </c:pt>
                <c:pt idx="2">
                  <c:v>考试录取</c:v>
                </c:pt>
              </c:strCache>
            </c:strRef>
          </c:cat>
          <c:val>
            <c:numRef>
              <c:f>Sheet1!$B$6:$D$6</c:f>
              <c:numCache>
                <c:formatCode>General</c:formatCode>
                <c:ptCount val="3"/>
                <c:pt idx="0">
                  <c:v>25</c:v>
                </c:pt>
                <c:pt idx="1">
                  <c:v>160</c:v>
                </c:pt>
                <c:pt idx="2">
                  <c:v>23</c:v>
                </c:pt>
              </c:numCache>
            </c:numRef>
          </c:val>
          <c:extLst>
            <c:ext xmlns:c16="http://schemas.microsoft.com/office/drawing/2014/chart" uri="{C3380CC4-5D6E-409C-BE32-E72D297353CC}">
              <c16:uniqueId val="{00000002-629C-47B7-A61F-B944AB039295}"/>
            </c:ext>
          </c:extLst>
        </c:ser>
        <c:ser>
          <c:idx val="3"/>
          <c:order val="3"/>
          <c:tx>
            <c:v>系列4</c:v>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Sheet1!$B$7:$D$7</c:f>
              <c:numCache>
                <c:formatCode>General</c:formatCode>
                <c:ptCount val="3"/>
                <c:pt idx="0">
                  <c:v>25</c:v>
                </c:pt>
                <c:pt idx="1">
                  <c:v>238</c:v>
                </c:pt>
                <c:pt idx="2">
                  <c:v>31</c:v>
                </c:pt>
              </c:numCache>
            </c:numRef>
          </c:val>
          <c:extLst>
            <c:ext xmlns:c16="http://schemas.microsoft.com/office/drawing/2014/chart" uri="{C3380CC4-5D6E-409C-BE32-E72D297353CC}">
              <c16:uniqueId val="{00000003-629C-47B7-A61F-B944AB039295}"/>
            </c:ext>
          </c:extLst>
        </c:ser>
        <c:dLbls>
          <c:showLegendKey val="0"/>
          <c:showVal val="1"/>
          <c:showCatName val="0"/>
          <c:showSerName val="0"/>
          <c:showPercent val="0"/>
          <c:showBubbleSize val="0"/>
        </c:dLbls>
        <c:gapWidth val="150"/>
        <c:shape val="box"/>
        <c:axId val="1698618399"/>
        <c:axId val="253646671"/>
        <c:axId val="0"/>
      </c:bar3DChart>
      <c:catAx>
        <c:axId val="16986183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控制科学与工程</a:t>
                </a:r>
              </a:p>
            </c:rich>
          </c:tx>
          <c:layout>
            <c:manualLayout>
              <c:xMode val="edge"/>
              <c:yMode val="edge"/>
              <c:x val="0.41544444444444445"/>
              <c:y val="0.883568685550158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46671"/>
        <c:crosses val="autoZero"/>
        <c:auto val="1"/>
        <c:lblAlgn val="ctr"/>
        <c:lblOffset val="100"/>
        <c:noMultiLvlLbl val="0"/>
      </c:catAx>
      <c:valAx>
        <c:axId val="253646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人数</a:t>
                </a:r>
              </a:p>
            </c:rich>
          </c:tx>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98618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Sheet1!$E$3:$G$3</c:f>
              <c:strCache>
                <c:ptCount val="3"/>
                <c:pt idx="0">
                  <c:v>推免人数</c:v>
                </c:pt>
                <c:pt idx="1">
                  <c:v>考试报名</c:v>
                </c:pt>
                <c:pt idx="2">
                  <c:v>考试录取</c:v>
                </c:pt>
              </c:strCache>
            </c:strRef>
          </c:cat>
          <c:val>
            <c:numRef>
              <c:f>Sheet1!$E$4:$G$4</c:f>
              <c:numCache>
                <c:formatCode>General</c:formatCode>
                <c:ptCount val="3"/>
                <c:pt idx="0">
                  <c:v>31</c:v>
                </c:pt>
                <c:pt idx="1">
                  <c:v>75</c:v>
                </c:pt>
                <c:pt idx="2">
                  <c:v>38</c:v>
                </c:pt>
              </c:numCache>
            </c:numRef>
          </c:val>
          <c:extLst>
            <c:ext xmlns:c16="http://schemas.microsoft.com/office/drawing/2014/chart" uri="{C3380CC4-5D6E-409C-BE32-E72D297353CC}">
              <c16:uniqueId val="{00000000-9C71-4334-A0FB-21F089E252C3}"/>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Sheet1!$E$3:$G$3</c:f>
              <c:strCache>
                <c:ptCount val="3"/>
                <c:pt idx="0">
                  <c:v>推免人数</c:v>
                </c:pt>
                <c:pt idx="1">
                  <c:v>考试报名</c:v>
                </c:pt>
                <c:pt idx="2">
                  <c:v>考试录取</c:v>
                </c:pt>
              </c:strCache>
            </c:strRef>
          </c:cat>
          <c:val>
            <c:numRef>
              <c:f>Sheet1!$E$5:$G$5</c:f>
              <c:numCache>
                <c:formatCode>General</c:formatCode>
                <c:ptCount val="3"/>
                <c:pt idx="0">
                  <c:v>40</c:v>
                </c:pt>
                <c:pt idx="1">
                  <c:v>121</c:v>
                </c:pt>
                <c:pt idx="2">
                  <c:v>76</c:v>
                </c:pt>
              </c:numCache>
            </c:numRef>
          </c:val>
          <c:extLst>
            <c:ext xmlns:c16="http://schemas.microsoft.com/office/drawing/2014/chart" uri="{C3380CC4-5D6E-409C-BE32-E72D297353CC}">
              <c16:uniqueId val="{00000001-9C71-4334-A0FB-21F089E252C3}"/>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Sheet1!$E$3:$G$3</c:f>
              <c:strCache>
                <c:ptCount val="3"/>
                <c:pt idx="0">
                  <c:v>推免人数</c:v>
                </c:pt>
                <c:pt idx="1">
                  <c:v>考试报名</c:v>
                </c:pt>
                <c:pt idx="2">
                  <c:v>考试录取</c:v>
                </c:pt>
              </c:strCache>
            </c:strRef>
          </c:cat>
          <c:val>
            <c:numRef>
              <c:f>Sheet1!$E$6:$G$6</c:f>
              <c:numCache>
                <c:formatCode>General</c:formatCode>
                <c:ptCount val="3"/>
                <c:pt idx="0">
                  <c:v>44</c:v>
                </c:pt>
                <c:pt idx="1">
                  <c:v>202</c:v>
                </c:pt>
                <c:pt idx="2">
                  <c:v>53</c:v>
                </c:pt>
              </c:numCache>
            </c:numRef>
          </c:val>
          <c:extLst>
            <c:ext xmlns:c16="http://schemas.microsoft.com/office/drawing/2014/chart" uri="{C3380CC4-5D6E-409C-BE32-E72D297353CC}">
              <c16:uniqueId val="{00000002-9C71-4334-A0FB-21F089E252C3}"/>
            </c:ext>
          </c:extLst>
        </c:ser>
        <c:ser>
          <c:idx val="3"/>
          <c:order val="3"/>
          <c:tx>
            <c:v>系列四</c:v>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Sheet1!$E$7:$G$7</c:f>
              <c:numCache>
                <c:formatCode>General</c:formatCode>
                <c:ptCount val="3"/>
                <c:pt idx="0">
                  <c:v>27</c:v>
                </c:pt>
                <c:pt idx="1">
                  <c:v>228</c:v>
                </c:pt>
                <c:pt idx="2">
                  <c:v>113</c:v>
                </c:pt>
              </c:numCache>
            </c:numRef>
          </c:val>
          <c:extLst>
            <c:ext xmlns:c16="http://schemas.microsoft.com/office/drawing/2014/chart" uri="{C3380CC4-5D6E-409C-BE32-E72D297353CC}">
              <c16:uniqueId val="{00000003-9C71-4334-A0FB-21F089E252C3}"/>
            </c:ext>
          </c:extLst>
        </c:ser>
        <c:dLbls>
          <c:showLegendKey val="0"/>
          <c:showVal val="1"/>
          <c:showCatName val="0"/>
          <c:showSerName val="0"/>
          <c:showPercent val="0"/>
          <c:showBubbleSize val="0"/>
        </c:dLbls>
        <c:gapWidth val="150"/>
        <c:shape val="box"/>
        <c:axId val="146181695"/>
        <c:axId val="145915391"/>
        <c:axId val="0"/>
      </c:bar3DChart>
      <c:catAx>
        <c:axId val="1461816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控制工程</a:t>
                </a:r>
              </a:p>
            </c:rich>
          </c:tx>
          <c:layout>
            <c:manualLayout>
              <c:xMode val="edge"/>
              <c:yMode val="edge"/>
              <c:x val="0.41349758851123564"/>
              <c:y val="0.888967997028285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915391"/>
        <c:crosses val="autoZero"/>
        <c:auto val="1"/>
        <c:lblAlgn val="ctr"/>
        <c:lblOffset val="100"/>
        <c:noMultiLvlLbl val="0"/>
      </c:catAx>
      <c:valAx>
        <c:axId val="14591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人数</a:t>
                </a:r>
              </a:p>
            </c:rich>
          </c:tx>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6181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4577419590490695E-2"/>
          <c:y val="4.4960797370890822E-2"/>
          <c:w val="0.83049712835604905"/>
          <c:h val="0.76804689234154766"/>
        </c:manualLayout>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Sheet1!$H$2:$J$3</c:f>
              <c:multiLvlStrCache>
                <c:ptCount val="3"/>
                <c:lvl>
                  <c:pt idx="0">
                    <c:v>推免人数</c:v>
                  </c:pt>
                  <c:pt idx="1">
                    <c:v>考试报名</c:v>
                  </c:pt>
                  <c:pt idx="2">
                    <c:v>考试录取</c:v>
                  </c:pt>
                </c:lvl>
                <c:lvl>
                  <c:pt idx="0">
                    <c:v>控制科学与工程(学硕)</c:v>
                  </c:pt>
                </c:lvl>
              </c:multiLvlStrCache>
            </c:multiLvlStrRef>
          </c:cat>
          <c:val>
            <c:numRef>
              <c:f>Sheet1!$H$4:$J$4</c:f>
              <c:numCache>
                <c:formatCode>General</c:formatCode>
                <c:ptCount val="3"/>
                <c:pt idx="0">
                  <c:v>30</c:v>
                </c:pt>
                <c:pt idx="1">
                  <c:v>195</c:v>
                </c:pt>
                <c:pt idx="2">
                  <c:v>20</c:v>
                </c:pt>
              </c:numCache>
            </c:numRef>
          </c:val>
          <c:extLst>
            <c:ext xmlns:c16="http://schemas.microsoft.com/office/drawing/2014/chart" uri="{C3380CC4-5D6E-409C-BE32-E72D297353CC}">
              <c16:uniqueId val="{00000000-B9F1-4082-80D4-9212670C6F68}"/>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Sheet1!$H$2:$J$3</c:f>
              <c:multiLvlStrCache>
                <c:ptCount val="3"/>
                <c:lvl>
                  <c:pt idx="0">
                    <c:v>推免人数</c:v>
                  </c:pt>
                  <c:pt idx="1">
                    <c:v>考试报名</c:v>
                  </c:pt>
                  <c:pt idx="2">
                    <c:v>考试录取</c:v>
                  </c:pt>
                </c:lvl>
                <c:lvl>
                  <c:pt idx="0">
                    <c:v>控制科学与工程(学硕)</c:v>
                  </c:pt>
                </c:lvl>
              </c:multiLvlStrCache>
            </c:multiLvlStrRef>
          </c:cat>
          <c:val>
            <c:numRef>
              <c:f>Sheet1!$H$5:$J$5</c:f>
              <c:numCache>
                <c:formatCode>General</c:formatCode>
                <c:ptCount val="3"/>
                <c:pt idx="0">
                  <c:v>46</c:v>
                </c:pt>
                <c:pt idx="1">
                  <c:v>278</c:v>
                </c:pt>
                <c:pt idx="2">
                  <c:v>27</c:v>
                </c:pt>
              </c:numCache>
            </c:numRef>
          </c:val>
          <c:extLst>
            <c:ext xmlns:c16="http://schemas.microsoft.com/office/drawing/2014/chart" uri="{C3380CC4-5D6E-409C-BE32-E72D297353CC}">
              <c16:uniqueId val="{00000001-B9F1-4082-80D4-9212670C6F68}"/>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Sheet1!$H$2:$J$3</c:f>
              <c:multiLvlStrCache>
                <c:ptCount val="3"/>
                <c:lvl>
                  <c:pt idx="0">
                    <c:v>推免人数</c:v>
                  </c:pt>
                  <c:pt idx="1">
                    <c:v>考试报名</c:v>
                  </c:pt>
                  <c:pt idx="2">
                    <c:v>考试录取</c:v>
                  </c:pt>
                </c:lvl>
                <c:lvl>
                  <c:pt idx="0">
                    <c:v>控制科学与工程(学硕)</c:v>
                  </c:pt>
                </c:lvl>
              </c:multiLvlStrCache>
            </c:multiLvlStrRef>
          </c:cat>
          <c:val>
            <c:numRef>
              <c:f>Sheet1!$H$6:$J$6</c:f>
              <c:numCache>
                <c:formatCode>General</c:formatCode>
                <c:ptCount val="3"/>
                <c:pt idx="0">
                  <c:v>42</c:v>
                </c:pt>
                <c:pt idx="1">
                  <c:v>287</c:v>
                </c:pt>
                <c:pt idx="2">
                  <c:v>29</c:v>
                </c:pt>
              </c:numCache>
            </c:numRef>
          </c:val>
          <c:extLst>
            <c:ext xmlns:c16="http://schemas.microsoft.com/office/drawing/2014/chart" uri="{C3380CC4-5D6E-409C-BE32-E72D297353CC}">
              <c16:uniqueId val="{00000002-B9F1-4082-80D4-9212670C6F68}"/>
            </c:ext>
          </c:extLst>
        </c:ser>
        <c:ser>
          <c:idx val="3"/>
          <c:order val="3"/>
          <c:tx>
            <c:v>系列4</c:v>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Sheet1!$H$7:$J$7</c:f>
              <c:numCache>
                <c:formatCode>General</c:formatCode>
                <c:ptCount val="3"/>
                <c:pt idx="0">
                  <c:v>45</c:v>
                </c:pt>
                <c:pt idx="1">
                  <c:v>244</c:v>
                </c:pt>
                <c:pt idx="2">
                  <c:v>23</c:v>
                </c:pt>
              </c:numCache>
            </c:numRef>
          </c:val>
          <c:extLst>
            <c:ext xmlns:c16="http://schemas.microsoft.com/office/drawing/2014/chart" uri="{C3380CC4-5D6E-409C-BE32-E72D297353CC}">
              <c16:uniqueId val="{00000003-B9F1-4082-80D4-9212670C6F68}"/>
            </c:ext>
          </c:extLst>
        </c:ser>
        <c:dLbls>
          <c:showLegendKey val="0"/>
          <c:showVal val="1"/>
          <c:showCatName val="0"/>
          <c:showSerName val="0"/>
          <c:showPercent val="0"/>
          <c:showBubbleSize val="0"/>
        </c:dLbls>
        <c:gapWidth val="150"/>
        <c:shape val="box"/>
        <c:axId val="1965098335"/>
        <c:axId val="145920383"/>
        <c:axId val="0"/>
      </c:bar3DChart>
      <c:catAx>
        <c:axId val="19650983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920383"/>
        <c:crosses val="autoZero"/>
        <c:auto val="1"/>
        <c:lblAlgn val="ctr"/>
        <c:lblOffset val="100"/>
        <c:noMultiLvlLbl val="0"/>
      </c:catAx>
      <c:valAx>
        <c:axId val="145920383"/>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6509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3538659680326293E-2"/>
          <c:y val="5.4734675099062935E-2"/>
          <c:w val="0.8330882286897523"/>
          <c:h val="0.76468615015186714"/>
        </c:manualLayout>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Sheet1!$K$2:$M$3</c:f>
              <c:multiLvlStrCache>
                <c:ptCount val="3"/>
                <c:lvl>
                  <c:pt idx="0">
                    <c:v>推免人数</c:v>
                  </c:pt>
                  <c:pt idx="1">
                    <c:v>考试报名</c:v>
                  </c:pt>
                  <c:pt idx="2">
                    <c:v>考试录取</c:v>
                  </c:pt>
                </c:lvl>
                <c:lvl>
                  <c:pt idx="0">
                    <c:v>控制工程(专硕)</c:v>
                  </c:pt>
                </c:lvl>
              </c:multiLvlStrCache>
            </c:multiLvlStrRef>
          </c:cat>
          <c:val>
            <c:numRef>
              <c:f>Sheet1!$K$4:$M$4</c:f>
              <c:numCache>
                <c:formatCode>General</c:formatCode>
                <c:ptCount val="3"/>
                <c:pt idx="0">
                  <c:v>17</c:v>
                </c:pt>
                <c:pt idx="1">
                  <c:v>109</c:v>
                </c:pt>
                <c:pt idx="2">
                  <c:v>32</c:v>
                </c:pt>
              </c:numCache>
            </c:numRef>
          </c:val>
          <c:extLst>
            <c:ext xmlns:c16="http://schemas.microsoft.com/office/drawing/2014/chart" uri="{C3380CC4-5D6E-409C-BE32-E72D297353CC}">
              <c16:uniqueId val="{00000000-A2DF-458B-AF22-375FEBC232DD}"/>
            </c:ext>
          </c:extLst>
        </c:ser>
        <c:ser>
          <c:idx val="1"/>
          <c:order val="1"/>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Sheet1!$K$2:$M$3</c:f>
              <c:multiLvlStrCache>
                <c:ptCount val="3"/>
                <c:lvl>
                  <c:pt idx="0">
                    <c:v>推免人数</c:v>
                  </c:pt>
                  <c:pt idx="1">
                    <c:v>考试报名</c:v>
                  </c:pt>
                  <c:pt idx="2">
                    <c:v>考试录取</c:v>
                  </c:pt>
                </c:lvl>
                <c:lvl>
                  <c:pt idx="0">
                    <c:v>控制工程(专硕)</c:v>
                  </c:pt>
                </c:lvl>
              </c:multiLvlStrCache>
            </c:multiLvlStrRef>
          </c:cat>
          <c:val>
            <c:numRef>
              <c:f>Sheet1!$K$5:$M$5</c:f>
              <c:numCache>
                <c:formatCode>General</c:formatCode>
                <c:ptCount val="3"/>
                <c:pt idx="0">
                  <c:v>17</c:v>
                </c:pt>
                <c:pt idx="1">
                  <c:v>125</c:v>
                </c:pt>
                <c:pt idx="2">
                  <c:v>57</c:v>
                </c:pt>
              </c:numCache>
            </c:numRef>
          </c:val>
          <c:extLst>
            <c:ext xmlns:c16="http://schemas.microsoft.com/office/drawing/2014/chart" uri="{C3380CC4-5D6E-409C-BE32-E72D297353CC}">
              <c16:uniqueId val="{00000001-A2DF-458B-AF22-375FEBC232DD}"/>
            </c:ext>
          </c:extLst>
        </c:ser>
        <c:ser>
          <c:idx val="2"/>
          <c:order val="2"/>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Sheet1!$K$2:$M$3</c:f>
              <c:multiLvlStrCache>
                <c:ptCount val="3"/>
                <c:lvl>
                  <c:pt idx="0">
                    <c:v>推免人数</c:v>
                  </c:pt>
                  <c:pt idx="1">
                    <c:v>考试报名</c:v>
                  </c:pt>
                  <c:pt idx="2">
                    <c:v>考试录取</c:v>
                  </c:pt>
                </c:lvl>
                <c:lvl>
                  <c:pt idx="0">
                    <c:v>控制工程(专硕)</c:v>
                  </c:pt>
                </c:lvl>
              </c:multiLvlStrCache>
            </c:multiLvlStrRef>
          </c:cat>
          <c:val>
            <c:numRef>
              <c:f>Sheet1!$K$6:$M$6</c:f>
              <c:numCache>
                <c:formatCode>General</c:formatCode>
                <c:ptCount val="3"/>
                <c:pt idx="0">
                  <c:v>33</c:v>
                </c:pt>
                <c:pt idx="1">
                  <c:v>346</c:v>
                </c:pt>
                <c:pt idx="2">
                  <c:v>62</c:v>
                </c:pt>
              </c:numCache>
            </c:numRef>
          </c:val>
          <c:extLst>
            <c:ext xmlns:c16="http://schemas.microsoft.com/office/drawing/2014/chart" uri="{C3380CC4-5D6E-409C-BE32-E72D297353CC}">
              <c16:uniqueId val="{00000002-A2DF-458B-AF22-375FEBC232DD}"/>
            </c:ext>
          </c:extLst>
        </c:ser>
        <c:ser>
          <c:idx val="3"/>
          <c:order val="3"/>
          <c:tx>
            <c:v>系列4</c:v>
          </c:tx>
          <c:spPr>
            <a:solidFill>
              <a:schemeClr val="accent4"/>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Sheet1!$K$7:$M$7</c:f>
              <c:numCache>
                <c:formatCode>General</c:formatCode>
                <c:ptCount val="3"/>
                <c:pt idx="0">
                  <c:v>41</c:v>
                </c:pt>
                <c:pt idx="1">
                  <c:v>470</c:v>
                </c:pt>
                <c:pt idx="2">
                  <c:v>50</c:v>
                </c:pt>
              </c:numCache>
            </c:numRef>
          </c:val>
          <c:extLst>
            <c:ext xmlns:c16="http://schemas.microsoft.com/office/drawing/2014/chart" uri="{C3380CC4-5D6E-409C-BE32-E72D297353CC}">
              <c16:uniqueId val="{00000003-A2DF-458B-AF22-375FEBC232DD}"/>
            </c:ext>
          </c:extLst>
        </c:ser>
        <c:dLbls>
          <c:showLegendKey val="0"/>
          <c:showVal val="1"/>
          <c:showCatName val="0"/>
          <c:showSerName val="0"/>
          <c:showPercent val="0"/>
          <c:showBubbleSize val="0"/>
        </c:dLbls>
        <c:gapWidth val="150"/>
        <c:shape val="box"/>
        <c:axId val="146154895"/>
        <c:axId val="145906655"/>
        <c:axId val="0"/>
      </c:bar3DChart>
      <c:catAx>
        <c:axId val="146154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5906655"/>
        <c:crosses val="autoZero"/>
        <c:auto val="1"/>
        <c:lblAlgn val="ctr"/>
        <c:lblOffset val="100"/>
        <c:noMultiLvlLbl val="0"/>
      </c:catAx>
      <c:valAx>
        <c:axId val="145906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人数</a:t>
                </a:r>
              </a:p>
            </c:rich>
          </c:tx>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6154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2664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B6B27-49E4-437C-A119-4319CE73A8D3}" type="datetimeFigureOut">
              <a:rPr lang="zh-CN" altLang="en-US" smtClean="0"/>
              <a:t>2019/11/20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02D95-4BFA-4CC1-9005-9358BB2584CD}" type="slidenum">
              <a:rPr lang="zh-CN" altLang="en-US" smtClean="0"/>
              <a:t>‹#›</a:t>
            </a:fld>
            <a:endParaRPr lang="zh-CN" altLang="en-US"/>
          </a:p>
        </p:txBody>
      </p:sp>
    </p:spTree>
    <p:extLst>
      <p:ext uri="{BB962C8B-B14F-4D97-AF65-F5344CB8AC3E}">
        <p14:creationId xmlns:p14="http://schemas.microsoft.com/office/powerpoint/2010/main" val="100109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D02D95-4BFA-4CC1-9005-9358BB2584CD}"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D02D95-4BFA-4CC1-9005-9358BB2584CD}" type="slidenum">
              <a:rPr lang="zh-CN" altLang="en-US" smtClean="0"/>
              <a:t>7</a:t>
            </a:fld>
            <a:endParaRPr lang="zh-CN" altLang="en-US"/>
          </a:p>
        </p:txBody>
      </p:sp>
    </p:spTree>
    <p:extLst>
      <p:ext uri="{BB962C8B-B14F-4D97-AF65-F5344CB8AC3E}">
        <p14:creationId xmlns:p14="http://schemas.microsoft.com/office/powerpoint/2010/main" val="270458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学校三个校区的控制学科是统一划线，统一复试，分别录取。原则上是志愿优先，几乎很少有学硕调剂到专硕的（生源充足）或者校区之间的调剂，但可能有其他学科如光学、电气等学科招不满时会接受控制学科的调剂。</a:t>
            </a:r>
            <a:endParaRPr lang="en-US" altLang="zh-CN" dirty="0"/>
          </a:p>
          <a:p>
            <a:r>
              <a:rPr lang="zh-CN" altLang="en-US" dirty="0"/>
              <a:t>复试笔试考察的科目很多，都是出在同一张试卷上，每门课大概有一两道题。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8</a:t>
            </a:fld>
            <a:endParaRPr lang="zh-CN" altLang="en-US"/>
          </a:p>
        </p:txBody>
      </p:sp>
    </p:spTree>
    <p:extLst>
      <p:ext uri="{BB962C8B-B14F-4D97-AF65-F5344CB8AC3E}">
        <p14:creationId xmlns:p14="http://schemas.microsoft.com/office/powerpoint/2010/main" val="41288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清华的控制学科的学硕都在北京培养，且大部分名额都给了保研的，留给考研同学的名额十分的少，</a:t>
            </a:r>
            <a:r>
              <a:rPr lang="en-US" altLang="zh-CN" dirty="0"/>
              <a:t>2019</a:t>
            </a:r>
            <a:r>
              <a:rPr lang="zh-CN" altLang="en-US" dirty="0"/>
              <a:t>年只招了</a:t>
            </a:r>
            <a:r>
              <a:rPr lang="en-US" altLang="zh-CN" dirty="0"/>
              <a:t>4</a:t>
            </a:r>
            <a:r>
              <a:rPr lang="zh-CN" altLang="en-US" dirty="0"/>
              <a:t>个考研的学生，竞争很惨烈。</a:t>
            </a:r>
            <a:endParaRPr lang="en-US" altLang="zh-CN" dirty="0"/>
          </a:p>
          <a:p>
            <a:endParaRPr lang="en-US" altLang="zh-CN" dirty="0"/>
          </a:p>
          <a:p>
            <a:r>
              <a:rPr lang="zh-CN" altLang="en-US" dirty="0"/>
              <a:t>控制学科的专硕是在深圳这边培养，</a:t>
            </a:r>
            <a:r>
              <a:rPr lang="en-US" altLang="zh-CN" dirty="0"/>
              <a:t>2019</a:t>
            </a:r>
            <a:r>
              <a:rPr lang="zh-CN" altLang="en-US" dirty="0"/>
              <a:t>年之前深圳这边的控制专硕是统一在本部自动化系下招生，只不过在深圳这边培养，毕业证书与本部完全一样。</a:t>
            </a:r>
            <a:endParaRPr lang="en-US" altLang="zh-CN" dirty="0"/>
          </a:p>
          <a:p>
            <a:r>
              <a:rPr lang="en-US" altLang="zh-CN" dirty="0"/>
              <a:t>2019</a:t>
            </a:r>
            <a:r>
              <a:rPr lang="zh-CN" altLang="en-US" dirty="0"/>
              <a:t>年改革，在报名的时候专硕的名字变成了深圳国际研究生院下的人工智能专业和大数据专业，以后毕业生的毕业证书上也会加上深圳培养字样。</a:t>
            </a:r>
            <a:endParaRPr lang="en-US" altLang="zh-CN" dirty="0"/>
          </a:p>
          <a:p>
            <a:r>
              <a:rPr lang="zh-CN" altLang="en-US" dirty="0"/>
              <a:t>人工智能专业全程都在深圳，大数据工程的同学除了第一学期在深圳上课、最后一学期在深圳写毕业论文，其他的时间都是要去贵州的一个所里面做项目。</a:t>
            </a:r>
            <a:endParaRPr lang="en-US" altLang="zh-CN" dirty="0"/>
          </a:p>
          <a:p>
            <a:endParaRPr lang="en-US" altLang="zh-CN" dirty="0"/>
          </a:p>
          <a:p>
            <a:r>
              <a:rPr lang="zh-CN" altLang="en-US" dirty="0"/>
              <a:t>由于深圳专硕今年第一次以人工智能专业的名字招生，本部怕没有经验，所以要求考研继续和本部考一样的课程</a:t>
            </a:r>
            <a:r>
              <a:rPr lang="en-US" altLang="zh-CN" dirty="0"/>
              <a:t>-</a:t>
            </a:r>
            <a:r>
              <a:rPr lang="zh-CN" altLang="en-US" dirty="0"/>
              <a:t>电路原理。但往后会自己出题，专业课考机器学习或者统计学。</a:t>
            </a:r>
            <a:endParaRPr lang="en-US" altLang="zh-CN" dirty="0"/>
          </a:p>
          <a:p>
            <a:r>
              <a:rPr lang="zh-CN" altLang="en-US" dirty="0"/>
              <a:t>电路原理出题特别的难，</a:t>
            </a:r>
            <a:r>
              <a:rPr lang="en-US" altLang="zh-CN" dirty="0"/>
              <a:t>150</a:t>
            </a:r>
            <a:r>
              <a:rPr lang="zh-CN" altLang="en-US" dirty="0"/>
              <a:t>的满分过</a:t>
            </a:r>
            <a:r>
              <a:rPr lang="en-US" altLang="zh-CN" dirty="0"/>
              <a:t>100</a:t>
            </a:r>
            <a:r>
              <a:rPr lang="zh-CN" altLang="en-US" dirty="0"/>
              <a:t>就已经十分难了。</a:t>
            </a:r>
            <a:endParaRPr lang="en-US" altLang="zh-CN" dirty="0"/>
          </a:p>
          <a:p>
            <a:endParaRPr lang="en-US" altLang="zh-CN" dirty="0"/>
          </a:p>
          <a:p>
            <a:r>
              <a:rPr lang="zh-CN" altLang="en-US" dirty="0"/>
              <a:t>研究方向有两个清华自主设置的两个二级学科：生物信息学和企业信息化系统与工程，但招生时不区分具体研究方向。</a:t>
            </a:r>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9</a:t>
            </a:fld>
            <a:endParaRPr lang="zh-CN" altLang="en-US"/>
          </a:p>
        </p:txBody>
      </p:sp>
    </p:spTree>
    <p:extLst>
      <p:ext uri="{BB962C8B-B14F-4D97-AF65-F5344CB8AC3E}">
        <p14:creationId xmlns:p14="http://schemas.microsoft.com/office/powerpoint/2010/main" val="51542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浙江大学推免人数没有对外公布。</a:t>
            </a:r>
            <a:endParaRPr lang="en-US" altLang="zh-CN" dirty="0"/>
          </a:p>
          <a:p>
            <a:r>
              <a:rPr lang="zh-CN" altLang="en-US" dirty="0"/>
              <a:t>浙江大学有两个学院都招收控制学科的研究生，一个是控制学院，另外电气学院也招收少量控制专业的研究生（应该是研究方向偏向于电网组网等方向）</a:t>
            </a:r>
            <a:endParaRPr lang="en-US" altLang="zh-CN" dirty="0"/>
          </a:p>
          <a:p>
            <a:r>
              <a:rPr lang="zh-CN" altLang="en-US" dirty="0"/>
              <a:t>初试专业课第一组和第二组的意思学校官网并没有具体给出，应该是报名时不同的研究方向对应的专业课有区别，如果同学们报考浙江大学，一定要提前加相关学长微信详细了解或者加入相关的</a:t>
            </a:r>
            <a:r>
              <a:rPr lang="en-US" altLang="zh-CN" dirty="0"/>
              <a:t>QQ</a:t>
            </a:r>
            <a:r>
              <a:rPr lang="zh-CN" altLang="en-US" dirty="0"/>
              <a:t>群。</a:t>
            </a:r>
            <a:endParaRPr lang="en-US" altLang="zh-CN" dirty="0"/>
          </a:p>
          <a:p>
            <a:r>
              <a:rPr lang="zh-CN" altLang="en-US" dirty="0"/>
              <a:t>后面的备注是</a:t>
            </a:r>
            <a:r>
              <a:rPr lang="en-US" altLang="zh-CN" dirty="0"/>
              <a:t>2020</a:t>
            </a:r>
            <a:r>
              <a:rPr lang="zh-CN" altLang="en-US" dirty="0"/>
              <a:t>年预计招生名额。</a:t>
            </a:r>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10</a:t>
            </a:fld>
            <a:endParaRPr lang="zh-CN" altLang="en-US"/>
          </a:p>
        </p:txBody>
      </p:sp>
    </p:spTree>
    <p:extLst>
      <p:ext uri="{BB962C8B-B14F-4D97-AF65-F5344CB8AC3E}">
        <p14:creationId xmlns:p14="http://schemas.microsoft.com/office/powerpoint/2010/main" val="70240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一般总的招生名额是一定的，因为老师数量不变、老师所带的学生数量不变。推免指的是保研名额，一般保研名额越多，考研名额越少，如</a:t>
            </a:r>
            <a:r>
              <a:rPr lang="en-US" altLang="zh-CN" dirty="0"/>
              <a:t>2018</a:t>
            </a:r>
            <a:r>
              <a:rPr lang="zh-CN" altLang="en-US" dirty="0"/>
              <a:t>年哈工大本部学硕名额都给了保研的同学，相比往年考研名额少了很多，导致竞争及其惨烈。</a:t>
            </a:r>
            <a:endParaRPr lang="en-US" altLang="zh-CN" dirty="0"/>
          </a:p>
          <a:p>
            <a:endParaRPr lang="en-US" altLang="zh-CN" dirty="0"/>
          </a:p>
          <a:p>
            <a:r>
              <a:rPr lang="zh-CN" altLang="en-US" dirty="0"/>
              <a:t>初试是全国统一组织的研究生入学考试，时间一般在</a:t>
            </a:r>
            <a:r>
              <a:rPr lang="en-US" altLang="zh-CN" dirty="0"/>
              <a:t>12</a:t>
            </a:r>
            <a:r>
              <a:rPr lang="zh-CN" altLang="en-US" dirty="0"/>
              <a:t>月</a:t>
            </a:r>
            <a:r>
              <a:rPr lang="en-US" altLang="zh-CN" dirty="0"/>
              <a:t>25</a:t>
            </a:r>
            <a:r>
              <a:rPr lang="zh-CN" altLang="en-US" dirty="0"/>
              <a:t>号左右的周六、日，每个半天考一门课。复试是招生院校自己组织的，时间一般在</a:t>
            </a:r>
            <a:r>
              <a:rPr lang="en-US" altLang="zh-CN" dirty="0"/>
              <a:t>3-4</a:t>
            </a:r>
            <a:r>
              <a:rPr lang="zh-CN" altLang="en-US" dirty="0"/>
              <a:t>月，包括笔试和面试。</a:t>
            </a:r>
            <a:endParaRPr lang="en-US" altLang="zh-CN" dirty="0"/>
          </a:p>
          <a:p>
            <a:endParaRPr lang="en-US" altLang="zh-CN" dirty="0"/>
          </a:p>
          <a:p>
            <a:r>
              <a:rPr lang="zh-CN" altLang="en-US" dirty="0"/>
              <a:t>在选择考研院校，需要着重考虑报录比，分数线的参考意义不大，报录比就是统考实际录取人数比上报名人数，报录比越高当然意味着越容易考上。</a:t>
            </a:r>
            <a:endParaRPr lang="en-US" altLang="zh-CN" dirty="0"/>
          </a:p>
          <a:p>
            <a:r>
              <a:rPr lang="en-US" altLang="zh-CN" dirty="0"/>
              <a:t>816</a:t>
            </a:r>
            <a:r>
              <a:rPr lang="zh-CN" altLang="en-US" dirty="0"/>
              <a:t>指的是报名的代码。政治是</a:t>
            </a:r>
            <a:r>
              <a:rPr lang="en-US" altLang="zh-CN" dirty="0"/>
              <a:t>101</a:t>
            </a:r>
            <a:r>
              <a:rPr lang="zh-CN" altLang="en-US" dirty="0"/>
              <a:t>，英语一是</a:t>
            </a:r>
            <a:r>
              <a:rPr lang="en-US" altLang="zh-CN" dirty="0"/>
              <a:t>201</a:t>
            </a:r>
            <a:r>
              <a:rPr lang="zh-CN" altLang="en-US" dirty="0"/>
              <a:t>，数学一</a:t>
            </a:r>
            <a:r>
              <a:rPr lang="en-US" altLang="zh-CN" dirty="0"/>
              <a:t>301</a:t>
            </a:r>
            <a:r>
              <a:rPr lang="zh-CN" altLang="en-US" dirty="0"/>
              <a:t>，专业课不定。</a:t>
            </a:r>
            <a:endParaRPr lang="en-US" altLang="zh-CN" dirty="0"/>
          </a:p>
          <a:p>
            <a:endParaRPr lang="en-US" altLang="zh-CN" dirty="0"/>
          </a:p>
          <a:p>
            <a:r>
              <a:rPr lang="zh-CN" altLang="en-US" dirty="0"/>
              <a:t>上交的专业课可以在报名时自己选择，在</a:t>
            </a:r>
            <a:r>
              <a:rPr lang="zh-CN" altLang="en-US" sz="1200" dirty="0">
                <a:solidFill>
                  <a:srgbClr val="FF0000"/>
                </a:solidFill>
              </a:rPr>
              <a:t>计算机学科专业基础综合</a:t>
            </a:r>
            <a:r>
              <a:rPr lang="zh-CN" altLang="en-US" sz="1200" dirty="0"/>
              <a:t>或自动控制理论 或信号系统与信号处理 或微型计算机原理与应用中选择一门</a:t>
            </a:r>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11</a:t>
            </a:fld>
            <a:endParaRPr lang="zh-CN" altLang="en-US"/>
          </a:p>
        </p:txBody>
      </p:sp>
    </p:spTree>
    <p:extLst>
      <p:ext uri="{BB962C8B-B14F-4D97-AF65-F5344CB8AC3E}">
        <p14:creationId xmlns:p14="http://schemas.microsoft.com/office/powerpoint/2010/main" val="192563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华南理工的学硕与专硕初试考察的课不一样，学硕是英语一加数学一，专硕是数学二</a:t>
            </a:r>
            <a:r>
              <a:rPr lang="en-US" altLang="zh-CN" dirty="0"/>
              <a:t>+</a:t>
            </a:r>
            <a:r>
              <a:rPr lang="zh-CN" altLang="en-US" dirty="0"/>
              <a:t>英语二。复试考察的内容是一样的。</a:t>
            </a:r>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12</a:t>
            </a:fld>
            <a:endParaRPr lang="zh-CN" altLang="en-US"/>
          </a:p>
        </p:txBody>
      </p:sp>
    </p:spTree>
    <p:extLst>
      <p:ext uri="{BB962C8B-B14F-4D97-AF65-F5344CB8AC3E}">
        <p14:creationId xmlns:p14="http://schemas.microsoft.com/office/powerpoint/2010/main" val="223387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先进技术研究院里分各种所，如脑所、计算机所、集成所等，控制学科的招生就是集成所来负责。</a:t>
            </a:r>
            <a:endParaRPr lang="en-US" altLang="zh-CN" dirty="0"/>
          </a:p>
          <a:p>
            <a:endParaRPr lang="en-US" altLang="zh-CN" dirty="0"/>
          </a:p>
          <a:p>
            <a:r>
              <a:rPr lang="zh-CN" altLang="en-US" dirty="0"/>
              <a:t>因为知道深圳先研院的人不多，所以报考人数很少，录取率很高，且几乎每年都报不满，会接受一部分调剂，是一个性价比很高的考研选择，但缺点是考研资料不好找，但我们的本科生都可以直接去先研院找本专业的额师兄师姐要，甚至直接去找老师询问考察内容。</a:t>
            </a:r>
            <a:endParaRPr lang="en-US" altLang="zh-CN" dirty="0"/>
          </a:p>
          <a:p>
            <a:endParaRPr lang="en-US" altLang="zh-CN" dirty="0"/>
          </a:p>
          <a:p>
            <a:r>
              <a:rPr lang="zh-CN" altLang="en-US" dirty="0"/>
              <a:t>如去年控制专业的录取学生总共</a:t>
            </a:r>
            <a:r>
              <a:rPr lang="en-US" altLang="zh-CN" dirty="0"/>
              <a:t>6</a:t>
            </a:r>
            <a:r>
              <a:rPr lang="zh-CN" altLang="en-US" dirty="0"/>
              <a:t>个，分数从</a:t>
            </a:r>
            <a:r>
              <a:rPr lang="en-US" altLang="zh-CN" dirty="0"/>
              <a:t>350-418</a:t>
            </a:r>
            <a:r>
              <a:rPr lang="zh-CN" altLang="en-US" dirty="0"/>
              <a:t>不等，没有录满，留给了一些名额给调剂生，但具体情况没有公布。</a:t>
            </a:r>
          </a:p>
          <a:p>
            <a:endParaRPr lang="zh-CN" altLang="en-US" dirty="0"/>
          </a:p>
        </p:txBody>
      </p:sp>
      <p:sp>
        <p:nvSpPr>
          <p:cNvPr id="4" name="灯片编号占位符 3"/>
          <p:cNvSpPr>
            <a:spLocks noGrp="1"/>
          </p:cNvSpPr>
          <p:nvPr>
            <p:ph type="sldNum" sz="quarter" idx="10"/>
          </p:nvPr>
        </p:nvSpPr>
        <p:spPr/>
        <p:txBody>
          <a:bodyPr/>
          <a:lstStyle/>
          <a:p>
            <a:fld id="{76D02D95-4BFA-4CC1-9005-9358BB2584CD}" type="slidenum">
              <a:rPr lang="zh-CN" altLang="en-US" smtClean="0"/>
              <a:t>13</a:t>
            </a:fld>
            <a:endParaRPr lang="zh-CN" altLang="en-US"/>
          </a:p>
        </p:txBody>
      </p:sp>
    </p:spTree>
    <p:extLst>
      <p:ext uri="{BB962C8B-B14F-4D97-AF65-F5344CB8AC3E}">
        <p14:creationId xmlns:p14="http://schemas.microsoft.com/office/powerpoint/2010/main" val="184747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D3D5763-6273-4CC5-A187-5759F5FFF8AE}" type="datetime1">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9DEDE5-D949-4382-8200-49872ED3F425}" type="datetime1">
              <a:rPr lang="zh-CN" altLang="en-US" smtClean="0"/>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690ACB-3616-44B3-AC9E-305ADE30208D}" type="datetime1">
              <a:rPr lang="zh-CN" altLang="en-US" smtClean="0"/>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5A98C7-B6CE-47D8-BDA0-3229ED03935B}" type="datetime1">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EDF68C-0AC0-4DE3-AF8B-DCB7F059D31D}" type="datetime1">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50BF48-0051-4EF5-ADA6-7B3DAEC4DBAD}" type="datetime1">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91EB19-42C3-4F4E-A463-59956DD06C0F}" type="datetime1">
              <a:rPr lang="zh-CN" altLang="en-US" smtClean="0"/>
              <a:t>2019/11/20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E9F173-9F08-434A-949E-E1252CF0C111}" type="datetime1">
              <a:rPr lang="zh-CN" altLang="en-US" smtClean="0"/>
              <a:t>2019/11/20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8494A9-6105-4608-8518-D7A36FB4D1B1}" type="datetime1">
              <a:rPr lang="zh-CN" altLang="en-US" smtClean="0"/>
              <a:t>2019/11/20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28AE231-8C5E-4177-9F37-51F221AE943C}" type="datetime1">
              <a:rPr lang="zh-CN" altLang="en-US" smtClean="0"/>
              <a:t>2019/11/20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E9C6D-653A-4029-91D0-9F0EF5550571}" type="datetime1">
              <a:rPr lang="zh-CN" altLang="en-US" smtClean="0"/>
              <a:t>2019/11/20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10" name="任意多边形 9"/>
          <p:cNvSpPr/>
          <p:nvPr userDrawn="1"/>
        </p:nvSpPr>
        <p:spPr>
          <a:xfrm>
            <a:off x="-579120" y="822960"/>
            <a:ext cx="3596640" cy="3596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accent5">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722120" y="213360"/>
            <a:ext cx="5882640" cy="5882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accent5">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91440" y="1493520"/>
            <a:ext cx="2255520" cy="225552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lumMod val="10000"/>
              <a:lumOff val="9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3179445" y="-487680"/>
            <a:ext cx="1767840" cy="17678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accent6">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5862955" y="213360"/>
            <a:ext cx="1052830" cy="105283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accent4">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10753725" y="5121910"/>
            <a:ext cx="1767840" cy="17678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lumMod val="25000"/>
              <a:lumOff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a:off x="-192405" y="5129530"/>
            <a:ext cx="2453640" cy="2453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bg2">
              <a:lumMod val="9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8" name="矩形 7"/>
          <p:cNvSpPr/>
          <p:nvPr userDrawn="1"/>
        </p:nvSpPr>
        <p:spPr>
          <a:xfrm>
            <a:off x="0" y="0"/>
            <a:ext cx="12192000" cy="118272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日期占位符 1"/>
          <p:cNvSpPr>
            <a:spLocks noGrp="1"/>
          </p:cNvSpPr>
          <p:nvPr>
            <p:ph type="dt" sz="half" idx="10"/>
          </p:nvPr>
        </p:nvSpPr>
        <p:spPr/>
        <p:txBody>
          <a:bodyPr/>
          <a:lstStyle/>
          <a:p>
            <a:fld id="{0EF0DA55-7E78-4407-8FF9-C41D0F871730}" type="datetime1">
              <a:rPr lang="zh-CN" altLang="en-US" smtClean="0"/>
              <a:t>2019/11/20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9" name="任意多边形 8"/>
          <p:cNvSpPr/>
          <p:nvPr userDrawn="1"/>
        </p:nvSpPr>
        <p:spPr>
          <a:xfrm>
            <a:off x="0" y="591363"/>
            <a:ext cx="3596640" cy="3596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lumMod val="75000"/>
              <a:lumOff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838200" y="3067368"/>
            <a:ext cx="1982356" cy="1982356"/>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lumMod val="50000"/>
              <a:lumOff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2744734" y="3570377"/>
            <a:ext cx="976338" cy="976338"/>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8" name="矩形 7"/>
          <p:cNvSpPr/>
          <p:nvPr userDrawn="1"/>
        </p:nvSpPr>
        <p:spPr>
          <a:xfrm>
            <a:off x="0" y="6721475"/>
            <a:ext cx="12192000" cy="13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日期占位符 1"/>
          <p:cNvSpPr>
            <a:spLocks noGrp="1"/>
          </p:cNvSpPr>
          <p:nvPr>
            <p:ph type="dt" sz="half" idx="10"/>
          </p:nvPr>
        </p:nvSpPr>
        <p:spPr/>
        <p:txBody>
          <a:bodyPr/>
          <a:lstStyle/>
          <a:p>
            <a:fld id="{87C884E1-35A4-4705-905C-09C3746499AA}" type="datetime1">
              <a:rPr lang="zh-CN" altLang="en-US" smtClean="0"/>
              <a:t>2019/11/20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8801100" y="6205537"/>
            <a:ext cx="2743200" cy="365125"/>
          </a:xfrm>
        </p:spPr>
        <p:txBody>
          <a:bodyPr/>
          <a:lstStyle>
            <a:lvl1pPr>
              <a:defRPr sz="3200">
                <a:solidFill>
                  <a:schemeClr val="tx1">
                    <a:lumMod val="65000"/>
                    <a:lumOff val="35000"/>
                  </a:schemeClr>
                </a:solidFill>
              </a:defRPr>
            </a:lvl1pPr>
          </a:lstStyle>
          <a:p>
            <a:fld id="{D5735EE2-985B-4B4E-9F4E-44985C39245F}" type="slidenum">
              <a:rPr lang="zh-CN" altLang="en-US" smtClean="0"/>
              <a:t>‹#›</a:t>
            </a:fld>
            <a:endParaRPr lang="zh-CN" altLang="en-US"/>
          </a:p>
        </p:txBody>
      </p:sp>
      <p:cxnSp>
        <p:nvCxnSpPr>
          <p:cNvPr id="6" name="直接连接符 5"/>
          <p:cNvCxnSpPr/>
          <p:nvPr userDrawn="1"/>
        </p:nvCxnSpPr>
        <p:spPr>
          <a:xfrm>
            <a:off x="2508235" y="949124"/>
            <a:ext cx="7396223" cy="0"/>
          </a:xfrm>
          <a:prstGeom prst="line">
            <a:avLst/>
          </a:prstGeom>
          <a:ln w="285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77DBF-447B-40F7-A2F2-CF976CED4C76}" type="datetime1">
              <a:rPr lang="zh-CN" altLang="en-US" smtClean="0"/>
              <a:t>2019/11/20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35EE2-985B-4B4E-9F4E-44985C39245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grs.zju.edu.cn/ssszs/studentZsml.htm" TargetMode="Externa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yzb.sjtu.edu.cn/zsjz/ssszs.htm" TargetMode="Externa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yanzhao.scut.edu.cn/open/Master/Zsml_view.aspx" TargetMode="Externa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90803" y="1302763"/>
            <a:ext cx="4082859" cy="3349187"/>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endParaRPr lang="en-US" altLang="zh-CN" sz="4400" b="1" dirty="0">
              <a:solidFill>
                <a:schemeClr val="accent1"/>
              </a:solidFill>
              <a:latin typeface="微软雅黑" pitchFamily="34" charset="-122"/>
              <a:ea typeface="微软雅黑" pitchFamily="34" charset="-122"/>
            </a:endParaRPr>
          </a:p>
          <a:p>
            <a:pPr algn="ctr">
              <a:lnSpc>
                <a:spcPct val="150000"/>
              </a:lnSpc>
            </a:pPr>
            <a:r>
              <a:rPr lang="en-US" altLang="zh-CN" sz="3600" b="1" dirty="0">
                <a:solidFill>
                  <a:srgbClr val="7030A0"/>
                </a:solidFill>
                <a:latin typeface="微软雅黑" pitchFamily="34" charset="-122"/>
                <a:ea typeface="微软雅黑" pitchFamily="34" charset="-122"/>
              </a:rPr>
              <a:t>17</a:t>
            </a:r>
            <a:r>
              <a:rPr lang="zh-CN" altLang="en-US" sz="3600" b="1" dirty="0">
                <a:solidFill>
                  <a:srgbClr val="7030A0"/>
                </a:solidFill>
                <a:latin typeface="微软雅黑" pitchFamily="34" charset="-122"/>
                <a:ea typeface="微软雅黑" pitchFamily="34" charset="-122"/>
              </a:rPr>
              <a:t>级自动化专业</a:t>
            </a:r>
            <a:endParaRPr lang="en-US" altLang="zh-CN" sz="3600" b="1" dirty="0">
              <a:solidFill>
                <a:srgbClr val="7030A0"/>
              </a:solidFill>
              <a:latin typeface="微软雅黑" pitchFamily="34" charset="-122"/>
              <a:ea typeface="微软雅黑" pitchFamily="34" charset="-122"/>
            </a:endParaRPr>
          </a:p>
          <a:p>
            <a:pPr algn="ctr">
              <a:lnSpc>
                <a:spcPct val="150000"/>
              </a:lnSpc>
            </a:pPr>
            <a:r>
              <a:rPr lang="zh-CN" altLang="en-US" sz="4400" b="1" dirty="0">
                <a:solidFill>
                  <a:srgbClr val="C00000"/>
                </a:solidFill>
                <a:latin typeface="微软雅黑" pitchFamily="34" charset="-122"/>
                <a:ea typeface="微软雅黑" pitchFamily="34" charset="-122"/>
              </a:rPr>
              <a:t>考研专题</a:t>
            </a:r>
            <a:endParaRPr lang="en-US" altLang="zh-CN" sz="4400" b="1" dirty="0">
              <a:solidFill>
                <a:srgbClr val="C00000"/>
              </a:solidFill>
              <a:latin typeface="微软雅黑" pitchFamily="34" charset="-122"/>
              <a:ea typeface="微软雅黑" pitchFamily="34" charset="-122"/>
            </a:endParaRPr>
          </a:p>
          <a:p>
            <a:pPr algn="ctr">
              <a:lnSpc>
                <a:spcPct val="150000"/>
              </a:lnSpc>
            </a:pPr>
            <a:r>
              <a:rPr lang="zh-CN" altLang="en-US" sz="3600" b="1" dirty="0">
                <a:solidFill>
                  <a:schemeClr val="bg2">
                    <a:lumMod val="10000"/>
                  </a:schemeClr>
                </a:solidFill>
                <a:latin typeface="微软雅黑" pitchFamily="34" charset="-122"/>
                <a:ea typeface="微软雅黑" pitchFamily="34" charset="-122"/>
              </a:rPr>
              <a:t>交流会</a:t>
            </a:r>
          </a:p>
        </p:txBody>
      </p:sp>
      <p:sp>
        <p:nvSpPr>
          <p:cNvPr id="4" name="文本框 3"/>
          <p:cNvSpPr txBox="1"/>
          <p:nvPr/>
        </p:nvSpPr>
        <p:spPr>
          <a:xfrm>
            <a:off x="6861218" y="5518304"/>
            <a:ext cx="3832860" cy="461665"/>
          </a:xfrm>
          <a:prstGeom prst="rect">
            <a:avLst/>
          </a:prstGeom>
          <a:noFill/>
        </p:spPr>
        <p:txBody>
          <a:bodyPr wrap="square" rtlCol="0">
            <a:spAutoFit/>
          </a:bodyPr>
          <a:lstStyle/>
          <a:p>
            <a:pPr algn="ctr"/>
            <a:r>
              <a:rPr lang="en-US" altLang="zh-CN" sz="2400" b="1" dirty="0">
                <a:solidFill>
                  <a:schemeClr val="accent1"/>
                </a:solidFill>
                <a:latin typeface="微软雅黑" pitchFamily="34" charset="-122"/>
                <a:ea typeface="微软雅黑" pitchFamily="34" charset="-122"/>
              </a:rPr>
              <a:t>2019</a:t>
            </a:r>
            <a:r>
              <a:rPr lang="zh-CN" altLang="en-US" sz="2400" b="1" dirty="0">
                <a:solidFill>
                  <a:schemeClr val="accent1"/>
                </a:solidFill>
                <a:latin typeface="微软雅黑" pitchFamily="34" charset="-122"/>
                <a:ea typeface="微软雅黑" pitchFamily="34" charset="-122"/>
              </a:rPr>
              <a:t>年</a:t>
            </a:r>
            <a:r>
              <a:rPr lang="en-US" altLang="zh-CN" sz="2400" b="1" dirty="0">
                <a:solidFill>
                  <a:schemeClr val="accent1"/>
                </a:solidFill>
                <a:latin typeface="微软雅黑" pitchFamily="34" charset="-122"/>
                <a:ea typeface="微软雅黑" pitchFamily="34" charset="-122"/>
              </a:rPr>
              <a:t>11</a:t>
            </a:r>
            <a:r>
              <a:rPr lang="zh-CN" altLang="en-US" sz="2400" b="1" dirty="0">
                <a:solidFill>
                  <a:schemeClr val="accent1"/>
                </a:solidFill>
                <a:latin typeface="微软雅黑" pitchFamily="34" charset="-122"/>
                <a:ea typeface="微软雅黑" pitchFamily="34" charset="-122"/>
              </a:rPr>
              <a:t>月</a:t>
            </a:r>
            <a:r>
              <a:rPr lang="en-US" altLang="zh-CN" sz="2400" b="1" dirty="0">
                <a:solidFill>
                  <a:schemeClr val="accent1"/>
                </a:solidFill>
                <a:latin typeface="微软雅黑" pitchFamily="34" charset="-122"/>
                <a:ea typeface="微软雅黑" pitchFamily="34" charset="-122"/>
              </a:rPr>
              <a:t>20</a:t>
            </a:r>
            <a:r>
              <a:rPr lang="zh-CN" altLang="en-US" sz="2400" b="1" dirty="0">
                <a:solidFill>
                  <a:schemeClr val="accent1"/>
                </a:solidFill>
                <a:latin typeface="微软雅黑" pitchFamily="34" charset="-122"/>
                <a:ea typeface="微软雅黑" pitchFamily="34" charset="-122"/>
              </a:rPr>
              <a:t>日</a:t>
            </a:r>
          </a:p>
        </p:txBody>
      </p:sp>
      <p:sp>
        <p:nvSpPr>
          <p:cNvPr id="5" name="灯片编号占位符 4"/>
          <p:cNvSpPr>
            <a:spLocks noGrp="1"/>
          </p:cNvSpPr>
          <p:nvPr>
            <p:ph type="sldNum" sz="quarter" idx="4294967295"/>
          </p:nvPr>
        </p:nvSpPr>
        <p:spPr>
          <a:xfrm>
            <a:off x="8610600" y="6356350"/>
            <a:ext cx="2743200" cy="365125"/>
          </a:xfrm>
        </p:spPr>
        <p:txBody>
          <a:bodyPr/>
          <a:lstStyle/>
          <a:p>
            <a:fld id="{D5735EE2-985B-4B4E-9F4E-44985C39245F}" type="slidenum">
              <a:rPr lang="zh-CN" altLang="en-US" smtClean="0"/>
              <a:t>1</a:t>
            </a:fld>
            <a:endParaRPr lang="zh-CN" altLang="en-US"/>
          </a:p>
        </p:txBody>
      </p:sp>
      <p:sp>
        <p:nvSpPr>
          <p:cNvPr id="6" name="文本框 5">
            <a:extLst>
              <a:ext uri="{FF2B5EF4-FFF2-40B4-BE49-F238E27FC236}">
                <a16:creationId xmlns:a16="http://schemas.microsoft.com/office/drawing/2014/main" id="{57A72EC2-9E47-0046-BFA9-EADC8E054C4C}"/>
              </a:ext>
            </a:extLst>
          </p:cNvPr>
          <p:cNvSpPr txBox="1"/>
          <p:nvPr/>
        </p:nvSpPr>
        <p:spPr>
          <a:xfrm>
            <a:off x="6861218" y="4911090"/>
            <a:ext cx="3832860" cy="461665"/>
          </a:xfrm>
          <a:prstGeom prst="rect">
            <a:avLst/>
          </a:prstGeom>
          <a:noFill/>
        </p:spPr>
        <p:txBody>
          <a:bodyPr wrap="square" rtlCol="0">
            <a:spAutoFit/>
          </a:bodyPr>
          <a:lstStyle/>
          <a:p>
            <a:pPr algn="ctr"/>
            <a:r>
              <a:rPr lang="zh-CN" altLang="en-US" sz="2400" b="1" dirty="0">
                <a:solidFill>
                  <a:schemeClr val="accent1"/>
                </a:solidFill>
                <a:latin typeface="微软雅黑" pitchFamily="34" charset="-122"/>
                <a:ea typeface="微软雅黑" pitchFamily="34" charset="-122"/>
              </a:rPr>
              <a:t>张   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10</a:t>
            </a:fld>
            <a:endParaRPr lang="zh-CN" altLang="en-US"/>
          </a:p>
        </p:txBody>
      </p:sp>
      <p:graphicFrame>
        <p:nvGraphicFramePr>
          <p:cNvPr id="9" name="表格 8">
            <a:extLst>
              <a:ext uri="{FF2B5EF4-FFF2-40B4-BE49-F238E27FC236}">
                <a16:creationId xmlns:a16="http://schemas.microsoft.com/office/drawing/2014/main" id="{0A1FCC16-9141-4E47-A2B2-C08E321307F4}"/>
              </a:ext>
            </a:extLst>
          </p:cNvPr>
          <p:cNvGraphicFramePr>
            <a:graphicFrameLocks noGrp="1"/>
          </p:cNvGraphicFramePr>
          <p:nvPr/>
        </p:nvGraphicFramePr>
        <p:xfrm>
          <a:off x="854570" y="2149657"/>
          <a:ext cx="7003332" cy="1986915"/>
        </p:xfrm>
        <a:graphic>
          <a:graphicData uri="http://schemas.openxmlformats.org/drawingml/2006/table">
            <a:tbl>
              <a:tblPr>
                <a:tableStyleId>{5C22544A-7EE6-4342-B048-85BDC9FD1C3A}</a:tableStyleId>
              </a:tblPr>
              <a:tblGrid>
                <a:gridCol w="1000476">
                  <a:extLst>
                    <a:ext uri="{9D8B030D-6E8A-4147-A177-3AD203B41FA5}">
                      <a16:colId xmlns:a16="http://schemas.microsoft.com/office/drawing/2014/main" val="236155799"/>
                    </a:ext>
                  </a:extLst>
                </a:gridCol>
                <a:gridCol w="1000476">
                  <a:extLst>
                    <a:ext uri="{9D8B030D-6E8A-4147-A177-3AD203B41FA5}">
                      <a16:colId xmlns:a16="http://schemas.microsoft.com/office/drawing/2014/main" val="1953180065"/>
                    </a:ext>
                  </a:extLst>
                </a:gridCol>
                <a:gridCol w="1000476">
                  <a:extLst>
                    <a:ext uri="{9D8B030D-6E8A-4147-A177-3AD203B41FA5}">
                      <a16:colId xmlns:a16="http://schemas.microsoft.com/office/drawing/2014/main" val="4182568591"/>
                    </a:ext>
                  </a:extLst>
                </a:gridCol>
                <a:gridCol w="1000476">
                  <a:extLst>
                    <a:ext uri="{9D8B030D-6E8A-4147-A177-3AD203B41FA5}">
                      <a16:colId xmlns:a16="http://schemas.microsoft.com/office/drawing/2014/main" val="3880630803"/>
                    </a:ext>
                  </a:extLst>
                </a:gridCol>
                <a:gridCol w="1000476">
                  <a:extLst>
                    <a:ext uri="{9D8B030D-6E8A-4147-A177-3AD203B41FA5}">
                      <a16:colId xmlns:a16="http://schemas.microsoft.com/office/drawing/2014/main" val="2008532892"/>
                    </a:ext>
                  </a:extLst>
                </a:gridCol>
                <a:gridCol w="1000476">
                  <a:extLst>
                    <a:ext uri="{9D8B030D-6E8A-4147-A177-3AD203B41FA5}">
                      <a16:colId xmlns:a16="http://schemas.microsoft.com/office/drawing/2014/main" val="1489178432"/>
                    </a:ext>
                  </a:extLst>
                </a:gridCol>
                <a:gridCol w="1000476">
                  <a:extLst>
                    <a:ext uri="{9D8B030D-6E8A-4147-A177-3AD203B41FA5}">
                      <a16:colId xmlns:a16="http://schemas.microsoft.com/office/drawing/2014/main" val="2528925082"/>
                    </a:ext>
                  </a:extLst>
                </a:gridCol>
              </a:tblGrid>
              <a:tr h="198688">
                <a:tc>
                  <a:txBody>
                    <a:bodyPr/>
                    <a:lstStyle/>
                    <a:p>
                      <a:pPr algn="l" fontAlgn="ctr"/>
                      <a:r>
                        <a:rPr lang="zh-CN" altLang="en-US" sz="1800" u="none" strike="noStrike">
                          <a:effectLst/>
                        </a:rPr>
                        <a:t>学校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6">
                  <a:txBody>
                    <a:bodyPr/>
                    <a:lstStyle/>
                    <a:p>
                      <a:pPr algn="ctr" fontAlgn="ctr"/>
                      <a:r>
                        <a:rPr lang="zh-CN" altLang="en-US" sz="1800" u="none" strike="noStrike" dirty="0">
                          <a:effectLst/>
                        </a:rPr>
                        <a:t>浙江大学</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567426"/>
                  </a:ext>
                </a:extLst>
              </a:tr>
              <a:tr h="198688">
                <a:tc>
                  <a:txBody>
                    <a:bodyPr/>
                    <a:lstStyle/>
                    <a:p>
                      <a:pPr algn="l" fontAlgn="ctr"/>
                      <a:r>
                        <a:rPr lang="zh-CN" altLang="en-US" sz="1800" u="none" strike="noStrike">
                          <a:effectLst/>
                        </a:rPr>
                        <a:t>　</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3">
                  <a:txBody>
                    <a:bodyPr/>
                    <a:lstStyle/>
                    <a:p>
                      <a:pPr algn="ctr" fontAlgn="ctr"/>
                      <a:r>
                        <a:rPr lang="zh-CN" altLang="en-US" sz="1800" u="none" strike="noStrike">
                          <a:effectLst/>
                        </a:rPr>
                        <a:t>控制科学与工程</a:t>
                      </a:r>
                      <a:r>
                        <a:rPr lang="en-US" altLang="zh-CN" sz="1800" u="none" strike="noStrike">
                          <a:effectLst/>
                        </a:rPr>
                        <a:t>(</a:t>
                      </a:r>
                      <a:r>
                        <a:rPr lang="zh-CN" altLang="en-US" sz="1800" u="none" strike="noStrike">
                          <a:effectLst/>
                        </a:rPr>
                        <a:t>学硕</a:t>
                      </a:r>
                      <a:r>
                        <a:rPr lang="en-US" altLang="zh-CN" sz="1800" u="none" strike="noStrike">
                          <a:effectLst/>
                        </a:rPr>
                        <a:t>)</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800" u="none" strike="noStrike">
                          <a:effectLst/>
                        </a:rPr>
                        <a:t>控制工程</a:t>
                      </a:r>
                      <a:r>
                        <a:rPr lang="en-US" altLang="zh-CN" sz="1800" u="none" strike="noStrike">
                          <a:effectLst/>
                        </a:rPr>
                        <a:t>(</a:t>
                      </a:r>
                      <a:r>
                        <a:rPr lang="zh-CN" altLang="en-US" sz="1800" u="none" strike="noStrike">
                          <a:effectLst/>
                        </a:rPr>
                        <a:t>专硕</a:t>
                      </a:r>
                      <a:r>
                        <a:rPr lang="en-US" altLang="zh-CN" sz="1800" u="none" strike="noStrike">
                          <a:effectLst/>
                        </a:rPr>
                        <a:t>)</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1995617"/>
                  </a:ext>
                </a:extLst>
              </a:tr>
              <a:tr h="198688">
                <a:tc>
                  <a:txBody>
                    <a:bodyPr/>
                    <a:lstStyle/>
                    <a:p>
                      <a:pPr algn="l" fontAlgn="ctr"/>
                      <a:r>
                        <a:rPr lang="zh-CN" altLang="en-US" sz="1800" u="none" strike="noStrike">
                          <a:effectLst/>
                        </a:rPr>
                        <a:t>年份</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考试录取</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考试录取</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88801505"/>
                  </a:ext>
                </a:extLst>
              </a:tr>
              <a:tr h="198688">
                <a:tc>
                  <a:txBody>
                    <a:bodyPr/>
                    <a:lstStyle/>
                    <a:p>
                      <a:pPr algn="l" fontAlgn="ctr"/>
                      <a:r>
                        <a:rPr lang="en-US" altLang="zh-CN" sz="1800" u="none" strike="noStrike">
                          <a:effectLst/>
                        </a:rPr>
                        <a:t>2016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169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70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97785886"/>
                  </a:ext>
                </a:extLst>
              </a:tr>
              <a:tr h="198688">
                <a:tc>
                  <a:txBody>
                    <a:bodyPr/>
                    <a:lstStyle/>
                    <a:p>
                      <a:pPr algn="l" fontAlgn="ctr"/>
                      <a:r>
                        <a:rPr lang="en-US" altLang="zh-CN" sz="1800" u="none" strike="noStrike">
                          <a:effectLst/>
                        </a:rPr>
                        <a:t>2017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83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68370927"/>
                  </a:ext>
                </a:extLst>
              </a:tr>
              <a:tr h="198688">
                <a:tc>
                  <a:txBody>
                    <a:bodyPr/>
                    <a:lstStyle/>
                    <a:p>
                      <a:pPr algn="l" fontAlgn="ctr"/>
                      <a:r>
                        <a:rPr lang="en-US" altLang="zh-CN" sz="1800" u="none" strike="noStrike">
                          <a:effectLst/>
                        </a:rPr>
                        <a:t>2018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146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129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36988237"/>
                  </a:ext>
                </a:extLst>
              </a:tr>
              <a:tr h="198688">
                <a:tc>
                  <a:txBody>
                    <a:bodyPr/>
                    <a:lstStyle/>
                    <a:p>
                      <a:pPr algn="l" fontAlgn="ctr"/>
                      <a:r>
                        <a:rPr lang="en-US" altLang="zh-CN" sz="1800" u="none" strike="noStrike">
                          <a:effectLst/>
                        </a:rPr>
                        <a:t>2019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312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33</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53710045"/>
                  </a:ext>
                </a:extLst>
              </a:tr>
            </a:tbl>
          </a:graphicData>
        </a:graphic>
      </p:graphicFrame>
      <p:graphicFrame>
        <p:nvGraphicFramePr>
          <p:cNvPr id="10" name="图表 9">
            <a:extLst>
              <a:ext uri="{FF2B5EF4-FFF2-40B4-BE49-F238E27FC236}">
                <a16:creationId xmlns:a16="http://schemas.microsoft.com/office/drawing/2014/main" id="{67C82018-670C-4043-8BA7-F2AC21B9720A}"/>
              </a:ext>
            </a:extLst>
          </p:cNvPr>
          <p:cNvGraphicFramePr>
            <a:graphicFrameLocks/>
          </p:cNvGraphicFramePr>
          <p:nvPr/>
        </p:nvGraphicFramePr>
        <p:xfrm>
          <a:off x="-88777" y="4600910"/>
          <a:ext cx="4829779" cy="2080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a:extLst>
              <a:ext uri="{FF2B5EF4-FFF2-40B4-BE49-F238E27FC236}">
                <a16:creationId xmlns:a16="http://schemas.microsoft.com/office/drawing/2014/main" id="{4082A9A3-A17D-4C36-BC0C-321F9D7DAB71}"/>
              </a:ext>
            </a:extLst>
          </p:cNvPr>
          <p:cNvGraphicFramePr>
            <a:graphicFrameLocks/>
          </p:cNvGraphicFramePr>
          <p:nvPr/>
        </p:nvGraphicFramePr>
        <p:xfrm>
          <a:off x="4356236" y="4760927"/>
          <a:ext cx="4158088" cy="19202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表格 16">
            <a:extLst>
              <a:ext uri="{FF2B5EF4-FFF2-40B4-BE49-F238E27FC236}">
                <a16:creationId xmlns:a16="http://schemas.microsoft.com/office/drawing/2014/main" id="{54B45609-AF66-44F0-B1E0-632ECC38F2A5}"/>
              </a:ext>
            </a:extLst>
          </p:cNvPr>
          <p:cNvGraphicFramePr>
            <a:graphicFrameLocks noGrp="1"/>
          </p:cNvGraphicFramePr>
          <p:nvPr/>
        </p:nvGraphicFramePr>
        <p:xfrm>
          <a:off x="8195782" y="1793041"/>
          <a:ext cx="3953836" cy="4297680"/>
        </p:xfrm>
        <a:graphic>
          <a:graphicData uri="http://schemas.openxmlformats.org/drawingml/2006/table">
            <a:tbl>
              <a:tblPr firstRow="1" bandRow="1">
                <a:tableStyleId>{5C22544A-7EE6-4342-B048-85BDC9FD1C3A}</a:tableStyleId>
              </a:tblPr>
              <a:tblGrid>
                <a:gridCol w="988459">
                  <a:extLst>
                    <a:ext uri="{9D8B030D-6E8A-4147-A177-3AD203B41FA5}">
                      <a16:colId xmlns:a16="http://schemas.microsoft.com/office/drawing/2014/main" val="3524718952"/>
                    </a:ext>
                  </a:extLst>
                </a:gridCol>
                <a:gridCol w="1214601">
                  <a:extLst>
                    <a:ext uri="{9D8B030D-6E8A-4147-A177-3AD203B41FA5}">
                      <a16:colId xmlns:a16="http://schemas.microsoft.com/office/drawing/2014/main" val="1211571007"/>
                    </a:ext>
                  </a:extLst>
                </a:gridCol>
                <a:gridCol w="1167183">
                  <a:extLst>
                    <a:ext uri="{9D8B030D-6E8A-4147-A177-3AD203B41FA5}">
                      <a16:colId xmlns:a16="http://schemas.microsoft.com/office/drawing/2014/main" val="992445027"/>
                    </a:ext>
                  </a:extLst>
                </a:gridCol>
                <a:gridCol w="583593">
                  <a:extLst>
                    <a:ext uri="{9D8B030D-6E8A-4147-A177-3AD203B41FA5}">
                      <a16:colId xmlns:a16="http://schemas.microsoft.com/office/drawing/2014/main" val="128093490"/>
                    </a:ext>
                  </a:extLst>
                </a:gridCol>
              </a:tblGrid>
              <a:tr h="252391">
                <a:tc>
                  <a:txBody>
                    <a:bodyPr/>
                    <a:lstStyle/>
                    <a:p>
                      <a:r>
                        <a:rPr lang="zh-CN" altLang="en-US" sz="1100" dirty="0"/>
                        <a:t>研究方向</a:t>
                      </a:r>
                    </a:p>
                  </a:txBody>
                  <a:tcPr/>
                </a:tc>
                <a:tc>
                  <a:txBody>
                    <a:bodyPr/>
                    <a:lstStyle/>
                    <a:p>
                      <a:r>
                        <a:rPr lang="zh-CN" altLang="en-US" sz="1100" dirty="0"/>
                        <a:t>初试</a:t>
                      </a:r>
                    </a:p>
                  </a:txBody>
                  <a:tcPr/>
                </a:tc>
                <a:tc>
                  <a:txBody>
                    <a:bodyPr/>
                    <a:lstStyle/>
                    <a:p>
                      <a:r>
                        <a:rPr lang="zh-CN" altLang="en-US" sz="1100" dirty="0"/>
                        <a:t>复试</a:t>
                      </a:r>
                    </a:p>
                  </a:txBody>
                  <a:tcPr/>
                </a:tc>
                <a:tc>
                  <a:txBody>
                    <a:bodyPr/>
                    <a:lstStyle/>
                    <a:p>
                      <a:r>
                        <a:rPr lang="zh-CN" altLang="en-US" sz="1100" dirty="0"/>
                        <a:t>备注</a:t>
                      </a:r>
                    </a:p>
                  </a:txBody>
                  <a:tcPr/>
                </a:tc>
                <a:extLst>
                  <a:ext uri="{0D108BD9-81ED-4DB2-BD59-A6C34878D82A}">
                    <a16:rowId xmlns:a16="http://schemas.microsoft.com/office/drawing/2014/main" val="2546284105"/>
                  </a:ext>
                </a:extLst>
              </a:tr>
              <a:tr h="298699">
                <a:tc>
                  <a:txBody>
                    <a:bodyPr/>
                    <a:lstStyle/>
                    <a:p>
                      <a:r>
                        <a:rPr lang="zh-CN" altLang="en-US" sz="1100" b="0" i="0" kern="1200" dirty="0">
                          <a:solidFill>
                            <a:schemeClr val="dk1"/>
                          </a:solidFill>
                          <a:effectLst/>
                          <a:latin typeface="+mn-lt"/>
                          <a:ea typeface="+mn-ea"/>
                          <a:cs typeface="+mn-cs"/>
                        </a:rPr>
                        <a:t>控制理论与控制工程 </a:t>
                      </a:r>
                      <a:endParaRPr lang="zh-CN" altLang="en-US" sz="1100" dirty="0"/>
                    </a:p>
                  </a:txBody>
                  <a:tcPr/>
                </a:tc>
                <a:tc rowSpan="5">
                  <a:txBody>
                    <a:bodyPr/>
                    <a:lstStyle/>
                    <a:p>
                      <a:endParaRPr lang="en-US" altLang="zh-CN" sz="1100" b="0" i="0" kern="1200" dirty="0">
                        <a:solidFill>
                          <a:schemeClr val="dk1"/>
                        </a:solidFill>
                        <a:effectLst/>
                        <a:latin typeface="+mn-lt"/>
                        <a:ea typeface="+mn-ea"/>
                        <a:cs typeface="+mn-cs"/>
                      </a:endParaRPr>
                    </a:p>
                    <a:p>
                      <a:r>
                        <a:rPr lang="zh-CN" altLang="en-US" sz="1100" b="0" i="0" kern="1200" dirty="0">
                          <a:solidFill>
                            <a:schemeClr val="dk1"/>
                          </a:solidFill>
                          <a:effectLst/>
                          <a:latin typeface="+mn-lt"/>
                          <a:ea typeface="+mn-ea"/>
                          <a:cs typeface="+mn-cs"/>
                        </a:rPr>
                        <a:t>第一组：①</a:t>
                      </a:r>
                      <a:r>
                        <a:rPr lang="en-US" altLang="zh-CN" sz="1100" b="0" i="0" kern="1200" dirty="0">
                          <a:solidFill>
                            <a:schemeClr val="dk1"/>
                          </a:solidFill>
                          <a:effectLst/>
                          <a:latin typeface="+mn-lt"/>
                          <a:ea typeface="+mn-ea"/>
                          <a:cs typeface="+mn-cs"/>
                        </a:rPr>
                        <a:t>101</a:t>
                      </a:r>
                      <a:r>
                        <a:rPr lang="zh-CN" altLang="en-US" sz="1100" b="0" i="0" kern="1200" dirty="0">
                          <a:solidFill>
                            <a:schemeClr val="dk1"/>
                          </a:solidFill>
                          <a:effectLst/>
                          <a:latin typeface="+mn-lt"/>
                          <a:ea typeface="+mn-ea"/>
                          <a:cs typeface="+mn-cs"/>
                        </a:rPr>
                        <a:t>思想政治理论②</a:t>
                      </a:r>
                      <a:r>
                        <a:rPr lang="en-US" altLang="zh-CN" sz="1100" b="0" i="0" kern="1200" dirty="0">
                          <a:solidFill>
                            <a:schemeClr val="dk1"/>
                          </a:solidFill>
                          <a:effectLst/>
                          <a:latin typeface="+mn-lt"/>
                          <a:ea typeface="+mn-ea"/>
                          <a:cs typeface="+mn-cs"/>
                        </a:rPr>
                        <a:t>201</a:t>
                      </a:r>
                      <a:r>
                        <a:rPr lang="zh-CN" altLang="en-US" sz="1100" b="0" i="0" kern="1200" dirty="0">
                          <a:solidFill>
                            <a:schemeClr val="dk1"/>
                          </a:solidFill>
                          <a:effectLst/>
                          <a:latin typeface="+mn-lt"/>
                          <a:ea typeface="+mn-ea"/>
                          <a:cs typeface="+mn-cs"/>
                        </a:rPr>
                        <a:t>英语一③</a:t>
                      </a:r>
                      <a:r>
                        <a:rPr lang="en-US" altLang="zh-CN" sz="1100" b="0" i="0" kern="1200" dirty="0">
                          <a:solidFill>
                            <a:schemeClr val="dk1"/>
                          </a:solidFill>
                          <a:effectLst/>
                          <a:latin typeface="+mn-lt"/>
                          <a:ea typeface="+mn-ea"/>
                          <a:cs typeface="+mn-cs"/>
                        </a:rPr>
                        <a:t>301</a:t>
                      </a:r>
                      <a:r>
                        <a:rPr lang="zh-CN" altLang="en-US" sz="1100" b="0" i="0" kern="1200" dirty="0">
                          <a:solidFill>
                            <a:schemeClr val="dk1"/>
                          </a:solidFill>
                          <a:effectLst/>
                          <a:latin typeface="+mn-lt"/>
                          <a:ea typeface="+mn-ea"/>
                          <a:cs typeface="+mn-cs"/>
                        </a:rPr>
                        <a:t>数学一④</a:t>
                      </a:r>
                      <a:r>
                        <a:rPr lang="en-US" altLang="zh-CN" sz="1100" b="0" i="0" kern="1200" dirty="0">
                          <a:solidFill>
                            <a:schemeClr val="dk1"/>
                          </a:solidFill>
                          <a:effectLst/>
                          <a:latin typeface="+mn-lt"/>
                          <a:ea typeface="+mn-ea"/>
                          <a:cs typeface="+mn-cs"/>
                        </a:rPr>
                        <a:t>845</a:t>
                      </a:r>
                      <a:r>
                        <a:rPr lang="zh-CN" altLang="en-US" sz="1100" b="0" i="0" kern="1200" dirty="0">
                          <a:solidFill>
                            <a:schemeClr val="dk1"/>
                          </a:solidFill>
                          <a:effectLst/>
                          <a:latin typeface="+mn-lt"/>
                          <a:ea typeface="+mn-ea"/>
                          <a:cs typeface="+mn-cs"/>
                        </a:rPr>
                        <a:t>自动控制原理</a:t>
                      </a:r>
                      <a:br>
                        <a:rPr lang="zh-CN" altLang="en-US" sz="1100" dirty="0"/>
                      </a:br>
                      <a:r>
                        <a:rPr lang="zh-CN" altLang="en-US" sz="1100" b="0" i="0" kern="1200" dirty="0">
                          <a:solidFill>
                            <a:schemeClr val="dk1"/>
                          </a:solidFill>
                          <a:effectLst/>
                          <a:latin typeface="+mn-lt"/>
                          <a:ea typeface="+mn-ea"/>
                          <a:cs typeface="+mn-cs"/>
                        </a:rPr>
                        <a:t>第二组：①</a:t>
                      </a:r>
                      <a:r>
                        <a:rPr lang="en-US" altLang="zh-CN" sz="1100" b="0" i="0" kern="1200" dirty="0">
                          <a:solidFill>
                            <a:schemeClr val="dk1"/>
                          </a:solidFill>
                          <a:effectLst/>
                          <a:latin typeface="+mn-lt"/>
                          <a:ea typeface="+mn-ea"/>
                          <a:cs typeface="+mn-cs"/>
                        </a:rPr>
                        <a:t>101</a:t>
                      </a:r>
                      <a:r>
                        <a:rPr lang="zh-CN" altLang="en-US" sz="1100" b="0" i="0" kern="1200" dirty="0">
                          <a:solidFill>
                            <a:schemeClr val="dk1"/>
                          </a:solidFill>
                          <a:effectLst/>
                          <a:latin typeface="+mn-lt"/>
                          <a:ea typeface="+mn-ea"/>
                          <a:cs typeface="+mn-cs"/>
                        </a:rPr>
                        <a:t>思想政治理论②</a:t>
                      </a:r>
                      <a:r>
                        <a:rPr lang="en-US" altLang="zh-CN" sz="1100" b="0" i="0" kern="1200" dirty="0">
                          <a:solidFill>
                            <a:schemeClr val="dk1"/>
                          </a:solidFill>
                          <a:effectLst/>
                          <a:latin typeface="+mn-lt"/>
                          <a:ea typeface="+mn-ea"/>
                          <a:cs typeface="+mn-cs"/>
                        </a:rPr>
                        <a:t>201</a:t>
                      </a:r>
                      <a:r>
                        <a:rPr lang="zh-CN" altLang="en-US" sz="1100" b="0" i="0" kern="1200" dirty="0">
                          <a:solidFill>
                            <a:schemeClr val="dk1"/>
                          </a:solidFill>
                          <a:effectLst/>
                          <a:latin typeface="+mn-lt"/>
                          <a:ea typeface="+mn-ea"/>
                          <a:cs typeface="+mn-cs"/>
                        </a:rPr>
                        <a:t>英语一③</a:t>
                      </a:r>
                      <a:r>
                        <a:rPr lang="en-US" altLang="zh-CN" sz="1100" b="0" i="0" kern="1200" dirty="0">
                          <a:solidFill>
                            <a:schemeClr val="dk1"/>
                          </a:solidFill>
                          <a:effectLst/>
                          <a:latin typeface="+mn-lt"/>
                          <a:ea typeface="+mn-ea"/>
                          <a:cs typeface="+mn-cs"/>
                        </a:rPr>
                        <a:t>301</a:t>
                      </a:r>
                      <a:r>
                        <a:rPr lang="zh-CN" altLang="en-US" sz="1100" b="0" i="0" kern="1200" dirty="0">
                          <a:solidFill>
                            <a:schemeClr val="dk1"/>
                          </a:solidFill>
                          <a:effectLst/>
                          <a:latin typeface="+mn-lt"/>
                          <a:ea typeface="+mn-ea"/>
                          <a:cs typeface="+mn-cs"/>
                        </a:rPr>
                        <a:t>数学一④</a:t>
                      </a:r>
                      <a:r>
                        <a:rPr lang="en-US" altLang="zh-CN" sz="1100" b="0" i="0" kern="1200" dirty="0">
                          <a:solidFill>
                            <a:schemeClr val="dk1"/>
                          </a:solidFill>
                          <a:effectLst/>
                          <a:latin typeface="+mn-lt"/>
                          <a:ea typeface="+mn-ea"/>
                          <a:cs typeface="+mn-cs"/>
                        </a:rPr>
                        <a:t>838</a:t>
                      </a:r>
                      <a:r>
                        <a:rPr lang="zh-CN" altLang="en-US" sz="1100" b="0" i="0" kern="1200" dirty="0">
                          <a:solidFill>
                            <a:schemeClr val="dk1"/>
                          </a:solidFill>
                          <a:effectLst/>
                          <a:latin typeface="+mn-lt"/>
                          <a:ea typeface="+mn-ea"/>
                          <a:cs typeface="+mn-cs"/>
                        </a:rPr>
                        <a:t>化工原理或</a:t>
                      </a:r>
                      <a:r>
                        <a:rPr lang="en-US" altLang="zh-CN" sz="1100" b="0" i="0" kern="1200" dirty="0">
                          <a:solidFill>
                            <a:schemeClr val="dk1"/>
                          </a:solidFill>
                          <a:effectLst/>
                          <a:latin typeface="+mn-lt"/>
                          <a:ea typeface="+mn-ea"/>
                          <a:cs typeface="+mn-cs"/>
                        </a:rPr>
                        <a:t>844</a:t>
                      </a:r>
                      <a:r>
                        <a:rPr lang="zh-CN" altLang="en-US" sz="1100" b="0" i="0" kern="1200" dirty="0">
                          <a:solidFill>
                            <a:schemeClr val="dk1"/>
                          </a:solidFill>
                          <a:effectLst/>
                          <a:latin typeface="+mn-lt"/>
                          <a:ea typeface="+mn-ea"/>
                          <a:cs typeface="+mn-cs"/>
                        </a:rPr>
                        <a:t>信号与电路基础或</a:t>
                      </a:r>
                      <a:r>
                        <a:rPr lang="en-US" altLang="zh-CN" sz="1100" b="0" i="0" kern="1200" dirty="0">
                          <a:solidFill>
                            <a:schemeClr val="dk1"/>
                          </a:solidFill>
                          <a:effectLst/>
                          <a:latin typeface="+mn-lt"/>
                          <a:ea typeface="+mn-ea"/>
                          <a:cs typeface="+mn-cs"/>
                        </a:rPr>
                        <a:t>408</a:t>
                      </a:r>
                      <a:r>
                        <a:rPr lang="zh-CN" altLang="en-US" sz="1100" b="0" i="0" kern="1200" dirty="0">
                          <a:solidFill>
                            <a:schemeClr val="dk1"/>
                          </a:solidFill>
                          <a:effectLst/>
                          <a:latin typeface="+mn-lt"/>
                          <a:ea typeface="+mn-ea"/>
                          <a:cs typeface="+mn-cs"/>
                        </a:rPr>
                        <a:t>计算机学科专业基础综合</a:t>
                      </a:r>
                      <a:endParaRPr lang="zh-CN" altLang="en-US" sz="1100" dirty="0"/>
                    </a:p>
                  </a:txBody>
                  <a:tcPr/>
                </a:tc>
                <a:tc rowSpan="5">
                  <a:txBody>
                    <a:bodyPr/>
                    <a:lstStyle/>
                    <a:p>
                      <a:endParaRPr lang="en-US" altLang="zh-CN" sz="1100" b="0" i="0" dirty="0">
                        <a:solidFill>
                          <a:srgbClr val="666666"/>
                        </a:solidFill>
                        <a:effectLst/>
                        <a:latin typeface="微软雅黑" panose="020B0503020204020204" pitchFamily="34" charset="-122"/>
                        <a:ea typeface="微软雅黑" panose="020B0503020204020204" pitchFamily="34" charset="-122"/>
                      </a:endParaRPr>
                    </a:p>
                    <a:p>
                      <a:endParaRPr lang="en-US" altLang="zh-CN" sz="1100" b="0" i="0" dirty="0">
                        <a:solidFill>
                          <a:srgbClr val="666666"/>
                        </a:solidFill>
                        <a:effectLst/>
                        <a:latin typeface="微软雅黑" panose="020B0503020204020204" pitchFamily="34" charset="-122"/>
                        <a:ea typeface="微软雅黑" panose="020B0503020204020204" pitchFamily="34" charset="-122"/>
                      </a:endParaRPr>
                    </a:p>
                    <a:p>
                      <a:r>
                        <a:rPr lang="zh-CN" altLang="en-US" sz="1100" b="0" i="0" dirty="0">
                          <a:solidFill>
                            <a:srgbClr val="666666"/>
                          </a:solidFill>
                          <a:effectLst/>
                          <a:latin typeface="微软雅黑" panose="020B0503020204020204" pitchFamily="34" charset="-122"/>
                          <a:ea typeface="微软雅黑" panose="020B0503020204020204" pitchFamily="34" charset="-122"/>
                        </a:rPr>
                        <a:t>面试加笔试。 笔试内容：专业外语； 面试内容：包括专业基础知识、专业综合能力、外语交流能力，并考查考生的综合素质。</a:t>
                      </a:r>
                      <a:endParaRPr lang="zh-CN" altLang="en-US" sz="1100" dirty="0"/>
                    </a:p>
                  </a:txBody>
                  <a:tcPr/>
                </a:tc>
                <a:tc rowSpan="5">
                  <a:txBody>
                    <a:bodyPr/>
                    <a:lstStyle/>
                    <a:p>
                      <a:r>
                        <a:rPr lang="en-US" altLang="zh-CN" sz="1100" dirty="0"/>
                        <a:t>28</a:t>
                      </a:r>
                      <a:endParaRPr lang="zh-CN" altLang="en-US" sz="1100" dirty="0"/>
                    </a:p>
                  </a:txBody>
                  <a:tcPr/>
                </a:tc>
                <a:extLst>
                  <a:ext uri="{0D108BD9-81ED-4DB2-BD59-A6C34878D82A}">
                    <a16:rowId xmlns:a16="http://schemas.microsoft.com/office/drawing/2014/main" val="2241321284"/>
                  </a:ext>
                </a:extLst>
              </a:tr>
              <a:tr h="298699">
                <a:tc>
                  <a:txBody>
                    <a:bodyPr/>
                    <a:lstStyle/>
                    <a:p>
                      <a:r>
                        <a:rPr lang="zh-CN" altLang="en-US" sz="1100" b="0" i="0" kern="1200" dirty="0">
                          <a:solidFill>
                            <a:schemeClr val="dk1"/>
                          </a:solidFill>
                          <a:effectLst/>
                          <a:latin typeface="+mn-lt"/>
                          <a:ea typeface="+mn-ea"/>
                          <a:cs typeface="+mn-cs"/>
                        </a:rPr>
                        <a:t>检测技术和自动化装置</a:t>
                      </a:r>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05020111"/>
                  </a:ext>
                </a:extLst>
              </a:tr>
              <a:tr h="252391">
                <a:tc>
                  <a:txBody>
                    <a:bodyPr/>
                    <a:lstStyle/>
                    <a:p>
                      <a:r>
                        <a:rPr lang="zh-CN" altLang="en-US" sz="1100" b="0" i="0" kern="1200" dirty="0">
                          <a:solidFill>
                            <a:schemeClr val="dk1"/>
                          </a:solidFill>
                          <a:effectLst/>
                          <a:latin typeface="+mn-lt"/>
                          <a:ea typeface="+mn-ea"/>
                          <a:cs typeface="+mn-cs"/>
                        </a:rPr>
                        <a:t>系统工程</a:t>
                      </a:r>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3724643792"/>
                  </a:ext>
                </a:extLst>
              </a:tr>
              <a:tr h="298699">
                <a:tc>
                  <a:txBody>
                    <a:bodyPr/>
                    <a:lstStyle/>
                    <a:p>
                      <a:r>
                        <a:rPr lang="zh-CN" altLang="en-US" sz="1100" b="0" i="0" kern="1200" dirty="0">
                          <a:solidFill>
                            <a:schemeClr val="dk1"/>
                          </a:solidFill>
                          <a:effectLst/>
                          <a:latin typeface="+mn-lt"/>
                          <a:ea typeface="+mn-ea"/>
                          <a:cs typeface="+mn-cs"/>
                        </a:rPr>
                        <a:t> 模式识别与智能系统</a:t>
                      </a:r>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906415479"/>
                  </a:ext>
                </a:extLst>
              </a:tr>
              <a:tr h="441018">
                <a:tc>
                  <a:txBody>
                    <a:bodyPr/>
                    <a:lstStyle/>
                    <a:p>
                      <a:r>
                        <a:rPr lang="zh-CN" altLang="en-US" sz="1100" b="0" i="0" kern="1200" dirty="0">
                          <a:solidFill>
                            <a:schemeClr val="dk1"/>
                          </a:solidFill>
                          <a:effectLst/>
                          <a:latin typeface="+mn-lt"/>
                          <a:ea typeface="+mn-ea"/>
                          <a:cs typeface="+mn-cs"/>
                        </a:rPr>
                        <a:t>导航、制导与控制</a:t>
                      </a:r>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766263074"/>
                  </a:ext>
                </a:extLst>
              </a:tr>
              <a:tr h="1120121">
                <a:tc>
                  <a:txBody>
                    <a:bodyPr/>
                    <a:lstStyle/>
                    <a:p>
                      <a:endParaRPr lang="en-US" altLang="zh-CN" sz="1100" dirty="0"/>
                    </a:p>
                    <a:p>
                      <a:endParaRPr lang="en-US" altLang="zh-CN" sz="1100" dirty="0"/>
                    </a:p>
                    <a:p>
                      <a:endParaRPr lang="en-US" altLang="zh-CN" sz="1100" dirty="0"/>
                    </a:p>
                    <a:p>
                      <a:r>
                        <a:rPr lang="zh-CN" altLang="en-US" sz="1100" dirty="0"/>
                        <a:t>电气学院控制理论与控制工程</a:t>
                      </a:r>
                    </a:p>
                  </a:txBody>
                  <a:tcPr/>
                </a:tc>
                <a:tc>
                  <a:txBody>
                    <a:bodyPr/>
                    <a:lstStyle/>
                    <a:p>
                      <a:endParaRPr lang="en-US" altLang="zh-CN" sz="1100" b="0" i="0" kern="1200" dirty="0">
                        <a:solidFill>
                          <a:schemeClr val="dk1"/>
                        </a:solidFill>
                        <a:effectLst/>
                        <a:latin typeface="+mn-lt"/>
                        <a:ea typeface="+mn-ea"/>
                        <a:cs typeface="+mn-cs"/>
                      </a:endParaRPr>
                    </a:p>
                    <a:p>
                      <a:r>
                        <a:rPr lang="zh-CN" altLang="en-US" sz="1100" b="0" i="0" kern="1200" dirty="0">
                          <a:solidFill>
                            <a:schemeClr val="dk1"/>
                          </a:solidFill>
                          <a:effectLst/>
                          <a:latin typeface="+mn-lt"/>
                          <a:ea typeface="+mn-ea"/>
                          <a:cs typeface="+mn-cs"/>
                        </a:rPr>
                        <a:t>①</a:t>
                      </a:r>
                      <a:r>
                        <a:rPr lang="en-US" altLang="zh-CN" sz="1100" b="0" i="0" kern="1200" dirty="0">
                          <a:solidFill>
                            <a:schemeClr val="dk1"/>
                          </a:solidFill>
                          <a:effectLst/>
                          <a:latin typeface="+mn-lt"/>
                          <a:ea typeface="+mn-ea"/>
                          <a:cs typeface="+mn-cs"/>
                        </a:rPr>
                        <a:t>101</a:t>
                      </a:r>
                      <a:r>
                        <a:rPr lang="zh-CN" altLang="en-US" sz="1100" b="0" i="0" kern="1200" dirty="0">
                          <a:solidFill>
                            <a:schemeClr val="dk1"/>
                          </a:solidFill>
                          <a:effectLst/>
                          <a:latin typeface="+mn-lt"/>
                          <a:ea typeface="+mn-ea"/>
                          <a:cs typeface="+mn-cs"/>
                        </a:rPr>
                        <a:t>思想政治理论②</a:t>
                      </a:r>
                      <a:r>
                        <a:rPr lang="en-US" altLang="zh-CN" sz="1100" b="0" i="0" kern="1200" dirty="0">
                          <a:solidFill>
                            <a:schemeClr val="dk1"/>
                          </a:solidFill>
                          <a:effectLst/>
                          <a:latin typeface="+mn-lt"/>
                          <a:ea typeface="+mn-ea"/>
                          <a:cs typeface="+mn-cs"/>
                        </a:rPr>
                        <a:t>201</a:t>
                      </a:r>
                      <a:r>
                        <a:rPr lang="zh-CN" altLang="en-US" sz="1100" b="0" i="0" kern="1200" dirty="0">
                          <a:solidFill>
                            <a:schemeClr val="dk1"/>
                          </a:solidFill>
                          <a:effectLst/>
                          <a:latin typeface="+mn-lt"/>
                          <a:ea typeface="+mn-ea"/>
                          <a:cs typeface="+mn-cs"/>
                        </a:rPr>
                        <a:t>英语一③</a:t>
                      </a:r>
                      <a:r>
                        <a:rPr lang="en-US" altLang="zh-CN" sz="1100" b="0" i="0" kern="1200" dirty="0">
                          <a:solidFill>
                            <a:schemeClr val="dk1"/>
                          </a:solidFill>
                          <a:effectLst/>
                          <a:latin typeface="+mn-lt"/>
                          <a:ea typeface="+mn-ea"/>
                          <a:cs typeface="+mn-cs"/>
                        </a:rPr>
                        <a:t>301</a:t>
                      </a:r>
                      <a:r>
                        <a:rPr lang="zh-CN" altLang="en-US" sz="1100" b="0" i="0" kern="1200" dirty="0">
                          <a:solidFill>
                            <a:schemeClr val="dk1"/>
                          </a:solidFill>
                          <a:effectLst/>
                          <a:latin typeface="+mn-lt"/>
                          <a:ea typeface="+mn-ea"/>
                          <a:cs typeface="+mn-cs"/>
                        </a:rPr>
                        <a:t>数学一④</a:t>
                      </a:r>
                      <a:r>
                        <a:rPr lang="en-US" altLang="zh-CN" sz="1100" b="0" i="0" kern="1200" dirty="0">
                          <a:solidFill>
                            <a:schemeClr val="dk1"/>
                          </a:solidFill>
                          <a:effectLst/>
                          <a:latin typeface="+mn-lt"/>
                          <a:ea typeface="+mn-ea"/>
                          <a:cs typeface="+mn-cs"/>
                        </a:rPr>
                        <a:t>839</a:t>
                      </a:r>
                      <a:r>
                        <a:rPr lang="zh-CN" altLang="en-US" sz="1100" b="0" i="0" kern="1200" dirty="0">
                          <a:solidFill>
                            <a:schemeClr val="dk1"/>
                          </a:solidFill>
                          <a:effectLst/>
                          <a:latin typeface="+mn-lt"/>
                          <a:ea typeface="+mn-ea"/>
                          <a:cs typeface="+mn-cs"/>
                        </a:rPr>
                        <a:t>控制理论</a:t>
                      </a:r>
                      <a:endParaRPr lang="zh-CN" altLang="en-US" sz="1100" dirty="0"/>
                    </a:p>
                  </a:txBody>
                  <a:tcPr/>
                </a:tc>
                <a:tc>
                  <a:txBody>
                    <a:bodyPr/>
                    <a:lstStyle/>
                    <a:p>
                      <a:r>
                        <a:rPr lang="zh-CN" altLang="en-US" sz="1100" b="0" i="0" kern="1200" dirty="0">
                          <a:solidFill>
                            <a:schemeClr val="dk1"/>
                          </a:solidFill>
                          <a:effectLst/>
                          <a:latin typeface="+mn-lt"/>
                          <a:ea typeface="+mn-ea"/>
                          <a:cs typeface="+mn-cs"/>
                        </a:rPr>
                        <a:t>面试： </a:t>
                      </a:r>
                      <a:r>
                        <a:rPr lang="en-US" altLang="zh-CN" sz="1100" b="0" i="0" kern="1200" dirty="0">
                          <a:solidFill>
                            <a:schemeClr val="dk1"/>
                          </a:solidFill>
                          <a:effectLst/>
                          <a:latin typeface="+mn-lt"/>
                          <a:ea typeface="+mn-ea"/>
                          <a:cs typeface="+mn-cs"/>
                        </a:rPr>
                        <a:t>1.</a:t>
                      </a:r>
                      <a:r>
                        <a:rPr lang="zh-CN" altLang="en-US" sz="1100" b="0" i="0" kern="1200" dirty="0">
                          <a:solidFill>
                            <a:schemeClr val="dk1"/>
                          </a:solidFill>
                          <a:effectLst/>
                          <a:latin typeface="+mn-lt"/>
                          <a:ea typeface="+mn-ea"/>
                          <a:cs typeface="+mn-cs"/>
                        </a:rPr>
                        <a:t>专业知识的掌握情况和应用能力</a:t>
                      </a:r>
                      <a:r>
                        <a:rPr lang="en-US" altLang="zh-CN" sz="1100" b="0" i="0" kern="1200" dirty="0">
                          <a:solidFill>
                            <a:schemeClr val="dk1"/>
                          </a:solidFill>
                          <a:effectLst/>
                          <a:latin typeface="+mn-lt"/>
                          <a:ea typeface="+mn-ea"/>
                          <a:cs typeface="+mn-cs"/>
                        </a:rPr>
                        <a:t>2.</a:t>
                      </a:r>
                      <a:r>
                        <a:rPr lang="zh-CN" altLang="en-US" sz="1100" b="0" i="0" kern="1200" dirty="0">
                          <a:solidFill>
                            <a:schemeClr val="dk1"/>
                          </a:solidFill>
                          <a:effectLst/>
                          <a:latin typeface="+mn-lt"/>
                          <a:ea typeface="+mn-ea"/>
                          <a:cs typeface="+mn-cs"/>
                        </a:rPr>
                        <a:t>对相关领域了解和研究兴趣 </a:t>
                      </a:r>
                      <a:r>
                        <a:rPr lang="en-US" altLang="zh-CN" sz="1100" b="0" i="0" kern="1200" dirty="0">
                          <a:solidFill>
                            <a:schemeClr val="dk1"/>
                          </a:solidFill>
                          <a:effectLst/>
                          <a:latin typeface="+mn-lt"/>
                          <a:ea typeface="+mn-ea"/>
                          <a:cs typeface="+mn-cs"/>
                        </a:rPr>
                        <a:t>3.</a:t>
                      </a:r>
                      <a:r>
                        <a:rPr lang="zh-CN" altLang="en-US" sz="1100" b="0" i="0" kern="1200" dirty="0">
                          <a:solidFill>
                            <a:schemeClr val="dk1"/>
                          </a:solidFill>
                          <a:effectLst/>
                          <a:latin typeface="+mn-lt"/>
                          <a:ea typeface="+mn-ea"/>
                          <a:cs typeface="+mn-cs"/>
                        </a:rPr>
                        <a:t>英语口语和应用能力 笔试： 电路原理、单片机原理与接口技术</a:t>
                      </a:r>
                      <a:endParaRPr lang="zh-CN" altLang="en-US" sz="1100" dirty="0"/>
                    </a:p>
                  </a:txBody>
                  <a:tcPr/>
                </a:tc>
                <a:tc>
                  <a:txBody>
                    <a:bodyPr/>
                    <a:lstStyle/>
                    <a:p>
                      <a:r>
                        <a:rPr lang="en-US" altLang="zh-CN" sz="1100" dirty="0"/>
                        <a:t>8</a:t>
                      </a:r>
                      <a:endParaRPr lang="zh-CN" altLang="en-US" sz="1100" dirty="0"/>
                    </a:p>
                  </a:txBody>
                  <a:tcPr/>
                </a:tc>
                <a:extLst>
                  <a:ext uri="{0D108BD9-81ED-4DB2-BD59-A6C34878D82A}">
                    <a16:rowId xmlns:a16="http://schemas.microsoft.com/office/drawing/2014/main" val="3186298698"/>
                  </a:ext>
                </a:extLst>
              </a:tr>
            </a:tbl>
          </a:graphicData>
        </a:graphic>
      </p:graphicFrame>
      <p:sp>
        <p:nvSpPr>
          <p:cNvPr id="18" name="文本框 17">
            <a:extLst>
              <a:ext uri="{FF2B5EF4-FFF2-40B4-BE49-F238E27FC236}">
                <a16:creationId xmlns:a16="http://schemas.microsoft.com/office/drawing/2014/main" id="{7742F4A9-C23E-4239-8670-B0F2ACF84DCD}"/>
              </a:ext>
            </a:extLst>
          </p:cNvPr>
          <p:cNvSpPr txBox="1"/>
          <p:nvPr/>
        </p:nvSpPr>
        <p:spPr>
          <a:xfrm>
            <a:off x="1279007" y="4216581"/>
            <a:ext cx="5589350" cy="369332"/>
          </a:xfrm>
          <a:prstGeom prst="rect">
            <a:avLst/>
          </a:prstGeom>
          <a:noFill/>
        </p:spPr>
        <p:txBody>
          <a:bodyPr wrap="square" rtlCol="0">
            <a:spAutoFit/>
          </a:bodyPr>
          <a:lstStyle/>
          <a:p>
            <a:r>
              <a:rPr lang="en-US" altLang="zh-CN" dirty="0">
                <a:hlinkClick r:id="rId5"/>
              </a:rPr>
              <a:t>http://grs.zju.edu.cn/ssszs/studentZsml.htm</a:t>
            </a:r>
            <a:endParaRPr lang="zh-CN" altLang="en-US" dirty="0"/>
          </a:p>
        </p:txBody>
      </p:sp>
      <p:sp>
        <p:nvSpPr>
          <p:cNvPr id="19" name="文本框 18">
            <a:extLst>
              <a:ext uri="{FF2B5EF4-FFF2-40B4-BE49-F238E27FC236}">
                <a16:creationId xmlns:a16="http://schemas.microsoft.com/office/drawing/2014/main" id="{D97B5611-ABB6-4E80-AC01-691331DE845A}"/>
              </a:ext>
            </a:extLst>
          </p:cNvPr>
          <p:cNvSpPr txBox="1"/>
          <p:nvPr/>
        </p:nvSpPr>
        <p:spPr>
          <a:xfrm>
            <a:off x="690074" y="1232490"/>
            <a:ext cx="4947139"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浙江大学</a:t>
            </a:r>
          </a:p>
        </p:txBody>
      </p:sp>
    </p:spTree>
    <p:extLst>
      <p:ext uri="{BB962C8B-B14F-4D97-AF65-F5344CB8AC3E}">
        <p14:creationId xmlns:p14="http://schemas.microsoft.com/office/powerpoint/2010/main" val="287571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11</a:t>
            </a:fld>
            <a:endParaRPr lang="zh-CN" altLang="en-US"/>
          </a:p>
        </p:txBody>
      </p:sp>
      <p:graphicFrame>
        <p:nvGraphicFramePr>
          <p:cNvPr id="5" name="表格 4">
            <a:extLst>
              <a:ext uri="{FF2B5EF4-FFF2-40B4-BE49-F238E27FC236}">
                <a16:creationId xmlns:a16="http://schemas.microsoft.com/office/drawing/2014/main" id="{AA42F5CA-85CE-4AD8-8932-7CF61C2F6CD2}"/>
              </a:ext>
            </a:extLst>
          </p:cNvPr>
          <p:cNvGraphicFramePr>
            <a:graphicFrameLocks noGrp="1"/>
          </p:cNvGraphicFramePr>
          <p:nvPr>
            <p:extLst>
              <p:ext uri="{D42A27DB-BD31-4B8C-83A1-F6EECF244321}">
                <p14:modId xmlns:p14="http://schemas.microsoft.com/office/powerpoint/2010/main" val="1009019315"/>
              </p:ext>
            </p:extLst>
          </p:nvPr>
        </p:nvGraphicFramePr>
        <p:xfrm>
          <a:off x="5007367" y="1164136"/>
          <a:ext cx="7031116" cy="3348990"/>
        </p:xfrm>
        <a:graphic>
          <a:graphicData uri="http://schemas.openxmlformats.org/drawingml/2006/table">
            <a:tbl>
              <a:tblPr>
                <a:tableStyleId>{5C22544A-7EE6-4342-B048-85BDC9FD1C3A}</a:tableStyleId>
              </a:tblPr>
              <a:tblGrid>
                <a:gridCol w="1361961">
                  <a:extLst>
                    <a:ext uri="{9D8B030D-6E8A-4147-A177-3AD203B41FA5}">
                      <a16:colId xmlns:a16="http://schemas.microsoft.com/office/drawing/2014/main" val="1106691338"/>
                    </a:ext>
                  </a:extLst>
                </a:gridCol>
                <a:gridCol w="1047007">
                  <a:extLst>
                    <a:ext uri="{9D8B030D-6E8A-4147-A177-3AD203B41FA5}">
                      <a16:colId xmlns:a16="http://schemas.microsoft.com/office/drawing/2014/main" val="2908031103"/>
                    </a:ext>
                  </a:extLst>
                </a:gridCol>
                <a:gridCol w="1021469">
                  <a:extLst>
                    <a:ext uri="{9D8B030D-6E8A-4147-A177-3AD203B41FA5}">
                      <a16:colId xmlns:a16="http://schemas.microsoft.com/office/drawing/2014/main" val="1201733443"/>
                    </a:ext>
                  </a:extLst>
                </a:gridCol>
                <a:gridCol w="868248">
                  <a:extLst>
                    <a:ext uri="{9D8B030D-6E8A-4147-A177-3AD203B41FA5}">
                      <a16:colId xmlns:a16="http://schemas.microsoft.com/office/drawing/2014/main" val="4224892641"/>
                    </a:ext>
                  </a:extLst>
                </a:gridCol>
                <a:gridCol w="893785">
                  <a:extLst>
                    <a:ext uri="{9D8B030D-6E8A-4147-A177-3AD203B41FA5}">
                      <a16:colId xmlns:a16="http://schemas.microsoft.com/office/drawing/2014/main" val="70936011"/>
                    </a:ext>
                  </a:extLst>
                </a:gridCol>
                <a:gridCol w="919323">
                  <a:extLst>
                    <a:ext uri="{9D8B030D-6E8A-4147-A177-3AD203B41FA5}">
                      <a16:colId xmlns:a16="http://schemas.microsoft.com/office/drawing/2014/main" val="2011175863"/>
                    </a:ext>
                  </a:extLst>
                </a:gridCol>
                <a:gridCol w="919323">
                  <a:extLst>
                    <a:ext uri="{9D8B030D-6E8A-4147-A177-3AD203B41FA5}">
                      <a16:colId xmlns:a16="http://schemas.microsoft.com/office/drawing/2014/main" val="4228457567"/>
                    </a:ext>
                  </a:extLst>
                </a:gridCol>
              </a:tblGrid>
              <a:tr h="357402">
                <a:tc rowSpan="2">
                  <a:txBody>
                    <a:bodyPr/>
                    <a:lstStyle/>
                    <a:p>
                      <a:pPr algn="ctr" fontAlgn="ctr"/>
                      <a:r>
                        <a:rPr lang="zh-CN" altLang="en-US" sz="1800" u="none" strike="noStrike" dirty="0">
                          <a:effectLst/>
                        </a:rPr>
                        <a:t>                 </a:t>
                      </a:r>
                      <a:endParaRPr lang="en-US" altLang="zh-CN" sz="1800" u="none" strike="noStrike" dirty="0">
                        <a:effectLst/>
                      </a:endParaRPr>
                    </a:p>
                    <a:p>
                      <a:pPr algn="ctr" fontAlgn="ctr"/>
                      <a:r>
                        <a:rPr lang="zh-CN" altLang="en-US" sz="1800" u="none" strike="noStrike" dirty="0">
                          <a:effectLst/>
                        </a:rPr>
                        <a:t>大学</a:t>
                      </a:r>
                      <a:br>
                        <a:rPr lang="zh-CN" altLang="en-US" sz="1800" u="none" strike="noStrike" dirty="0">
                          <a:effectLst/>
                        </a:rPr>
                      </a:br>
                      <a:br>
                        <a:rPr lang="zh-CN" altLang="en-US" sz="1800" u="none" strike="noStrike" dirty="0">
                          <a:effectLst/>
                        </a:rPr>
                      </a:br>
                      <a:br>
                        <a:rPr lang="zh-CN" altLang="en-US" sz="1800" u="none" strike="noStrike" dirty="0">
                          <a:effectLst/>
                        </a:rPr>
                      </a:br>
                      <a:br>
                        <a:rPr lang="zh-CN" altLang="en-US" sz="1800" u="none" strike="noStrike" dirty="0">
                          <a:effectLst/>
                        </a:rPr>
                      </a:br>
                      <a:r>
                        <a:rPr lang="zh-CN" altLang="en-US" sz="1800" u="none" strike="noStrike" dirty="0">
                          <a:effectLst/>
                        </a:rPr>
                        <a:t>年份</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6">
                  <a:txBody>
                    <a:bodyPr/>
                    <a:lstStyle/>
                    <a:p>
                      <a:pPr algn="ctr" fontAlgn="ctr"/>
                      <a:r>
                        <a:rPr lang="zh-CN" altLang="en-US" sz="1800" u="none" strike="noStrike" dirty="0">
                          <a:effectLst/>
                        </a:rPr>
                        <a:t>上海交通大学</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7609489"/>
                  </a:ext>
                </a:extLst>
              </a:tr>
              <a:tr h="819378">
                <a:tc vMerge="1">
                  <a:txBody>
                    <a:bodyPr/>
                    <a:lstStyle/>
                    <a:p>
                      <a:endParaRPr lang="zh-CN" altLang="en-US"/>
                    </a:p>
                  </a:txBody>
                  <a:tcPr/>
                </a:tc>
                <a:tc gridSpan="3">
                  <a:txBody>
                    <a:bodyPr/>
                    <a:lstStyle/>
                    <a:p>
                      <a:pPr algn="ctr" fontAlgn="ctr"/>
                      <a:r>
                        <a:rPr lang="zh-CN" altLang="en-US" sz="1800" u="none" strike="noStrike" dirty="0">
                          <a:effectLst/>
                        </a:rPr>
                        <a:t>控制科学与工程</a:t>
                      </a:r>
                      <a:r>
                        <a:rPr lang="en-US" altLang="zh-CN" sz="1800" u="none" strike="noStrike" dirty="0">
                          <a:effectLst/>
                        </a:rPr>
                        <a:t>(</a:t>
                      </a:r>
                      <a:r>
                        <a:rPr lang="zh-CN" altLang="en-US" sz="1800" u="none" strike="noStrike" dirty="0">
                          <a:effectLst/>
                        </a:rPr>
                        <a:t>学硕</a:t>
                      </a:r>
                      <a:r>
                        <a:rPr lang="en-US" altLang="zh-CN" sz="1800" u="none" strike="noStrike" dirty="0">
                          <a:effectLst/>
                        </a:rPr>
                        <a:t>)</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800" u="none" strike="noStrike" dirty="0">
                          <a:effectLst/>
                        </a:rPr>
                        <a:t>控制工程</a:t>
                      </a:r>
                      <a:r>
                        <a:rPr lang="en-US" altLang="zh-CN" sz="1800" u="none" strike="noStrike" dirty="0">
                          <a:effectLst/>
                        </a:rPr>
                        <a:t>(</a:t>
                      </a:r>
                      <a:r>
                        <a:rPr lang="zh-CN" altLang="en-US" sz="1800" u="none" strike="noStrike" dirty="0">
                          <a:effectLst/>
                        </a:rPr>
                        <a:t>专硕</a:t>
                      </a:r>
                      <a:r>
                        <a:rPr lang="en-US" altLang="zh-CN" sz="1800" u="none" strike="noStrike" dirty="0">
                          <a:effectLst/>
                        </a:rPr>
                        <a:t>)</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91241344"/>
                  </a:ext>
                </a:extLst>
              </a:tr>
              <a:tr h="396774">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dirty="0">
                          <a:effectLst/>
                        </a:rPr>
                        <a:t>考试录取</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考试录取</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17495493"/>
                  </a:ext>
                </a:extLst>
              </a:tr>
              <a:tr h="201772">
                <a:tc>
                  <a:txBody>
                    <a:bodyPr/>
                    <a:lstStyle/>
                    <a:p>
                      <a:pPr algn="ctr" fontAlgn="ctr"/>
                      <a:r>
                        <a:rPr lang="en-US" altLang="zh-CN" sz="1800" u="none" strike="noStrike">
                          <a:effectLst/>
                        </a:rPr>
                        <a:t>2016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176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75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0775657"/>
                  </a:ext>
                </a:extLst>
              </a:tr>
              <a:tr h="201772">
                <a:tc>
                  <a:txBody>
                    <a:bodyPr/>
                    <a:lstStyle/>
                    <a:p>
                      <a:pPr algn="ctr" fontAlgn="ctr"/>
                      <a:r>
                        <a:rPr lang="en-US" altLang="zh-CN" sz="1800" u="none" strike="noStrike">
                          <a:effectLst/>
                        </a:rPr>
                        <a:t>2017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204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121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76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24753233"/>
                  </a:ext>
                </a:extLst>
              </a:tr>
              <a:tr h="201772">
                <a:tc>
                  <a:txBody>
                    <a:bodyPr/>
                    <a:lstStyle/>
                    <a:p>
                      <a:pPr algn="ctr" fontAlgn="ctr"/>
                      <a:r>
                        <a:rPr lang="en-US" altLang="zh-CN" sz="1800" u="none" strike="noStrike">
                          <a:effectLst/>
                        </a:rPr>
                        <a:t>2018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160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202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4672385"/>
                  </a:ext>
                </a:extLst>
              </a:tr>
              <a:tr h="201772">
                <a:tc>
                  <a:txBody>
                    <a:bodyPr/>
                    <a:lstStyle/>
                    <a:p>
                      <a:pPr algn="ctr" fontAlgn="ctr"/>
                      <a:r>
                        <a:rPr lang="en-US" altLang="zh-CN" sz="1800" u="none" strike="noStrike">
                          <a:effectLst/>
                        </a:rPr>
                        <a:t>2019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238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228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113</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83229542"/>
                  </a:ext>
                </a:extLst>
              </a:tr>
            </a:tbl>
          </a:graphicData>
        </a:graphic>
      </p:graphicFrame>
      <p:graphicFrame>
        <p:nvGraphicFramePr>
          <p:cNvPr id="6" name="图表 5">
            <a:extLst>
              <a:ext uri="{FF2B5EF4-FFF2-40B4-BE49-F238E27FC236}">
                <a16:creationId xmlns:a16="http://schemas.microsoft.com/office/drawing/2014/main" id="{FA691E66-C042-4D42-92FE-81200EEBE24D}"/>
              </a:ext>
            </a:extLst>
          </p:cNvPr>
          <p:cNvGraphicFramePr>
            <a:graphicFrameLocks/>
          </p:cNvGraphicFramePr>
          <p:nvPr>
            <p:extLst>
              <p:ext uri="{D42A27DB-BD31-4B8C-83A1-F6EECF244321}">
                <p14:modId xmlns:p14="http://schemas.microsoft.com/office/powerpoint/2010/main" val="3457074364"/>
              </p:ext>
            </p:extLst>
          </p:nvPr>
        </p:nvGraphicFramePr>
        <p:xfrm>
          <a:off x="148291" y="4537432"/>
          <a:ext cx="4515835" cy="21458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5ED911DE-2E11-4B77-8112-A673DEE631E4}"/>
              </a:ext>
            </a:extLst>
          </p:cNvPr>
          <p:cNvGraphicFramePr>
            <a:graphicFrameLocks/>
          </p:cNvGraphicFramePr>
          <p:nvPr>
            <p:extLst>
              <p:ext uri="{D42A27DB-BD31-4B8C-83A1-F6EECF244321}">
                <p14:modId xmlns:p14="http://schemas.microsoft.com/office/powerpoint/2010/main" val="3462166363"/>
              </p:ext>
            </p:extLst>
          </p:nvPr>
        </p:nvGraphicFramePr>
        <p:xfrm>
          <a:off x="4439977" y="4620943"/>
          <a:ext cx="4082948" cy="21458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表格 8">
            <a:extLst>
              <a:ext uri="{FF2B5EF4-FFF2-40B4-BE49-F238E27FC236}">
                <a16:creationId xmlns:a16="http://schemas.microsoft.com/office/drawing/2014/main" id="{4D11BFBA-9D56-4342-8B04-4C59EEED05C0}"/>
              </a:ext>
            </a:extLst>
          </p:cNvPr>
          <p:cNvGraphicFramePr>
            <a:graphicFrameLocks noGrp="1"/>
          </p:cNvGraphicFramePr>
          <p:nvPr>
            <p:extLst>
              <p:ext uri="{D42A27DB-BD31-4B8C-83A1-F6EECF244321}">
                <p14:modId xmlns:p14="http://schemas.microsoft.com/office/powerpoint/2010/main" val="500465436"/>
              </p:ext>
            </p:extLst>
          </p:nvPr>
        </p:nvGraphicFramePr>
        <p:xfrm>
          <a:off x="396104" y="2237057"/>
          <a:ext cx="4460282" cy="2012416"/>
        </p:xfrm>
        <a:graphic>
          <a:graphicData uri="http://schemas.openxmlformats.org/drawingml/2006/table">
            <a:tbl>
              <a:tblPr firstRow="1" bandRow="1">
                <a:tableStyleId>{5C22544A-7EE6-4342-B048-85BDC9FD1C3A}</a:tableStyleId>
              </a:tblPr>
              <a:tblGrid>
                <a:gridCol w="1620203">
                  <a:extLst>
                    <a:ext uri="{9D8B030D-6E8A-4147-A177-3AD203B41FA5}">
                      <a16:colId xmlns:a16="http://schemas.microsoft.com/office/drawing/2014/main" val="828054723"/>
                    </a:ext>
                  </a:extLst>
                </a:gridCol>
                <a:gridCol w="2041787">
                  <a:extLst>
                    <a:ext uri="{9D8B030D-6E8A-4147-A177-3AD203B41FA5}">
                      <a16:colId xmlns:a16="http://schemas.microsoft.com/office/drawing/2014/main" val="4141652798"/>
                    </a:ext>
                  </a:extLst>
                </a:gridCol>
                <a:gridCol w="798292">
                  <a:extLst>
                    <a:ext uri="{9D8B030D-6E8A-4147-A177-3AD203B41FA5}">
                      <a16:colId xmlns:a16="http://schemas.microsoft.com/office/drawing/2014/main" val="1023730818"/>
                    </a:ext>
                  </a:extLst>
                </a:gridCol>
              </a:tblGrid>
              <a:tr h="0">
                <a:tc>
                  <a:txBody>
                    <a:bodyPr/>
                    <a:lstStyle/>
                    <a:p>
                      <a:r>
                        <a:rPr lang="zh-CN" altLang="en-US" sz="1100" dirty="0"/>
                        <a:t>专业及方向</a:t>
                      </a:r>
                    </a:p>
                  </a:txBody>
                  <a:tcPr/>
                </a:tc>
                <a:tc>
                  <a:txBody>
                    <a:bodyPr/>
                    <a:lstStyle/>
                    <a:p>
                      <a:r>
                        <a:rPr lang="zh-CN" altLang="en-US" sz="1100" dirty="0"/>
                        <a:t>初试</a:t>
                      </a:r>
                    </a:p>
                  </a:txBody>
                  <a:tcPr/>
                </a:tc>
                <a:tc>
                  <a:txBody>
                    <a:bodyPr/>
                    <a:lstStyle/>
                    <a:p>
                      <a:r>
                        <a:rPr lang="zh-CN" altLang="en-US" sz="1100" dirty="0"/>
                        <a:t>复试</a:t>
                      </a:r>
                    </a:p>
                  </a:txBody>
                  <a:tcPr/>
                </a:tc>
                <a:extLst>
                  <a:ext uri="{0D108BD9-81ED-4DB2-BD59-A6C34878D82A}">
                    <a16:rowId xmlns:a16="http://schemas.microsoft.com/office/drawing/2014/main" val="206893071"/>
                  </a:ext>
                </a:extLst>
              </a:tr>
              <a:tr h="422503">
                <a:tc>
                  <a:txBody>
                    <a:bodyPr/>
                    <a:lstStyle/>
                    <a:p>
                      <a:r>
                        <a:rPr lang="zh-CN" altLang="en-US" sz="1100" dirty="0"/>
                        <a:t>控制科学与工程</a:t>
                      </a:r>
                      <a:r>
                        <a:rPr lang="en-US" altLang="zh-CN" sz="1100" dirty="0"/>
                        <a:t>-</a:t>
                      </a:r>
                      <a:r>
                        <a:rPr lang="zh-CN" altLang="en-US" sz="1100" dirty="0"/>
                        <a:t>检测技术与自动化装置（全日制）</a:t>
                      </a:r>
                    </a:p>
                  </a:txBody>
                  <a:tcPr/>
                </a:tc>
                <a:tc rowSpan="4">
                  <a:txBody>
                    <a:bodyPr/>
                    <a:lstStyle/>
                    <a:p>
                      <a:endParaRPr lang="en-US" altLang="zh-CN" sz="1100" dirty="0"/>
                    </a:p>
                    <a:p>
                      <a:endParaRPr lang="en-US" altLang="zh-CN" sz="1100" dirty="0"/>
                    </a:p>
                    <a:p>
                      <a:r>
                        <a:rPr lang="zh-CN" altLang="en-US" sz="1100" dirty="0"/>
                        <a:t>思想政治</a:t>
                      </a:r>
                      <a:r>
                        <a:rPr lang="en-US" altLang="zh-CN" sz="1100" dirty="0"/>
                        <a:t>+</a:t>
                      </a:r>
                      <a:r>
                        <a:rPr lang="zh-CN" altLang="en-US" sz="1100" dirty="0"/>
                        <a:t>英语一</a:t>
                      </a:r>
                      <a:r>
                        <a:rPr lang="en-US" altLang="zh-CN" sz="1100" dirty="0"/>
                        <a:t>+</a:t>
                      </a:r>
                      <a:r>
                        <a:rPr lang="zh-CN" altLang="en-US" sz="1100" dirty="0"/>
                        <a:t>数学一</a:t>
                      </a:r>
                      <a:r>
                        <a:rPr lang="en-US" altLang="zh-CN" sz="1100" dirty="0"/>
                        <a:t>+</a:t>
                      </a:r>
                    </a:p>
                    <a:p>
                      <a:r>
                        <a:rPr lang="en-US" altLang="zh-CN" sz="1100" dirty="0"/>
                        <a:t>408</a:t>
                      </a:r>
                      <a:r>
                        <a:rPr lang="zh-CN" altLang="en-US" sz="1100" dirty="0"/>
                        <a:t>计算机学科专业基础综合 或</a:t>
                      </a:r>
                      <a:r>
                        <a:rPr lang="en-US" altLang="zh-CN" sz="1100" dirty="0"/>
                        <a:t>816</a:t>
                      </a:r>
                      <a:r>
                        <a:rPr lang="zh-CN" altLang="en-US" sz="1100" dirty="0"/>
                        <a:t>自动控制理论 或</a:t>
                      </a:r>
                      <a:r>
                        <a:rPr lang="en-US" altLang="zh-CN" sz="1100" dirty="0"/>
                        <a:t>819</a:t>
                      </a:r>
                      <a:r>
                        <a:rPr lang="zh-CN" altLang="en-US" sz="1100" dirty="0"/>
                        <a:t>信号系统与信号处理 或</a:t>
                      </a:r>
                      <a:r>
                        <a:rPr lang="en-US" altLang="zh-CN" sz="1100" dirty="0"/>
                        <a:t>820</a:t>
                      </a:r>
                      <a:r>
                        <a:rPr lang="zh-CN" altLang="en-US" sz="1100" dirty="0"/>
                        <a:t>微型计算机原理与应用</a:t>
                      </a:r>
                    </a:p>
                  </a:txBody>
                  <a:tcPr/>
                </a:tc>
                <a:tc rowSpan="4">
                  <a:txBody>
                    <a:bodyPr/>
                    <a:lstStyle/>
                    <a:p>
                      <a:pPr algn="ctr"/>
                      <a:endParaRPr lang="en-US" altLang="zh-CN" sz="1100" dirty="0"/>
                    </a:p>
                    <a:p>
                      <a:pPr algn="ctr"/>
                      <a:r>
                        <a:rPr lang="zh-CN" altLang="en-US" sz="1100" dirty="0"/>
                        <a:t>复试包括口试和笔试。笔试内容是控制系统设计与信息处理技术基础知识。</a:t>
                      </a:r>
                    </a:p>
                  </a:txBody>
                  <a:tcPr/>
                </a:tc>
                <a:extLst>
                  <a:ext uri="{0D108BD9-81ED-4DB2-BD59-A6C34878D82A}">
                    <a16:rowId xmlns:a16="http://schemas.microsoft.com/office/drawing/2014/main" val="3185654827"/>
                  </a:ext>
                </a:extLst>
              </a:tr>
              <a:tr h="303336">
                <a:tc>
                  <a:txBody>
                    <a:bodyPr/>
                    <a:lstStyle/>
                    <a:p>
                      <a:r>
                        <a:rPr lang="zh-CN" altLang="en-US" sz="1100" dirty="0"/>
                        <a:t>控制科学与工程</a:t>
                      </a:r>
                      <a:r>
                        <a:rPr lang="en-US" altLang="zh-CN" sz="1100" dirty="0"/>
                        <a:t>-</a:t>
                      </a:r>
                      <a:r>
                        <a:rPr lang="zh-CN" altLang="en-US" sz="1100" dirty="0"/>
                        <a:t>系统工程（全日制）</a:t>
                      </a:r>
                    </a:p>
                  </a:txBody>
                  <a:tcPr/>
                </a:tc>
                <a:tc vMerge="1">
                  <a:txBody>
                    <a:bodyPr/>
                    <a:lstStyle/>
                    <a:p>
                      <a:endParaRPr lang="zh-CN" altLang="en-US" sz="1100" dirty="0"/>
                    </a:p>
                  </a:txBody>
                  <a:tcPr/>
                </a:tc>
                <a:tc vMerge="1">
                  <a:txBody>
                    <a:bodyPr/>
                    <a:lstStyle/>
                    <a:p>
                      <a:pPr algn="ctr"/>
                      <a:endParaRPr lang="zh-CN" altLang="en-US" sz="1100" dirty="0"/>
                    </a:p>
                  </a:txBody>
                  <a:tcPr/>
                </a:tc>
                <a:extLst>
                  <a:ext uri="{0D108BD9-81ED-4DB2-BD59-A6C34878D82A}">
                    <a16:rowId xmlns:a16="http://schemas.microsoft.com/office/drawing/2014/main" val="772631403"/>
                  </a:ext>
                </a:extLst>
              </a:tr>
              <a:tr h="303336">
                <a:tc>
                  <a:txBody>
                    <a:bodyPr/>
                    <a:lstStyle/>
                    <a:p>
                      <a:r>
                        <a:rPr lang="zh-CN" altLang="en-US" sz="1100" dirty="0"/>
                        <a:t>控制科学与工程</a:t>
                      </a:r>
                      <a:r>
                        <a:rPr lang="en-US" altLang="zh-CN" sz="1100" dirty="0"/>
                        <a:t>-</a:t>
                      </a:r>
                      <a:r>
                        <a:rPr lang="zh-CN" altLang="en-US" sz="1100" dirty="0"/>
                        <a:t>导航、制导与控制（全日制）</a:t>
                      </a:r>
                    </a:p>
                  </a:txBody>
                  <a:tcPr/>
                </a:tc>
                <a:tc vMerge="1">
                  <a:txBody>
                    <a:bodyPr/>
                    <a:lstStyle/>
                    <a:p>
                      <a:endParaRPr lang="zh-CN" altLang="en-US" sz="1100" dirty="0"/>
                    </a:p>
                  </a:txBody>
                  <a:tcPr/>
                </a:tc>
                <a:tc vMerge="1">
                  <a:txBody>
                    <a:bodyPr/>
                    <a:lstStyle/>
                    <a:p>
                      <a:pPr algn="ctr"/>
                      <a:endParaRPr lang="zh-CN" altLang="en-US" sz="1100" dirty="0"/>
                    </a:p>
                  </a:txBody>
                  <a:tcPr/>
                </a:tc>
                <a:extLst>
                  <a:ext uri="{0D108BD9-81ED-4DB2-BD59-A6C34878D82A}">
                    <a16:rowId xmlns:a16="http://schemas.microsoft.com/office/drawing/2014/main" val="745322379"/>
                  </a:ext>
                </a:extLst>
              </a:tr>
              <a:tr h="305536">
                <a:tc>
                  <a:txBody>
                    <a:bodyPr/>
                    <a:lstStyle/>
                    <a:p>
                      <a:r>
                        <a:rPr lang="zh-CN" altLang="en-US" sz="1100" dirty="0"/>
                        <a:t>控制工程</a:t>
                      </a:r>
                      <a:r>
                        <a:rPr lang="en-US" altLang="zh-CN" sz="1100" dirty="0"/>
                        <a:t>-</a:t>
                      </a:r>
                      <a:r>
                        <a:rPr lang="zh-CN" altLang="en-US" sz="1100" dirty="0"/>
                        <a:t>（非全日制）</a:t>
                      </a:r>
                    </a:p>
                  </a:txBody>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154167264"/>
                  </a:ext>
                </a:extLst>
              </a:tr>
            </a:tbl>
          </a:graphicData>
        </a:graphic>
      </p:graphicFrame>
      <p:sp>
        <p:nvSpPr>
          <p:cNvPr id="10" name="文本框 9">
            <a:extLst>
              <a:ext uri="{FF2B5EF4-FFF2-40B4-BE49-F238E27FC236}">
                <a16:creationId xmlns:a16="http://schemas.microsoft.com/office/drawing/2014/main" id="{C7B3B162-C624-4B30-9FE0-44055E6103BE}"/>
              </a:ext>
            </a:extLst>
          </p:cNvPr>
          <p:cNvSpPr txBox="1"/>
          <p:nvPr/>
        </p:nvSpPr>
        <p:spPr>
          <a:xfrm>
            <a:off x="8791173" y="4964021"/>
            <a:ext cx="2763053" cy="646331"/>
          </a:xfrm>
          <a:prstGeom prst="rect">
            <a:avLst/>
          </a:prstGeom>
          <a:noFill/>
        </p:spPr>
        <p:txBody>
          <a:bodyPr wrap="square" rtlCol="0">
            <a:spAutoFit/>
          </a:bodyPr>
          <a:lstStyle/>
          <a:p>
            <a:r>
              <a:rPr lang="en-US" altLang="zh-CN" dirty="0">
                <a:hlinkClick r:id="rId5"/>
              </a:rPr>
              <a:t>https://yzb.sjtu.edu.cn/zsjz/ssszs.htm</a:t>
            </a:r>
            <a:endParaRPr lang="zh-CN" altLang="en-US" dirty="0"/>
          </a:p>
        </p:txBody>
      </p:sp>
      <p:sp>
        <p:nvSpPr>
          <p:cNvPr id="15" name="文本框 14">
            <a:extLst>
              <a:ext uri="{FF2B5EF4-FFF2-40B4-BE49-F238E27FC236}">
                <a16:creationId xmlns:a16="http://schemas.microsoft.com/office/drawing/2014/main" id="{BB1816B7-6958-4F4C-847B-3DC59203F9BE}"/>
              </a:ext>
            </a:extLst>
          </p:cNvPr>
          <p:cNvSpPr txBox="1"/>
          <p:nvPr/>
        </p:nvSpPr>
        <p:spPr>
          <a:xfrm>
            <a:off x="563235" y="1303428"/>
            <a:ext cx="3085488"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上海交通大学</a:t>
            </a:r>
          </a:p>
        </p:txBody>
      </p:sp>
    </p:spTree>
    <p:extLst>
      <p:ext uri="{BB962C8B-B14F-4D97-AF65-F5344CB8AC3E}">
        <p14:creationId xmlns:p14="http://schemas.microsoft.com/office/powerpoint/2010/main" val="32558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12</a:t>
            </a:fld>
            <a:endParaRPr lang="zh-CN" altLang="en-US"/>
          </a:p>
        </p:txBody>
      </p:sp>
      <p:graphicFrame>
        <p:nvGraphicFramePr>
          <p:cNvPr id="11" name="表格 10">
            <a:extLst>
              <a:ext uri="{FF2B5EF4-FFF2-40B4-BE49-F238E27FC236}">
                <a16:creationId xmlns:a16="http://schemas.microsoft.com/office/drawing/2014/main" id="{41B7A46F-43F9-4912-9F73-371D8B53A8D7}"/>
              </a:ext>
            </a:extLst>
          </p:cNvPr>
          <p:cNvGraphicFramePr>
            <a:graphicFrameLocks noGrp="1"/>
          </p:cNvGraphicFramePr>
          <p:nvPr>
            <p:extLst>
              <p:ext uri="{D42A27DB-BD31-4B8C-83A1-F6EECF244321}">
                <p14:modId xmlns:p14="http://schemas.microsoft.com/office/powerpoint/2010/main" val="2887666567"/>
              </p:ext>
            </p:extLst>
          </p:nvPr>
        </p:nvGraphicFramePr>
        <p:xfrm>
          <a:off x="224902" y="1798256"/>
          <a:ext cx="6888287" cy="1986915"/>
        </p:xfrm>
        <a:graphic>
          <a:graphicData uri="http://schemas.openxmlformats.org/drawingml/2006/table">
            <a:tbl>
              <a:tblPr>
                <a:tableStyleId>{5C22544A-7EE6-4342-B048-85BDC9FD1C3A}</a:tableStyleId>
              </a:tblPr>
              <a:tblGrid>
                <a:gridCol w="984041">
                  <a:extLst>
                    <a:ext uri="{9D8B030D-6E8A-4147-A177-3AD203B41FA5}">
                      <a16:colId xmlns:a16="http://schemas.microsoft.com/office/drawing/2014/main" val="3566421284"/>
                    </a:ext>
                  </a:extLst>
                </a:gridCol>
                <a:gridCol w="984041">
                  <a:extLst>
                    <a:ext uri="{9D8B030D-6E8A-4147-A177-3AD203B41FA5}">
                      <a16:colId xmlns:a16="http://schemas.microsoft.com/office/drawing/2014/main" val="795293631"/>
                    </a:ext>
                  </a:extLst>
                </a:gridCol>
                <a:gridCol w="984041">
                  <a:extLst>
                    <a:ext uri="{9D8B030D-6E8A-4147-A177-3AD203B41FA5}">
                      <a16:colId xmlns:a16="http://schemas.microsoft.com/office/drawing/2014/main" val="3163500539"/>
                    </a:ext>
                  </a:extLst>
                </a:gridCol>
                <a:gridCol w="984041">
                  <a:extLst>
                    <a:ext uri="{9D8B030D-6E8A-4147-A177-3AD203B41FA5}">
                      <a16:colId xmlns:a16="http://schemas.microsoft.com/office/drawing/2014/main" val="4033650056"/>
                    </a:ext>
                  </a:extLst>
                </a:gridCol>
                <a:gridCol w="984041">
                  <a:extLst>
                    <a:ext uri="{9D8B030D-6E8A-4147-A177-3AD203B41FA5}">
                      <a16:colId xmlns:a16="http://schemas.microsoft.com/office/drawing/2014/main" val="1992544976"/>
                    </a:ext>
                  </a:extLst>
                </a:gridCol>
                <a:gridCol w="984041">
                  <a:extLst>
                    <a:ext uri="{9D8B030D-6E8A-4147-A177-3AD203B41FA5}">
                      <a16:colId xmlns:a16="http://schemas.microsoft.com/office/drawing/2014/main" val="607396409"/>
                    </a:ext>
                  </a:extLst>
                </a:gridCol>
                <a:gridCol w="984041">
                  <a:extLst>
                    <a:ext uri="{9D8B030D-6E8A-4147-A177-3AD203B41FA5}">
                      <a16:colId xmlns:a16="http://schemas.microsoft.com/office/drawing/2014/main" val="1623866560"/>
                    </a:ext>
                  </a:extLst>
                </a:gridCol>
              </a:tblGrid>
              <a:tr h="197616">
                <a:tc>
                  <a:txBody>
                    <a:bodyPr/>
                    <a:lstStyle/>
                    <a:p>
                      <a:pPr algn="l" fontAlgn="ctr"/>
                      <a:r>
                        <a:rPr lang="zh-CN" altLang="en-US" sz="1800" u="none" strike="noStrike">
                          <a:effectLst/>
                        </a:rPr>
                        <a:t>学校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6">
                  <a:txBody>
                    <a:bodyPr/>
                    <a:lstStyle/>
                    <a:p>
                      <a:pPr algn="ctr" fontAlgn="ctr"/>
                      <a:r>
                        <a:rPr lang="zh-CN" altLang="en-US" sz="1800" u="none" strike="noStrike" dirty="0">
                          <a:effectLst/>
                        </a:rPr>
                        <a:t>华南理工大学</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5663977"/>
                  </a:ext>
                </a:extLst>
              </a:tr>
              <a:tr h="197616">
                <a:tc>
                  <a:txBody>
                    <a:bodyPr/>
                    <a:lstStyle/>
                    <a:p>
                      <a:pPr algn="l" fontAlgn="ctr"/>
                      <a:r>
                        <a:rPr lang="zh-CN" altLang="en-US" sz="1800" u="none" strike="noStrike">
                          <a:effectLst/>
                        </a:rPr>
                        <a:t>　</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3">
                  <a:txBody>
                    <a:bodyPr/>
                    <a:lstStyle/>
                    <a:p>
                      <a:pPr algn="ctr" fontAlgn="ctr"/>
                      <a:r>
                        <a:rPr lang="zh-CN" altLang="en-US" sz="1800" u="none" strike="noStrike">
                          <a:effectLst/>
                        </a:rPr>
                        <a:t>控制科学与工程</a:t>
                      </a:r>
                      <a:r>
                        <a:rPr lang="en-US" altLang="zh-CN" sz="1800" u="none" strike="noStrike">
                          <a:effectLst/>
                        </a:rPr>
                        <a:t>(</a:t>
                      </a:r>
                      <a:r>
                        <a:rPr lang="zh-CN" altLang="en-US" sz="1800" u="none" strike="noStrike">
                          <a:effectLst/>
                        </a:rPr>
                        <a:t>学硕</a:t>
                      </a:r>
                      <a:r>
                        <a:rPr lang="en-US" altLang="zh-CN" sz="1800" u="none" strike="noStrike">
                          <a:effectLst/>
                        </a:rPr>
                        <a:t>)</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800" u="none" strike="noStrike">
                          <a:effectLst/>
                        </a:rPr>
                        <a:t>控制工程</a:t>
                      </a:r>
                      <a:r>
                        <a:rPr lang="en-US" altLang="zh-CN" sz="1800" u="none" strike="noStrike">
                          <a:effectLst/>
                        </a:rPr>
                        <a:t>(</a:t>
                      </a:r>
                      <a:r>
                        <a:rPr lang="zh-CN" altLang="en-US" sz="1800" u="none" strike="noStrike">
                          <a:effectLst/>
                        </a:rPr>
                        <a:t>专硕</a:t>
                      </a:r>
                      <a:r>
                        <a:rPr lang="en-US" altLang="zh-CN" sz="1800" u="none" strike="noStrike">
                          <a:effectLst/>
                        </a:rPr>
                        <a:t>)</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90027551"/>
                  </a:ext>
                </a:extLst>
              </a:tr>
              <a:tr h="197616">
                <a:tc>
                  <a:txBody>
                    <a:bodyPr/>
                    <a:lstStyle/>
                    <a:p>
                      <a:pPr algn="l" fontAlgn="ctr"/>
                      <a:r>
                        <a:rPr lang="zh-CN" altLang="en-US" sz="1800" u="none" strike="noStrike">
                          <a:effectLst/>
                        </a:rPr>
                        <a:t>年份</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考试录取</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推免人数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考试报名</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800" u="none" strike="noStrike">
                          <a:effectLst/>
                        </a:rPr>
                        <a:t>考试录取</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15625904"/>
                  </a:ext>
                </a:extLst>
              </a:tr>
              <a:tr h="197616">
                <a:tc>
                  <a:txBody>
                    <a:bodyPr/>
                    <a:lstStyle/>
                    <a:p>
                      <a:pPr algn="l" fontAlgn="ctr"/>
                      <a:r>
                        <a:rPr lang="en-US" altLang="zh-CN" sz="1800" u="none" strike="noStrike">
                          <a:effectLst/>
                        </a:rPr>
                        <a:t>2016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195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109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03752661"/>
                  </a:ext>
                </a:extLst>
              </a:tr>
              <a:tr h="197616">
                <a:tc>
                  <a:txBody>
                    <a:bodyPr/>
                    <a:lstStyle/>
                    <a:p>
                      <a:pPr algn="l" fontAlgn="ctr"/>
                      <a:r>
                        <a:rPr lang="en-US" altLang="zh-CN" sz="1800" u="none" strike="noStrike">
                          <a:effectLst/>
                        </a:rPr>
                        <a:t>2017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125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57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57708642"/>
                  </a:ext>
                </a:extLst>
              </a:tr>
              <a:tr h="197616">
                <a:tc>
                  <a:txBody>
                    <a:bodyPr/>
                    <a:lstStyle/>
                    <a:p>
                      <a:pPr algn="l" fontAlgn="ctr"/>
                      <a:r>
                        <a:rPr lang="en-US" altLang="zh-CN" sz="1800" u="none" strike="noStrike">
                          <a:effectLst/>
                        </a:rPr>
                        <a:t>2018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287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346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62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71781657"/>
                  </a:ext>
                </a:extLst>
              </a:tr>
              <a:tr h="197616">
                <a:tc>
                  <a:txBody>
                    <a:bodyPr/>
                    <a:lstStyle/>
                    <a:p>
                      <a:pPr algn="l" fontAlgn="ctr"/>
                      <a:r>
                        <a:rPr lang="en-US" altLang="zh-CN" sz="1800" u="none" strike="noStrike" dirty="0">
                          <a:effectLst/>
                        </a:rPr>
                        <a:t>2019</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244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23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a:effectLst/>
                        </a:rPr>
                        <a:t>470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800" u="none" strike="noStrike" dirty="0">
                          <a:effectLst/>
                        </a:rPr>
                        <a:t>50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43120571"/>
                  </a:ext>
                </a:extLst>
              </a:tr>
            </a:tbl>
          </a:graphicData>
        </a:graphic>
      </p:graphicFrame>
      <p:graphicFrame>
        <p:nvGraphicFramePr>
          <p:cNvPr id="12" name="图表 11">
            <a:extLst>
              <a:ext uri="{FF2B5EF4-FFF2-40B4-BE49-F238E27FC236}">
                <a16:creationId xmlns:a16="http://schemas.microsoft.com/office/drawing/2014/main" id="{C4852ECB-7F4B-4585-AD16-D7C25E0DD334}"/>
              </a:ext>
            </a:extLst>
          </p:cNvPr>
          <p:cNvGraphicFramePr>
            <a:graphicFrameLocks/>
          </p:cNvGraphicFramePr>
          <p:nvPr>
            <p:extLst>
              <p:ext uri="{D42A27DB-BD31-4B8C-83A1-F6EECF244321}">
                <p14:modId xmlns:p14="http://schemas.microsoft.com/office/powerpoint/2010/main" val="3980428420"/>
              </p:ext>
            </p:extLst>
          </p:nvPr>
        </p:nvGraphicFramePr>
        <p:xfrm>
          <a:off x="647700" y="4360004"/>
          <a:ext cx="4552684" cy="19665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56563D9D-C51B-41AE-94AE-1EFE0E03B8A8}"/>
              </a:ext>
            </a:extLst>
          </p:cNvPr>
          <p:cNvGraphicFramePr>
            <a:graphicFrameLocks/>
          </p:cNvGraphicFramePr>
          <p:nvPr>
            <p:extLst>
              <p:ext uri="{D42A27DB-BD31-4B8C-83A1-F6EECF244321}">
                <p14:modId xmlns:p14="http://schemas.microsoft.com/office/powerpoint/2010/main" val="4129032011"/>
              </p:ext>
            </p:extLst>
          </p:nvPr>
        </p:nvGraphicFramePr>
        <p:xfrm>
          <a:off x="5475439" y="4352194"/>
          <a:ext cx="4518299" cy="19384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表格 13">
            <a:extLst>
              <a:ext uri="{FF2B5EF4-FFF2-40B4-BE49-F238E27FC236}">
                <a16:creationId xmlns:a16="http://schemas.microsoft.com/office/drawing/2014/main" id="{B3466D0F-9133-4395-A410-E98311739A39}"/>
              </a:ext>
            </a:extLst>
          </p:cNvPr>
          <p:cNvGraphicFramePr>
            <a:graphicFrameLocks noGrp="1"/>
          </p:cNvGraphicFramePr>
          <p:nvPr>
            <p:extLst>
              <p:ext uri="{D42A27DB-BD31-4B8C-83A1-F6EECF244321}">
                <p14:modId xmlns:p14="http://schemas.microsoft.com/office/powerpoint/2010/main" val="2622693501"/>
              </p:ext>
            </p:extLst>
          </p:nvPr>
        </p:nvGraphicFramePr>
        <p:xfrm>
          <a:off x="7252209" y="1122472"/>
          <a:ext cx="4714889" cy="2560320"/>
        </p:xfrm>
        <a:graphic>
          <a:graphicData uri="http://schemas.openxmlformats.org/drawingml/2006/table">
            <a:tbl>
              <a:tblPr firstRow="1" bandRow="1">
                <a:tableStyleId>{5C22544A-7EE6-4342-B048-85BDC9FD1C3A}</a:tableStyleId>
              </a:tblPr>
              <a:tblGrid>
                <a:gridCol w="1427942">
                  <a:extLst>
                    <a:ext uri="{9D8B030D-6E8A-4147-A177-3AD203B41FA5}">
                      <a16:colId xmlns:a16="http://schemas.microsoft.com/office/drawing/2014/main" val="631417465"/>
                    </a:ext>
                  </a:extLst>
                </a:gridCol>
                <a:gridCol w="1302076">
                  <a:extLst>
                    <a:ext uri="{9D8B030D-6E8A-4147-A177-3AD203B41FA5}">
                      <a16:colId xmlns:a16="http://schemas.microsoft.com/office/drawing/2014/main" val="964893756"/>
                    </a:ext>
                  </a:extLst>
                </a:gridCol>
                <a:gridCol w="1317955">
                  <a:extLst>
                    <a:ext uri="{9D8B030D-6E8A-4147-A177-3AD203B41FA5}">
                      <a16:colId xmlns:a16="http://schemas.microsoft.com/office/drawing/2014/main" val="1628523716"/>
                    </a:ext>
                  </a:extLst>
                </a:gridCol>
                <a:gridCol w="666916">
                  <a:extLst>
                    <a:ext uri="{9D8B030D-6E8A-4147-A177-3AD203B41FA5}">
                      <a16:colId xmlns:a16="http://schemas.microsoft.com/office/drawing/2014/main" val="753668792"/>
                    </a:ext>
                  </a:extLst>
                </a:gridCol>
              </a:tblGrid>
              <a:tr h="258183">
                <a:tc>
                  <a:txBody>
                    <a:bodyPr/>
                    <a:lstStyle/>
                    <a:p>
                      <a:r>
                        <a:rPr lang="zh-CN" altLang="en-US" sz="1100" dirty="0"/>
                        <a:t>专业及方向</a:t>
                      </a:r>
                    </a:p>
                  </a:txBody>
                  <a:tcPr/>
                </a:tc>
                <a:tc>
                  <a:txBody>
                    <a:bodyPr/>
                    <a:lstStyle/>
                    <a:p>
                      <a:r>
                        <a:rPr lang="zh-CN" altLang="en-US" sz="1100" dirty="0"/>
                        <a:t>初试</a:t>
                      </a:r>
                    </a:p>
                  </a:txBody>
                  <a:tcPr/>
                </a:tc>
                <a:tc>
                  <a:txBody>
                    <a:bodyPr/>
                    <a:lstStyle/>
                    <a:p>
                      <a:r>
                        <a:rPr lang="zh-CN" altLang="en-US" sz="1100" dirty="0"/>
                        <a:t>复试</a:t>
                      </a:r>
                    </a:p>
                  </a:txBody>
                  <a:tcPr/>
                </a:tc>
                <a:tc>
                  <a:txBody>
                    <a:bodyPr/>
                    <a:lstStyle/>
                    <a:p>
                      <a:endParaRPr lang="zh-CN" altLang="en-US" sz="1100"/>
                    </a:p>
                  </a:txBody>
                  <a:tcPr/>
                </a:tc>
                <a:extLst>
                  <a:ext uri="{0D108BD9-81ED-4DB2-BD59-A6C34878D82A}">
                    <a16:rowId xmlns:a16="http://schemas.microsoft.com/office/drawing/2014/main" val="4055593127"/>
                  </a:ext>
                </a:extLst>
              </a:tr>
              <a:tr h="297088">
                <a:tc>
                  <a:txBody>
                    <a:bodyPr/>
                    <a:lstStyle/>
                    <a:p>
                      <a:r>
                        <a:rPr lang="zh-CN" altLang="en-US" sz="1100" dirty="0"/>
                        <a:t>学硕</a:t>
                      </a:r>
                      <a:r>
                        <a:rPr lang="en-US" altLang="zh-CN" sz="1100" dirty="0"/>
                        <a:t>-</a:t>
                      </a:r>
                      <a:r>
                        <a:rPr lang="zh-CN" altLang="en-US" sz="1100" dirty="0"/>
                        <a:t>控制理论与控制工程</a:t>
                      </a:r>
                    </a:p>
                  </a:txBody>
                  <a:tcPr/>
                </a:tc>
                <a:tc rowSpan="4">
                  <a:txBody>
                    <a:bodyPr/>
                    <a:lstStyle/>
                    <a:p>
                      <a:endParaRPr lang="en-US" altLang="zh-CN" sz="1100" dirty="0"/>
                    </a:p>
                    <a:p>
                      <a:endParaRPr lang="en-US" altLang="zh-CN" sz="1100" dirty="0"/>
                    </a:p>
                    <a:p>
                      <a:endParaRPr lang="en-US" altLang="zh-CN" sz="1100" dirty="0"/>
                    </a:p>
                    <a:p>
                      <a:r>
                        <a:rPr lang="zh-CN" altLang="en-US" sz="1100" dirty="0"/>
                        <a:t>思想政治</a:t>
                      </a:r>
                      <a:r>
                        <a:rPr lang="en-US" altLang="zh-CN" sz="1100" dirty="0"/>
                        <a:t>+</a:t>
                      </a:r>
                      <a:r>
                        <a:rPr lang="zh-CN" altLang="en-US" sz="1100" dirty="0"/>
                        <a:t>英语一</a:t>
                      </a:r>
                      <a:r>
                        <a:rPr lang="en-US" altLang="zh-CN" sz="1100" dirty="0"/>
                        <a:t>+</a:t>
                      </a:r>
                      <a:r>
                        <a:rPr lang="zh-CN" altLang="en-US" sz="1100" dirty="0"/>
                        <a:t>数学一</a:t>
                      </a:r>
                      <a:r>
                        <a:rPr lang="en-US" altLang="zh-CN" sz="1100" dirty="0"/>
                        <a:t>+</a:t>
                      </a:r>
                      <a:r>
                        <a:rPr lang="zh-CN" altLang="en-US" sz="1100" dirty="0"/>
                        <a:t>自动化信号综合</a:t>
                      </a:r>
                    </a:p>
                  </a:txBody>
                  <a:tcPr/>
                </a:tc>
                <a:tc rowSpan="4">
                  <a:txBody>
                    <a:bodyPr/>
                    <a:lstStyle/>
                    <a:p>
                      <a:endParaRPr lang="en-US" altLang="zh-CN" sz="1100" dirty="0"/>
                    </a:p>
                    <a:p>
                      <a:endParaRPr lang="en-US" altLang="zh-CN" sz="1100" dirty="0"/>
                    </a:p>
                    <a:p>
                      <a:endParaRPr lang="en-US" altLang="zh-CN" sz="1100" dirty="0"/>
                    </a:p>
                    <a:p>
                      <a:r>
                        <a:rPr lang="zh-CN" altLang="en-US" sz="1100" dirty="0"/>
                        <a:t>控制系统（运控或过控）和微机原理</a:t>
                      </a:r>
                    </a:p>
                  </a:txBody>
                  <a:tcPr/>
                </a:tc>
                <a:tc>
                  <a:txBody>
                    <a:bodyPr/>
                    <a:lstStyle/>
                    <a:p>
                      <a:endParaRPr lang="zh-CN" altLang="en-US" sz="1100"/>
                    </a:p>
                  </a:txBody>
                  <a:tcPr/>
                </a:tc>
                <a:extLst>
                  <a:ext uri="{0D108BD9-81ED-4DB2-BD59-A6C34878D82A}">
                    <a16:rowId xmlns:a16="http://schemas.microsoft.com/office/drawing/2014/main" val="207587578"/>
                  </a:ext>
                </a:extLst>
              </a:tr>
              <a:tr h="297088">
                <a:tc>
                  <a:txBody>
                    <a:bodyPr/>
                    <a:lstStyle/>
                    <a:p>
                      <a:r>
                        <a:rPr lang="zh-CN" altLang="en-US" sz="1100" dirty="0"/>
                        <a:t>学硕</a:t>
                      </a:r>
                      <a:r>
                        <a:rPr lang="en-US" altLang="zh-CN" sz="1100" dirty="0"/>
                        <a:t>-</a:t>
                      </a:r>
                      <a:r>
                        <a:rPr lang="zh-CN" altLang="en-US" sz="1100" dirty="0"/>
                        <a:t>检测技术与自动化装置</a:t>
                      </a:r>
                    </a:p>
                  </a:txBody>
                  <a:tcPr/>
                </a:tc>
                <a:tc vMerge="1">
                  <a:txBody>
                    <a:bodyPr/>
                    <a:lstStyle/>
                    <a:p>
                      <a:endParaRPr lang="zh-CN" altLang="en-US" sz="1100" dirty="0"/>
                    </a:p>
                  </a:txBody>
                  <a:tcPr/>
                </a:tc>
                <a:tc vMerge="1">
                  <a:txBody>
                    <a:bodyPr/>
                    <a:lstStyle/>
                    <a:p>
                      <a:endParaRPr lang="zh-CN" altLang="en-US" sz="1100" dirty="0"/>
                    </a:p>
                  </a:txBody>
                  <a:tcPr/>
                </a:tc>
                <a:tc>
                  <a:txBody>
                    <a:bodyPr/>
                    <a:lstStyle/>
                    <a:p>
                      <a:endParaRPr lang="zh-CN" altLang="en-US" sz="1100"/>
                    </a:p>
                  </a:txBody>
                  <a:tcPr/>
                </a:tc>
                <a:extLst>
                  <a:ext uri="{0D108BD9-81ED-4DB2-BD59-A6C34878D82A}">
                    <a16:rowId xmlns:a16="http://schemas.microsoft.com/office/drawing/2014/main" val="740388455"/>
                  </a:ext>
                </a:extLst>
              </a:tr>
              <a:tr h="297088">
                <a:tc>
                  <a:txBody>
                    <a:bodyPr/>
                    <a:lstStyle/>
                    <a:p>
                      <a:r>
                        <a:rPr lang="zh-CN" altLang="en-US" sz="1100" dirty="0"/>
                        <a:t>学硕</a:t>
                      </a:r>
                      <a:r>
                        <a:rPr lang="en-US" altLang="zh-CN" sz="1100" dirty="0"/>
                        <a:t>-</a:t>
                      </a:r>
                      <a:r>
                        <a:rPr lang="zh-CN" altLang="en-US" sz="1100" dirty="0"/>
                        <a:t>模式识别与智能系统</a:t>
                      </a:r>
                    </a:p>
                  </a:txBody>
                  <a:tcPr/>
                </a:tc>
                <a:tc vMerge="1">
                  <a:txBody>
                    <a:bodyPr/>
                    <a:lstStyle/>
                    <a:p>
                      <a:endParaRPr lang="zh-CN" altLang="en-US" sz="1100" dirty="0"/>
                    </a:p>
                  </a:txBody>
                  <a:tcPr/>
                </a:tc>
                <a:tc vMerge="1">
                  <a:txBody>
                    <a:bodyPr/>
                    <a:lstStyle/>
                    <a:p>
                      <a:endParaRPr lang="zh-CN" altLang="en-US" sz="1100" dirty="0"/>
                    </a:p>
                  </a:txBody>
                  <a:tcPr/>
                </a:tc>
                <a:tc>
                  <a:txBody>
                    <a:bodyPr/>
                    <a:lstStyle/>
                    <a:p>
                      <a:endParaRPr lang="zh-CN" altLang="en-US" sz="1100"/>
                    </a:p>
                  </a:txBody>
                  <a:tcPr/>
                </a:tc>
                <a:extLst>
                  <a:ext uri="{0D108BD9-81ED-4DB2-BD59-A6C34878D82A}">
                    <a16:rowId xmlns:a16="http://schemas.microsoft.com/office/drawing/2014/main" val="3704207250"/>
                  </a:ext>
                </a:extLst>
              </a:tr>
              <a:tr h="29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学硕</a:t>
                      </a:r>
                      <a:r>
                        <a:rPr lang="en-US" altLang="zh-CN" sz="1100" dirty="0"/>
                        <a:t>-</a:t>
                      </a:r>
                      <a:r>
                        <a:rPr lang="zh-CN" altLang="en-US" sz="1100" dirty="0"/>
                        <a:t>系统工程</a:t>
                      </a:r>
                    </a:p>
                    <a:p>
                      <a:endParaRPr lang="zh-CN" altLang="en-US" sz="1100" dirty="0"/>
                    </a:p>
                  </a:txBody>
                  <a:tcPr/>
                </a:tc>
                <a:tc vMerge="1">
                  <a:txBody>
                    <a:bodyPr/>
                    <a:lstStyle/>
                    <a:p>
                      <a:endParaRPr lang="zh-CN" altLang="en-US" sz="1100" dirty="0"/>
                    </a:p>
                  </a:txBody>
                  <a:tcPr/>
                </a:tc>
                <a:tc vMerge="1">
                  <a:txBody>
                    <a:bodyPr/>
                    <a:lstStyle/>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3341598333"/>
                  </a:ext>
                </a:extLst>
              </a:tr>
              <a:tr h="413801">
                <a:tc>
                  <a:txBody>
                    <a:bodyPr/>
                    <a:lstStyle/>
                    <a:p>
                      <a:r>
                        <a:rPr lang="zh-CN" altLang="en-US" sz="1100" dirty="0"/>
                        <a:t>专硕</a:t>
                      </a:r>
                      <a:r>
                        <a:rPr lang="en-US" altLang="zh-CN" sz="1100" dirty="0"/>
                        <a:t>-</a:t>
                      </a:r>
                      <a:r>
                        <a:rPr lang="zh-CN" altLang="en-US" sz="1100" dirty="0"/>
                        <a:t>控制工程</a:t>
                      </a:r>
                    </a:p>
                  </a:txBody>
                  <a:tcPr/>
                </a:tc>
                <a:tc>
                  <a:txBody>
                    <a:bodyPr/>
                    <a:lstStyle/>
                    <a:p>
                      <a:r>
                        <a:rPr lang="zh-CN" altLang="en-US" sz="1100" dirty="0"/>
                        <a:t>思想政治</a:t>
                      </a:r>
                      <a:r>
                        <a:rPr lang="en-US" altLang="zh-CN" sz="1100" dirty="0"/>
                        <a:t>+</a:t>
                      </a:r>
                      <a:r>
                        <a:rPr lang="zh-CN" altLang="en-US" sz="1100" dirty="0"/>
                        <a:t>英语二</a:t>
                      </a:r>
                      <a:r>
                        <a:rPr lang="en-US" altLang="zh-CN" sz="1100" dirty="0"/>
                        <a:t>+</a:t>
                      </a:r>
                      <a:r>
                        <a:rPr lang="zh-CN" altLang="en-US" sz="1100" dirty="0"/>
                        <a:t>数学二</a:t>
                      </a:r>
                      <a:r>
                        <a:rPr lang="en-US" altLang="zh-CN" sz="1100" dirty="0"/>
                        <a:t>+</a:t>
                      </a:r>
                      <a:r>
                        <a:rPr lang="zh-CN" altLang="en-US" sz="1100" dirty="0"/>
                        <a:t>自动化信号综合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控制系统（运控或过控）和微机原理</a:t>
                      </a:r>
                    </a:p>
                    <a:p>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1698303929"/>
                  </a:ext>
                </a:extLst>
              </a:tr>
            </a:tbl>
          </a:graphicData>
        </a:graphic>
      </p:graphicFrame>
      <p:sp>
        <p:nvSpPr>
          <p:cNvPr id="15" name="文本框 14">
            <a:extLst>
              <a:ext uri="{FF2B5EF4-FFF2-40B4-BE49-F238E27FC236}">
                <a16:creationId xmlns:a16="http://schemas.microsoft.com/office/drawing/2014/main" id="{B79ED88F-A9DD-4125-889D-6DAFFA91F9AE}"/>
              </a:ext>
            </a:extLst>
          </p:cNvPr>
          <p:cNvSpPr txBox="1"/>
          <p:nvPr/>
        </p:nvSpPr>
        <p:spPr>
          <a:xfrm>
            <a:off x="6174220" y="3887551"/>
            <a:ext cx="5792878" cy="369332"/>
          </a:xfrm>
          <a:prstGeom prst="rect">
            <a:avLst/>
          </a:prstGeom>
          <a:noFill/>
        </p:spPr>
        <p:txBody>
          <a:bodyPr wrap="square" rtlCol="0">
            <a:spAutoFit/>
          </a:bodyPr>
          <a:lstStyle/>
          <a:p>
            <a:r>
              <a:rPr lang="en-US" altLang="zh-CN" dirty="0">
                <a:hlinkClick r:id="rId5"/>
              </a:rPr>
              <a:t>https://yanzhao.scut.edu.cn/open/Master/Zsml_view.aspx</a:t>
            </a:r>
            <a:endParaRPr lang="zh-CN" altLang="en-US" dirty="0"/>
          </a:p>
        </p:txBody>
      </p:sp>
      <p:sp>
        <p:nvSpPr>
          <p:cNvPr id="16" name="文本框 15">
            <a:extLst>
              <a:ext uri="{FF2B5EF4-FFF2-40B4-BE49-F238E27FC236}">
                <a16:creationId xmlns:a16="http://schemas.microsoft.com/office/drawing/2014/main" id="{8E12EBE2-F7B9-4D67-8AEB-2FF59E208792}"/>
              </a:ext>
            </a:extLst>
          </p:cNvPr>
          <p:cNvSpPr txBox="1"/>
          <p:nvPr/>
        </p:nvSpPr>
        <p:spPr>
          <a:xfrm>
            <a:off x="397111" y="1067656"/>
            <a:ext cx="4947139"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华南理工大学</a:t>
            </a:r>
          </a:p>
        </p:txBody>
      </p:sp>
    </p:spTree>
    <p:extLst>
      <p:ext uri="{BB962C8B-B14F-4D97-AF65-F5344CB8AC3E}">
        <p14:creationId xmlns:p14="http://schemas.microsoft.com/office/powerpoint/2010/main" val="126321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13</a:t>
            </a:fld>
            <a:endParaRPr lang="zh-CN" altLang="en-US"/>
          </a:p>
        </p:txBody>
      </p:sp>
      <p:sp>
        <p:nvSpPr>
          <p:cNvPr id="5" name="文本框 4">
            <a:extLst>
              <a:ext uri="{FF2B5EF4-FFF2-40B4-BE49-F238E27FC236}">
                <a16:creationId xmlns:a16="http://schemas.microsoft.com/office/drawing/2014/main" id="{3A5A3F73-5542-40DA-ABA9-18BC69E3A20E}"/>
              </a:ext>
            </a:extLst>
          </p:cNvPr>
          <p:cNvSpPr txBox="1"/>
          <p:nvPr/>
        </p:nvSpPr>
        <p:spPr>
          <a:xfrm>
            <a:off x="420727" y="970428"/>
            <a:ext cx="5461695"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中科院深圳先进技术研究院</a:t>
            </a:r>
          </a:p>
        </p:txBody>
      </p:sp>
      <p:graphicFrame>
        <p:nvGraphicFramePr>
          <p:cNvPr id="6" name="表格 5">
            <a:extLst>
              <a:ext uri="{FF2B5EF4-FFF2-40B4-BE49-F238E27FC236}">
                <a16:creationId xmlns:a16="http://schemas.microsoft.com/office/drawing/2014/main" id="{2C595C1A-2598-4A4C-9F18-98DA5B7AC985}"/>
              </a:ext>
            </a:extLst>
          </p:cNvPr>
          <p:cNvGraphicFramePr>
            <a:graphicFrameLocks noGrp="1"/>
          </p:cNvGraphicFramePr>
          <p:nvPr>
            <p:extLst>
              <p:ext uri="{D42A27DB-BD31-4B8C-83A1-F6EECF244321}">
                <p14:modId xmlns:p14="http://schemas.microsoft.com/office/powerpoint/2010/main" val="4216895375"/>
              </p:ext>
            </p:extLst>
          </p:nvPr>
        </p:nvGraphicFramePr>
        <p:xfrm>
          <a:off x="1530959" y="1555203"/>
          <a:ext cx="8128000" cy="1833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806043"/>
                    </a:ext>
                  </a:extLst>
                </a:gridCol>
                <a:gridCol w="2032000">
                  <a:extLst>
                    <a:ext uri="{9D8B030D-6E8A-4147-A177-3AD203B41FA5}">
                      <a16:colId xmlns:a16="http://schemas.microsoft.com/office/drawing/2014/main" val="1813057127"/>
                    </a:ext>
                  </a:extLst>
                </a:gridCol>
                <a:gridCol w="2032000">
                  <a:extLst>
                    <a:ext uri="{9D8B030D-6E8A-4147-A177-3AD203B41FA5}">
                      <a16:colId xmlns:a16="http://schemas.microsoft.com/office/drawing/2014/main" val="1168385457"/>
                    </a:ext>
                  </a:extLst>
                </a:gridCol>
                <a:gridCol w="2032000">
                  <a:extLst>
                    <a:ext uri="{9D8B030D-6E8A-4147-A177-3AD203B41FA5}">
                      <a16:colId xmlns:a16="http://schemas.microsoft.com/office/drawing/2014/main" val="2168418973"/>
                    </a:ext>
                  </a:extLst>
                </a:gridCol>
              </a:tblGrid>
              <a:tr h="370840">
                <a:tc>
                  <a:txBody>
                    <a:bodyPr/>
                    <a:lstStyle/>
                    <a:p>
                      <a:r>
                        <a:rPr lang="zh-CN" altLang="en-US" dirty="0"/>
                        <a:t>专业</a:t>
                      </a:r>
                    </a:p>
                  </a:txBody>
                  <a:tcPr/>
                </a:tc>
                <a:tc>
                  <a:txBody>
                    <a:bodyPr/>
                    <a:lstStyle/>
                    <a:p>
                      <a:r>
                        <a:rPr lang="zh-CN" altLang="en-US" dirty="0"/>
                        <a:t>初试</a:t>
                      </a:r>
                    </a:p>
                  </a:txBody>
                  <a:tcPr/>
                </a:tc>
                <a:tc>
                  <a:txBody>
                    <a:bodyPr/>
                    <a:lstStyle/>
                    <a:p>
                      <a:r>
                        <a:rPr lang="zh-CN" altLang="en-US" dirty="0"/>
                        <a:t>复试</a:t>
                      </a:r>
                    </a:p>
                  </a:txBody>
                  <a:tcPr/>
                </a:tc>
                <a:tc>
                  <a:txBody>
                    <a:bodyPr/>
                    <a:lstStyle/>
                    <a:p>
                      <a:r>
                        <a:rPr lang="zh-CN" altLang="en-US" dirty="0"/>
                        <a:t>备注</a:t>
                      </a:r>
                    </a:p>
                  </a:txBody>
                  <a:tcPr/>
                </a:tc>
                <a:extLst>
                  <a:ext uri="{0D108BD9-81ED-4DB2-BD59-A6C34878D82A}">
                    <a16:rowId xmlns:a16="http://schemas.microsoft.com/office/drawing/2014/main" val="3378213856"/>
                  </a:ext>
                </a:extLst>
              </a:tr>
              <a:tr h="370840">
                <a:tc>
                  <a:txBody>
                    <a:bodyPr/>
                    <a:lstStyle/>
                    <a:p>
                      <a:r>
                        <a:rPr lang="zh-CN" altLang="en-US" dirty="0"/>
                        <a:t>控制科学与工程（集成所）</a:t>
                      </a:r>
                    </a:p>
                  </a:txBody>
                  <a:tcPr/>
                </a:tc>
                <a:tc>
                  <a:txBody>
                    <a:bodyPr/>
                    <a:lstStyle/>
                    <a:p>
                      <a:r>
                        <a:rPr lang="zh-CN" altLang="en-US" sz="1800" b="0" i="0" kern="1200" dirty="0">
                          <a:solidFill>
                            <a:schemeClr val="dk1"/>
                          </a:solidFill>
                          <a:effectLst/>
                          <a:latin typeface="+mn-lt"/>
                          <a:ea typeface="+mn-ea"/>
                          <a:cs typeface="+mn-cs"/>
                        </a:rPr>
                        <a:t>①</a:t>
                      </a:r>
                      <a:r>
                        <a:rPr lang="en-US" altLang="zh-CN" sz="1800" b="0" i="0" kern="1200" dirty="0">
                          <a:solidFill>
                            <a:schemeClr val="dk1"/>
                          </a:solidFill>
                          <a:effectLst/>
                          <a:latin typeface="+mn-lt"/>
                          <a:ea typeface="+mn-ea"/>
                          <a:cs typeface="+mn-cs"/>
                        </a:rPr>
                        <a:t>101</a:t>
                      </a:r>
                      <a:r>
                        <a:rPr lang="zh-CN" altLang="en-US" sz="1800" b="0" i="0" kern="1200" dirty="0">
                          <a:solidFill>
                            <a:schemeClr val="dk1"/>
                          </a:solidFill>
                          <a:effectLst/>
                          <a:latin typeface="+mn-lt"/>
                          <a:ea typeface="+mn-ea"/>
                          <a:cs typeface="+mn-cs"/>
                        </a:rPr>
                        <a:t>思想政治理论②</a:t>
                      </a:r>
                      <a:r>
                        <a:rPr lang="en-US" altLang="zh-CN" sz="1800" b="0" i="0" kern="1200" dirty="0">
                          <a:solidFill>
                            <a:schemeClr val="dk1"/>
                          </a:solidFill>
                          <a:effectLst/>
                          <a:latin typeface="+mn-lt"/>
                          <a:ea typeface="+mn-ea"/>
                          <a:cs typeface="+mn-cs"/>
                        </a:rPr>
                        <a:t>201</a:t>
                      </a:r>
                      <a:r>
                        <a:rPr lang="zh-CN" altLang="en-US" sz="1800" b="0" i="0" kern="1200" dirty="0">
                          <a:solidFill>
                            <a:schemeClr val="dk1"/>
                          </a:solidFill>
                          <a:effectLst/>
                          <a:latin typeface="+mn-lt"/>
                          <a:ea typeface="+mn-ea"/>
                          <a:cs typeface="+mn-cs"/>
                        </a:rPr>
                        <a:t>英语一③</a:t>
                      </a:r>
                      <a:r>
                        <a:rPr lang="en-US" altLang="zh-CN" sz="1800" b="0" i="0" kern="1200" dirty="0">
                          <a:solidFill>
                            <a:schemeClr val="dk1"/>
                          </a:solidFill>
                          <a:effectLst/>
                          <a:latin typeface="+mn-lt"/>
                          <a:ea typeface="+mn-ea"/>
                          <a:cs typeface="+mn-cs"/>
                        </a:rPr>
                        <a:t>301</a:t>
                      </a:r>
                      <a:r>
                        <a:rPr lang="zh-CN" altLang="en-US" sz="1800" b="0" i="0" kern="1200" dirty="0">
                          <a:solidFill>
                            <a:schemeClr val="dk1"/>
                          </a:solidFill>
                          <a:effectLst/>
                          <a:latin typeface="+mn-lt"/>
                          <a:ea typeface="+mn-ea"/>
                          <a:cs typeface="+mn-cs"/>
                        </a:rPr>
                        <a:t>数学一④</a:t>
                      </a:r>
                      <a:r>
                        <a:rPr lang="en-US" altLang="zh-CN" sz="1800" b="0" i="0" kern="1200" dirty="0">
                          <a:solidFill>
                            <a:schemeClr val="dk1"/>
                          </a:solidFill>
                          <a:effectLst/>
                          <a:latin typeface="+mn-lt"/>
                          <a:ea typeface="+mn-ea"/>
                          <a:cs typeface="+mn-cs"/>
                        </a:rPr>
                        <a:t>857</a:t>
                      </a:r>
                      <a:r>
                        <a:rPr lang="zh-CN" altLang="en-US" sz="1800" b="0" i="0" kern="1200" dirty="0">
                          <a:solidFill>
                            <a:schemeClr val="dk1"/>
                          </a:solidFill>
                          <a:effectLst/>
                          <a:latin typeface="+mn-lt"/>
                          <a:ea typeface="+mn-ea"/>
                          <a:cs typeface="+mn-cs"/>
                        </a:rPr>
                        <a:t>自动控制原理或</a:t>
                      </a:r>
                      <a:r>
                        <a:rPr lang="en-US" altLang="zh-CN" sz="1800" b="0" i="0" kern="1200" dirty="0">
                          <a:solidFill>
                            <a:schemeClr val="dk1"/>
                          </a:solidFill>
                          <a:effectLst/>
                          <a:latin typeface="+mn-lt"/>
                          <a:ea typeface="+mn-ea"/>
                          <a:cs typeface="+mn-cs"/>
                        </a:rPr>
                        <a:t>859</a:t>
                      </a:r>
                      <a:r>
                        <a:rPr lang="zh-CN" altLang="en-US" sz="1800" b="0" i="0" kern="1200" dirty="0">
                          <a:solidFill>
                            <a:schemeClr val="dk1"/>
                          </a:solidFill>
                          <a:effectLst/>
                          <a:latin typeface="+mn-lt"/>
                          <a:ea typeface="+mn-ea"/>
                          <a:cs typeface="+mn-cs"/>
                        </a:rPr>
                        <a:t>信号与系统</a:t>
                      </a:r>
                      <a:endParaRPr lang="zh-CN" altLang="en-US" dirty="0"/>
                    </a:p>
                  </a:txBody>
                  <a:tcPr/>
                </a:tc>
                <a:tc>
                  <a:txBody>
                    <a:bodyPr/>
                    <a:lstStyle/>
                    <a:p>
                      <a:r>
                        <a:rPr lang="en-US" altLang="zh-CN" dirty="0"/>
                        <a:t>1.</a:t>
                      </a:r>
                      <a:r>
                        <a:rPr lang="zh-CN" altLang="en-US" dirty="0"/>
                        <a:t>英语</a:t>
                      </a:r>
                      <a:endParaRPr lang="en-US" altLang="zh-CN" dirty="0"/>
                    </a:p>
                    <a:p>
                      <a:r>
                        <a:rPr lang="en-US" altLang="zh-CN" dirty="0"/>
                        <a:t>2.</a:t>
                      </a:r>
                      <a:r>
                        <a:rPr lang="zh-CN" altLang="en-US" sz="1800" b="0" i="0" kern="1200" dirty="0">
                          <a:solidFill>
                            <a:schemeClr val="dk1"/>
                          </a:solidFill>
                          <a:effectLst/>
                          <a:latin typeface="+mn-lt"/>
                          <a:ea typeface="+mn-ea"/>
                          <a:cs typeface="+mn-cs"/>
                        </a:rPr>
                        <a:t>专业知识面试</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3.</a:t>
                      </a:r>
                      <a:r>
                        <a:rPr lang="zh-CN" altLang="en-US" sz="1800" b="0" i="0" kern="1200" dirty="0">
                          <a:solidFill>
                            <a:schemeClr val="dk1"/>
                          </a:solidFill>
                          <a:effectLst/>
                          <a:latin typeface="+mn-lt"/>
                          <a:ea typeface="+mn-ea"/>
                          <a:cs typeface="+mn-cs"/>
                        </a:rPr>
                        <a:t>综合素质能力测试</a:t>
                      </a:r>
                      <a:endParaRPr lang="zh-CN" altLang="en-US" dirty="0"/>
                    </a:p>
                  </a:txBody>
                  <a:tcPr/>
                </a:tc>
                <a:tc>
                  <a:txBody>
                    <a:bodyPr/>
                    <a:lstStyle/>
                    <a:p>
                      <a:r>
                        <a:rPr lang="zh-CN" altLang="en-US" dirty="0"/>
                        <a:t>每年都招不满，会接受一部分调剂</a:t>
                      </a:r>
                    </a:p>
                  </a:txBody>
                  <a:tcPr/>
                </a:tc>
                <a:extLst>
                  <a:ext uri="{0D108BD9-81ED-4DB2-BD59-A6C34878D82A}">
                    <a16:rowId xmlns:a16="http://schemas.microsoft.com/office/drawing/2014/main" val="2611550234"/>
                  </a:ext>
                </a:extLst>
              </a:tr>
            </a:tbl>
          </a:graphicData>
        </a:graphic>
      </p:graphicFrame>
      <p:pic>
        <p:nvPicPr>
          <p:cNvPr id="7" name="图片 6">
            <a:extLst>
              <a:ext uri="{FF2B5EF4-FFF2-40B4-BE49-F238E27FC236}">
                <a16:creationId xmlns:a16="http://schemas.microsoft.com/office/drawing/2014/main" id="{2BC57C84-DA9F-4ECB-84DA-04CF106640F5}"/>
              </a:ext>
            </a:extLst>
          </p:cNvPr>
          <p:cNvPicPr>
            <a:picLocks noChangeAspect="1"/>
          </p:cNvPicPr>
          <p:nvPr/>
        </p:nvPicPr>
        <p:blipFill>
          <a:blip r:embed="rId3"/>
          <a:stretch>
            <a:fillRect/>
          </a:stretch>
        </p:blipFill>
        <p:spPr>
          <a:xfrm>
            <a:off x="3426413" y="3665537"/>
            <a:ext cx="6324600" cy="2905125"/>
          </a:xfrm>
          <a:prstGeom prst="rect">
            <a:avLst/>
          </a:prstGeom>
        </p:spPr>
      </p:pic>
      <p:sp>
        <p:nvSpPr>
          <p:cNvPr id="8" name="文本框 7">
            <a:extLst>
              <a:ext uri="{FF2B5EF4-FFF2-40B4-BE49-F238E27FC236}">
                <a16:creationId xmlns:a16="http://schemas.microsoft.com/office/drawing/2014/main" id="{5975F71E-AC45-4571-9307-7922F0CE3163}"/>
              </a:ext>
            </a:extLst>
          </p:cNvPr>
          <p:cNvSpPr txBox="1"/>
          <p:nvPr/>
        </p:nvSpPr>
        <p:spPr>
          <a:xfrm>
            <a:off x="1530959" y="3800062"/>
            <a:ext cx="1620616" cy="369332"/>
          </a:xfrm>
          <a:prstGeom prst="rect">
            <a:avLst/>
          </a:prstGeom>
          <a:noFill/>
        </p:spPr>
        <p:txBody>
          <a:bodyPr wrap="square" rtlCol="0">
            <a:spAutoFit/>
          </a:bodyPr>
          <a:lstStyle/>
          <a:p>
            <a:r>
              <a:rPr lang="en-US" altLang="zh-CN" dirty="0"/>
              <a:t>2019</a:t>
            </a:r>
            <a:r>
              <a:rPr lang="zh-CN" altLang="en-US" dirty="0"/>
              <a:t>录取名单</a:t>
            </a:r>
          </a:p>
        </p:txBody>
      </p:sp>
    </p:spTree>
    <p:extLst>
      <p:ext uri="{BB962C8B-B14F-4D97-AF65-F5344CB8AC3E}">
        <p14:creationId xmlns:p14="http://schemas.microsoft.com/office/powerpoint/2010/main" val="181531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5BBE3-45C5-44E6-9C85-2B26FACA5107}"/>
              </a:ext>
            </a:extLst>
          </p:cNvPr>
          <p:cNvSpPr/>
          <p:nvPr/>
        </p:nvSpPr>
        <p:spPr>
          <a:xfrm>
            <a:off x="3861502" y="2834170"/>
            <a:ext cx="2214068" cy="769441"/>
          </a:xfrm>
          <a:prstGeom prst="rect">
            <a:avLst/>
          </a:prstGeom>
          <a:noFill/>
        </p:spPr>
        <p:txBody>
          <a:bodyPr wrap="none" lIns="91440" tIns="45720" rIns="91440" bIns="45720">
            <a:spAutoFit/>
          </a:bodyPr>
          <a:lstStyle/>
          <a:p>
            <a:pPr algn="ctr"/>
            <a:r>
              <a:rPr lang="zh-CN" altLang="en-US" sz="4400" b="1" dirty="0">
                <a:solidFill>
                  <a:schemeClr val="accent1"/>
                </a:solidFill>
                <a:latin typeface="微软雅黑" pitchFamily="34" charset="-122"/>
                <a:ea typeface="微软雅黑" pitchFamily="34" charset="-122"/>
              </a:rPr>
              <a:t>谢  谢！</a:t>
            </a:r>
          </a:p>
        </p:txBody>
      </p:sp>
    </p:spTree>
    <p:extLst>
      <p:ext uri="{BB962C8B-B14F-4D97-AF65-F5344CB8AC3E}">
        <p14:creationId xmlns:p14="http://schemas.microsoft.com/office/powerpoint/2010/main" val="161857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2345" y="115746"/>
            <a:ext cx="8727311" cy="1015663"/>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6000" b="1" dirty="0">
                <a:solidFill>
                  <a:schemeClr val="bg1"/>
                </a:solidFill>
                <a:latin typeface="微软雅黑" pitchFamily="34" charset="-122"/>
                <a:ea typeface="微软雅黑" pitchFamily="34" charset="-122"/>
              </a:rPr>
              <a:t>目   录</a:t>
            </a:r>
          </a:p>
        </p:txBody>
      </p:sp>
      <p:sp>
        <p:nvSpPr>
          <p:cNvPr id="9" name="文本框 8"/>
          <p:cNvSpPr txBox="1"/>
          <p:nvPr/>
        </p:nvSpPr>
        <p:spPr>
          <a:xfrm>
            <a:off x="4994862" y="212544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tx2">
                    <a:lumMod val="90000"/>
                    <a:lumOff val="10000"/>
                  </a:schemeClr>
                </a:solidFill>
                <a:latin typeface="微软雅黑" pitchFamily="34" charset="-122"/>
                <a:ea typeface="微软雅黑" pitchFamily="34" charset="-122"/>
              </a:rPr>
              <a:t>考研课程介绍</a:t>
            </a:r>
          </a:p>
        </p:txBody>
      </p:sp>
      <p:sp>
        <p:nvSpPr>
          <p:cNvPr id="10" name="文本框 9"/>
          <p:cNvSpPr txBox="1"/>
          <p:nvPr/>
        </p:nvSpPr>
        <p:spPr>
          <a:xfrm>
            <a:off x="5199048" y="3459230"/>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tx2">
                    <a:lumMod val="90000"/>
                    <a:lumOff val="10000"/>
                  </a:schemeClr>
                </a:solidFill>
                <a:latin typeface="微软雅黑" pitchFamily="34" charset="-122"/>
                <a:ea typeface="微软雅黑" pitchFamily="34" charset="-122"/>
              </a:rPr>
              <a:t>本专业学科分类</a:t>
            </a:r>
          </a:p>
        </p:txBody>
      </p:sp>
      <p:sp>
        <p:nvSpPr>
          <p:cNvPr id="11" name="文本框 10"/>
          <p:cNvSpPr txBox="1"/>
          <p:nvPr/>
        </p:nvSpPr>
        <p:spPr>
          <a:xfrm>
            <a:off x="5199048" y="4793014"/>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tx2">
                    <a:lumMod val="90000"/>
                    <a:lumOff val="10000"/>
                  </a:schemeClr>
                </a:solidFill>
                <a:latin typeface="微软雅黑" pitchFamily="34" charset="-122"/>
                <a:ea typeface="微软雅黑" pitchFamily="34" charset="-122"/>
              </a:rPr>
              <a:t>各学校数据统计</a:t>
            </a:r>
          </a:p>
        </p:txBody>
      </p:sp>
      <p:sp>
        <p:nvSpPr>
          <p:cNvPr id="4" name="灯片编号占位符 3"/>
          <p:cNvSpPr>
            <a:spLocks noGrp="1"/>
          </p:cNvSpPr>
          <p:nvPr>
            <p:ph type="sldNum" sz="quarter" idx="4294967295"/>
          </p:nvPr>
        </p:nvSpPr>
        <p:spPr>
          <a:xfrm>
            <a:off x="8610600" y="6356350"/>
            <a:ext cx="2743200" cy="365125"/>
          </a:xfrm>
        </p:spPr>
        <p:txBody>
          <a:bodyPr/>
          <a:lstStyle/>
          <a:p>
            <a:fld id="{D5735EE2-985B-4B4E-9F4E-44985C39245F}" type="slidenum">
              <a:rPr lang="zh-CN" altLang="en-US" smtClean="0"/>
              <a:t>2</a:t>
            </a:fld>
            <a:endParaRPr lang="zh-CN" altLang="en-US"/>
          </a:p>
        </p:txBody>
      </p:sp>
      <p:sp>
        <p:nvSpPr>
          <p:cNvPr id="8" name="椭圆 7">
            <a:extLst>
              <a:ext uri="{FF2B5EF4-FFF2-40B4-BE49-F238E27FC236}">
                <a16:creationId xmlns:a16="http://schemas.microsoft.com/office/drawing/2014/main" id="{AE64BB80-D4AE-45F8-9BE2-56B581CB0F27}"/>
              </a:ext>
            </a:extLst>
          </p:cNvPr>
          <p:cNvSpPr/>
          <p:nvPr/>
        </p:nvSpPr>
        <p:spPr>
          <a:xfrm>
            <a:off x="4994862" y="2318630"/>
            <a:ext cx="282632" cy="2857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13" name="椭圆 12">
            <a:extLst>
              <a:ext uri="{FF2B5EF4-FFF2-40B4-BE49-F238E27FC236}">
                <a16:creationId xmlns:a16="http://schemas.microsoft.com/office/drawing/2014/main" id="{6F3F0EF5-63D4-4570-AF37-FDDD54CCE1A2}"/>
              </a:ext>
            </a:extLst>
          </p:cNvPr>
          <p:cNvSpPr/>
          <p:nvPr/>
        </p:nvSpPr>
        <p:spPr>
          <a:xfrm>
            <a:off x="4994862" y="3639526"/>
            <a:ext cx="282632" cy="2857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14" name="椭圆 13">
            <a:extLst>
              <a:ext uri="{FF2B5EF4-FFF2-40B4-BE49-F238E27FC236}">
                <a16:creationId xmlns:a16="http://schemas.microsoft.com/office/drawing/2014/main" id="{B1B17AAA-7C1F-4541-820C-C8B54D4E93DA}"/>
              </a:ext>
            </a:extLst>
          </p:cNvPr>
          <p:cNvSpPr/>
          <p:nvPr/>
        </p:nvSpPr>
        <p:spPr>
          <a:xfrm>
            <a:off x="4994862" y="4976521"/>
            <a:ext cx="282632" cy="28573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34671" y="144476"/>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考研课程介绍</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3</a:t>
            </a:fld>
            <a:endParaRPr lang="zh-CN" altLang="en-US"/>
          </a:p>
        </p:txBody>
      </p:sp>
      <p:sp>
        <p:nvSpPr>
          <p:cNvPr id="5" name="矩形 4">
            <a:extLst>
              <a:ext uri="{FF2B5EF4-FFF2-40B4-BE49-F238E27FC236}">
                <a16:creationId xmlns:a16="http://schemas.microsoft.com/office/drawing/2014/main" id="{AD941406-99CF-437F-A2FE-FAD89E507C0C}"/>
              </a:ext>
            </a:extLst>
          </p:cNvPr>
          <p:cNvSpPr/>
          <p:nvPr/>
        </p:nvSpPr>
        <p:spPr>
          <a:xfrm>
            <a:off x="783551" y="3013501"/>
            <a:ext cx="1782095" cy="830997"/>
          </a:xfrm>
          <a:prstGeom prst="rect">
            <a:avLst/>
          </a:prstGeom>
        </p:spPr>
        <p:txBody>
          <a:bodyPr wrap="square">
            <a:spAutoFit/>
          </a:bodyPr>
          <a:lstStyle/>
          <a:p>
            <a:pPr algn="ctr"/>
            <a:r>
              <a:rPr lang="zh-CN" altLang="en-US" sz="2400" b="1" dirty="0">
                <a:solidFill>
                  <a:schemeClr val="tx2">
                    <a:lumMod val="90000"/>
                    <a:lumOff val="10000"/>
                  </a:schemeClr>
                </a:solidFill>
                <a:latin typeface="微软雅黑" panose="020B0503020204020204" pitchFamily="34" charset="-122"/>
                <a:ea typeface="微软雅黑" panose="020B0503020204020204" pitchFamily="34" charset="-122"/>
              </a:rPr>
              <a:t>自动化专业考研</a:t>
            </a:r>
          </a:p>
        </p:txBody>
      </p:sp>
      <p:sp>
        <p:nvSpPr>
          <p:cNvPr id="7" name="矩形 6">
            <a:extLst>
              <a:ext uri="{FF2B5EF4-FFF2-40B4-BE49-F238E27FC236}">
                <a16:creationId xmlns:a16="http://schemas.microsoft.com/office/drawing/2014/main" id="{BC1550CF-E650-4F38-9C0B-96EEF2F0AEB1}"/>
              </a:ext>
            </a:extLst>
          </p:cNvPr>
          <p:cNvSpPr/>
          <p:nvPr/>
        </p:nvSpPr>
        <p:spPr>
          <a:xfrm>
            <a:off x="3077886" y="1655231"/>
            <a:ext cx="2712602" cy="400110"/>
          </a:xfrm>
          <a:prstGeom prst="rect">
            <a:avLst/>
          </a:prstGeom>
        </p:spPr>
        <p:txBody>
          <a:bodyPr wrap="none">
            <a:spAutoFit/>
          </a:bodyPr>
          <a:lstStyle/>
          <a:p>
            <a:pPr algn="ct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思想政治（代码</a:t>
            </a:r>
            <a:r>
              <a:rPr lang="en-US" altLang="zh-CN" sz="2000" b="1" dirty="0">
                <a:solidFill>
                  <a:schemeClr val="accent1">
                    <a:lumMod val="75000"/>
                  </a:schemeClr>
                </a:solidFill>
                <a:latin typeface="微软雅黑" panose="020B0503020204020204" pitchFamily="34" charset="-122"/>
                <a:ea typeface="微软雅黑" panose="020B0503020204020204" pitchFamily="34" charset="-122"/>
              </a:rPr>
              <a:t>101</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563A5B25-832A-4EC6-80A4-584DB1B652A7}"/>
              </a:ext>
            </a:extLst>
          </p:cNvPr>
          <p:cNvSpPr/>
          <p:nvPr/>
        </p:nvSpPr>
        <p:spPr>
          <a:xfrm>
            <a:off x="3077885" y="2832850"/>
            <a:ext cx="697628" cy="400110"/>
          </a:xfrm>
          <a:prstGeom prst="rect">
            <a:avLst/>
          </a:prstGeom>
        </p:spPr>
        <p:txBody>
          <a:bodyPr wrap="none">
            <a:spAutoFit/>
          </a:bodyPr>
          <a:lstStyle/>
          <a:p>
            <a:pPr algn="ct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英语</a:t>
            </a:r>
          </a:p>
        </p:txBody>
      </p:sp>
      <p:sp>
        <p:nvSpPr>
          <p:cNvPr id="9" name="矩形 8">
            <a:extLst>
              <a:ext uri="{FF2B5EF4-FFF2-40B4-BE49-F238E27FC236}">
                <a16:creationId xmlns:a16="http://schemas.microsoft.com/office/drawing/2014/main" id="{4DC6395A-112E-4211-8F9F-0883D2A92BB1}"/>
              </a:ext>
            </a:extLst>
          </p:cNvPr>
          <p:cNvSpPr/>
          <p:nvPr/>
        </p:nvSpPr>
        <p:spPr>
          <a:xfrm>
            <a:off x="3061727" y="4119563"/>
            <a:ext cx="697627" cy="400110"/>
          </a:xfrm>
          <a:prstGeom prst="rect">
            <a:avLst/>
          </a:prstGeom>
        </p:spPr>
        <p:txBody>
          <a:bodyPr wrap="none">
            <a:spAutoFit/>
          </a:bodyPr>
          <a:lstStyle/>
          <a:p>
            <a:pPr algn="ct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数学</a:t>
            </a:r>
          </a:p>
        </p:txBody>
      </p:sp>
      <p:sp>
        <p:nvSpPr>
          <p:cNvPr id="10" name="矩形 9">
            <a:extLst>
              <a:ext uri="{FF2B5EF4-FFF2-40B4-BE49-F238E27FC236}">
                <a16:creationId xmlns:a16="http://schemas.microsoft.com/office/drawing/2014/main" id="{DCF31341-9936-476F-AABD-5306BB9C1652}"/>
              </a:ext>
            </a:extLst>
          </p:cNvPr>
          <p:cNvSpPr/>
          <p:nvPr/>
        </p:nvSpPr>
        <p:spPr>
          <a:xfrm>
            <a:off x="3077886" y="5188089"/>
            <a:ext cx="954107" cy="400110"/>
          </a:xfrm>
          <a:prstGeom prst="rect">
            <a:avLst/>
          </a:prstGeom>
        </p:spPr>
        <p:txBody>
          <a:bodyPr wrap="none">
            <a:spAutoFit/>
          </a:bodyPr>
          <a:lstStyle/>
          <a:p>
            <a:pPr algn="ct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专业课</a:t>
            </a:r>
          </a:p>
        </p:txBody>
      </p:sp>
      <p:sp>
        <p:nvSpPr>
          <p:cNvPr id="11" name="矩形 10">
            <a:extLst>
              <a:ext uri="{FF2B5EF4-FFF2-40B4-BE49-F238E27FC236}">
                <a16:creationId xmlns:a16="http://schemas.microsoft.com/office/drawing/2014/main" id="{679336E4-1B37-4AE8-925E-69104934FFDA}"/>
              </a:ext>
            </a:extLst>
          </p:cNvPr>
          <p:cNvSpPr/>
          <p:nvPr/>
        </p:nvSpPr>
        <p:spPr>
          <a:xfrm>
            <a:off x="4076700" y="5188089"/>
            <a:ext cx="4312698"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（一般是自动控制原理）是招生院校自己出题。</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也有例外，比如计算机专业、医学、会计、法学等专业的专业课也是由教育部统一出题</a:t>
            </a:r>
          </a:p>
        </p:txBody>
      </p:sp>
      <p:sp>
        <p:nvSpPr>
          <p:cNvPr id="12" name="矩形 11">
            <a:extLst>
              <a:ext uri="{FF2B5EF4-FFF2-40B4-BE49-F238E27FC236}">
                <a16:creationId xmlns:a16="http://schemas.microsoft.com/office/drawing/2014/main" id="{3FE5241C-A2A5-4372-BA96-9F1D3E1834BB}"/>
              </a:ext>
            </a:extLst>
          </p:cNvPr>
          <p:cNvSpPr/>
          <p:nvPr/>
        </p:nvSpPr>
        <p:spPr>
          <a:xfrm>
            <a:off x="8653490" y="1670620"/>
            <a:ext cx="997389" cy="369332"/>
          </a:xfrm>
          <a:prstGeom prst="rect">
            <a:avLst/>
          </a:prstGeom>
        </p:spPr>
        <p:txBody>
          <a:bodyPr wrap="none">
            <a:spAutoFit/>
          </a:bodyPr>
          <a:lstStyle/>
          <a:p>
            <a:r>
              <a:rPr lang="zh-CN" altLang="en-US" dirty="0">
                <a:solidFill>
                  <a:schemeClr val="tx2">
                    <a:lumMod val="75000"/>
                    <a:lumOff val="25000"/>
                  </a:schemeClr>
                </a:solidFill>
              </a:rPr>
              <a:t>满分</a:t>
            </a:r>
            <a:r>
              <a:rPr lang="en-US" altLang="zh-CN" dirty="0">
                <a:solidFill>
                  <a:schemeClr val="tx2">
                    <a:lumMod val="75000"/>
                    <a:lumOff val="25000"/>
                  </a:schemeClr>
                </a:solidFill>
              </a:rPr>
              <a:t>100</a:t>
            </a:r>
            <a:endParaRPr lang="zh-CN" altLang="en-US" dirty="0">
              <a:solidFill>
                <a:schemeClr val="tx2">
                  <a:lumMod val="75000"/>
                  <a:lumOff val="25000"/>
                </a:schemeClr>
              </a:solidFill>
            </a:endParaRPr>
          </a:p>
        </p:txBody>
      </p:sp>
      <p:sp>
        <p:nvSpPr>
          <p:cNvPr id="23" name="矩形 22">
            <a:extLst>
              <a:ext uri="{FF2B5EF4-FFF2-40B4-BE49-F238E27FC236}">
                <a16:creationId xmlns:a16="http://schemas.microsoft.com/office/drawing/2014/main" id="{046671E6-852F-4390-A780-576329BADEA7}"/>
              </a:ext>
            </a:extLst>
          </p:cNvPr>
          <p:cNvSpPr/>
          <p:nvPr/>
        </p:nvSpPr>
        <p:spPr>
          <a:xfrm>
            <a:off x="8653490" y="2846073"/>
            <a:ext cx="997389" cy="369332"/>
          </a:xfrm>
          <a:prstGeom prst="rect">
            <a:avLst/>
          </a:prstGeom>
        </p:spPr>
        <p:txBody>
          <a:bodyPr wrap="none">
            <a:spAutoFit/>
          </a:bodyPr>
          <a:lstStyle/>
          <a:p>
            <a:r>
              <a:rPr lang="zh-CN" altLang="en-US" dirty="0">
                <a:solidFill>
                  <a:schemeClr val="tx2">
                    <a:lumMod val="75000"/>
                    <a:lumOff val="25000"/>
                  </a:schemeClr>
                </a:solidFill>
              </a:rPr>
              <a:t>满分</a:t>
            </a:r>
            <a:r>
              <a:rPr lang="en-US" altLang="zh-CN" dirty="0">
                <a:solidFill>
                  <a:schemeClr val="tx2">
                    <a:lumMod val="75000"/>
                    <a:lumOff val="25000"/>
                  </a:schemeClr>
                </a:solidFill>
              </a:rPr>
              <a:t>100</a:t>
            </a:r>
            <a:endParaRPr lang="zh-CN" altLang="en-US" dirty="0">
              <a:solidFill>
                <a:schemeClr val="tx2">
                  <a:lumMod val="75000"/>
                  <a:lumOff val="25000"/>
                </a:schemeClr>
              </a:solidFill>
            </a:endParaRPr>
          </a:p>
        </p:txBody>
      </p:sp>
      <p:sp>
        <p:nvSpPr>
          <p:cNvPr id="24" name="矩形 23">
            <a:extLst>
              <a:ext uri="{FF2B5EF4-FFF2-40B4-BE49-F238E27FC236}">
                <a16:creationId xmlns:a16="http://schemas.microsoft.com/office/drawing/2014/main" id="{09B42377-4CF3-49CC-B71D-F9B0AECCBDA5}"/>
              </a:ext>
            </a:extLst>
          </p:cNvPr>
          <p:cNvSpPr/>
          <p:nvPr/>
        </p:nvSpPr>
        <p:spPr>
          <a:xfrm>
            <a:off x="8653490" y="4021526"/>
            <a:ext cx="997389" cy="369332"/>
          </a:xfrm>
          <a:prstGeom prst="rect">
            <a:avLst/>
          </a:prstGeom>
        </p:spPr>
        <p:txBody>
          <a:bodyPr wrap="none">
            <a:spAutoFit/>
          </a:bodyPr>
          <a:lstStyle/>
          <a:p>
            <a:r>
              <a:rPr lang="zh-CN" altLang="en-US" dirty="0">
                <a:solidFill>
                  <a:schemeClr val="tx2">
                    <a:lumMod val="75000"/>
                    <a:lumOff val="25000"/>
                  </a:schemeClr>
                </a:solidFill>
              </a:rPr>
              <a:t>满分</a:t>
            </a:r>
            <a:r>
              <a:rPr lang="en-US" altLang="zh-CN" dirty="0">
                <a:solidFill>
                  <a:schemeClr val="tx2">
                    <a:lumMod val="75000"/>
                    <a:lumOff val="25000"/>
                  </a:schemeClr>
                </a:solidFill>
              </a:rPr>
              <a:t>150</a:t>
            </a:r>
            <a:endParaRPr lang="zh-CN" altLang="en-US" dirty="0">
              <a:solidFill>
                <a:schemeClr val="tx2">
                  <a:lumMod val="75000"/>
                  <a:lumOff val="25000"/>
                </a:schemeClr>
              </a:solidFill>
            </a:endParaRPr>
          </a:p>
        </p:txBody>
      </p:sp>
      <p:sp>
        <p:nvSpPr>
          <p:cNvPr id="25" name="矩形 24">
            <a:extLst>
              <a:ext uri="{FF2B5EF4-FFF2-40B4-BE49-F238E27FC236}">
                <a16:creationId xmlns:a16="http://schemas.microsoft.com/office/drawing/2014/main" id="{6301E93E-BB8D-4F84-AB0B-F2902EA610E3}"/>
              </a:ext>
            </a:extLst>
          </p:cNvPr>
          <p:cNvSpPr/>
          <p:nvPr/>
        </p:nvSpPr>
        <p:spPr>
          <a:xfrm>
            <a:off x="8653490" y="5196978"/>
            <a:ext cx="997389" cy="369332"/>
          </a:xfrm>
          <a:prstGeom prst="rect">
            <a:avLst/>
          </a:prstGeom>
        </p:spPr>
        <p:txBody>
          <a:bodyPr wrap="none">
            <a:spAutoFit/>
          </a:bodyPr>
          <a:lstStyle/>
          <a:p>
            <a:r>
              <a:rPr lang="zh-CN" altLang="en-US" dirty="0">
                <a:solidFill>
                  <a:schemeClr val="tx2">
                    <a:lumMod val="75000"/>
                    <a:lumOff val="25000"/>
                  </a:schemeClr>
                </a:solidFill>
              </a:rPr>
              <a:t>满分</a:t>
            </a:r>
            <a:r>
              <a:rPr lang="en-US" altLang="zh-CN" dirty="0">
                <a:solidFill>
                  <a:schemeClr val="tx2">
                    <a:lumMod val="75000"/>
                    <a:lumOff val="25000"/>
                  </a:schemeClr>
                </a:solidFill>
              </a:rPr>
              <a:t>150</a:t>
            </a:r>
            <a:endParaRPr lang="zh-CN" altLang="en-US" dirty="0">
              <a:solidFill>
                <a:schemeClr val="tx2">
                  <a:lumMod val="75000"/>
                  <a:lumOff val="25000"/>
                </a:schemeClr>
              </a:solidFill>
            </a:endParaRPr>
          </a:p>
        </p:txBody>
      </p:sp>
      <p:sp>
        <p:nvSpPr>
          <p:cNvPr id="13" name="矩形 12">
            <a:extLst>
              <a:ext uri="{FF2B5EF4-FFF2-40B4-BE49-F238E27FC236}">
                <a16:creationId xmlns:a16="http://schemas.microsoft.com/office/drawing/2014/main" id="{C53FDB90-A42D-43C7-819D-541B2B6DDDF4}"/>
              </a:ext>
            </a:extLst>
          </p:cNvPr>
          <p:cNvSpPr/>
          <p:nvPr/>
        </p:nvSpPr>
        <p:spPr>
          <a:xfrm>
            <a:off x="4434186" y="3636250"/>
            <a:ext cx="198163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数学一（代码</a:t>
            </a:r>
            <a:r>
              <a:rPr lang="en-US" altLang="zh-CN" sz="1600" dirty="0">
                <a:latin typeface="微软雅黑" panose="020B0503020204020204" pitchFamily="34" charset="-122"/>
                <a:ea typeface="微软雅黑" panose="020B0503020204020204" pitchFamily="34" charset="-122"/>
              </a:rPr>
              <a:t>301</a:t>
            </a:r>
            <a:r>
              <a:rPr lang="zh-CN" altLang="en-US" sz="16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C438D39D-CAE1-4C16-806A-F71D8253531C}"/>
              </a:ext>
            </a:extLst>
          </p:cNvPr>
          <p:cNvSpPr/>
          <p:nvPr/>
        </p:nvSpPr>
        <p:spPr>
          <a:xfrm>
            <a:off x="4434186" y="4134817"/>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数学二</a:t>
            </a:r>
          </a:p>
        </p:txBody>
      </p:sp>
      <p:sp>
        <p:nvSpPr>
          <p:cNvPr id="28" name="矩形 27">
            <a:extLst>
              <a:ext uri="{FF2B5EF4-FFF2-40B4-BE49-F238E27FC236}">
                <a16:creationId xmlns:a16="http://schemas.microsoft.com/office/drawing/2014/main" id="{F6CF2952-B402-4B48-AEA4-6667F04CAA40}"/>
              </a:ext>
            </a:extLst>
          </p:cNvPr>
          <p:cNvSpPr/>
          <p:nvPr/>
        </p:nvSpPr>
        <p:spPr>
          <a:xfrm>
            <a:off x="4434186" y="4633383"/>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数学三</a:t>
            </a:r>
          </a:p>
        </p:txBody>
      </p:sp>
      <p:sp>
        <p:nvSpPr>
          <p:cNvPr id="29" name="矩形 28">
            <a:extLst>
              <a:ext uri="{FF2B5EF4-FFF2-40B4-BE49-F238E27FC236}">
                <a16:creationId xmlns:a16="http://schemas.microsoft.com/office/drawing/2014/main" id="{12FD081E-8BCE-4678-B9F0-5C855217BE3E}"/>
              </a:ext>
            </a:extLst>
          </p:cNvPr>
          <p:cNvSpPr/>
          <p:nvPr/>
        </p:nvSpPr>
        <p:spPr>
          <a:xfrm>
            <a:off x="4434186" y="2582078"/>
            <a:ext cx="184537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英语一（代码</a:t>
            </a:r>
            <a:r>
              <a:rPr lang="en-US" altLang="zh-CN" sz="1600" dirty="0">
                <a:latin typeface="微软雅黑" panose="020B0503020204020204" pitchFamily="34" charset="-122"/>
                <a:ea typeface="微软雅黑" panose="020B0503020204020204" pitchFamily="34" charset="-122"/>
              </a:rPr>
              <a:t>201)</a:t>
            </a:r>
            <a:endParaRPr lang="zh-CN" altLang="en-US" sz="16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BC4EB64C-3775-4D89-8533-53F0D7C6EFE2}"/>
              </a:ext>
            </a:extLst>
          </p:cNvPr>
          <p:cNvSpPr/>
          <p:nvPr/>
        </p:nvSpPr>
        <p:spPr>
          <a:xfrm>
            <a:off x="4434186" y="3080645"/>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英语二</a:t>
            </a:r>
          </a:p>
        </p:txBody>
      </p:sp>
      <p:sp>
        <p:nvSpPr>
          <p:cNvPr id="14" name="文本框 13">
            <a:extLst>
              <a:ext uri="{FF2B5EF4-FFF2-40B4-BE49-F238E27FC236}">
                <a16:creationId xmlns:a16="http://schemas.microsoft.com/office/drawing/2014/main" id="{05C1315B-DDD7-47D2-B4EF-C8519004451E}"/>
              </a:ext>
            </a:extLst>
          </p:cNvPr>
          <p:cNvSpPr txBox="1"/>
          <p:nvPr/>
        </p:nvSpPr>
        <p:spPr>
          <a:xfrm>
            <a:off x="7393883" y="2505632"/>
            <a:ext cx="389850" cy="338554"/>
          </a:xfrm>
          <a:prstGeom prst="rect">
            <a:avLst/>
          </a:prstGeom>
          <a:noFill/>
        </p:spPr>
        <p:txBody>
          <a:bodyPr wrap="none" rtlCol="0">
            <a:spAutoFit/>
          </a:bodyPr>
          <a:lstStyle/>
          <a:p>
            <a:r>
              <a:rPr lang="zh-CN" altLang="en-US" sz="1600" dirty="0">
                <a:solidFill>
                  <a:schemeClr val="accent3">
                    <a:lumMod val="75000"/>
                  </a:schemeClr>
                </a:solidFill>
                <a:latin typeface="微软雅黑" panose="020B0503020204020204" pitchFamily="34" charset="-122"/>
                <a:ea typeface="微软雅黑" panose="020B0503020204020204" pitchFamily="34" charset="-122"/>
              </a:rPr>
              <a:t>难</a:t>
            </a:r>
          </a:p>
        </p:txBody>
      </p:sp>
      <p:sp>
        <p:nvSpPr>
          <p:cNvPr id="16" name="箭头: 下 15">
            <a:extLst>
              <a:ext uri="{FF2B5EF4-FFF2-40B4-BE49-F238E27FC236}">
                <a16:creationId xmlns:a16="http://schemas.microsoft.com/office/drawing/2014/main" id="{2BA8E371-FDA0-4034-B159-208CDC52B19B}"/>
              </a:ext>
            </a:extLst>
          </p:cNvPr>
          <p:cNvSpPr/>
          <p:nvPr/>
        </p:nvSpPr>
        <p:spPr>
          <a:xfrm>
            <a:off x="6938236" y="2628244"/>
            <a:ext cx="34622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2E2C85AA-6FEB-4653-A4EA-AAB395E8EC0D}"/>
              </a:ext>
            </a:extLst>
          </p:cNvPr>
          <p:cNvSpPr/>
          <p:nvPr/>
        </p:nvSpPr>
        <p:spPr>
          <a:xfrm>
            <a:off x="6957597" y="3884252"/>
            <a:ext cx="34622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4D95B77-2065-4D15-88A9-C1BD36DCE7C0}"/>
              </a:ext>
            </a:extLst>
          </p:cNvPr>
          <p:cNvSpPr txBox="1"/>
          <p:nvPr/>
        </p:nvSpPr>
        <p:spPr>
          <a:xfrm>
            <a:off x="7393883" y="3668922"/>
            <a:ext cx="389850" cy="338554"/>
          </a:xfrm>
          <a:prstGeom prst="rect">
            <a:avLst/>
          </a:prstGeom>
          <a:noFill/>
        </p:spPr>
        <p:txBody>
          <a:bodyPr wrap="none" rtlCol="0">
            <a:spAutoFit/>
          </a:bodyPr>
          <a:lstStyle/>
          <a:p>
            <a:r>
              <a:rPr lang="zh-CN" altLang="en-US" sz="1600" dirty="0">
                <a:solidFill>
                  <a:schemeClr val="accent3">
                    <a:lumMod val="75000"/>
                  </a:schemeClr>
                </a:solidFill>
                <a:latin typeface="微软雅黑" panose="020B0503020204020204" pitchFamily="34" charset="-122"/>
                <a:ea typeface="微软雅黑" panose="020B0503020204020204" pitchFamily="34" charset="-122"/>
              </a:rPr>
              <a:t>难</a:t>
            </a:r>
          </a:p>
        </p:txBody>
      </p:sp>
      <p:sp>
        <p:nvSpPr>
          <p:cNvPr id="36" name="文本框 35">
            <a:extLst>
              <a:ext uri="{FF2B5EF4-FFF2-40B4-BE49-F238E27FC236}">
                <a16:creationId xmlns:a16="http://schemas.microsoft.com/office/drawing/2014/main" id="{4A211530-7CA4-4644-9EFD-DD169CB58AEB}"/>
              </a:ext>
            </a:extLst>
          </p:cNvPr>
          <p:cNvSpPr txBox="1"/>
          <p:nvPr/>
        </p:nvSpPr>
        <p:spPr>
          <a:xfrm>
            <a:off x="7393883" y="4661453"/>
            <a:ext cx="389850" cy="338554"/>
          </a:xfrm>
          <a:prstGeom prst="rect">
            <a:avLst/>
          </a:prstGeom>
          <a:noFill/>
        </p:spPr>
        <p:txBody>
          <a:bodyPr wrap="none" rtlCol="0">
            <a:spAutoFit/>
          </a:bodyPr>
          <a:lstStyle/>
          <a:p>
            <a:r>
              <a:rPr lang="zh-CN" altLang="en-US" sz="1600" dirty="0">
                <a:solidFill>
                  <a:schemeClr val="accent3">
                    <a:lumMod val="75000"/>
                  </a:schemeClr>
                </a:solidFill>
                <a:latin typeface="微软雅黑" panose="020B0503020204020204" pitchFamily="34" charset="-122"/>
                <a:ea typeface="微软雅黑" panose="020B0503020204020204" pitchFamily="34" charset="-122"/>
              </a:rPr>
              <a:t>易</a:t>
            </a:r>
          </a:p>
        </p:txBody>
      </p:sp>
      <p:sp>
        <p:nvSpPr>
          <p:cNvPr id="37" name="文本框 36">
            <a:extLst>
              <a:ext uri="{FF2B5EF4-FFF2-40B4-BE49-F238E27FC236}">
                <a16:creationId xmlns:a16="http://schemas.microsoft.com/office/drawing/2014/main" id="{88E5FC2B-B0C7-440F-8DE2-D69AF31171DA}"/>
              </a:ext>
            </a:extLst>
          </p:cNvPr>
          <p:cNvSpPr txBox="1"/>
          <p:nvPr/>
        </p:nvSpPr>
        <p:spPr>
          <a:xfrm>
            <a:off x="7384202" y="3269177"/>
            <a:ext cx="389850" cy="338554"/>
          </a:xfrm>
          <a:prstGeom prst="rect">
            <a:avLst/>
          </a:prstGeom>
          <a:noFill/>
        </p:spPr>
        <p:txBody>
          <a:bodyPr wrap="none" rtlCol="0">
            <a:spAutoFit/>
          </a:bodyPr>
          <a:lstStyle/>
          <a:p>
            <a:r>
              <a:rPr lang="zh-CN" altLang="en-US" sz="1600" dirty="0">
                <a:solidFill>
                  <a:schemeClr val="accent3">
                    <a:lumMod val="75000"/>
                  </a:schemeClr>
                </a:solidFill>
                <a:latin typeface="微软雅黑" panose="020B0503020204020204" pitchFamily="34" charset="-122"/>
                <a:ea typeface="微软雅黑" panose="020B0503020204020204" pitchFamily="34" charset="-122"/>
              </a:rPr>
              <a:t>易</a:t>
            </a:r>
          </a:p>
        </p:txBody>
      </p:sp>
      <p:sp>
        <p:nvSpPr>
          <p:cNvPr id="17" name="左大括号 16">
            <a:extLst>
              <a:ext uri="{FF2B5EF4-FFF2-40B4-BE49-F238E27FC236}">
                <a16:creationId xmlns:a16="http://schemas.microsoft.com/office/drawing/2014/main" id="{AD945C86-AAF7-4CF3-9B24-7C678E01E726}"/>
              </a:ext>
            </a:extLst>
          </p:cNvPr>
          <p:cNvSpPr/>
          <p:nvPr/>
        </p:nvSpPr>
        <p:spPr>
          <a:xfrm>
            <a:off x="2415494" y="1855286"/>
            <a:ext cx="571260" cy="3560093"/>
          </a:xfrm>
          <a:prstGeom prst="leftBrac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A5E5630B-0171-424D-AA29-B1B26A06F2F6}"/>
              </a:ext>
            </a:extLst>
          </p:cNvPr>
          <p:cNvSpPr/>
          <p:nvPr/>
        </p:nvSpPr>
        <p:spPr>
          <a:xfrm>
            <a:off x="3934671" y="2769833"/>
            <a:ext cx="347961" cy="4987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左大括号 39">
            <a:extLst>
              <a:ext uri="{FF2B5EF4-FFF2-40B4-BE49-F238E27FC236}">
                <a16:creationId xmlns:a16="http://schemas.microsoft.com/office/drawing/2014/main" id="{13FC549D-E440-4011-8AE1-2B6642971825}"/>
              </a:ext>
            </a:extLst>
          </p:cNvPr>
          <p:cNvSpPr/>
          <p:nvPr/>
        </p:nvSpPr>
        <p:spPr>
          <a:xfrm>
            <a:off x="3882909" y="3741466"/>
            <a:ext cx="426969" cy="1156304"/>
          </a:xfrm>
          <a:prstGeom prst="leftBrace">
            <a:avLst/>
          </a:prstGeom>
          <a:ln w="19050"/>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0781" y="189950"/>
            <a:ext cx="6308427"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考研课程介绍</a:t>
            </a:r>
            <a:r>
              <a:rPr lang="en-US" altLang="zh-CN" sz="3600" b="1" dirty="0">
                <a:latin typeface="微软雅黑" pitchFamily="34" charset="-122"/>
                <a:ea typeface="微软雅黑" pitchFamily="34" charset="-122"/>
              </a:rPr>
              <a:t>——</a:t>
            </a:r>
            <a:r>
              <a:rPr lang="zh-CN" altLang="en-US" sz="3600" b="1" dirty="0">
                <a:latin typeface="微软雅黑" pitchFamily="34" charset="-122"/>
                <a:ea typeface="微软雅黑" pitchFamily="34" charset="-122"/>
              </a:rPr>
              <a:t>数学和英语</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4</a:t>
            </a:fld>
            <a:endParaRPr lang="zh-CN" altLang="en-US"/>
          </a:p>
        </p:txBody>
      </p:sp>
      <p:sp>
        <p:nvSpPr>
          <p:cNvPr id="3" name="矩形 2">
            <a:extLst>
              <a:ext uri="{FF2B5EF4-FFF2-40B4-BE49-F238E27FC236}">
                <a16:creationId xmlns:a16="http://schemas.microsoft.com/office/drawing/2014/main" id="{83A65B51-E03A-4187-8974-F3605288ACA9}"/>
              </a:ext>
            </a:extLst>
          </p:cNvPr>
          <p:cNvSpPr/>
          <p:nvPr/>
        </p:nvSpPr>
        <p:spPr>
          <a:xfrm>
            <a:off x="1507723" y="1243942"/>
            <a:ext cx="9034509" cy="344434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数学一</a:t>
            </a:r>
            <a:r>
              <a:rPr lang="zh-CN" altLang="en-US" dirty="0">
                <a:latin typeface="微软雅黑" panose="020B0503020204020204" pitchFamily="34" charset="-122"/>
                <a:ea typeface="微软雅黑" panose="020B0503020204020204" pitchFamily="34" charset="-122"/>
              </a:rPr>
              <a:t>是最难的，考试内容包括高数、线性代数、概率论与数理统计的全部内容（几乎无任何删减）。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数学二</a:t>
            </a:r>
            <a:r>
              <a:rPr lang="zh-CN" altLang="en-US" dirty="0">
                <a:latin typeface="微软雅黑" panose="020B0503020204020204" pitchFamily="34" charset="-122"/>
                <a:ea typeface="微软雅黑" panose="020B0503020204020204" pitchFamily="34" charset="-122"/>
              </a:rPr>
              <a:t>不考察概率论与数理统计这门课，高数中不考察向量代数与空间解析几何、三重积分、曲线积分、曲面积分以及无穷级数。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数学三</a:t>
            </a:r>
            <a:r>
              <a:rPr lang="zh-CN" altLang="en-US" dirty="0">
                <a:latin typeface="微软雅黑" panose="020B0503020204020204" pitchFamily="34" charset="-122"/>
                <a:ea typeface="微软雅黑" panose="020B0503020204020204" pitchFamily="34" charset="-122"/>
              </a:rPr>
              <a:t>不考察向量空间与解析几何、三重积分、曲线积分、曲面积分以及所有与物理相关的应用。</a:t>
            </a:r>
            <a:r>
              <a:rPr lang="zh-CN" altLang="en-US" u="sng" dirty="0">
                <a:latin typeface="微软雅黑" panose="020B0503020204020204" pitchFamily="34" charset="-122"/>
                <a:ea typeface="微软雅黑" panose="020B0503020204020204" pitchFamily="34" charset="-122"/>
              </a:rPr>
              <a:t>数学三属于经济类数学</a:t>
            </a:r>
            <a:endParaRPr lang="en-US" altLang="zh-CN" u="sng"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en-US" b="1" i="1" dirty="0">
                <a:latin typeface="微软雅黑" panose="020B0503020204020204" pitchFamily="34" charset="-122"/>
                <a:ea typeface="微软雅黑" panose="020B0503020204020204" pitchFamily="34" charset="-122"/>
              </a:rPr>
              <a:t>       由于控制学科对数学能力要求很高，所以几乎所有的学校无论学硕专硕都要求考察数学一，但是也有奇葩，比如华南理工大学，学硕考数一，专硕考数二。</a:t>
            </a:r>
            <a:endParaRPr lang="en-US" altLang="zh-CN" b="1" i="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7AFAE1D5-FDFA-49EC-844E-394382A6EAF9}"/>
              </a:ext>
            </a:extLst>
          </p:cNvPr>
          <p:cNvSpPr/>
          <p:nvPr/>
        </p:nvSpPr>
        <p:spPr>
          <a:xfrm>
            <a:off x="1425603" y="4907454"/>
            <a:ext cx="9198747"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英语一和英语二的差别也是在于一些题型的差别，比如英语一中最难的题型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段落排序在英语二中就没有。</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81F4BFD-0C1A-4D5E-A2B3-CE014C36B2C0}"/>
              </a:ext>
            </a:extLst>
          </p:cNvPr>
          <p:cNvSpPr/>
          <p:nvPr/>
        </p:nvSpPr>
        <p:spPr>
          <a:xfrm>
            <a:off x="579397" y="1974270"/>
            <a:ext cx="543739" cy="954107"/>
          </a:xfrm>
          <a:prstGeom prst="rect">
            <a:avLst/>
          </a:prstGeom>
        </p:spPr>
        <p:txBody>
          <a:bodyPr wrap="none">
            <a:spAutoFit/>
          </a:bodyPr>
          <a:lstStyle/>
          <a:p>
            <a:r>
              <a:rPr lang="zh-CN" altLang="en-US" sz="2800" b="1" dirty="0">
                <a:solidFill>
                  <a:schemeClr val="accent3">
                    <a:lumMod val="60000"/>
                    <a:lumOff val="40000"/>
                  </a:schemeClr>
                </a:solidFill>
                <a:latin typeface="微软雅黑" pitchFamily="34" charset="-122"/>
                <a:ea typeface="微软雅黑" pitchFamily="34" charset="-122"/>
              </a:rPr>
              <a:t>数</a:t>
            </a:r>
            <a:endParaRPr lang="en-US" altLang="zh-CN" sz="2800" b="1" dirty="0">
              <a:solidFill>
                <a:schemeClr val="accent3">
                  <a:lumMod val="60000"/>
                  <a:lumOff val="40000"/>
                </a:schemeClr>
              </a:solidFill>
              <a:latin typeface="微软雅黑" pitchFamily="34" charset="-122"/>
              <a:ea typeface="微软雅黑" pitchFamily="34" charset="-122"/>
            </a:endParaRPr>
          </a:p>
          <a:p>
            <a:r>
              <a:rPr lang="zh-CN" altLang="en-US" sz="2800" b="1" dirty="0">
                <a:solidFill>
                  <a:schemeClr val="accent3">
                    <a:lumMod val="60000"/>
                    <a:lumOff val="40000"/>
                  </a:schemeClr>
                </a:solidFill>
                <a:latin typeface="微软雅黑" pitchFamily="34" charset="-122"/>
                <a:ea typeface="微软雅黑" pitchFamily="34" charset="-122"/>
              </a:rPr>
              <a:t>学</a:t>
            </a:r>
          </a:p>
        </p:txBody>
      </p:sp>
      <p:sp>
        <p:nvSpPr>
          <p:cNvPr id="32" name="矩形 31">
            <a:extLst>
              <a:ext uri="{FF2B5EF4-FFF2-40B4-BE49-F238E27FC236}">
                <a16:creationId xmlns:a16="http://schemas.microsoft.com/office/drawing/2014/main" id="{538FA310-D69B-4F14-AFAF-A945B3499775}"/>
              </a:ext>
            </a:extLst>
          </p:cNvPr>
          <p:cNvSpPr/>
          <p:nvPr/>
        </p:nvSpPr>
        <p:spPr>
          <a:xfrm>
            <a:off x="579396" y="4827754"/>
            <a:ext cx="543739" cy="954107"/>
          </a:xfrm>
          <a:prstGeom prst="rect">
            <a:avLst/>
          </a:prstGeom>
        </p:spPr>
        <p:txBody>
          <a:bodyPr wrap="none">
            <a:spAutoFit/>
          </a:bodyPr>
          <a:lstStyle/>
          <a:p>
            <a:r>
              <a:rPr lang="zh-CN" altLang="en-US" sz="2800" b="1" dirty="0">
                <a:solidFill>
                  <a:schemeClr val="accent3">
                    <a:lumMod val="60000"/>
                    <a:lumOff val="40000"/>
                  </a:schemeClr>
                </a:solidFill>
                <a:latin typeface="微软雅黑" pitchFamily="34" charset="-122"/>
                <a:ea typeface="微软雅黑" pitchFamily="34" charset="-122"/>
              </a:rPr>
              <a:t>英</a:t>
            </a:r>
            <a:endParaRPr lang="en-US" altLang="zh-CN" sz="2800" b="1" dirty="0">
              <a:solidFill>
                <a:schemeClr val="accent3">
                  <a:lumMod val="60000"/>
                  <a:lumOff val="40000"/>
                </a:schemeClr>
              </a:solidFill>
              <a:latin typeface="微软雅黑" pitchFamily="34" charset="-122"/>
              <a:ea typeface="微软雅黑" pitchFamily="34" charset="-122"/>
            </a:endParaRPr>
          </a:p>
          <a:p>
            <a:r>
              <a:rPr lang="zh-CN" altLang="en-US" sz="2800" b="1" dirty="0">
                <a:solidFill>
                  <a:schemeClr val="accent3">
                    <a:lumMod val="60000"/>
                    <a:lumOff val="40000"/>
                  </a:schemeClr>
                </a:solidFill>
                <a:latin typeface="微软雅黑" pitchFamily="34" charset="-122"/>
                <a:ea typeface="微软雅黑" pitchFamily="34" charset="-122"/>
              </a:rPr>
              <a:t>语</a:t>
            </a:r>
            <a:endParaRPr lang="zh-CN" altLang="en-US" sz="2800" dirty="0">
              <a:solidFill>
                <a:schemeClr val="accent3">
                  <a:lumMod val="60000"/>
                  <a:lumOff val="40000"/>
                </a:schemeClr>
              </a:solidFill>
            </a:endParaRPr>
          </a:p>
        </p:txBody>
      </p:sp>
    </p:spTree>
    <p:extLst>
      <p:ext uri="{BB962C8B-B14F-4D97-AF65-F5344CB8AC3E}">
        <p14:creationId xmlns:p14="http://schemas.microsoft.com/office/powerpoint/2010/main" val="353296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28031" y="145562"/>
            <a:ext cx="5678113"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a:latin typeface="微软雅黑" pitchFamily="34" charset="-122"/>
                <a:ea typeface="微软雅黑" pitchFamily="34" charset="-122"/>
              </a:rPr>
              <a:t>考研课程介绍</a:t>
            </a:r>
            <a:r>
              <a:rPr lang="en-US" altLang="zh-CN" sz="3600" b="1">
                <a:latin typeface="微软雅黑" pitchFamily="34" charset="-122"/>
                <a:ea typeface="微软雅黑" pitchFamily="34" charset="-122"/>
              </a:rPr>
              <a:t>——</a:t>
            </a:r>
            <a:r>
              <a:rPr lang="zh-CN" altLang="en-US" sz="3600" b="1">
                <a:latin typeface="微软雅黑" pitchFamily="34" charset="-122"/>
                <a:ea typeface="微软雅黑" pitchFamily="34" charset="-122"/>
              </a:rPr>
              <a:t>过线</a:t>
            </a:r>
            <a:endParaRPr lang="zh-CN" altLang="en-US" sz="36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D5735EE2-985B-4B4E-9F4E-44985C39245F}" type="slidenum">
              <a:rPr lang="zh-CN" altLang="en-US" smtClean="0"/>
              <a:t>5</a:t>
            </a:fld>
            <a:endParaRPr lang="zh-CN" altLang="en-US"/>
          </a:p>
        </p:txBody>
      </p:sp>
      <p:sp>
        <p:nvSpPr>
          <p:cNvPr id="5" name="矩形 4">
            <a:extLst>
              <a:ext uri="{FF2B5EF4-FFF2-40B4-BE49-F238E27FC236}">
                <a16:creationId xmlns:a16="http://schemas.microsoft.com/office/drawing/2014/main" id="{346A3164-69C8-47AA-A3C5-BDE55DECC7A7}"/>
              </a:ext>
            </a:extLst>
          </p:cNvPr>
          <p:cNvSpPr/>
          <p:nvPr/>
        </p:nvSpPr>
        <p:spPr>
          <a:xfrm>
            <a:off x="1814322" y="1859915"/>
            <a:ext cx="9105530" cy="3784369"/>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       数学一、二、三，英语一、二的全国线要分别划线。</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全国线的意思就是教育部对每门课划了一个最低分数线，如数学一般会是</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分左右，英语</a:t>
            </a:r>
            <a:r>
              <a:rPr lang="en-US" altLang="zh-CN" dirty="0">
                <a:latin typeface="微软雅黑" panose="020B0503020204020204" pitchFamily="34" charset="-122"/>
                <a:ea typeface="微软雅黑" panose="020B0503020204020204" pitchFamily="34" charset="-122"/>
              </a:rPr>
              <a:t>45</a:t>
            </a:r>
            <a:r>
              <a:rPr lang="zh-CN" altLang="en-US" dirty="0">
                <a:latin typeface="微软雅黑" panose="020B0503020204020204" pitchFamily="34" charset="-122"/>
                <a:ea typeface="微软雅黑" panose="020B0503020204020204" pitchFamily="34" charset="-122"/>
              </a:rPr>
              <a:t>左右，政治</a:t>
            </a:r>
            <a:r>
              <a:rPr lang="en-US" altLang="zh-CN" dirty="0">
                <a:latin typeface="微软雅黑" panose="020B0503020204020204" pitchFamily="34" charset="-122"/>
                <a:ea typeface="微软雅黑" panose="020B0503020204020204" pitchFamily="34" charset="-122"/>
              </a:rPr>
              <a:t>45</a:t>
            </a:r>
            <a:r>
              <a:rPr lang="zh-CN" altLang="en-US" dirty="0">
                <a:latin typeface="微软雅黑" panose="020B0503020204020204" pitchFamily="34" charset="-122"/>
                <a:ea typeface="微软雅黑" panose="020B0503020204020204" pitchFamily="34" charset="-122"/>
              </a:rPr>
              <a:t>左右，单科低于全国分数线的话不能进入复试。</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同时教育部又规定有</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所自划线院校，这些院校可以自己设置单科最低分，一般会比全国线高几十分。如</a:t>
            </a:r>
            <a:r>
              <a:rPr lang="zh-CN" altLang="en-US" dirty="0">
                <a:solidFill>
                  <a:srgbClr val="C00000"/>
                </a:solidFill>
                <a:latin typeface="微软雅黑" panose="020B0503020204020204" pitchFamily="34" charset="-122"/>
                <a:ea typeface="微软雅黑" panose="020B0503020204020204" pitchFamily="34" charset="-122"/>
              </a:rPr>
              <a:t>哈工大会要求数学、英语高于</a:t>
            </a:r>
            <a:r>
              <a:rPr lang="en-US" altLang="zh-CN" dirty="0">
                <a:solidFill>
                  <a:srgbClr val="C00000"/>
                </a:solidFill>
                <a:latin typeface="微软雅黑" panose="020B0503020204020204" pitchFamily="34" charset="-122"/>
                <a:ea typeface="微软雅黑" panose="020B0503020204020204" pitchFamily="34" charset="-122"/>
              </a:rPr>
              <a:t>55</a:t>
            </a:r>
            <a:r>
              <a:rPr lang="zh-CN" altLang="en-US" dirty="0">
                <a:solidFill>
                  <a:srgbClr val="C00000"/>
                </a:solidFill>
                <a:latin typeface="微软雅黑" panose="020B0503020204020204" pitchFamily="34" charset="-122"/>
                <a:ea typeface="微软雅黑" panose="020B0503020204020204" pitchFamily="34" charset="-122"/>
              </a:rPr>
              <a:t>分，数学与专业课高于</a:t>
            </a:r>
            <a:r>
              <a:rPr lang="en-US" altLang="zh-CN" dirty="0">
                <a:solidFill>
                  <a:srgbClr val="C00000"/>
                </a:solidFill>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，同时还会有一个总分线，</a:t>
            </a:r>
            <a:r>
              <a:rPr lang="zh-CN" altLang="en-US" b="1" dirty="0">
                <a:solidFill>
                  <a:srgbClr val="FF0000"/>
                </a:solidFill>
                <a:latin typeface="微软雅黑" panose="020B0503020204020204" pitchFamily="34" charset="-122"/>
                <a:ea typeface="微软雅黑" panose="020B0503020204020204" pitchFamily="34" charset="-122"/>
              </a:rPr>
              <a:t>即每门单科要过线，总分也要过线</a:t>
            </a:r>
            <a:r>
              <a:rPr lang="zh-CN" altLang="en-US" dirty="0">
                <a:latin typeface="微软雅黑" panose="020B0503020204020204" pitchFamily="34" charset="-122"/>
                <a:ea typeface="微软雅黑" panose="020B0503020204020204" pitchFamily="34" charset="-122"/>
              </a:rPr>
              <a:t>。在分数线都满足要求的前提下，以招生名额的</a:t>
            </a:r>
            <a:r>
              <a:rPr lang="en-US" altLang="zh-CN" dirty="0">
                <a:latin typeface="微软雅黑" panose="020B0503020204020204" pitchFamily="34" charset="-122"/>
                <a:ea typeface="微软雅黑" panose="020B0503020204020204" pitchFamily="34" charset="-122"/>
              </a:rPr>
              <a:t>1.2~1.5</a:t>
            </a:r>
            <a:r>
              <a:rPr lang="zh-CN" altLang="en-US" dirty="0">
                <a:latin typeface="微软雅黑" panose="020B0503020204020204" pitchFamily="34" charset="-122"/>
                <a:ea typeface="微软雅黑" panose="020B0503020204020204" pitchFamily="34" charset="-122"/>
              </a:rPr>
              <a:t>倍人数进入复试进行考核。</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这</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所自划线几乎就是所有的</a:t>
            </a:r>
            <a:r>
              <a:rPr lang="en-US" altLang="zh-CN" dirty="0">
                <a:latin typeface="微软雅黑" panose="020B0503020204020204" pitchFamily="34" charset="-122"/>
                <a:ea typeface="微软雅黑" panose="020B0503020204020204" pitchFamily="34" charset="-122"/>
              </a:rPr>
              <a:t>985</a:t>
            </a:r>
            <a:r>
              <a:rPr lang="zh-CN" altLang="en-US" dirty="0">
                <a:latin typeface="微软雅黑" panose="020B0503020204020204" pitchFamily="34" charset="-122"/>
                <a:ea typeface="微软雅黑" panose="020B0503020204020204" pitchFamily="34" charset="-122"/>
              </a:rPr>
              <a:t>院校，但除去中央民族大学、国防科技大学、华东师范大学、西北农林科技大学、中国海洋大学。</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992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本专业学科分类</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6</a:t>
            </a:fld>
            <a:endParaRPr lang="zh-CN" altLang="en-US"/>
          </a:p>
        </p:txBody>
      </p:sp>
      <p:sp>
        <p:nvSpPr>
          <p:cNvPr id="5" name="矩形 4">
            <a:extLst>
              <a:ext uri="{FF2B5EF4-FFF2-40B4-BE49-F238E27FC236}">
                <a16:creationId xmlns:a16="http://schemas.microsoft.com/office/drawing/2014/main" id="{E293E6AB-6531-4E2F-9CD7-88D49043004E}"/>
              </a:ext>
            </a:extLst>
          </p:cNvPr>
          <p:cNvSpPr/>
          <p:nvPr/>
        </p:nvSpPr>
        <p:spPr>
          <a:xfrm>
            <a:off x="1564669" y="1300125"/>
            <a:ext cx="5955476"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控制科学与工程</a:t>
            </a:r>
            <a:r>
              <a:rPr lang="zh-CN" altLang="en-US" dirty="0">
                <a:latin typeface="微软雅黑" panose="020B0503020204020204" pitchFamily="34" charset="-122"/>
                <a:ea typeface="微软雅黑" panose="020B0503020204020204" pitchFamily="34" charset="-122"/>
              </a:rPr>
              <a:t>是一级学科，一级学科下有五个二级学科</a:t>
            </a:r>
          </a:p>
        </p:txBody>
      </p:sp>
      <p:sp>
        <p:nvSpPr>
          <p:cNvPr id="6" name="矩形 5">
            <a:extLst>
              <a:ext uri="{FF2B5EF4-FFF2-40B4-BE49-F238E27FC236}">
                <a16:creationId xmlns:a16="http://schemas.microsoft.com/office/drawing/2014/main" id="{749F98DF-0AAD-4BCA-80F1-56C889F33D49}"/>
              </a:ext>
            </a:extLst>
          </p:cNvPr>
          <p:cNvSpPr/>
          <p:nvPr/>
        </p:nvSpPr>
        <p:spPr>
          <a:xfrm>
            <a:off x="1645328" y="2075987"/>
            <a:ext cx="6096000" cy="2953373"/>
          </a:xfrm>
          <a:prstGeom prst="rect">
            <a:avLst/>
          </a:prstGeom>
        </p:spPr>
        <p:txBody>
          <a:bodyPr>
            <a:spAutoFit/>
          </a:bodyPr>
          <a:lstStyle/>
          <a:p>
            <a:pPr>
              <a:lnSpc>
                <a:spcPct val="150000"/>
              </a:lnSpc>
            </a:pPr>
            <a:r>
              <a:rPr lang="en-US" altLang="zh-CN" dirty="0">
                <a:solidFill>
                  <a:srgbClr val="FF0000"/>
                </a:solidFill>
              </a:rPr>
              <a:t>1</a:t>
            </a:r>
            <a:r>
              <a:rPr lang="zh-CN" altLang="en-US" dirty="0"/>
              <a:t>、</a:t>
            </a:r>
            <a:r>
              <a:rPr lang="zh-CN" altLang="en-US" dirty="0">
                <a:latin typeface="微软雅黑" panose="020B0503020204020204" pitchFamily="34" charset="-122"/>
                <a:ea typeface="微软雅黑" panose="020B0503020204020204" pitchFamily="34" charset="-122"/>
              </a:rPr>
              <a:t>检测技术与自动化装置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rPr>
              <a:t>2</a:t>
            </a:r>
            <a:r>
              <a:rPr lang="zh-CN" altLang="en-US" dirty="0"/>
              <a:t>、</a:t>
            </a:r>
            <a:r>
              <a:rPr lang="zh-CN" altLang="en-US" dirty="0">
                <a:latin typeface="微软雅黑" panose="020B0503020204020204" pitchFamily="34" charset="-122"/>
                <a:ea typeface="微软雅黑" panose="020B0503020204020204" pitchFamily="34" charset="-122"/>
              </a:rPr>
              <a:t>系统工程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rPr>
              <a:t>3</a:t>
            </a:r>
            <a:r>
              <a:rPr lang="zh-CN" altLang="en-US" dirty="0"/>
              <a:t>、</a:t>
            </a:r>
            <a:r>
              <a:rPr lang="zh-CN" altLang="en-US" dirty="0">
                <a:latin typeface="微软雅黑" panose="020B0503020204020204" pitchFamily="34" charset="-122"/>
                <a:ea typeface="微软雅黑" panose="020B0503020204020204" pitchFamily="34" charset="-122"/>
              </a:rPr>
              <a:t>导航、制导与控制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rPr>
              <a:t>4</a:t>
            </a:r>
            <a:r>
              <a:rPr lang="zh-CN" altLang="en-US" dirty="0"/>
              <a:t>、</a:t>
            </a:r>
            <a:r>
              <a:rPr lang="zh-CN" altLang="en-US" dirty="0">
                <a:latin typeface="微软雅黑" panose="020B0503020204020204" pitchFamily="34" charset="-122"/>
                <a:ea typeface="微软雅黑" panose="020B0503020204020204" pitchFamily="34" charset="-122"/>
              </a:rPr>
              <a:t>模式识别与智能系统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solidFill>
                  <a:srgbClr val="FF0000"/>
                </a:solidFill>
              </a:rPr>
              <a:t>5</a:t>
            </a:r>
            <a:r>
              <a:rPr lang="zh-CN" altLang="en-US" dirty="0"/>
              <a:t>、</a:t>
            </a:r>
            <a:r>
              <a:rPr lang="zh-CN" altLang="en-US" dirty="0">
                <a:latin typeface="微软雅黑" panose="020B0503020204020204" pitchFamily="34" charset="-122"/>
                <a:ea typeface="微软雅黑" panose="020B0503020204020204" pitchFamily="34" charset="-122"/>
              </a:rPr>
              <a:t>控制理论与控制工程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t>6</a:t>
            </a:r>
            <a:r>
              <a:rPr lang="zh-CN" altLang="en-US" dirty="0"/>
              <a:t>、</a:t>
            </a:r>
            <a:r>
              <a:rPr lang="zh-CN" altLang="en-US" dirty="0">
                <a:latin typeface="微软雅黑" panose="020B0503020204020204" pitchFamily="34" charset="-122"/>
                <a:ea typeface="微软雅黑" panose="020B0503020204020204" pitchFamily="34" charset="-122"/>
              </a:rPr>
              <a:t>企业信息化系统与工程（清华自主设置）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t>7</a:t>
            </a:r>
            <a:r>
              <a:rPr lang="zh-CN" altLang="en-US" dirty="0"/>
              <a:t>、</a:t>
            </a:r>
            <a:r>
              <a:rPr lang="zh-CN" altLang="en-US" dirty="0">
                <a:latin typeface="微软雅黑" panose="020B0503020204020204" pitchFamily="34" charset="-122"/>
                <a:ea typeface="微软雅黑" panose="020B0503020204020204" pitchFamily="34" charset="-122"/>
              </a:rPr>
              <a:t>生物信息学（只看到清华有）</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本专业学科分类</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7</a:t>
            </a:fld>
            <a:endParaRPr lang="zh-CN" altLang="en-US"/>
          </a:p>
        </p:txBody>
      </p:sp>
      <p:sp>
        <p:nvSpPr>
          <p:cNvPr id="7" name="矩形 6">
            <a:extLst>
              <a:ext uri="{FF2B5EF4-FFF2-40B4-BE49-F238E27FC236}">
                <a16:creationId xmlns:a16="http://schemas.microsoft.com/office/drawing/2014/main" id="{B3F5CA23-42A1-4EFB-8B4C-AAD68805889D}"/>
              </a:ext>
            </a:extLst>
          </p:cNvPr>
          <p:cNvSpPr/>
          <p:nvPr/>
        </p:nvSpPr>
        <p:spPr>
          <a:xfrm>
            <a:off x="1670769" y="1882468"/>
            <a:ext cx="9053455" cy="327782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有些院校不是按照一级学科招生，而是按照具体的方向（二级学科）招生，有些院校二级学科的初试专业课要求都不一样，且一般不相互调剂（生源足够），所以报考这些院校需要冒一些风险，需要谨慎选择自己想要报考的二级学科。</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除此外还有专硕，专硕的专业名叫控制工程，有的学校会将专硕都设置为非全日制。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非全日制指的是不脱产，一般是在职人员利用周末假期等时间修读硕士学位。</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强烈</a:t>
            </a:r>
            <a:r>
              <a:rPr lang="zh-CN" altLang="en-US" b="1" dirty="0">
                <a:solidFill>
                  <a:srgbClr val="FF0000"/>
                </a:solidFill>
                <a:latin typeface="微软雅黑" panose="020B0503020204020204" pitchFamily="34" charset="-122"/>
                <a:ea typeface="微软雅黑" panose="020B0503020204020204" pitchFamily="34" charset="-122"/>
              </a:rPr>
              <a:t>不建议</a:t>
            </a:r>
            <a:r>
              <a:rPr lang="zh-CN" altLang="en-US" b="1" dirty="0">
                <a:latin typeface="微软雅黑" panose="020B0503020204020204" pitchFamily="34" charset="-122"/>
                <a:ea typeface="微软雅黑" panose="020B0503020204020204" pitchFamily="34" charset="-122"/>
              </a:rPr>
              <a:t>同学报考非全日制，不仅学习质量不如全日制，就业时会收到很大的歧视，有些学校的非全日制学费高的离谱而且不提供住宿！</a:t>
            </a:r>
          </a:p>
          <a:p>
            <a:endParaRPr lang="en-US" altLang="zh-CN" dirty="0"/>
          </a:p>
        </p:txBody>
      </p:sp>
    </p:spTree>
    <p:extLst>
      <p:ext uri="{BB962C8B-B14F-4D97-AF65-F5344CB8AC3E}">
        <p14:creationId xmlns:p14="http://schemas.microsoft.com/office/powerpoint/2010/main" val="41979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8</a:t>
            </a:fld>
            <a:endParaRPr lang="zh-CN" altLang="en-US"/>
          </a:p>
        </p:txBody>
      </p:sp>
      <p:sp>
        <p:nvSpPr>
          <p:cNvPr id="5" name="文本框 4">
            <a:extLst>
              <a:ext uri="{FF2B5EF4-FFF2-40B4-BE49-F238E27FC236}">
                <a16:creationId xmlns:a16="http://schemas.microsoft.com/office/drawing/2014/main" id="{26CA2DF0-F179-4B59-A6C0-7CAEB90210AD}"/>
              </a:ext>
            </a:extLst>
          </p:cNvPr>
          <p:cNvSpPr txBox="1"/>
          <p:nvPr/>
        </p:nvSpPr>
        <p:spPr>
          <a:xfrm>
            <a:off x="397111" y="1067656"/>
            <a:ext cx="4947139"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哈尔滨工业大学</a:t>
            </a:r>
          </a:p>
        </p:txBody>
      </p:sp>
      <p:graphicFrame>
        <p:nvGraphicFramePr>
          <p:cNvPr id="6" name="图表 5">
            <a:extLst>
              <a:ext uri="{FF2B5EF4-FFF2-40B4-BE49-F238E27FC236}">
                <a16:creationId xmlns:a16="http://schemas.microsoft.com/office/drawing/2014/main" id="{8B0AFE7F-FE69-4258-BC01-A7AD32F74C60}"/>
              </a:ext>
            </a:extLst>
          </p:cNvPr>
          <p:cNvGraphicFramePr>
            <a:graphicFrameLocks/>
          </p:cNvGraphicFramePr>
          <p:nvPr/>
        </p:nvGraphicFramePr>
        <p:xfrm>
          <a:off x="326952" y="4103709"/>
          <a:ext cx="4381500" cy="24540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表格 6">
            <a:extLst>
              <a:ext uri="{FF2B5EF4-FFF2-40B4-BE49-F238E27FC236}">
                <a16:creationId xmlns:a16="http://schemas.microsoft.com/office/drawing/2014/main" id="{66DC3172-96B0-4DCA-A42C-ED9C00B58519}"/>
              </a:ext>
            </a:extLst>
          </p:cNvPr>
          <p:cNvGraphicFramePr>
            <a:graphicFrameLocks noGrp="1"/>
          </p:cNvGraphicFramePr>
          <p:nvPr/>
        </p:nvGraphicFramePr>
        <p:xfrm>
          <a:off x="2870681" y="1658024"/>
          <a:ext cx="8847842" cy="2270760"/>
        </p:xfrm>
        <a:graphic>
          <a:graphicData uri="http://schemas.openxmlformats.org/drawingml/2006/table">
            <a:tbl>
              <a:tblPr>
                <a:tableStyleId>{5C22544A-7EE6-4342-B048-85BDC9FD1C3A}</a:tableStyleId>
              </a:tblPr>
              <a:tblGrid>
                <a:gridCol w="983094">
                  <a:extLst>
                    <a:ext uri="{9D8B030D-6E8A-4147-A177-3AD203B41FA5}">
                      <a16:colId xmlns:a16="http://schemas.microsoft.com/office/drawing/2014/main" val="1683577596"/>
                    </a:ext>
                  </a:extLst>
                </a:gridCol>
                <a:gridCol w="1966187">
                  <a:extLst>
                    <a:ext uri="{9D8B030D-6E8A-4147-A177-3AD203B41FA5}">
                      <a16:colId xmlns:a16="http://schemas.microsoft.com/office/drawing/2014/main" val="3300408290"/>
                    </a:ext>
                  </a:extLst>
                </a:gridCol>
                <a:gridCol w="1966187">
                  <a:extLst>
                    <a:ext uri="{9D8B030D-6E8A-4147-A177-3AD203B41FA5}">
                      <a16:colId xmlns:a16="http://schemas.microsoft.com/office/drawing/2014/main" val="438239124"/>
                    </a:ext>
                  </a:extLst>
                </a:gridCol>
                <a:gridCol w="1966187">
                  <a:extLst>
                    <a:ext uri="{9D8B030D-6E8A-4147-A177-3AD203B41FA5}">
                      <a16:colId xmlns:a16="http://schemas.microsoft.com/office/drawing/2014/main" val="3613978681"/>
                    </a:ext>
                  </a:extLst>
                </a:gridCol>
                <a:gridCol w="1966187">
                  <a:extLst>
                    <a:ext uri="{9D8B030D-6E8A-4147-A177-3AD203B41FA5}">
                      <a16:colId xmlns:a16="http://schemas.microsoft.com/office/drawing/2014/main" val="523524578"/>
                    </a:ext>
                  </a:extLst>
                </a:gridCol>
              </a:tblGrid>
              <a:tr h="261193">
                <a:tc gridSpan="5">
                  <a:txBody>
                    <a:bodyPr/>
                    <a:lstStyle/>
                    <a:p>
                      <a:pPr algn="ctr" fontAlgn="b"/>
                      <a:r>
                        <a:rPr lang="zh-CN" altLang="en-US" sz="1800" u="none" strike="noStrike" dirty="0">
                          <a:effectLst/>
                        </a:rPr>
                        <a:t>近四年录取人数统计</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7097524"/>
                  </a:ext>
                </a:extLst>
              </a:tr>
              <a:tr h="261193">
                <a:tc>
                  <a:txBody>
                    <a:bodyPr/>
                    <a:lstStyle/>
                    <a:p>
                      <a:pPr algn="l" fontAlgn="b"/>
                      <a:r>
                        <a:rPr lang="zh-CN" altLang="en-US" sz="1800" u="none" strike="noStrike">
                          <a:effectLst/>
                        </a:rPr>
                        <a:t>年份</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2016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2017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2018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2019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265115826"/>
                  </a:ext>
                </a:extLst>
              </a:tr>
              <a:tr h="261193">
                <a:tc>
                  <a:txBody>
                    <a:bodyPr/>
                    <a:lstStyle/>
                    <a:p>
                      <a:pPr algn="l" fontAlgn="b"/>
                      <a:r>
                        <a:rPr lang="zh-CN" altLang="en-US" sz="1800" u="none" strike="noStrike">
                          <a:effectLst/>
                        </a:rPr>
                        <a:t>本部学硕</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48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34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dirty="0">
                          <a:effectLst/>
                        </a:rPr>
                        <a:t>16</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773167661"/>
                  </a:ext>
                </a:extLst>
              </a:tr>
              <a:tr h="261193">
                <a:tc>
                  <a:txBody>
                    <a:bodyPr/>
                    <a:lstStyle/>
                    <a:p>
                      <a:pPr algn="l" fontAlgn="b"/>
                      <a:r>
                        <a:rPr lang="zh-CN" altLang="en-US" sz="1800" u="none" strike="noStrike">
                          <a:effectLst/>
                        </a:rPr>
                        <a:t>本部专硕</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68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48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dirty="0">
                          <a:effectLst/>
                        </a:rPr>
                        <a:t>71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790095104"/>
                  </a:ext>
                </a:extLst>
              </a:tr>
              <a:tr h="261193">
                <a:tc>
                  <a:txBody>
                    <a:bodyPr/>
                    <a:lstStyle/>
                    <a:p>
                      <a:pPr algn="l" fontAlgn="b"/>
                      <a:r>
                        <a:rPr lang="zh-CN" altLang="en-US" sz="1800" u="none" strike="noStrike">
                          <a:effectLst/>
                        </a:rPr>
                        <a:t>深圳学硕</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84439742"/>
                  </a:ext>
                </a:extLst>
              </a:tr>
              <a:tr h="261193">
                <a:tc>
                  <a:txBody>
                    <a:bodyPr/>
                    <a:lstStyle/>
                    <a:p>
                      <a:pPr algn="l" fontAlgn="b"/>
                      <a:r>
                        <a:rPr lang="zh-CN" altLang="en-US" sz="1800" u="none" strike="noStrike">
                          <a:effectLst/>
                        </a:rPr>
                        <a:t>深圳专硕</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20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566722498"/>
                  </a:ext>
                </a:extLst>
              </a:tr>
              <a:tr h="261193">
                <a:tc>
                  <a:txBody>
                    <a:bodyPr/>
                    <a:lstStyle/>
                    <a:p>
                      <a:pPr algn="l" fontAlgn="b"/>
                      <a:r>
                        <a:rPr lang="zh-CN" altLang="en-US" sz="1800" u="none" strike="noStrike">
                          <a:effectLst/>
                        </a:rPr>
                        <a:t>威海</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62996151"/>
                  </a:ext>
                </a:extLst>
              </a:tr>
              <a:tr h="261193">
                <a:tc>
                  <a:txBody>
                    <a:bodyPr/>
                    <a:lstStyle/>
                    <a:p>
                      <a:pPr algn="l" fontAlgn="b"/>
                      <a:r>
                        <a:rPr lang="zh-CN" altLang="en-US" sz="1800" u="none" strike="noStrike">
                          <a:effectLst/>
                        </a:rPr>
                        <a:t>复试线</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310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345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a:effectLst/>
                        </a:rPr>
                        <a:t>320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800" u="none" strike="noStrike" dirty="0">
                          <a:effectLst/>
                        </a:rPr>
                        <a:t>330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098893816"/>
                  </a:ext>
                </a:extLst>
              </a:tr>
            </a:tbl>
          </a:graphicData>
        </a:graphic>
      </p:graphicFrame>
      <p:graphicFrame>
        <p:nvGraphicFramePr>
          <p:cNvPr id="8" name="表格 7">
            <a:extLst>
              <a:ext uri="{FF2B5EF4-FFF2-40B4-BE49-F238E27FC236}">
                <a16:creationId xmlns:a16="http://schemas.microsoft.com/office/drawing/2014/main" id="{05EA96BA-E209-4045-A113-58E2AF472EF5}"/>
              </a:ext>
            </a:extLst>
          </p:cNvPr>
          <p:cNvGraphicFramePr>
            <a:graphicFrameLocks noGrp="1"/>
          </p:cNvGraphicFramePr>
          <p:nvPr/>
        </p:nvGraphicFramePr>
        <p:xfrm>
          <a:off x="5147281" y="4226764"/>
          <a:ext cx="6571242" cy="1132863"/>
        </p:xfrm>
        <a:graphic>
          <a:graphicData uri="http://schemas.openxmlformats.org/drawingml/2006/table">
            <a:tbl>
              <a:tblPr firstRow="1" bandRow="1">
                <a:tableStyleId>{5C22544A-7EE6-4342-B048-85BDC9FD1C3A}</a:tableStyleId>
              </a:tblPr>
              <a:tblGrid>
                <a:gridCol w="2190414">
                  <a:extLst>
                    <a:ext uri="{9D8B030D-6E8A-4147-A177-3AD203B41FA5}">
                      <a16:colId xmlns:a16="http://schemas.microsoft.com/office/drawing/2014/main" val="4273192823"/>
                    </a:ext>
                  </a:extLst>
                </a:gridCol>
                <a:gridCol w="2190414">
                  <a:extLst>
                    <a:ext uri="{9D8B030D-6E8A-4147-A177-3AD203B41FA5}">
                      <a16:colId xmlns:a16="http://schemas.microsoft.com/office/drawing/2014/main" val="2555996592"/>
                    </a:ext>
                  </a:extLst>
                </a:gridCol>
                <a:gridCol w="2190414">
                  <a:extLst>
                    <a:ext uri="{9D8B030D-6E8A-4147-A177-3AD203B41FA5}">
                      <a16:colId xmlns:a16="http://schemas.microsoft.com/office/drawing/2014/main" val="1814621483"/>
                    </a:ext>
                  </a:extLst>
                </a:gridCol>
              </a:tblGrid>
              <a:tr h="277061">
                <a:tc>
                  <a:txBody>
                    <a:bodyPr/>
                    <a:lstStyle/>
                    <a:p>
                      <a:r>
                        <a:rPr lang="zh-CN" altLang="en-US" sz="1600" dirty="0"/>
                        <a:t>专业</a:t>
                      </a:r>
                    </a:p>
                  </a:txBody>
                  <a:tcPr/>
                </a:tc>
                <a:tc>
                  <a:txBody>
                    <a:bodyPr/>
                    <a:lstStyle/>
                    <a:p>
                      <a:r>
                        <a:rPr lang="zh-CN" altLang="en-US" sz="1600" dirty="0"/>
                        <a:t>初试</a:t>
                      </a:r>
                    </a:p>
                  </a:txBody>
                  <a:tcPr/>
                </a:tc>
                <a:tc>
                  <a:txBody>
                    <a:bodyPr/>
                    <a:lstStyle/>
                    <a:p>
                      <a:r>
                        <a:rPr lang="zh-CN" altLang="en-US" sz="1600" dirty="0"/>
                        <a:t>复试</a:t>
                      </a:r>
                    </a:p>
                  </a:txBody>
                  <a:tcPr/>
                </a:tc>
                <a:extLst>
                  <a:ext uri="{0D108BD9-81ED-4DB2-BD59-A6C34878D82A}">
                    <a16:rowId xmlns:a16="http://schemas.microsoft.com/office/drawing/2014/main" val="3162843944"/>
                  </a:ext>
                </a:extLst>
              </a:tr>
              <a:tr h="308202">
                <a:tc>
                  <a:txBody>
                    <a:bodyPr/>
                    <a:lstStyle/>
                    <a:p>
                      <a:r>
                        <a:rPr lang="zh-CN" altLang="en-US" sz="1600" dirty="0"/>
                        <a:t>控制科学与工程</a:t>
                      </a:r>
                    </a:p>
                  </a:txBody>
                  <a:tcPr/>
                </a:tc>
                <a:tc rowSpan="2">
                  <a:txBody>
                    <a:bodyPr/>
                    <a:lstStyle/>
                    <a:p>
                      <a:r>
                        <a:rPr lang="zh-CN" altLang="en-US" sz="1600" dirty="0"/>
                        <a:t>思想政治</a:t>
                      </a:r>
                      <a:r>
                        <a:rPr lang="en-US" altLang="zh-CN" sz="1600" dirty="0"/>
                        <a:t>+</a:t>
                      </a:r>
                      <a:r>
                        <a:rPr lang="zh-CN" altLang="en-US" sz="1600" dirty="0"/>
                        <a:t>数学一</a:t>
                      </a:r>
                      <a:r>
                        <a:rPr lang="en-US" altLang="zh-CN" sz="1600" dirty="0"/>
                        <a:t>+</a:t>
                      </a:r>
                      <a:r>
                        <a:rPr lang="zh-CN" altLang="en-US" sz="1600" dirty="0"/>
                        <a:t>英语一</a:t>
                      </a:r>
                      <a:r>
                        <a:rPr lang="en-US" altLang="zh-CN" sz="1600" dirty="0"/>
                        <a:t>+</a:t>
                      </a:r>
                      <a:r>
                        <a:rPr lang="zh-CN" altLang="en-US" sz="1600" dirty="0"/>
                        <a:t>自控原理</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电路</a:t>
                      </a:r>
                      <a:r>
                        <a:rPr lang="en-US" altLang="zh-CN" sz="1600" dirty="0"/>
                        <a:t>+</a:t>
                      </a:r>
                      <a:r>
                        <a:rPr lang="zh-CN" altLang="en-US" sz="1600" dirty="0"/>
                        <a:t>数电</a:t>
                      </a:r>
                      <a:r>
                        <a:rPr lang="en-US" altLang="zh-CN" sz="1600" dirty="0"/>
                        <a:t>+</a:t>
                      </a:r>
                      <a:r>
                        <a:rPr lang="zh-CN" altLang="en-US" sz="1600" dirty="0"/>
                        <a:t>模电</a:t>
                      </a:r>
                      <a:r>
                        <a:rPr lang="en-US" altLang="zh-CN" sz="1600" dirty="0"/>
                        <a:t>+</a:t>
                      </a:r>
                      <a:r>
                        <a:rPr lang="zh-CN" altLang="en-US" sz="1600" dirty="0"/>
                        <a:t>自控元件</a:t>
                      </a:r>
                      <a:r>
                        <a:rPr lang="en-US" altLang="zh-CN" sz="1600" dirty="0"/>
                        <a:t>+</a:t>
                      </a:r>
                      <a:r>
                        <a:rPr lang="zh-CN" altLang="en-US" sz="1600" dirty="0"/>
                        <a:t>控制系统设计</a:t>
                      </a:r>
                    </a:p>
                  </a:txBody>
                  <a:tcPr/>
                </a:tc>
                <a:extLst>
                  <a:ext uri="{0D108BD9-81ED-4DB2-BD59-A6C34878D82A}">
                    <a16:rowId xmlns:a16="http://schemas.microsoft.com/office/drawing/2014/main" val="994428617"/>
                  </a:ext>
                </a:extLst>
              </a:tr>
              <a:tr h="462303">
                <a:tc>
                  <a:txBody>
                    <a:bodyPr/>
                    <a:lstStyle/>
                    <a:p>
                      <a:r>
                        <a:rPr lang="zh-CN" altLang="en-US" sz="1600" dirty="0"/>
                        <a:t>控制工程</a:t>
                      </a: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321061887"/>
                  </a:ext>
                </a:extLst>
              </a:tr>
            </a:tbl>
          </a:graphicData>
        </a:graphic>
      </p:graphicFrame>
    </p:spTree>
    <p:extLst>
      <p:ext uri="{BB962C8B-B14F-4D97-AF65-F5344CB8AC3E}">
        <p14:creationId xmlns:p14="http://schemas.microsoft.com/office/powerpoint/2010/main" val="275555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各学校数据统计</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9</a:t>
            </a:fld>
            <a:endParaRPr lang="zh-CN" altLang="en-US"/>
          </a:p>
        </p:txBody>
      </p:sp>
      <p:graphicFrame>
        <p:nvGraphicFramePr>
          <p:cNvPr id="3" name="表格 2">
            <a:extLst>
              <a:ext uri="{FF2B5EF4-FFF2-40B4-BE49-F238E27FC236}">
                <a16:creationId xmlns:a16="http://schemas.microsoft.com/office/drawing/2014/main" id="{5D34C32D-7BC6-4961-81AE-F111E62B8729}"/>
              </a:ext>
            </a:extLst>
          </p:cNvPr>
          <p:cNvGraphicFramePr>
            <a:graphicFrameLocks noGrp="1"/>
          </p:cNvGraphicFramePr>
          <p:nvPr/>
        </p:nvGraphicFramePr>
        <p:xfrm>
          <a:off x="1290961" y="1514711"/>
          <a:ext cx="9304426" cy="4873388"/>
        </p:xfrm>
        <a:graphic>
          <a:graphicData uri="http://schemas.openxmlformats.org/drawingml/2006/table">
            <a:tbl>
              <a:tblPr firstRow="1" bandRow="1">
                <a:tableStyleId>{5C22544A-7EE6-4342-B048-85BDC9FD1C3A}</a:tableStyleId>
              </a:tblPr>
              <a:tblGrid>
                <a:gridCol w="680006">
                  <a:extLst>
                    <a:ext uri="{9D8B030D-6E8A-4147-A177-3AD203B41FA5}">
                      <a16:colId xmlns:a16="http://schemas.microsoft.com/office/drawing/2014/main" val="2671399733"/>
                    </a:ext>
                  </a:extLst>
                </a:gridCol>
                <a:gridCol w="1724884">
                  <a:extLst>
                    <a:ext uri="{9D8B030D-6E8A-4147-A177-3AD203B41FA5}">
                      <a16:colId xmlns:a16="http://schemas.microsoft.com/office/drawing/2014/main" val="2815454928"/>
                    </a:ext>
                  </a:extLst>
                </a:gridCol>
                <a:gridCol w="1724884">
                  <a:extLst>
                    <a:ext uri="{9D8B030D-6E8A-4147-A177-3AD203B41FA5}">
                      <a16:colId xmlns:a16="http://schemas.microsoft.com/office/drawing/2014/main" val="1878715640"/>
                    </a:ext>
                  </a:extLst>
                </a:gridCol>
                <a:gridCol w="1724884">
                  <a:extLst>
                    <a:ext uri="{9D8B030D-6E8A-4147-A177-3AD203B41FA5}">
                      <a16:colId xmlns:a16="http://schemas.microsoft.com/office/drawing/2014/main" val="3826403100"/>
                    </a:ext>
                  </a:extLst>
                </a:gridCol>
                <a:gridCol w="1724884">
                  <a:extLst>
                    <a:ext uri="{9D8B030D-6E8A-4147-A177-3AD203B41FA5}">
                      <a16:colId xmlns:a16="http://schemas.microsoft.com/office/drawing/2014/main" val="1306310901"/>
                    </a:ext>
                  </a:extLst>
                </a:gridCol>
                <a:gridCol w="1724884">
                  <a:extLst>
                    <a:ext uri="{9D8B030D-6E8A-4147-A177-3AD203B41FA5}">
                      <a16:colId xmlns:a16="http://schemas.microsoft.com/office/drawing/2014/main" val="2188906988"/>
                    </a:ext>
                  </a:extLst>
                </a:gridCol>
              </a:tblGrid>
              <a:tr h="479728">
                <a:tc rowSpan="8">
                  <a:txBody>
                    <a:bodyPr/>
                    <a:lstStyle/>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endParaRPr lang="en-US" altLang="zh-CN" sz="1100" dirty="0"/>
                    </a:p>
                    <a:p>
                      <a:r>
                        <a:rPr lang="zh-CN" altLang="en-US" sz="1100" dirty="0"/>
                        <a:t>北京</a:t>
                      </a:r>
                    </a:p>
                  </a:txBody>
                  <a:tcPr/>
                </a:tc>
                <a:tc>
                  <a:txBody>
                    <a:bodyPr/>
                    <a:lstStyle/>
                    <a:p>
                      <a:r>
                        <a:rPr lang="zh-CN" altLang="en-US" sz="1100" dirty="0"/>
                        <a:t>研究方向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初试</a:t>
                      </a:r>
                    </a:p>
                    <a:p>
                      <a:endParaRPr lang="zh-CN" altLang="en-US" sz="1100" dirty="0"/>
                    </a:p>
                  </a:txBody>
                  <a:tcPr/>
                </a:tc>
                <a:tc>
                  <a:txBody>
                    <a:bodyPr/>
                    <a:lstStyle/>
                    <a:p>
                      <a:r>
                        <a:rPr lang="zh-CN" altLang="en-US" sz="1100" dirty="0"/>
                        <a:t>复试</a:t>
                      </a:r>
                    </a:p>
                  </a:txBody>
                  <a:tcPr/>
                </a:tc>
                <a:tc>
                  <a:txBody>
                    <a:bodyPr/>
                    <a:lstStyle/>
                    <a:p>
                      <a:r>
                        <a:rPr lang="zh-CN" altLang="en-US" sz="1100" dirty="0"/>
                        <a:t>备注</a:t>
                      </a:r>
                    </a:p>
                  </a:txBody>
                  <a:tcPr/>
                </a:tc>
                <a:tc>
                  <a:txBody>
                    <a:bodyPr/>
                    <a:lstStyle/>
                    <a:p>
                      <a:r>
                        <a:rPr lang="en-US" altLang="zh-CN" sz="1100" dirty="0"/>
                        <a:t>2019</a:t>
                      </a:r>
                      <a:r>
                        <a:rPr lang="zh-CN" altLang="en-US" sz="1100" dirty="0"/>
                        <a:t>招生人数</a:t>
                      </a:r>
                    </a:p>
                  </a:txBody>
                  <a:tcPr/>
                </a:tc>
                <a:extLst>
                  <a:ext uri="{0D108BD9-81ED-4DB2-BD59-A6C34878D82A}">
                    <a16:rowId xmlns:a16="http://schemas.microsoft.com/office/drawing/2014/main" val="1717421005"/>
                  </a:ext>
                </a:extLst>
              </a:tr>
              <a:tr h="319183">
                <a:tc vMerge="1">
                  <a:txBody>
                    <a:bodyPr/>
                    <a:lstStyle/>
                    <a:p>
                      <a:endParaRPr lang="zh-CN" altLang="en-US" sz="1100" dirty="0"/>
                    </a:p>
                  </a:txBody>
                  <a:tcPr/>
                </a:tc>
                <a:tc>
                  <a:txBody>
                    <a:bodyPr/>
                    <a:lstStyle/>
                    <a:p>
                      <a:r>
                        <a:rPr lang="zh-CN" altLang="en-US" sz="1100" b="0" i="0" kern="1200" dirty="0">
                          <a:solidFill>
                            <a:schemeClr val="dk1"/>
                          </a:solidFill>
                          <a:effectLst/>
                          <a:latin typeface="+mn-lt"/>
                          <a:ea typeface="+mn-ea"/>
                          <a:cs typeface="+mn-cs"/>
                        </a:rPr>
                        <a:t>控制理论与控制工程 </a:t>
                      </a:r>
                      <a:endParaRPr lang="zh-CN" altLang="en-US" sz="1100" dirty="0"/>
                    </a:p>
                  </a:txBody>
                  <a:tcPr/>
                </a:tc>
                <a:tc rowSpan="8">
                  <a:txBody>
                    <a:bodyPr/>
                    <a:lstStyle/>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endParaRPr lang="en-US" altLang="zh-CN" sz="1100" b="0" i="0" kern="1200" dirty="0">
                        <a:solidFill>
                          <a:schemeClr val="dk1"/>
                        </a:solidFill>
                        <a:effectLst/>
                        <a:latin typeface="+mn-lt"/>
                        <a:ea typeface="+mn-ea"/>
                        <a:cs typeface="+mn-cs"/>
                      </a:endParaRPr>
                    </a:p>
                    <a:p>
                      <a:r>
                        <a:rPr lang="zh-CN" altLang="en-US" sz="1100" b="0" i="0" kern="1200" dirty="0">
                          <a:solidFill>
                            <a:schemeClr val="dk1"/>
                          </a:solidFill>
                          <a:effectLst/>
                          <a:latin typeface="+mn-lt"/>
                          <a:ea typeface="+mn-ea"/>
                          <a:cs typeface="+mn-cs"/>
                        </a:rPr>
                        <a:t>①</a:t>
                      </a:r>
                      <a:r>
                        <a:rPr lang="en-US" altLang="zh-CN" sz="1100" b="0" i="0" kern="1200" dirty="0">
                          <a:solidFill>
                            <a:schemeClr val="dk1"/>
                          </a:solidFill>
                          <a:effectLst/>
                          <a:latin typeface="+mn-lt"/>
                          <a:ea typeface="+mn-ea"/>
                          <a:cs typeface="+mn-cs"/>
                        </a:rPr>
                        <a:t>101</a:t>
                      </a:r>
                      <a:r>
                        <a:rPr lang="zh-CN" altLang="en-US" sz="1100" b="0" i="0" kern="1200" dirty="0">
                          <a:solidFill>
                            <a:schemeClr val="dk1"/>
                          </a:solidFill>
                          <a:effectLst/>
                          <a:latin typeface="+mn-lt"/>
                          <a:ea typeface="+mn-ea"/>
                          <a:cs typeface="+mn-cs"/>
                        </a:rPr>
                        <a:t>思想政治理论②</a:t>
                      </a:r>
                      <a:r>
                        <a:rPr lang="en-US" altLang="zh-CN" sz="1100" b="0" i="0" kern="1200" dirty="0">
                          <a:solidFill>
                            <a:schemeClr val="dk1"/>
                          </a:solidFill>
                          <a:effectLst/>
                          <a:latin typeface="+mn-lt"/>
                          <a:ea typeface="+mn-ea"/>
                          <a:cs typeface="+mn-cs"/>
                        </a:rPr>
                        <a:t>201</a:t>
                      </a:r>
                      <a:r>
                        <a:rPr lang="zh-CN" altLang="en-US" sz="1100" b="0" i="0" kern="1200" dirty="0">
                          <a:solidFill>
                            <a:schemeClr val="dk1"/>
                          </a:solidFill>
                          <a:effectLst/>
                          <a:latin typeface="+mn-lt"/>
                          <a:ea typeface="+mn-ea"/>
                          <a:cs typeface="+mn-cs"/>
                        </a:rPr>
                        <a:t>英语一③</a:t>
                      </a:r>
                      <a:r>
                        <a:rPr lang="en-US" altLang="zh-CN" sz="1100" b="0" i="0" kern="1200" dirty="0">
                          <a:solidFill>
                            <a:schemeClr val="dk1"/>
                          </a:solidFill>
                          <a:effectLst/>
                          <a:latin typeface="+mn-lt"/>
                          <a:ea typeface="+mn-ea"/>
                          <a:cs typeface="+mn-cs"/>
                        </a:rPr>
                        <a:t>301</a:t>
                      </a:r>
                      <a:r>
                        <a:rPr lang="zh-CN" altLang="en-US" sz="1100" b="0" i="0" kern="1200" dirty="0">
                          <a:solidFill>
                            <a:schemeClr val="dk1"/>
                          </a:solidFill>
                          <a:effectLst/>
                          <a:latin typeface="+mn-lt"/>
                          <a:ea typeface="+mn-ea"/>
                          <a:cs typeface="+mn-cs"/>
                        </a:rPr>
                        <a:t>数学一④</a:t>
                      </a:r>
                      <a:r>
                        <a:rPr lang="en-US" altLang="zh-CN" sz="1100" b="0" i="0" kern="1200" dirty="0">
                          <a:solidFill>
                            <a:schemeClr val="dk1"/>
                          </a:solidFill>
                          <a:effectLst/>
                          <a:latin typeface="+mn-lt"/>
                          <a:ea typeface="+mn-ea"/>
                          <a:cs typeface="+mn-cs"/>
                        </a:rPr>
                        <a:t>827</a:t>
                      </a:r>
                      <a:r>
                        <a:rPr lang="zh-CN" altLang="en-US" sz="1100" b="0" i="0" kern="1200" dirty="0">
                          <a:solidFill>
                            <a:schemeClr val="dk1"/>
                          </a:solidFill>
                          <a:effectLst/>
                          <a:latin typeface="+mn-lt"/>
                          <a:ea typeface="+mn-ea"/>
                          <a:cs typeface="+mn-cs"/>
                        </a:rPr>
                        <a:t>电路原理</a:t>
                      </a:r>
                      <a:endParaRPr lang="zh-CN" altLang="en-US" sz="1100" dirty="0"/>
                    </a:p>
                    <a:p>
                      <a:endParaRPr lang="zh-CN" altLang="en-US" sz="1100" dirty="0"/>
                    </a:p>
                    <a:p>
                      <a:endParaRPr lang="zh-CN" altLang="en-US" sz="1100" dirty="0"/>
                    </a:p>
                  </a:txBody>
                  <a:tcPr/>
                </a:tc>
                <a:tc>
                  <a:txBody>
                    <a:bodyPr/>
                    <a:lstStyle/>
                    <a:p>
                      <a:r>
                        <a:rPr lang="zh-CN" altLang="en-US" sz="1100" dirty="0"/>
                        <a:t>控制理论</a:t>
                      </a:r>
                    </a:p>
                  </a:txBody>
                  <a:tcPr/>
                </a:tc>
                <a:tc>
                  <a:txBody>
                    <a:bodyPr/>
                    <a:lstStyle/>
                    <a:p>
                      <a:endParaRPr lang="zh-CN" altLang="en-US" sz="1100" dirty="0"/>
                    </a:p>
                  </a:txBody>
                  <a:tcPr/>
                </a:tc>
                <a:tc rowSpan="7">
                  <a:txBody>
                    <a:bodyPr/>
                    <a:lstStyle/>
                    <a:p>
                      <a:endParaRPr lang="en-US" altLang="zh-CN" sz="1100" dirty="0"/>
                    </a:p>
                    <a:p>
                      <a:endParaRPr lang="en-US" altLang="zh-CN" sz="1100" dirty="0"/>
                    </a:p>
                    <a:p>
                      <a:endParaRPr lang="en-US" altLang="zh-CN" sz="1100" dirty="0"/>
                    </a:p>
                    <a:p>
                      <a:endParaRPr lang="en-US" altLang="zh-CN" sz="1100" dirty="0"/>
                    </a:p>
                    <a:p>
                      <a:r>
                        <a:rPr lang="en-US" altLang="zh-CN" sz="1100" dirty="0"/>
                        <a:t>4</a:t>
                      </a:r>
                      <a:endParaRPr lang="zh-CN" altLang="en-US" sz="1100" dirty="0"/>
                    </a:p>
                  </a:txBody>
                  <a:tcPr/>
                </a:tc>
                <a:extLst>
                  <a:ext uri="{0D108BD9-81ED-4DB2-BD59-A6C34878D82A}">
                    <a16:rowId xmlns:a16="http://schemas.microsoft.com/office/drawing/2014/main" val="3214751658"/>
                  </a:ext>
                </a:extLst>
              </a:tr>
              <a:tr h="277672">
                <a:tc vMerge="1">
                  <a:txBody>
                    <a:bodyPr/>
                    <a:lstStyle/>
                    <a:p>
                      <a:endParaRPr lang="zh-CN" altLang="en-US" sz="1100" dirty="0"/>
                    </a:p>
                  </a:txBody>
                  <a:tcPr/>
                </a:tc>
                <a:tc>
                  <a:txBody>
                    <a:bodyPr/>
                    <a:lstStyle/>
                    <a:p>
                      <a:r>
                        <a:rPr lang="zh-CN" altLang="en-US" sz="1100" b="0" i="0" kern="1200" dirty="0">
                          <a:solidFill>
                            <a:schemeClr val="dk1"/>
                          </a:solidFill>
                          <a:effectLst/>
                          <a:latin typeface="+mn-lt"/>
                          <a:ea typeface="+mn-ea"/>
                          <a:cs typeface="+mn-cs"/>
                        </a:rPr>
                        <a:t>检测技术和自动化装置</a:t>
                      </a:r>
                      <a:endParaRPr lang="zh-CN" altLang="en-US" sz="1100" dirty="0"/>
                    </a:p>
                  </a:txBody>
                  <a:tcPr/>
                </a:tc>
                <a:tc vMerge="1">
                  <a:txBody>
                    <a:bodyPr/>
                    <a:lstStyle/>
                    <a:p>
                      <a:endParaRPr lang="zh-CN" altLang="en-US" sz="1100" dirty="0"/>
                    </a:p>
                  </a:txBody>
                  <a:tcPr/>
                </a:tc>
                <a:tc>
                  <a:txBody>
                    <a:bodyPr/>
                    <a:lstStyle/>
                    <a:p>
                      <a:r>
                        <a:rPr lang="zh-CN" altLang="en-US" sz="1100" dirty="0"/>
                        <a:t>模电数电</a:t>
                      </a:r>
                    </a:p>
                  </a:txBody>
                  <a:tcPr/>
                </a:tc>
                <a:tc>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338768405"/>
                  </a:ext>
                </a:extLst>
              </a:tr>
              <a:tr h="194362">
                <a:tc vMerge="1">
                  <a:txBody>
                    <a:bodyPr/>
                    <a:lstStyle/>
                    <a:p>
                      <a:endParaRPr lang="zh-CN" altLang="en-US" sz="1100" dirty="0"/>
                    </a:p>
                  </a:txBody>
                  <a:tcPr/>
                </a:tc>
                <a:tc>
                  <a:txBody>
                    <a:bodyPr/>
                    <a:lstStyle/>
                    <a:p>
                      <a:r>
                        <a:rPr lang="zh-CN" altLang="en-US" sz="1100" b="0" i="0" kern="1200" dirty="0">
                          <a:solidFill>
                            <a:schemeClr val="dk1"/>
                          </a:solidFill>
                          <a:effectLst/>
                          <a:latin typeface="+mn-lt"/>
                          <a:ea typeface="+mn-ea"/>
                          <a:cs typeface="+mn-cs"/>
                        </a:rPr>
                        <a:t>系统工程</a:t>
                      </a:r>
                      <a:endParaRPr lang="zh-CN" altLang="en-US" sz="1100" dirty="0"/>
                    </a:p>
                  </a:txBody>
                  <a:tcPr/>
                </a:tc>
                <a:tc vMerge="1">
                  <a:txBody>
                    <a:bodyPr/>
                    <a:lstStyle/>
                    <a:p>
                      <a:endParaRPr lang="zh-CN" altLang="en-US" sz="1100" dirty="0"/>
                    </a:p>
                  </a:txBody>
                  <a:tcPr/>
                </a:tc>
                <a:tc>
                  <a:txBody>
                    <a:bodyPr/>
                    <a:lstStyle/>
                    <a:p>
                      <a:r>
                        <a:rPr lang="zh-CN" altLang="en-US" sz="1100" dirty="0"/>
                        <a:t>运筹学或控制理论</a:t>
                      </a:r>
                    </a:p>
                  </a:txBody>
                  <a:tcPr/>
                </a:tc>
                <a:tc>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386604786"/>
                  </a:ext>
                </a:extLst>
              </a:tr>
              <a:tr h="319184">
                <a:tc vMerge="1">
                  <a:txBody>
                    <a:bodyPr/>
                    <a:lstStyle/>
                    <a:p>
                      <a:endParaRPr lang="zh-CN" altLang="en-US" sz="1100" dirty="0"/>
                    </a:p>
                  </a:txBody>
                  <a:tcPr/>
                </a:tc>
                <a:tc>
                  <a:txBody>
                    <a:bodyPr/>
                    <a:lstStyle/>
                    <a:p>
                      <a:r>
                        <a:rPr lang="zh-CN" altLang="en-US" sz="1100" b="0" i="0" kern="1200" dirty="0">
                          <a:solidFill>
                            <a:schemeClr val="dk1"/>
                          </a:solidFill>
                          <a:effectLst/>
                          <a:latin typeface="+mn-lt"/>
                          <a:ea typeface="+mn-ea"/>
                          <a:cs typeface="+mn-cs"/>
                        </a:rPr>
                        <a:t> 模式识别与智能系统</a:t>
                      </a:r>
                      <a:endParaRPr lang="zh-CN" altLang="en-US" sz="1100" dirty="0"/>
                    </a:p>
                  </a:txBody>
                  <a:tcPr/>
                </a:tc>
                <a:tc vMerge="1">
                  <a:txBody>
                    <a:bodyPr/>
                    <a:lstStyle/>
                    <a:p>
                      <a:endParaRPr lang="zh-CN" altLang="en-US" sz="1100" dirty="0"/>
                    </a:p>
                  </a:txBody>
                  <a:tcPr/>
                </a:tc>
                <a:tc>
                  <a:txBody>
                    <a:bodyPr/>
                    <a:lstStyle/>
                    <a:p>
                      <a:r>
                        <a:rPr lang="zh-CN" altLang="en-US" sz="1100" dirty="0"/>
                        <a:t>信号与系统</a:t>
                      </a:r>
                    </a:p>
                  </a:txBody>
                  <a:tcPr/>
                </a:tc>
                <a:tc>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653504925"/>
                  </a:ext>
                </a:extLst>
              </a:tr>
              <a:tr h="338181">
                <a:tc vMerge="1">
                  <a:txBody>
                    <a:bodyPr/>
                    <a:lstStyle/>
                    <a:p>
                      <a:endParaRPr lang="zh-CN" altLang="en-US" sz="1100" dirty="0"/>
                    </a:p>
                  </a:txBody>
                  <a:tcPr/>
                </a:tc>
                <a:tc>
                  <a:txBody>
                    <a:bodyPr/>
                    <a:lstStyle/>
                    <a:p>
                      <a:r>
                        <a:rPr lang="zh-CN" altLang="en-US" sz="1100" b="0" i="0" kern="1200" dirty="0">
                          <a:solidFill>
                            <a:schemeClr val="dk1"/>
                          </a:solidFill>
                          <a:effectLst/>
                          <a:latin typeface="+mn-lt"/>
                          <a:ea typeface="+mn-ea"/>
                          <a:cs typeface="+mn-cs"/>
                        </a:rPr>
                        <a:t>导航、制导与控制</a:t>
                      </a:r>
                      <a:endParaRPr lang="zh-CN" altLang="en-US" sz="1100" dirty="0"/>
                    </a:p>
                  </a:txBody>
                  <a:tcPr/>
                </a:tc>
                <a:tc vMerge="1">
                  <a:txBody>
                    <a:bodyPr/>
                    <a:lstStyle/>
                    <a:p>
                      <a:endParaRPr lang="zh-CN" altLang="en-US" sz="1100" dirty="0"/>
                    </a:p>
                  </a:txBody>
                  <a:tcPr/>
                </a:tc>
                <a:tc>
                  <a:txBody>
                    <a:bodyPr/>
                    <a:lstStyle/>
                    <a:p>
                      <a:r>
                        <a:rPr lang="zh-CN" altLang="en-US" sz="1100" dirty="0"/>
                        <a:t>控制理论</a:t>
                      </a:r>
                    </a:p>
                  </a:txBody>
                  <a:tcPr/>
                </a:tc>
                <a:tc>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896026333"/>
                  </a:ext>
                </a:extLst>
              </a:tr>
              <a:tr h="230358">
                <a:tc vMerge="1">
                  <a:txBody>
                    <a:bodyPr/>
                    <a:lstStyle/>
                    <a:p>
                      <a:endParaRPr lang="zh-CN" altLang="en-US" sz="1100" dirty="0"/>
                    </a:p>
                  </a:txBody>
                  <a:tcPr/>
                </a:tc>
                <a:tc>
                  <a:txBody>
                    <a:bodyPr/>
                    <a:lstStyle/>
                    <a:p>
                      <a:r>
                        <a:rPr lang="zh-CN" altLang="en-US" sz="1100" dirty="0"/>
                        <a:t>企业信息化系统与工程</a:t>
                      </a:r>
                    </a:p>
                  </a:txBody>
                  <a:tcPr/>
                </a:tc>
                <a:tc vMerge="1">
                  <a:txBody>
                    <a:bodyPr/>
                    <a:lstStyle/>
                    <a:p>
                      <a:endParaRPr lang="zh-CN" altLang="en-US" sz="1100" dirty="0"/>
                    </a:p>
                  </a:txBody>
                  <a:tcPr/>
                </a:tc>
                <a:tc>
                  <a:txBody>
                    <a:bodyPr/>
                    <a:lstStyle/>
                    <a:p>
                      <a:r>
                        <a:rPr lang="zh-CN" altLang="en-US" sz="1100" dirty="0"/>
                        <a:t>控制理论</a:t>
                      </a:r>
                    </a:p>
                  </a:txBody>
                  <a:tcPr/>
                </a:tc>
                <a:tc>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4059364185"/>
                  </a:ext>
                </a:extLst>
              </a:tr>
              <a:tr h="252871">
                <a:tc vMerge="1">
                  <a:txBody>
                    <a:bodyPr/>
                    <a:lstStyle/>
                    <a:p>
                      <a:endParaRPr lang="zh-CN" altLang="en-US" sz="1100" dirty="0"/>
                    </a:p>
                  </a:txBody>
                  <a:tcPr/>
                </a:tc>
                <a:tc>
                  <a:txBody>
                    <a:bodyPr/>
                    <a:lstStyle/>
                    <a:p>
                      <a:r>
                        <a:rPr lang="zh-CN" altLang="en-US" sz="1100" dirty="0"/>
                        <a:t>生物信息学</a:t>
                      </a:r>
                    </a:p>
                  </a:txBody>
                  <a:tcPr/>
                </a:tc>
                <a:tc vMerge="1">
                  <a:txBody>
                    <a:bodyPr/>
                    <a:lstStyle/>
                    <a:p>
                      <a:endParaRPr lang="zh-CN" altLang="en-US" sz="1100" dirty="0"/>
                    </a:p>
                  </a:txBody>
                  <a:tcPr/>
                </a:tc>
                <a:tc>
                  <a:txBody>
                    <a:bodyPr/>
                    <a:lstStyle/>
                    <a:p>
                      <a:r>
                        <a:rPr lang="zh-CN" altLang="en-US" sz="1100" dirty="0"/>
                        <a:t>信号与系统</a:t>
                      </a:r>
                    </a:p>
                  </a:txBody>
                  <a:tcPr/>
                </a:tc>
                <a:tc>
                  <a:txBody>
                    <a:bodyPr/>
                    <a:lstStyle/>
                    <a:p>
                      <a:r>
                        <a:rPr lang="zh-CN" altLang="en-US" sz="1100" dirty="0"/>
                        <a:t>研究神经网络、人工智能</a:t>
                      </a:r>
                    </a:p>
                  </a:txBody>
                  <a:tcPr/>
                </a:tc>
                <a:tc vMerge="1">
                  <a:txBody>
                    <a:bodyPr/>
                    <a:lstStyle/>
                    <a:p>
                      <a:endParaRPr lang="zh-CN" altLang="en-US" sz="1100" dirty="0"/>
                    </a:p>
                  </a:txBody>
                  <a:tcPr/>
                </a:tc>
                <a:extLst>
                  <a:ext uri="{0D108BD9-81ED-4DB2-BD59-A6C34878D82A}">
                    <a16:rowId xmlns:a16="http://schemas.microsoft.com/office/drawing/2014/main" val="1528545560"/>
                  </a:ext>
                </a:extLst>
              </a:tr>
              <a:tr h="715181">
                <a:tc>
                  <a:txBody>
                    <a:bodyPr/>
                    <a:lstStyle/>
                    <a:p>
                      <a:endParaRPr lang="en-US" altLang="zh-CN" sz="1100" dirty="0"/>
                    </a:p>
                    <a:p>
                      <a:endParaRPr lang="en-US" altLang="zh-CN" sz="1100" dirty="0"/>
                    </a:p>
                    <a:p>
                      <a:r>
                        <a:rPr lang="zh-CN" altLang="en-US" sz="1100" dirty="0"/>
                        <a:t>深圳</a:t>
                      </a:r>
                    </a:p>
                  </a:txBody>
                  <a:tcPr/>
                </a:tc>
                <a:tc>
                  <a:txBody>
                    <a:bodyPr/>
                    <a:lstStyle/>
                    <a:p>
                      <a:endParaRPr lang="en-US" altLang="zh-CN" sz="1100" dirty="0"/>
                    </a:p>
                    <a:p>
                      <a:endParaRPr lang="en-US" altLang="zh-CN" sz="1100" dirty="0"/>
                    </a:p>
                    <a:p>
                      <a:r>
                        <a:rPr lang="zh-CN" altLang="en-US" sz="1100" dirty="0"/>
                        <a:t>人工智能</a:t>
                      </a:r>
                    </a:p>
                  </a:txBody>
                  <a:tcPr/>
                </a:tc>
                <a:tc vMerge="1">
                  <a:txBody>
                    <a:bodyPr/>
                    <a:lstStyle/>
                    <a:p>
                      <a:endParaRPr lang="zh-CN" altLang="en-US" sz="1100" dirty="0"/>
                    </a:p>
                  </a:txBody>
                  <a:tcPr/>
                </a:tc>
                <a:tc>
                  <a:txBody>
                    <a:bodyPr/>
                    <a:lstStyle/>
                    <a:p>
                      <a:r>
                        <a:rPr lang="zh-CN" altLang="en-US" sz="1100" dirty="0"/>
                        <a:t>笔试：（在北京）概率论，高数、线代。</a:t>
                      </a:r>
                      <a:endParaRPr lang="en-US" altLang="zh-CN" sz="1100" dirty="0"/>
                    </a:p>
                    <a:p>
                      <a:r>
                        <a:rPr lang="zh-CN" altLang="en-US" sz="1100" dirty="0"/>
                        <a:t>面试：英语、模式识别、人工智能导论、机器学习、电路、信号与系统</a:t>
                      </a:r>
                    </a:p>
                  </a:txBody>
                  <a:tcPr/>
                </a:tc>
                <a:tc>
                  <a:txBody>
                    <a:bodyPr/>
                    <a:lstStyle/>
                    <a:p>
                      <a:r>
                        <a:rPr lang="zh-CN" altLang="en-US" sz="1100" dirty="0"/>
                        <a:t>（今年以前属于本部自动化系，</a:t>
                      </a:r>
                      <a:r>
                        <a:rPr lang="en-US" altLang="zh-CN" sz="1100" dirty="0"/>
                        <a:t>2020</a:t>
                      </a:r>
                      <a:r>
                        <a:rPr lang="zh-CN" altLang="en-US" sz="1100" dirty="0"/>
                        <a:t>年开始以独立招生代码招生）</a:t>
                      </a:r>
                    </a:p>
                  </a:txBody>
                  <a:tcPr/>
                </a:tc>
                <a:tc>
                  <a:txBody>
                    <a:bodyPr/>
                    <a:lstStyle/>
                    <a:p>
                      <a:endParaRPr lang="en-US" altLang="zh-CN" sz="1100" dirty="0"/>
                    </a:p>
                    <a:p>
                      <a:endParaRPr lang="en-US" altLang="zh-CN" sz="1100" dirty="0"/>
                    </a:p>
                    <a:p>
                      <a:r>
                        <a:rPr lang="en-US" altLang="zh-CN" sz="1100" dirty="0"/>
                        <a:t>29</a:t>
                      </a:r>
                      <a:endParaRPr lang="zh-CN" altLang="en-US" sz="1100" dirty="0"/>
                    </a:p>
                  </a:txBody>
                  <a:tcPr/>
                </a:tc>
                <a:extLst>
                  <a:ext uri="{0D108BD9-81ED-4DB2-BD59-A6C34878D82A}">
                    <a16:rowId xmlns:a16="http://schemas.microsoft.com/office/drawing/2014/main" val="713667681"/>
                  </a:ext>
                </a:extLst>
              </a:tr>
              <a:tr h="715181">
                <a:tc>
                  <a:txBody>
                    <a:bodyPr/>
                    <a:lstStyle/>
                    <a:p>
                      <a:endParaRPr lang="en-US" altLang="zh-CN" sz="1100" dirty="0"/>
                    </a:p>
                    <a:p>
                      <a:endParaRPr lang="en-US" altLang="zh-CN" sz="1100" dirty="0"/>
                    </a:p>
                    <a:p>
                      <a:endParaRPr lang="en-US" altLang="zh-CN" sz="1100" dirty="0"/>
                    </a:p>
                    <a:p>
                      <a:r>
                        <a:rPr lang="zh-CN" altLang="en-US" sz="1100" dirty="0"/>
                        <a:t>深圳</a:t>
                      </a:r>
                      <a:r>
                        <a:rPr lang="en-US" altLang="zh-CN" sz="1100" dirty="0"/>
                        <a:t>+</a:t>
                      </a:r>
                      <a:r>
                        <a:rPr lang="zh-CN" altLang="en-US" sz="1100" dirty="0"/>
                        <a:t>贵州</a:t>
                      </a:r>
                    </a:p>
                  </a:txBody>
                  <a:tcPr/>
                </a:tc>
                <a:tc>
                  <a:txBody>
                    <a:bodyPr/>
                    <a:lstStyle/>
                    <a:p>
                      <a:endParaRPr lang="en-US" altLang="zh-CN" sz="1100" dirty="0"/>
                    </a:p>
                    <a:p>
                      <a:endParaRPr lang="en-US" altLang="zh-CN" sz="1100" dirty="0"/>
                    </a:p>
                    <a:p>
                      <a:endParaRPr lang="en-US" altLang="zh-CN" sz="1100" dirty="0"/>
                    </a:p>
                    <a:p>
                      <a:r>
                        <a:rPr lang="zh-CN" altLang="en-US" sz="1100" dirty="0"/>
                        <a:t>大数据工程</a:t>
                      </a:r>
                    </a:p>
                  </a:txBody>
                  <a:tcPr/>
                </a:tc>
                <a:tc>
                  <a:txBody>
                    <a:bodyPr/>
                    <a:lstStyle/>
                    <a:p>
                      <a:r>
                        <a:rPr lang="zh-CN" altLang="en-US" sz="1100" dirty="0"/>
                        <a:t>①</a:t>
                      </a:r>
                      <a:r>
                        <a:rPr lang="en-US" altLang="zh-CN" sz="1100" dirty="0"/>
                        <a:t>101 </a:t>
                      </a:r>
                      <a:r>
                        <a:rPr lang="zh-CN" altLang="en-US" sz="1100" dirty="0"/>
                        <a:t>思想政治理论②</a:t>
                      </a:r>
                      <a:r>
                        <a:rPr lang="en-US" altLang="zh-CN" sz="1100" dirty="0"/>
                        <a:t>201 </a:t>
                      </a:r>
                      <a:r>
                        <a:rPr lang="zh-CN" altLang="en-US" sz="1100" dirty="0"/>
                        <a:t>英语 一③</a:t>
                      </a:r>
                      <a:r>
                        <a:rPr lang="en-US" altLang="zh-CN" sz="1100" dirty="0"/>
                        <a:t>301 </a:t>
                      </a:r>
                      <a:r>
                        <a:rPr lang="zh-CN" altLang="en-US" sz="1100" dirty="0"/>
                        <a:t>数学一④</a:t>
                      </a:r>
                      <a:r>
                        <a:rPr lang="en-US" altLang="zh-CN" sz="1100" dirty="0"/>
                        <a:t>827 </a:t>
                      </a:r>
                      <a:r>
                        <a:rPr lang="zh-CN" altLang="en-US" sz="1100" dirty="0"/>
                        <a:t>电路原理 或 </a:t>
                      </a:r>
                      <a:r>
                        <a:rPr lang="en-US" altLang="zh-CN" sz="1100" dirty="0"/>
                        <a:t>912 </a:t>
                      </a:r>
                      <a:r>
                        <a:rPr lang="zh-CN" altLang="en-US" sz="1100" dirty="0"/>
                        <a:t>计算机专业基础综合 或 </a:t>
                      </a:r>
                      <a:r>
                        <a:rPr lang="en-US" altLang="zh-CN" sz="1100" dirty="0"/>
                        <a:t>828 </a:t>
                      </a:r>
                      <a:r>
                        <a:rPr lang="zh-CN" altLang="en-US" sz="1100" dirty="0"/>
                        <a:t>信号与系统 或 </a:t>
                      </a:r>
                      <a:r>
                        <a:rPr lang="en-US" altLang="zh-CN" sz="1100" dirty="0"/>
                        <a:t>914 </a:t>
                      </a:r>
                      <a:r>
                        <a:rPr lang="zh-CN" altLang="en-US" sz="1100" dirty="0"/>
                        <a:t>软件工 程基础综合</a:t>
                      </a:r>
                    </a:p>
                  </a:txBody>
                  <a:tcPr/>
                </a:tc>
                <a:tc>
                  <a:txBody>
                    <a:bodyPr/>
                    <a:lstStyle/>
                    <a:p>
                      <a:r>
                        <a:rPr lang="zh-CN" altLang="en-US" sz="1100" dirty="0"/>
                        <a:t>控制理论（经典控制 及现代控制）、电子技术 （模拟电子技术及数字电 子技术）、运筹学、信号与 系统、编译原理和数据库 原理、现代通信原理、软 件工程专业综合七科中选 一门。 </a:t>
                      </a:r>
                    </a:p>
                  </a:txBody>
                  <a:tcPr/>
                </a:tc>
                <a:tc>
                  <a:txBody>
                    <a:bodyPr/>
                    <a:lstStyle/>
                    <a:p>
                      <a:r>
                        <a:rPr lang="zh-CN" altLang="en-US" sz="1100" dirty="0"/>
                        <a:t>第一学期和最后一学期在 深圳研究生院培养，中间 三个学期在贵州省培养。</a:t>
                      </a:r>
                    </a:p>
                  </a:txBody>
                  <a:tcPr/>
                </a:tc>
                <a:tc>
                  <a:txBody>
                    <a:bodyPr/>
                    <a:lstStyle/>
                    <a:p>
                      <a:endParaRPr lang="en-US" altLang="zh-CN" sz="1100" dirty="0"/>
                    </a:p>
                    <a:p>
                      <a:endParaRPr lang="en-US" altLang="zh-CN" sz="1100" dirty="0"/>
                    </a:p>
                    <a:p>
                      <a:endParaRPr lang="en-US" altLang="zh-CN" sz="1100" dirty="0"/>
                    </a:p>
                    <a:p>
                      <a:r>
                        <a:rPr lang="en-US" altLang="zh-CN" sz="1100" dirty="0"/>
                        <a:t>15</a:t>
                      </a:r>
                      <a:endParaRPr lang="zh-CN" altLang="en-US" sz="1100" dirty="0"/>
                    </a:p>
                  </a:txBody>
                  <a:tcPr/>
                </a:tc>
                <a:extLst>
                  <a:ext uri="{0D108BD9-81ED-4DB2-BD59-A6C34878D82A}">
                    <a16:rowId xmlns:a16="http://schemas.microsoft.com/office/drawing/2014/main" val="779181179"/>
                  </a:ext>
                </a:extLst>
              </a:tr>
            </a:tbl>
          </a:graphicData>
        </a:graphic>
      </p:graphicFrame>
      <p:sp>
        <p:nvSpPr>
          <p:cNvPr id="5" name="文本框 4">
            <a:extLst>
              <a:ext uri="{FF2B5EF4-FFF2-40B4-BE49-F238E27FC236}">
                <a16:creationId xmlns:a16="http://schemas.microsoft.com/office/drawing/2014/main" id="{80E24361-CF28-43F2-A44F-78E59FCAED4D}"/>
              </a:ext>
            </a:extLst>
          </p:cNvPr>
          <p:cNvSpPr txBox="1"/>
          <p:nvPr/>
        </p:nvSpPr>
        <p:spPr>
          <a:xfrm>
            <a:off x="336883" y="875497"/>
            <a:ext cx="2310063" cy="584775"/>
          </a:xfrm>
          <a:prstGeom prst="rect">
            <a:avLst/>
          </a:prstGeom>
          <a:noFill/>
        </p:spPr>
        <p:txBody>
          <a:bodyPr wrap="square" rtlCol="0">
            <a:spAutoFit/>
          </a:bodyPr>
          <a:lstStyle/>
          <a:p>
            <a:r>
              <a:rPr lang="zh-CN" altLang="en-US" sz="3200" b="1" dirty="0">
                <a:solidFill>
                  <a:srgbClr val="7030A0"/>
                </a:solidFill>
                <a:latin typeface="华文新魏" panose="02010800040101010101" pitchFamily="2" charset="-122"/>
                <a:ea typeface="华文新魏" panose="02010800040101010101" pitchFamily="2" charset="-122"/>
              </a:rPr>
              <a:t>清华大学</a:t>
            </a:r>
          </a:p>
        </p:txBody>
      </p:sp>
    </p:spTree>
    <p:extLst>
      <p:ext uri="{BB962C8B-B14F-4D97-AF65-F5344CB8AC3E}">
        <p14:creationId xmlns:p14="http://schemas.microsoft.com/office/powerpoint/2010/main" val="1151877348"/>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14258"/>
      </a:dk2>
      <a:lt2>
        <a:srgbClr val="E7E6E6"/>
      </a:lt2>
      <a:accent1>
        <a:srgbClr val="1F8972"/>
      </a:accent1>
      <a:accent2>
        <a:srgbClr val="BFDB33"/>
      </a:accent2>
      <a:accent3>
        <a:srgbClr val="FD7400"/>
      </a:accent3>
      <a:accent4>
        <a:srgbClr val="FFE014"/>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2611</Words>
  <Application>Microsoft Macintosh PowerPoint</Application>
  <PresentationFormat>宽屏</PresentationFormat>
  <Paragraphs>424</Paragraphs>
  <Slides>14</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华文新魏</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Microsoft Office User</cp:lastModifiedBy>
  <cp:revision>146</cp:revision>
  <dcterms:created xsi:type="dcterms:W3CDTF">2014-12-13T15:55:00Z</dcterms:created>
  <dcterms:modified xsi:type="dcterms:W3CDTF">2019-11-20T03:49:41Z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