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2021</a:t>
            </a:r>
          </a:p>
        </p:txBody>
      </p:sp>
      <p:pic>
        <p:nvPicPr>
          <p:cNvPr id="13" name="图形 12" descr="讲师">
            <a:extLst>
              <a:ext uri="{FF2B5EF4-FFF2-40B4-BE49-F238E27FC236}">
                <a16:creationId xmlns:a16="http://schemas.microsoft.com/office/drawing/2014/main" id="{F26CBB10-C103-44A7-BA09-70E83DA443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自动化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25C1EF-1ED3-4F01-BB12-A6193999568D}"/>
              </a:ext>
            </a:extLst>
          </p:cNvPr>
          <p:cNvSpPr/>
          <p:nvPr/>
        </p:nvSpPr>
        <p:spPr>
          <a:xfrm>
            <a:off x="7096867" y="50880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范声思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8B8058-33CC-4C2E-A238-AA43FE0A805E}"/>
              </a:ext>
            </a:extLst>
          </p:cNvPr>
          <p:cNvSpPr txBox="1"/>
          <p:nvPr/>
        </p:nvSpPr>
        <p:spPr>
          <a:xfrm>
            <a:off x="3579926" y="3868455"/>
            <a:ext cx="5032147" cy="923330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考研经验分享会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32E90CD-DD19-4897-8BB7-50EE348CE838}"/>
              </a:ext>
            </a:extLst>
          </p:cNvPr>
          <p:cNvSpPr/>
          <p:nvPr/>
        </p:nvSpPr>
        <p:spPr>
          <a:xfrm>
            <a:off x="4525317" y="5527298"/>
            <a:ext cx="219807" cy="270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E6032-F358-4B5E-8E12-4B4D9871C5BA}"/>
              </a:ext>
            </a:extLst>
          </p:cNvPr>
          <p:cNvSpPr/>
          <p:nvPr/>
        </p:nvSpPr>
        <p:spPr>
          <a:xfrm>
            <a:off x="4081222" y="58331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控制工程</a:t>
            </a: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心态、自律</a:t>
            </a:r>
          </a:p>
        </p:txBody>
      </p:sp>
    </p:spTree>
    <p:extLst>
      <p:ext uri="{BB962C8B-B14F-4D97-AF65-F5344CB8AC3E}">
        <p14:creationId xmlns:p14="http://schemas.microsoft.com/office/powerpoint/2010/main" val="38128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心态、自律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6D45CD-9297-41FC-83C7-5B55C0D531C5}"/>
              </a:ext>
            </a:extLst>
          </p:cNvPr>
          <p:cNvSpPr txBox="1"/>
          <p:nvPr/>
        </p:nvSpPr>
        <p:spPr>
          <a:xfrm>
            <a:off x="1184367" y="1099746"/>
            <a:ext cx="6054633" cy="41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做好心理准备，考研很难，一定要坚持下去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想读研就别找工作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没自律就别在宿舍自习，也别带手机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前期坚持锻炼，后期注意休息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多和家人、同学交流沟通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辩证地看网上的经验贴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考研就像是黑屋子里洗衣服，只有最后才能重见天日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B9CCE83-F38F-4277-AE65-DEA837DF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75643"/>
              </p:ext>
            </p:extLst>
          </p:nvPr>
        </p:nvGraphicFramePr>
        <p:xfrm>
          <a:off x="7829549" y="1803400"/>
          <a:ext cx="36829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455">
                  <a:extLst>
                    <a:ext uri="{9D8B030D-6E8A-4147-A177-3AD203B41FA5}">
                      <a16:colId xmlns:a16="http://schemas.microsoft.com/office/drawing/2014/main" val="1399544284"/>
                    </a:ext>
                  </a:extLst>
                </a:gridCol>
                <a:gridCol w="1841455">
                  <a:extLst>
                    <a:ext uri="{9D8B030D-6E8A-4147-A177-3AD203B41FA5}">
                      <a16:colId xmlns:a16="http://schemas.microsoft.com/office/drawing/2014/main" val="11827107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8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午饭、午休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2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5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晚饭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跑步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结束自习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8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睡觉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79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D45E04E-AEA7-4A76-8896-F4441F6B27E3}"/>
              </a:ext>
            </a:extLst>
          </p:cNvPr>
          <p:cNvSpPr txBox="1"/>
          <p:nvPr/>
        </p:nvSpPr>
        <p:spPr>
          <a:xfrm>
            <a:off x="8528003" y="5692214"/>
            <a:ext cx="2285999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每天学习时间≥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+mn-lt"/>
              </a:rPr>
              <a:t>12h</a:t>
            </a:r>
          </a:p>
        </p:txBody>
      </p:sp>
    </p:spTree>
    <p:extLst>
      <p:ext uri="{BB962C8B-B14F-4D97-AF65-F5344CB8AC3E}">
        <p14:creationId xmlns:p14="http://schemas.microsoft.com/office/powerpoint/2010/main" val="42277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4194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其他小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tip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86A68-AA36-4481-A90D-1C762B7A5565}"/>
              </a:ext>
            </a:extLst>
          </p:cNvPr>
          <p:cNvSpPr txBox="1"/>
          <p:nvPr/>
        </p:nvSpPr>
        <p:spPr>
          <a:xfrm>
            <a:off x="1381707" y="928352"/>
            <a:ext cx="2285999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做好记录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371F68-1B44-4713-8726-67E6384F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07" y="1705050"/>
            <a:ext cx="9109271" cy="47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其他小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tip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86A68-AA36-4481-A90D-1C762B7A5565}"/>
              </a:ext>
            </a:extLst>
          </p:cNvPr>
          <p:cNvSpPr txBox="1"/>
          <p:nvPr/>
        </p:nvSpPr>
        <p:spPr>
          <a:xfrm>
            <a:off x="1009650" y="1509377"/>
            <a:ext cx="197167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背诵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重复是记忆之母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C1472C-6D3C-4513-AF30-BC5566AF8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10" y="1179358"/>
            <a:ext cx="4522066" cy="55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其他小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tip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86A68-AA36-4481-A90D-1C762B7A5565}"/>
              </a:ext>
            </a:extLst>
          </p:cNvPr>
          <p:cNvSpPr txBox="1"/>
          <p:nvPr/>
        </p:nvSpPr>
        <p:spPr>
          <a:xfrm>
            <a:off x="4867345" y="2327062"/>
            <a:ext cx="2137996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cs typeface="+mn-ea"/>
                <a:sym typeface="+mn-lt"/>
              </a:rPr>
              <a:t>数学竞赛</a:t>
            </a:r>
            <a:endParaRPr lang="en-US" altLang="zh-CN" sz="36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0070C0"/>
                </a:solidFill>
                <a:cs typeface="+mn-ea"/>
                <a:sym typeface="+mn-lt"/>
              </a:rPr>
              <a:t>六级</a:t>
            </a:r>
            <a:endParaRPr lang="en-US" altLang="zh-CN" sz="36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9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5005581" y="3297750"/>
            <a:ext cx="275423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B8C7AA-D85F-42A1-AC1B-96814C51548D}"/>
              </a:ext>
            </a:extLst>
          </p:cNvPr>
          <p:cNvSpPr txBox="1"/>
          <p:nvPr/>
        </p:nvSpPr>
        <p:spPr>
          <a:xfrm>
            <a:off x="2273970" y="1724589"/>
            <a:ext cx="764405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更多资料：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+mn-lt"/>
              </a:rPr>
              <a:t>https://github.com/ShengsiFan/PG-entrance-exam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015891" y="1030785"/>
            <a:ext cx="438467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 ONE/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准备工作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377736" y="1853734"/>
            <a:ext cx="438467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 TWO/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单科备考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77736" y="3882347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 THREE/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心态、自律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2A702-822F-493F-B824-EFCC45B54102}"/>
              </a:ext>
            </a:extLst>
          </p:cNvPr>
          <p:cNvSpPr txBox="1"/>
          <p:nvPr/>
        </p:nvSpPr>
        <p:spPr>
          <a:xfrm>
            <a:off x="5015891" y="4688833"/>
            <a:ext cx="4384675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PART FOUR/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其他小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Tip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准备工作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7BA814-9BC1-4904-98F0-C7A9B0A43ED3}"/>
              </a:ext>
            </a:extLst>
          </p:cNvPr>
          <p:cNvSpPr txBox="1"/>
          <p:nvPr/>
        </p:nvSpPr>
        <p:spPr>
          <a:xfrm>
            <a:off x="4660015" y="5138178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目标院校确定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9D7E21-5A7E-407A-AE28-6ABDF52B6247}"/>
              </a:ext>
            </a:extLst>
          </p:cNvPr>
          <p:cNvSpPr txBox="1"/>
          <p:nvPr/>
        </p:nvSpPr>
        <p:spPr>
          <a:xfrm>
            <a:off x="6894290" y="5144208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信息搜集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1F670C-1413-4FCE-9447-A8EEC926FA54}"/>
              </a:ext>
            </a:extLst>
          </p:cNvPr>
          <p:cNvSpPr txBox="1"/>
          <p:nvPr/>
        </p:nvSpPr>
        <p:spPr>
          <a:xfrm>
            <a:off x="4660014" y="5521187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资料搜集</a:t>
            </a:r>
          </a:p>
        </p:txBody>
      </p:sp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准备工作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FA05A0-7F5F-42A4-8360-3A13196B980E}"/>
              </a:ext>
            </a:extLst>
          </p:cNvPr>
          <p:cNvSpPr txBox="1"/>
          <p:nvPr/>
        </p:nvSpPr>
        <p:spPr>
          <a:xfrm>
            <a:off x="898795" y="2671882"/>
            <a:ext cx="2534455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目标院校确定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备考前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本校或往上考，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清华、浙大、上交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0B1535F-3B46-4E77-B4FD-C7D081ED7270}"/>
              </a:ext>
            </a:extLst>
          </p:cNvPr>
          <p:cNvSpPr txBox="1"/>
          <p:nvPr/>
        </p:nvSpPr>
        <p:spPr>
          <a:xfrm>
            <a:off x="3952875" y="2671882"/>
            <a:ext cx="360045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资料搜集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各种考研群（贵，质量未知）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知乎等平台有免费的提供（琐碎，需要自己整理）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淘宝（擦亮眼睛）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公众号（考研兔、大鱼考研）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23FEA1F-D8BF-4863-A921-D9975807D142}"/>
              </a:ext>
            </a:extLst>
          </p:cNvPr>
          <p:cNvSpPr txBox="1"/>
          <p:nvPr/>
        </p:nvSpPr>
        <p:spPr>
          <a:xfrm>
            <a:off x="8439435" y="2671882"/>
            <a:ext cx="2534455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信息搜集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各个学校的研招网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深圳招生办公众号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单科备考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7BA814-9BC1-4904-98F0-C7A9B0A43ED3}"/>
              </a:ext>
            </a:extLst>
          </p:cNvPr>
          <p:cNvSpPr txBox="1"/>
          <p:nvPr/>
        </p:nvSpPr>
        <p:spPr>
          <a:xfrm>
            <a:off x="4660015" y="5138178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数学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142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9D7E21-5A7E-407A-AE28-6ABDF52B6247}"/>
              </a:ext>
            </a:extLst>
          </p:cNvPr>
          <p:cNvSpPr txBox="1"/>
          <p:nvPr/>
        </p:nvSpPr>
        <p:spPr>
          <a:xfrm>
            <a:off x="6894290" y="5144208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英语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77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1F670C-1413-4FCE-9447-A8EEC926FA54}"/>
              </a:ext>
            </a:extLst>
          </p:cNvPr>
          <p:cNvSpPr txBox="1"/>
          <p:nvPr/>
        </p:nvSpPr>
        <p:spPr>
          <a:xfrm>
            <a:off x="4660014" y="5521187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政治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3DA1F4-61D0-4183-95B1-D4009070A8B2}"/>
              </a:ext>
            </a:extLst>
          </p:cNvPr>
          <p:cNvSpPr txBox="1"/>
          <p:nvPr/>
        </p:nvSpPr>
        <p:spPr>
          <a:xfrm>
            <a:off x="6894290" y="5521187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专业课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110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1A3D29-3E94-4749-906D-F36852D747EA}"/>
              </a:ext>
            </a:extLst>
          </p:cNvPr>
          <p:cNvSpPr txBox="1"/>
          <p:nvPr/>
        </p:nvSpPr>
        <p:spPr>
          <a:xfrm>
            <a:off x="4660013" y="5904196"/>
            <a:ext cx="1611085" cy="369332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总分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411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0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CA20AE40-3562-49CA-8CB3-637FD57D8F17}"/>
              </a:ext>
            </a:extLst>
          </p:cNvPr>
          <p:cNvSpPr/>
          <p:nvPr/>
        </p:nvSpPr>
        <p:spPr>
          <a:xfrm>
            <a:off x="798194" y="2761959"/>
            <a:ext cx="10874327" cy="439615"/>
          </a:xfrm>
          <a:prstGeom prst="rightArrow">
            <a:avLst>
              <a:gd name="adj1" fmla="val 30800"/>
              <a:gd name="adj2" fmla="val 468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数学（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142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55EAFF-3E7A-4093-96CC-D9DF9630CC5A}"/>
              </a:ext>
            </a:extLst>
          </p:cNvPr>
          <p:cNvSpPr/>
          <p:nvPr/>
        </p:nvSpPr>
        <p:spPr>
          <a:xfrm>
            <a:off x="1192090" y="2609851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月中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1FB723-1B55-4354-9C0B-6E40CA2F7761}"/>
              </a:ext>
            </a:extLst>
          </p:cNvPr>
          <p:cNvSpPr/>
          <p:nvPr/>
        </p:nvSpPr>
        <p:spPr>
          <a:xfrm>
            <a:off x="4797899" y="2609850"/>
            <a:ext cx="822969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月中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7C73D7F-82D9-4544-B678-CD5D01D941D4}"/>
              </a:ext>
            </a:extLst>
          </p:cNvPr>
          <p:cNvSpPr/>
          <p:nvPr/>
        </p:nvSpPr>
        <p:spPr>
          <a:xfrm>
            <a:off x="3002393" y="2609850"/>
            <a:ext cx="822969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月中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F03E9C-7960-4031-BE40-BFE92E9EF1F8}"/>
              </a:ext>
            </a:extLst>
          </p:cNvPr>
          <p:cNvSpPr/>
          <p:nvPr/>
        </p:nvSpPr>
        <p:spPr>
          <a:xfrm>
            <a:off x="6593405" y="2609850"/>
            <a:ext cx="872267" cy="774043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月中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0769D6-8EB9-494B-AA9B-97834C60D39F}"/>
              </a:ext>
            </a:extLst>
          </p:cNvPr>
          <p:cNvSpPr/>
          <p:nvPr/>
        </p:nvSpPr>
        <p:spPr>
          <a:xfrm>
            <a:off x="10157457" y="2432546"/>
            <a:ext cx="850804" cy="850804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终</a:t>
            </a:r>
          </a:p>
        </p:txBody>
      </p:sp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24E11A69-8CCA-4800-A11E-301BDD20AD86}"/>
              </a:ext>
            </a:extLst>
          </p:cNvPr>
          <p:cNvSpPr/>
          <p:nvPr/>
        </p:nvSpPr>
        <p:spPr>
          <a:xfrm>
            <a:off x="1668589" y="882705"/>
            <a:ext cx="1954002" cy="1346145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李永乐全书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地毯式扫一遍所有知识点、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《660》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带着做</a:t>
            </a:r>
          </a:p>
          <a:p>
            <a:pPr algn="ctr"/>
            <a:endParaRPr lang="zh-CN" altLang="en-US" dirty="0"/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10094F4E-9F8F-4E8E-BAAA-14CA3A1D1755}"/>
              </a:ext>
            </a:extLst>
          </p:cNvPr>
          <p:cNvSpPr/>
          <p:nvPr/>
        </p:nvSpPr>
        <p:spPr>
          <a:xfrm>
            <a:off x="3499834" y="3471651"/>
            <a:ext cx="1835923" cy="1422441"/>
          </a:xfrm>
          <a:prstGeom prst="wedgeRoundRectCallout">
            <a:avLst>
              <a:gd name="adj1" fmla="val -20300"/>
              <a:gd name="adj2" fmla="val -659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每一章梳理一个框架出来、做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《330》</a:t>
            </a: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1-2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套真题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开始整理错题</a:t>
            </a:r>
            <a:endParaRPr lang="zh-CN" altLang="en-US" dirty="0"/>
          </a:p>
        </p:txBody>
      </p:sp>
      <p:sp>
        <p:nvSpPr>
          <p:cNvPr id="56" name="对话气泡: 圆角矩形 55">
            <a:extLst>
              <a:ext uri="{FF2B5EF4-FFF2-40B4-BE49-F238E27FC236}">
                <a16:creationId xmlns:a16="http://schemas.microsoft.com/office/drawing/2014/main" id="{174B5CB4-0751-4182-B331-3209E4FF5F13}"/>
              </a:ext>
            </a:extLst>
          </p:cNvPr>
          <p:cNvSpPr/>
          <p:nvPr/>
        </p:nvSpPr>
        <p:spPr>
          <a:xfrm>
            <a:off x="5341022" y="1284222"/>
            <a:ext cx="1954002" cy="1021131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每天定时一套真题，用答题纸</a:t>
            </a:r>
          </a:p>
          <a:p>
            <a:pPr algn="ctr"/>
            <a:endParaRPr lang="zh-CN" altLang="en-US" dirty="0"/>
          </a:p>
        </p:txBody>
      </p:sp>
      <p:sp>
        <p:nvSpPr>
          <p:cNvPr id="58" name="对话气泡: 圆角矩形 57">
            <a:extLst>
              <a:ext uri="{FF2B5EF4-FFF2-40B4-BE49-F238E27FC236}">
                <a16:creationId xmlns:a16="http://schemas.microsoft.com/office/drawing/2014/main" id="{E1FED450-9AD9-4DB7-A90E-5C7DFE251F84}"/>
              </a:ext>
            </a:extLst>
          </p:cNvPr>
          <p:cNvSpPr/>
          <p:nvPr/>
        </p:nvSpPr>
        <p:spPr>
          <a:xfrm>
            <a:off x="7295024" y="3618622"/>
            <a:ext cx="2862433" cy="1275470"/>
          </a:xfrm>
          <a:prstGeom prst="wedgeRoundRectCallout">
            <a:avLst>
              <a:gd name="adj1" fmla="val -20300"/>
              <a:gd name="adj2" fmla="val -659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每天定时一套模拟卷。用答题纸。反复做错题本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区分度阶段！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C8201D-9E7C-4621-A847-1C314A83ED72}"/>
              </a:ext>
            </a:extLst>
          </p:cNvPr>
          <p:cNvSpPr txBox="1"/>
          <p:nvPr/>
        </p:nvSpPr>
        <p:spPr>
          <a:xfrm>
            <a:off x="798194" y="5128821"/>
            <a:ext cx="253445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主阵地，千万要拿稳！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脚踏实地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6D45CD-9297-41FC-83C7-5B55C0D531C5}"/>
              </a:ext>
            </a:extLst>
          </p:cNvPr>
          <p:cNvSpPr txBox="1"/>
          <p:nvPr/>
        </p:nvSpPr>
        <p:spPr>
          <a:xfrm>
            <a:off x="4137294" y="5128821"/>
            <a:ext cx="5425805" cy="142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推荐书目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李永乐复习全书、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660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330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、张宇真题大全解、所有能找到的模拟题（尤其推荐李林、合工大）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8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专业课（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110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C8201D-9E7C-4621-A847-1C314A83ED72}"/>
              </a:ext>
            </a:extLst>
          </p:cNvPr>
          <p:cNvSpPr txBox="1"/>
          <p:nvPr/>
        </p:nvSpPr>
        <p:spPr>
          <a:xfrm>
            <a:off x="750568" y="4166796"/>
            <a:ext cx="253445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主阵地，千万要拿稳！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注重每个板块的联系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6D45CD-9297-41FC-83C7-5B55C0D531C5}"/>
              </a:ext>
            </a:extLst>
          </p:cNvPr>
          <p:cNvSpPr txBox="1"/>
          <p:nvPr/>
        </p:nvSpPr>
        <p:spPr>
          <a:xfrm>
            <a:off x="4089668" y="4166796"/>
            <a:ext cx="7264132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推荐书目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自动控制原理哈工大版（上）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现代控制理论（刘豹）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别信外面的所谓的笔记啥的，没用！这两本教材加真题足矣！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3ABA6-81B4-40CD-94B9-5DA6D80D5901}"/>
              </a:ext>
            </a:extLst>
          </p:cNvPr>
          <p:cNvSpPr txBox="1"/>
          <p:nvPr/>
        </p:nvSpPr>
        <p:spPr>
          <a:xfrm>
            <a:off x="798193" y="2191300"/>
            <a:ext cx="10450832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课本知识点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课后题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真题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课本知识点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课后题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真题</a:t>
            </a:r>
            <a:r>
              <a:rPr lang="en-US" altLang="zh-CN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……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Wingdings" panose="05000000000000000000" pitchFamily="2" charset="2"/>
              </a:rPr>
              <a:t>能滚几遍就几遍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2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英语（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77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C8201D-9E7C-4621-A847-1C314A83ED72}"/>
              </a:ext>
            </a:extLst>
          </p:cNvPr>
          <p:cNvSpPr txBox="1"/>
          <p:nvPr/>
        </p:nvSpPr>
        <p:spPr>
          <a:xfrm>
            <a:off x="750568" y="4166796"/>
            <a:ext cx="253445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决定你考不考得上，千万别轻视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6D45CD-9297-41FC-83C7-5B55C0D531C5}"/>
              </a:ext>
            </a:extLst>
          </p:cNvPr>
          <p:cNvSpPr txBox="1"/>
          <p:nvPr/>
        </p:nvSpPr>
        <p:spPr>
          <a:xfrm>
            <a:off x="3720012" y="3852471"/>
            <a:ext cx="726413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推荐书目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单词书（随便一本都可以）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真题（一套六篇阅读连着刷）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经济学人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3ABA6-81B4-40CD-94B9-5DA6D80D5901}"/>
              </a:ext>
            </a:extLst>
          </p:cNvPr>
          <p:cNvSpPr txBox="1"/>
          <p:nvPr/>
        </p:nvSpPr>
        <p:spPr>
          <a:xfrm>
            <a:off x="3720012" y="1718046"/>
            <a:ext cx="4751976" cy="148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cs typeface="+mn-ea"/>
                <a:sym typeface="+mn-lt"/>
              </a:rPr>
              <a:t>背单词、背单词、背单词</a:t>
            </a:r>
            <a:endParaRPr lang="en-US" altLang="zh-CN" sz="32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cs typeface="+mn-ea"/>
                <a:sym typeface="+mn-lt"/>
              </a:rPr>
              <a:t>读文章、读文章、读文章</a:t>
            </a:r>
            <a:endParaRPr lang="en-US" altLang="zh-CN" sz="32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5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CA20AE40-3562-49CA-8CB3-637FD57D8F17}"/>
              </a:ext>
            </a:extLst>
          </p:cNvPr>
          <p:cNvSpPr/>
          <p:nvPr/>
        </p:nvSpPr>
        <p:spPr>
          <a:xfrm>
            <a:off x="798194" y="2761959"/>
            <a:ext cx="10874327" cy="439615"/>
          </a:xfrm>
          <a:prstGeom prst="rightArrow">
            <a:avLst>
              <a:gd name="adj1" fmla="val 30800"/>
              <a:gd name="adj2" fmla="val 468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228EE273-D2F6-47ED-A1EA-68477BF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174324"/>
            <a:ext cx="4751976" cy="57678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政治（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55EAFF-3E7A-4093-96CC-D9DF9630CC5A}"/>
              </a:ext>
            </a:extLst>
          </p:cNvPr>
          <p:cNvSpPr/>
          <p:nvPr/>
        </p:nvSpPr>
        <p:spPr>
          <a:xfrm>
            <a:off x="1192090" y="2609851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7C73D7F-82D9-4544-B678-CD5D01D941D4}"/>
              </a:ext>
            </a:extLst>
          </p:cNvPr>
          <p:cNvSpPr/>
          <p:nvPr/>
        </p:nvSpPr>
        <p:spPr>
          <a:xfrm>
            <a:off x="3190068" y="2609850"/>
            <a:ext cx="822969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F03E9C-7960-4031-BE40-BFE92E9EF1F8}"/>
              </a:ext>
            </a:extLst>
          </p:cNvPr>
          <p:cNvSpPr/>
          <p:nvPr/>
        </p:nvSpPr>
        <p:spPr>
          <a:xfrm>
            <a:off x="7633475" y="2594743"/>
            <a:ext cx="872267" cy="774043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月初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0769D6-8EB9-494B-AA9B-97834C60D39F}"/>
              </a:ext>
            </a:extLst>
          </p:cNvPr>
          <p:cNvSpPr/>
          <p:nvPr/>
        </p:nvSpPr>
        <p:spPr>
          <a:xfrm>
            <a:off x="10224132" y="2556362"/>
            <a:ext cx="850804" cy="850804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终</a:t>
            </a:r>
          </a:p>
        </p:txBody>
      </p:sp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24E11A69-8CCA-4800-A11E-301BDD20AD86}"/>
              </a:ext>
            </a:extLst>
          </p:cNvPr>
          <p:cNvSpPr/>
          <p:nvPr/>
        </p:nvSpPr>
        <p:spPr>
          <a:xfrm>
            <a:off x="1668589" y="1343025"/>
            <a:ext cx="1954002" cy="885825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看徐涛视频、带着做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1000》</a:t>
            </a:r>
            <a:endParaRPr lang="zh-CN" altLang="en-US" dirty="0"/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10094F4E-9F8F-4E8E-BAAA-14CA3A1D1755}"/>
              </a:ext>
            </a:extLst>
          </p:cNvPr>
          <p:cNvSpPr/>
          <p:nvPr/>
        </p:nvSpPr>
        <p:spPr>
          <a:xfrm>
            <a:off x="3963300" y="3447172"/>
            <a:ext cx="1835923" cy="869027"/>
          </a:xfrm>
          <a:prstGeom prst="wedgeRoundRectCallout">
            <a:avLst>
              <a:gd name="adj1" fmla="val -20300"/>
              <a:gd name="adj2" fmla="val -659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第二遍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《1000》</a:t>
            </a:r>
            <a:endParaRPr lang="zh-CN" altLang="en-US" dirty="0"/>
          </a:p>
        </p:txBody>
      </p:sp>
      <p:sp>
        <p:nvSpPr>
          <p:cNvPr id="56" name="对话气泡: 圆角矩形 55">
            <a:extLst>
              <a:ext uri="{FF2B5EF4-FFF2-40B4-BE49-F238E27FC236}">
                <a16:creationId xmlns:a16="http://schemas.microsoft.com/office/drawing/2014/main" id="{174B5CB4-0751-4182-B331-3209E4FF5F13}"/>
              </a:ext>
            </a:extLst>
          </p:cNvPr>
          <p:cNvSpPr/>
          <p:nvPr/>
        </p:nvSpPr>
        <p:spPr>
          <a:xfrm>
            <a:off x="6007772" y="1343025"/>
            <a:ext cx="1954002" cy="1001882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开始看时政，做肖八选择题两遍</a:t>
            </a:r>
            <a:endParaRPr lang="zh-CN" altLang="en-US" dirty="0"/>
          </a:p>
        </p:txBody>
      </p:sp>
      <p:sp>
        <p:nvSpPr>
          <p:cNvPr id="58" name="对话气泡: 圆角矩形 57">
            <a:extLst>
              <a:ext uri="{FF2B5EF4-FFF2-40B4-BE49-F238E27FC236}">
                <a16:creationId xmlns:a16="http://schemas.microsoft.com/office/drawing/2014/main" id="{E1FED450-9AD9-4DB7-A90E-5C7DFE251F84}"/>
              </a:ext>
            </a:extLst>
          </p:cNvPr>
          <p:cNvSpPr/>
          <p:nvPr/>
        </p:nvSpPr>
        <p:spPr>
          <a:xfrm>
            <a:off x="8293808" y="3489215"/>
            <a:ext cx="2269418" cy="774043"/>
          </a:xfrm>
          <a:prstGeom prst="wedgeRoundRectCallout">
            <a:avLst>
              <a:gd name="adj1" fmla="val -20300"/>
              <a:gd name="adj2" fmla="val -659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背肖四分析题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6D45CD-9297-41FC-83C7-5B55C0D531C5}"/>
              </a:ext>
            </a:extLst>
          </p:cNvPr>
          <p:cNvSpPr txBox="1"/>
          <p:nvPr/>
        </p:nvSpPr>
        <p:spPr>
          <a:xfrm>
            <a:off x="4137294" y="5128821"/>
            <a:ext cx="708315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推荐书目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肖秀荣精讲精练、徐涛背诵笔记、肖秀荣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题、肖四肖八、肖秀荣时政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A1E9F-F257-474D-96A8-1532BA2A5740}"/>
              </a:ext>
            </a:extLst>
          </p:cNvPr>
          <p:cNvSpPr txBox="1"/>
          <p:nvPr/>
        </p:nvSpPr>
        <p:spPr>
          <a:xfrm>
            <a:off x="668692" y="5128821"/>
            <a:ext cx="253445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决定你考不考得上，千万别轻视</a:t>
            </a:r>
            <a:endParaRPr lang="en-US" altLang="zh-CN" sz="20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301E32-3424-497A-9285-27B09CF9312E}"/>
              </a:ext>
            </a:extLst>
          </p:cNvPr>
          <p:cNvSpPr/>
          <p:nvPr/>
        </p:nvSpPr>
        <p:spPr>
          <a:xfrm>
            <a:off x="5363090" y="2579637"/>
            <a:ext cx="872267" cy="774043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月中</a:t>
            </a:r>
          </a:p>
        </p:txBody>
      </p:sp>
    </p:spTree>
    <p:extLst>
      <p:ext uri="{BB962C8B-B14F-4D97-AF65-F5344CB8AC3E}">
        <p14:creationId xmlns:p14="http://schemas.microsoft.com/office/powerpoint/2010/main" val="41131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623</Words>
  <Application>Microsoft Office PowerPoint</Application>
  <PresentationFormat>宽屏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方正正黑简体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准备工作</vt:lpstr>
      <vt:lpstr>PowerPoint 演示文稿</vt:lpstr>
      <vt:lpstr>数学（142）</vt:lpstr>
      <vt:lpstr>专业课（110）</vt:lpstr>
      <vt:lpstr>英语（77）</vt:lpstr>
      <vt:lpstr>政治（82）</vt:lpstr>
      <vt:lpstr>PowerPoint 演示文稿</vt:lpstr>
      <vt:lpstr>心态、自律</vt:lpstr>
      <vt:lpstr>PowerPoint 演示文稿</vt:lpstr>
      <vt:lpstr>其他小tip</vt:lpstr>
      <vt:lpstr>其他小tip</vt:lpstr>
      <vt:lpstr>其他小tip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声思</cp:lastModifiedBy>
  <cp:revision>99</cp:revision>
  <dcterms:created xsi:type="dcterms:W3CDTF">2018-05-22T14:19:35Z</dcterms:created>
  <dcterms:modified xsi:type="dcterms:W3CDTF">2021-04-12T10:09:07Z</dcterms:modified>
</cp:coreProperties>
</file>