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media/image29.svg" ContentType="image/svg+xml"/>
  <Override PartName="/ppt/media/image30.svg" ContentType="image/svg+xml"/>
  <Override PartName="/ppt/media/image35.svg" ContentType="image/svg+xml"/>
  <Override PartName="/ppt/media/image37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58" r:id="rId6"/>
    <p:sldId id="259" r:id="rId7"/>
    <p:sldId id="260" r:id="rId8"/>
    <p:sldId id="261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59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image" Target="../media/image30.svg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5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tags" Target="../tags/tag58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7.svg"/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svg"/><Relationship Id="rId8" Type="http://schemas.openxmlformats.org/officeDocument/2006/relationships/image" Target="../media/image1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5" Type="http://schemas.openxmlformats.org/officeDocument/2006/relationships/slideLayout" Target="../slideLayouts/slideLayout1.xml"/><Relationship Id="rId34" Type="http://schemas.openxmlformats.org/officeDocument/2006/relationships/tags" Target="../tags/tag49.xml"/><Relationship Id="rId33" Type="http://schemas.openxmlformats.org/officeDocument/2006/relationships/tags" Target="../tags/tag48.xml"/><Relationship Id="rId32" Type="http://schemas.openxmlformats.org/officeDocument/2006/relationships/tags" Target="../tags/tag47.xml"/><Relationship Id="rId31" Type="http://schemas.openxmlformats.org/officeDocument/2006/relationships/tags" Target="../tags/tag46.xml"/><Relationship Id="rId30" Type="http://schemas.openxmlformats.org/officeDocument/2006/relationships/tags" Target="../tags/tag45.xml"/><Relationship Id="rId3" Type="http://schemas.openxmlformats.org/officeDocument/2006/relationships/tags" Target="../tags/tag18.xml"/><Relationship Id="rId29" Type="http://schemas.openxmlformats.org/officeDocument/2006/relationships/tags" Target="../tags/tag44.xml"/><Relationship Id="rId28" Type="http://schemas.openxmlformats.org/officeDocument/2006/relationships/tags" Target="../tags/tag43.xml"/><Relationship Id="rId27" Type="http://schemas.openxmlformats.org/officeDocument/2006/relationships/tags" Target="../tags/tag42.xml"/><Relationship Id="rId26" Type="http://schemas.openxmlformats.org/officeDocument/2006/relationships/tags" Target="../tags/tag41.xml"/><Relationship Id="rId25" Type="http://schemas.openxmlformats.org/officeDocument/2006/relationships/tags" Target="../tags/tag40.xml"/><Relationship Id="rId24" Type="http://schemas.openxmlformats.org/officeDocument/2006/relationships/tags" Target="../tags/tag39.xml"/><Relationship Id="rId23" Type="http://schemas.openxmlformats.org/officeDocument/2006/relationships/tags" Target="../tags/tag38.xml"/><Relationship Id="rId22" Type="http://schemas.openxmlformats.org/officeDocument/2006/relationships/tags" Target="../tags/tag37.xml"/><Relationship Id="rId21" Type="http://schemas.openxmlformats.org/officeDocument/2006/relationships/tags" Target="../tags/tag36.xml"/><Relationship Id="rId20" Type="http://schemas.openxmlformats.org/officeDocument/2006/relationships/tags" Target="../tags/tag35.xml"/><Relationship Id="rId2" Type="http://schemas.openxmlformats.org/officeDocument/2006/relationships/tags" Target="../tags/tag17.xml"/><Relationship Id="rId19" Type="http://schemas.openxmlformats.org/officeDocument/2006/relationships/tags" Target="../tags/tag34.xml"/><Relationship Id="rId18" Type="http://schemas.openxmlformats.org/officeDocument/2006/relationships/tags" Target="../tags/tag33.xml"/><Relationship Id="rId17" Type="http://schemas.openxmlformats.org/officeDocument/2006/relationships/tags" Target="../tags/tag32.xml"/><Relationship Id="rId16" Type="http://schemas.openxmlformats.org/officeDocument/2006/relationships/tags" Target="../tags/tag31.xml"/><Relationship Id="rId15" Type="http://schemas.openxmlformats.org/officeDocument/2006/relationships/tags" Target="../tags/tag30.xml"/><Relationship Id="rId14" Type="http://schemas.openxmlformats.org/officeDocument/2006/relationships/tags" Target="../tags/tag29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5151755" y="87122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4" idx="4"/>
          </p:cNvCxnSpPr>
          <p:nvPr/>
        </p:nvCxnSpPr>
        <p:spPr>
          <a:xfrm>
            <a:off x="5314950" y="1190625"/>
            <a:ext cx="1270" cy="346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314950" y="1856105"/>
            <a:ext cx="270510" cy="269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5158740" y="153670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endCxn id="14" idx="0"/>
          </p:cNvCxnSpPr>
          <p:nvPr/>
        </p:nvCxnSpPr>
        <p:spPr>
          <a:xfrm flipH="1">
            <a:off x="4996180" y="1856105"/>
            <a:ext cx="325120" cy="330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832985" y="218694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417820" y="212598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224655" y="289179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892675" y="289179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438775" y="2856865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013450" y="283083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15" idx="4"/>
            <a:endCxn id="19" idx="0"/>
          </p:cNvCxnSpPr>
          <p:nvPr/>
        </p:nvCxnSpPr>
        <p:spPr>
          <a:xfrm>
            <a:off x="5581015" y="2445385"/>
            <a:ext cx="595630" cy="385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4"/>
            <a:endCxn id="18" idx="0"/>
          </p:cNvCxnSpPr>
          <p:nvPr/>
        </p:nvCxnSpPr>
        <p:spPr>
          <a:xfrm>
            <a:off x="5581015" y="2445385"/>
            <a:ext cx="20955" cy="4114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6" idx="0"/>
          </p:cNvCxnSpPr>
          <p:nvPr/>
        </p:nvCxnSpPr>
        <p:spPr>
          <a:xfrm flipH="1">
            <a:off x="4387850" y="2506345"/>
            <a:ext cx="587375" cy="385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7" idx="0"/>
          </p:cNvCxnSpPr>
          <p:nvPr/>
        </p:nvCxnSpPr>
        <p:spPr>
          <a:xfrm>
            <a:off x="4975225" y="2506345"/>
            <a:ext cx="80645" cy="385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841750" y="359664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305300" y="359664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9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810760" y="359664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306060" y="359664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6" idx="4"/>
            <a:endCxn id="24" idx="0"/>
          </p:cNvCxnSpPr>
          <p:nvPr/>
        </p:nvCxnSpPr>
        <p:spPr>
          <a:xfrm flipH="1">
            <a:off x="4004945" y="3211195"/>
            <a:ext cx="382905" cy="385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25" idx="0"/>
          </p:cNvCxnSpPr>
          <p:nvPr/>
        </p:nvCxnSpPr>
        <p:spPr>
          <a:xfrm>
            <a:off x="4387850" y="3211195"/>
            <a:ext cx="80645" cy="385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6" idx="0"/>
          </p:cNvCxnSpPr>
          <p:nvPr/>
        </p:nvCxnSpPr>
        <p:spPr>
          <a:xfrm flipH="1">
            <a:off x="4973955" y="3211195"/>
            <a:ext cx="85090" cy="385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7" idx="0"/>
          </p:cNvCxnSpPr>
          <p:nvPr/>
        </p:nvCxnSpPr>
        <p:spPr>
          <a:xfrm>
            <a:off x="5057140" y="3211195"/>
            <a:ext cx="412115" cy="385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750435" y="3572510"/>
            <a:ext cx="610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5259705" y="3572510"/>
            <a:ext cx="610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34" name="椭圆 33"/>
          <p:cNvSpPr/>
          <p:nvPr/>
        </p:nvSpPr>
        <p:spPr>
          <a:xfrm>
            <a:off x="6187440" y="3364230"/>
            <a:ext cx="188595" cy="17589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293485" y="3322320"/>
            <a:ext cx="6324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：</a:t>
            </a:r>
            <a:r>
              <a:rPr lang="en-US" altLang="zh-CN" sz="1000"/>
              <a:t>node</a:t>
            </a:r>
            <a:endParaRPr lang="en-US" altLang="zh-CN" sz="1000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6024880" y="3678555"/>
            <a:ext cx="345440" cy="5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6288405" y="3540125"/>
            <a:ext cx="8464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：</a:t>
            </a:r>
            <a:r>
              <a:rPr lang="en-US" altLang="zh-CN" sz="1000"/>
              <a:t>branches</a:t>
            </a:r>
            <a:endParaRPr lang="en-US" altLang="zh-CN"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461135" y="1819910"/>
          <a:ext cx="365760" cy="147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</a:tblGrid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2376805" y="2364740"/>
          <a:ext cx="14478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"/>
                <a:gridCol w="361950"/>
                <a:gridCol w="361950"/>
                <a:gridCol w="36195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3"/>
            </p:custDataLst>
          </p:nvPr>
        </p:nvGraphicFramePr>
        <p:xfrm>
          <a:off x="4558665" y="1819910"/>
          <a:ext cx="1508760" cy="147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"/>
                <a:gridCol w="377190"/>
                <a:gridCol w="377190"/>
                <a:gridCol w="377190"/>
              </a:tblGrid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椭圆 9"/>
          <p:cNvSpPr/>
          <p:nvPr/>
        </p:nvSpPr>
        <p:spPr>
          <a:xfrm flipH="1">
            <a:off x="2055495" y="2529840"/>
            <a:ext cx="9271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 descr="等于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53205" y="2364740"/>
            <a:ext cx="318770" cy="318770"/>
          </a:xfrm>
          <a:prstGeom prst="rect">
            <a:avLst/>
          </a:prstGeom>
        </p:spPr>
      </p:pic>
      <p:graphicFrame>
        <p:nvGraphicFramePr>
          <p:cNvPr id="12" name="表格 11"/>
          <p:cNvGraphicFramePr/>
          <p:nvPr>
            <p:custDataLst>
              <p:tags r:id="rId6"/>
            </p:custDataLst>
          </p:nvPr>
        </p:nvGraphicFramePr>
        <p:xfrm>
          <a:off x="1349375" y="4182745"/>
          <a:ext cx="1508760" cy="147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"/>
                <a:gridCol w="377190"/>
                <a:gridCol w="377190"/>
                <a:gridCol w="377190"/>
              </a:tblGrid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/>
          <p:nvPr>
            <p:custDataLst>
              <p:tags r:id="rId7"/>
            </p:custDataLst>
          </p:nvPr>
        </p:nvGraphicFramePr>
        <p:xfrm>
          <a:off x="3458845" y="4182745"/>
          <a:ext cx="365760" cy="147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</a:tblGrid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椭圆 13"/>
          <p:cNvSpPr/>
          <p:nvPr/>
        </p:nvSpPr>
        <p:spPr>
          <a:xfrm flipH="1">
            <a:off x="3086735" y="4879975"/>
            <a:ext cx="9271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6" name="图片 15" descr="等于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47490" y="4758690"/>
            <a:ext cx="318770" cy="318770"/>
          </a:xfrm>
          <a:prstGeom prst="rect">
            <a:avLst/>
          </a:prstGeom>
        </p:spPr>
      </p:pic>
      <p:graphicFrame>
        <p:nvGraphicFramePr>
          <p:cNvPr id="17" name="表格 16"/>
          <p:cNvGraphicFramePr/>
          <p:nvPr>
            <p:custDataLst>
              <p:tags r:id="rId9"/>
            </p:custDataLst>
          </p:nvPr>
        </p:nvGraphicFramePr>
        <p:xfrm>
          <a:off x="4679315" y="4182745"/>
          <a:ext cx="365760" cy="147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</a:tblGrid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344805" y="2346960"/>
            <a:ext cx="37033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Softmax(                                            )</a:t>
            </a:r>
            <a:endParaRPr lang="en-US" altLang="zh-CN" sz="2000" b="1"/>
          </a:p>
        </p:txBody>
      </p:sp>
      <p:sp>
        <p:nvSpPr>
          <p:cNvPr id="19" name="文本框 18"/>
          <p:cNvSpPr txBox="1"/>
          <p:nvPr/>
        </p:nvSpPr>
        <p:spPr>
          <a:xfrm>
            <a:off x="1461135" y="1308100"/>
            <a:ext cx="407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Q</a:t>
            </a:r>
            <a:endParaRPr lang="en-US" altLang="zh-CN" b="1"/>
          </a:p>
        </p:txBody>
      </p:sp>
      <p:sp>
        <p:nvSpPr>
          <p:cNvPr id="20" name="文本框 19"/>
          <p:cNvSpPr txBox="1"/>
          <p:nvPr/>
        </p:nvSpPr>
        <p:spPr>
          <a:xfrm>
            <a:off x="2929255" y="1836420"/>
            <a:ext cx="407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K</a:t>
            </a:r>
            <a:endParaRPr lang="en-US" altLang="zh-CN" b="1"/>
          </a:p>
        </p:txBody>
      </p:sp>
      <p:sp>
        <p:nvSpPr>
          <p:cNvPr id="21" name="文本框 20"/>
          <p:cNvSpPr txBox="1"/>
          <p:nvPr/>
        </p:nvSpPr>
        <p:spPr>
          <a:xfrm>
            <a:off x="3458845" y="3718560"/>
            <a:ext cx="407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V</a:t>
            </a:r>
            <a:endParaRPr lang="en-US" altLang="zh-CN" b="1"/>
          </a:p>
        </p:txBody>
      </p:sp>
      <p:sp>
        <p:nvSpPr>
          <p:cNvPr id="22" name="文本框 21"/>
          <p:cNvSpPr txBox="1"/>
          <p:nvPr/>
        </p:nvSpPr>
        <p:spPr>
          <a:xfrm>
            <a:off x="4366260" y="1308100"/>
            <a:ext cx="2491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Possibilities matrix</a:t>
            </a:r>
            <a:endParaRPr lang="en-US" altLang="zh-CN" b="1"/>
          </a:p>
        </p:txBody>
      </p:sp>
      <p:sp>
        <p:nvSpPr>
          <p:cNvPr id="23" name="文本框 22"/>
          <p:cNvSpPr txBox="1"/>
          <p:nvPr/>
        </p:nvSpPr>
        <p:spPr>
          <a:xfrm>
            <a:off x="4558665" y="3718560"/>
            <a:ext cx="934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Output</a:t>
            </a:r>
            <a:endParaRPr lang="en-US" altLang="zh-CN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9" name="表格 18"/>
          <p:cNvGraphicFramePr/>
          <p:nvPr>
            <p:custDataLst>
              <p:tags r:id="rId1"/>
            </p:custDataLst>
          </p:nvPr>
        </p:nvGraphicFramePr>
        <p:xfrm>
          <a:off x="2953385" y="1897380"/>
          <a:ext cx="3568700" cy="308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175"/>
                <a:gridCol w="892175"/>
              </a:tblGrid>
              <a:tr h="770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TP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FP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770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FN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3257550" y="1435735"/>
                <a:ext cx="56070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b="1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550" y="1435735"/>
                <a:ext cx="56070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3983355" y="1435735"/>
                <a:ext cx="56070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b="1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355" y="1435735"/>
                <a:ext cx="56070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1819910" y="2065655"/>
                <a:ext cx="1133475" cy="39243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trlPr>
                                    <a:rPr lang="en-US" altLang="zh-CN" b="1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𝑯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>
                              <a:latin typeface="Cambria Math" panose="02040503050406030204" charset="0"/>
                            </a:rPr>
                            <m:t>= </m:t>
                          </m:r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b="1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910" y="2065655"/>
                <a:ext cx="1133475" cy="3924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819910" y="2887345"/>
                <a:ext cx="1133475" cy="39243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trlPr>
                                    <a:rPr lang="en-US" altLang="zh-CN" b="1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𝑯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>
                              <a:latin typeface="Cambria Math" panose="02040503050406030204" charset="0"/>
                            </a:rPr>
                            <m:t>=</m:t>
                          </m:r>
                          <m:r>
                            <a:rPr lang="en-US" altLang="zh-CN" b="1">
                              <a:latin typeface="Cambria Math" panose="02040503050406030204" charset="0"/>
                            </a:rPr>
                            <m:t> </m:t>
                          </m:r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b="1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910" y="2887345"/>
                <a:ext cx="1133475" cy="39243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035810" y="1515745"/>
            <a:ext cx="2794635" cy="2611120"/>
          </a:xfrm>
          <a:prstGeom prst="rect">
            <a:avLst/>
          </a:prstGeom>
          <a:gradFill>
            <a:gsLst>
              <a:gs pos="50000">
                <a:schemeClr val="accent6"/>
              </a:gs>
              <a:gs pos="0">
                <a:schemeClr val="accent6">
                  <a:lumMod val="25000"/>
                  <a:lumOff val="75000"/>
                </a:schemeClr>
              </a:gs>
              <a:gs pos="100000">
                <a:schemeClr val="accent6">
                  <a:lumMod val="85000"/>
                </a:schemeClr>
              </a:gs>
            </a:gsLst>
            <a:lin ang="5400000" scaled="1"/>
          </a:gradFill>
          <a:ln w="28575" cmpd="sng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721100" y="2002790"/>
            <a:ext cx="846455" cy="7505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738755" y="1029970"/>
            <a:ext cx="1588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Feature Map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056255" y="1612265"/>
            <a:ext cx="953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Sliding </a:t>
            </a:r>
            <a:endParaRPr lang="en-US" altLang="zh-C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281045" y="2314575"/>
            <a:ext cx="343535" cy="16764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38070" y="2002790"/>
            <a:ext cx="846455" cy="750570"/>
          </a:xfrm>
          <a:prstGeom prst="rect">
            <a:avLst/>
          </a:prstGeom>
          <a:gradFill>
            <a:gsLst>
              <a:gs pos="42000">
                <a:srgbClr val="D2DCF2">
                  <a:alpha val="35000"/>
                </a:srgb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5104130" y="2529840"/>
            <a:ext cx="622935" cy="22352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897245" y="2314575"/>
            <a:ext cx="846455" cy="7505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9680000">
            <a:off x="6879590" y="2429510"/>
            <a:ext cx="622935" cy="22352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2700000">
            <a:off x="6890385" y="2947670"/>
            <a:ext cx="641350" cy="22352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518400" y="2161540"/>
            <a:ext cx="2944495" cy="636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Scores, e.g. box1  95% rabit</a:t>
            </a:r>
            <a:endParaRPr lang="en-US" altLang="zh-CN"/>
          </a:p>
          <a:p>
            <a:r>
              <a:rPr lang="en-US" altLang="zh-CN"/>
              <a:t>                      box2  10%rabit</a:t>
            </a:r>
            <a:endParaRPr lang="en-US" altLang="zh-CN"/>
          </a:p>
          <a:p>
            <a:r>
              <a:rPr lang="en-US" altLang="zh-CN"/>
              <a:t>               </a:t>
            </a:r>
            <a:r>
              <a:rPr lang="en-US" altLang="zh-CN" b="1"/>
              <a:t>       </a:t>
            </a:r>
            <a:endParaRPr lang="zh-CN" altLang="en-US" b="1"/>
          </a:p>
        </p:txBody>
      </p:sp>
      <p:sp>
        <p:nvSpPr>
          <p:cNvPr id="22" name="矩形 21"/>
          <p:cNvSpPr/>
          <p:nvPr/>
        </p:nvSpPr>
        <p:spPr>
          <a:xfrm>
            <a:off x="7677785" y="3317240"/>
            <a:ext cx="383540" cy="7569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3" name="图片 22" descr="兔子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553960" y="3365500"/>
            <a:ext cx="631190" cy="63119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7602855" y="2940685"/>
            <a:ext cx="78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r>
              <a:rPr lang="en-US" altLang="zh-CN"/>
              <a:t>ox1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8317230" y="3308985"/>
            <a:ext cx="655320" cy="7562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317230" y="2932430"/>
            <a:ext cx="78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r>
              <a:rPr lang="en-US" altLang="zh-CN"/>
              <a:t>ox2</a:t>
            </a:r>
            <a:endParaRPr lang="en-US" altLang="zh-CN"/>
          </a:p>
        </p:txBody>
      </p:sp>
      <p:pic>
        <p:nvPicPr>
          <p:cNvPr id="28" name="图片 27" descr="狗狗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5175" y="3435350"/>
            <a:ext cx="507365" cy="5073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4196715" y="1880870"/>
            <a:ext cx="835660" cy="469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Concept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4737735" y="2449830"/>
            <a:ext cx="835660" cy="469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Concept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5278755" y="3018790"/>
            <a:ext cx="835660" cy="469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Concept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>
            <p:custDataLst>
              <p:tags r:id="rId4"/>
            </p:custDataLst>
          </p:nvPr>
        </p:nvSpPr>
        <p:spPr>
          <a:xfrm>
            <a:off x="5812790" y="3630930"/>
            <a:ext cx="835660" cy="469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Concept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42" name="曲线连接符 41"/>
          <p:cNvCxnSpPr>
            <a:stCxn id="2" idx="1"/>
            <a:endCxn id="8" idx="1"/>
          </p:cNvCxnSpPr>
          <p:nvPr>
            <p:custDataLst>
              <p:tags r:id="rId5"/>
            </p:custDataLst>
          </p:nvPr>
        </p:nvCxnSpPr>
        <p:spPr>
          <a:xfrm rot="10800000" flipH="1" flipV="1">
            <a:off x="4196715" y="2115820"/>
            <a:ext cx="541020" cy="568960"/>
          </a:xfrm>
          <a:prstGeom prst="curvedConnector3">
            <a:avLst>
              <a:gd name="adj1" fmla="val -29812"/>
            </a:avLst>
          </a:prstGeom>
          <a:ln w="31750" cap="rnd">
            <a:solidFill>
              <a:schemeClr val="tx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>
            <p:custDataLst>
              <p:tags r:id="rId6"/>
            </p:custDataLst>
          </p:nvPr>
        </p:nvCxnSpPr>
        <p:spPr>
          <a:xfrm rot="10800000" flipH="1" flipV="1">
            <a:off x="4737735" y="2684780"/>
            <a:ext cx="541020" cy="568960"/>
          </a:xfrm>
          <a:prstGeom prst="curvedConnector3">
            <a:avLst>
              <a:gd name="adj1" fmla="val -29812"/>
            </a:avLst>
          </a:prstGeom>
          <a:ln w="31750" cap="rnd">
            <a:solidFill>
              <a:schemeClr val="tx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曲线连接符 43"/>
          <p:cNvCxnSpPr/>
          <p:nvPr>
            <p:custDataLst>
              <p:tags r:id="rId7"/>
            </p:custDataLst>
          </p:nvPr>
        </p:nvCxnSpPr>
        <p:spPr>
          <a:xfrm rot="10800000" flipH="1" flipV="1">
            <a:off x="5271770" y="3281680"/>
            <a:ext cx="541020" cy="568960"/>
          </a:xfrm>
          <a:prstGeom prst="curvedConnector3">
            <a:avLst>
              <a:gd name="adj1" fmla="val -29812"/>
            </a:avLst>
          </a:prstGeom>
          <a:ln w="31750" cap="rnd">
            <a:solidFill>
              <a:schemeClr val="tx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6" name="图片 45" descr="电脑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26360" y="3281680"/>
            <a:ext cx="914400" cy="914400"/>
          </a:xfrm>
          <a:prstGeom prst="rect">
            <a:avLst/>
          </a:prstGeom>
        </p:spPr>
      </p:pic>
      <p:sp>
        <p:nvSpPr>
          <p:cNvPr id="47" name="文本框 46"/>
          <p:cNvSpPr txBox="1"/>
          <p:nvPr>
            <p:custDataLst>
              <p:tags r:id="rId10"/>
            </p:custDataLst>
          </p:nvPr>
        </p:nvSpPr>
        <p:spPr>
          <a:xfrm>
            <a:off x="5215890" y="1888490"/>
            <a:ext cx="89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Layer</a:t>
            </a:r>
            <a:r>
              <a:rPr lang="en-US" altLang="zh-CN"/>
              <a:t> 1</a:t>
            </a:r>
            <a:endParaRPr lang="en-US" altLang="zh-CN"/>
          </a:p>
        </p:txBody>
      </p:sp>
      <p:sp>
        <p:nvSpPr>
          <p:cNvPr id="48" name="文本框 47"/>
          <p:cNvSpPr txBox="1"/>
          <p:nvPr>
            <p:custDataLst>
              <p:tags r:id="rId11"/>
            </p:custDataLst>
          </p:nvPr>
        </p:nvSpPr>
        <p:spPr>
          <a:xfrm>
            <a:off x="5749925" y="2453640"/>
            <a:ext cx="89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Layer</a:t>
            </a:r>
            <a:r>
              <a:rPr lang="en-US" altLang="zh-CN"/>
              <a:t> 2</a:t>
            </a:r>
            <a:endParaRPr lang="en-US" altLang="zh-CN"/>
          </a:p>
        </p:txBody>
      </p:sp>
      <p:sp>
        <p:nvSpPr>
          <p:cNvPr id="49" name="文本框 48"/>
          <p:cNvSpPr txBox="1"/>
          <p:nvPr>
            <p:custDataLst>
              <p:tags r:id="rId12"/>
            </p:custDataLst>
          </p:nvPr>
        </p:nvSpPr>
        <p:spPr>
          <a:xfrm>
            <a:off x="6356350" y="3042285"/>
            <a:ext cx="89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Layer</a:t>
            </a:r>
            <a:r>
              <a:rPr lang="en-US" altLang="zh-CN"/>
              <a:t> 3</a:t>
            </a:r>
            <a:endParaRPr lang="en-US" altLang="zh-CN"/>
          </a:p>
        </p:txBody>
      </p:sp>
      <p:sp>
        <p:nvSpPr>
          <p:cNvPr id="50" name="文本框 49"/>
          <p:cNvSpPr txBox="1"/>
          <p:nvPr>
            <p:custDataLst>
              <p:tags r:id="rId13"/>
            </p:custDataLst>
          </p:nvPr>
        </p:nvSpPr>
        <p:spPr>
          <a:xfrm>
            <a:off x="6827520" y="3630930"/>
            <a:ext cx="89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Layer 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1" name="椭圆 50"/>
          <p:cNvSpPr/>
          <p:nvPr/>
        </p:nvSpPr>
        <p:spPr>
          <a:xfrm flipH="1">
            <a:off x="6244590" y="421132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7390765" y="4338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517765" y="4465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6379845" y="4338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6506845" y="4465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>
            <p:custDataLst>
              <p:tags r:id="rId14"/>
            </p:custDataLst>
          </p:nvPr>
        </p:nvCxnSpPr>
        <p:spPr>
          <a:xfrm flipH="1">
            <a:off x="3389630" y="2526665"/>
            <a:ext cx="624205" cy="75819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>
            <p:custDataLst>
              <p:tags r:id="rId15"/>
            </p:custDataLst>
          </p:nvPr>
        </p:nvCxnSpPr>
        <p:spPr>
          <a:xfrm flipH="1">
            <a:off x="3599815" y="3108960"/>
            <a:ext cx="884555" cy="44958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>
            <p:custDataLst>
              <p:tags r:id="rId16"/>
            </p:custDataLst>
          </p:nvPr>
        </p:nvCxnSpPr>
        <p:spPr>
          <a:xfrm flipH="1">
            <a:off x="3663315" y="3681730"/>
            <a:ext cx="1369060" cy="14351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>
            <p:custDataLst>
              <p:tags r:id="rId17"/>
            </p:custDataLst>
          </p:nvPr>
        </p:nvSpPr>
        <p:spPr>
          <a:xfrm>
            <a:off x="2700655" y="2456180"/>
            <a:ext cx="1144270" cy="568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Learning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1" name="右大括号 80"/>
          <p:cNvSpPr/>
          <p:nvPr/>
        </p:nvSpPr>
        <p:spPr>
          <a:xfrm rot="20040000">
            <a:off x="7196455" y="1738630"/>
            <a:ext cx="193040" cy="2153285"/>
          </a:xfrm>
          <a:prstGeom prst="rightBrace">
            <a:avLst>
              <a:gd name="adj1" fmla="val 8333"/>
              <a:gd name="adj2" fmla="val 4965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7517765" y="2456180"/>
            <a:ext cx="1467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Experience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椭圆 2"/>
          <p:cNvSpPr/>
          <p:nvPr>
            <p:custDataLst>
              <p:tags r:id="rId1"/>
            </p:custDataLst>
          </p:nvPr>
        </p:nvSpPr>
        <p:spPr>
          <a:xfrm>
            <a:off x="2997835" y="1035685"/>
            <a:ext cx="127635" cy="134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>
            <p:custDataLst>
              <p:tags r:id="rId2"/>
            </p:custDataLst>
          </p:nvPr>
        </p:nvSpPr>
        <p:spPr>
          <a:xfrm>
            <a:off x="3302000" y="1035685"/>
            <a:ext cx="127635" cy="134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>
            <p:custDataLst>
              <p:tags r:id="rId3"/>
            </p:custDataLst>
          </p:nvPr>
        </p:nvSpPr>
        <p:spPr>
          <a:xfrm>
            <a:off x="3606165" y="1035685"/>
            <a:ext cx="127635" cy="134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4"/>
            </p:custDataLst>
          </p:nvPr>
        </p:nvSpPr>
        <p:spPr>
          <a:xfrm>
            <a:off x="2797175" y="1417955"/>
            <a:ext cx="127635" cy="134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3125470" y="1417955"/>
            <a:ext cx="127635" cy="134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>
            <p:custDataLst>
              <p:tags r:id="rId6"/>
            </p:custDataLst>
          </p:nvPr>
        </p:nvSpPr>
        <p:spPr>
          <a:xfrm>
            <a:off x="3478530" y="1417955"/>
            <a:ext cx="127635" cy="134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>
            <p:custDataLst>
              <p:tags r:id="rId7"/>
            </p:custDataLst>
          </p:nvPr>
        </p:nvSpPr>
        <p:spPr>
          <a:xfrm>
            <a:off x="3831590" y="1417955"/>
            <a:ext cx="127635" cy="134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>
            <p:custDataLst>
              <p:tags r:id="rId8"/>
            </p:custDataLst>
          </p:nvPr>
        </p:nvSpPr>
        <p:spPr>
          <a:xfrm>
            <a:off x="3125470" y="1800225"/>
            <a:ext cx="127635" cy="134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>
            <p:custDataLst>
              <p:tags r:id="rId9"/>
            </p:custDataLst>
          </p:nvPr>
        </p:nvSpPr>
        <p:spPr>
          <a:xfrm>
            <a:off x="3478530" y="1800225"/>
            <a:ext cx="127635" cy="134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3" idx="4"/>
            <a:endCxn id="7" idx="0"/>
          </p:cNvCxnSpPr>
          <p:nvPr>
            <p:custDataLst>
              <p:tags r:id="rId10"/>
            </p:custDataLst>
          </p:nvPr>
        </p:nvCxnSpPr>
        <p:spPr>
          <a:xfrm flipH="1">
            <a:off x="2861310" y="1170305"/>
            <a:ext cx="200660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0" idx="0"/>
          </p:cNvCxnSpPr>
          <p:nvPr>
            <p:custDataLst>
              <p:tags r:id="rId11"/>
            </p:custDataLst>
          </p:nvPr>
        </p:nvCxnSpPr>
        <p:spPr>
          <a:xfrm>
            <a:off x="3061970" y="1170305"/>
            <a:ext cx="127635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>
            <p:custDataLst>
              <p:tags r:id="rId12"/>
            </p:custDataLst>
          </p:nvPr>
        </p:nvCxnSpPr>
        <p:spPr>
          <a:xfrm>
            <a:off x="3061970" y="1170305"/>
            <a:ext cx="480695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2" idx="0"/>
          </p:cNvCxnSpPr>
          <p:nvPr>
            <p:custDataLst>
              <p:tags r:id="rId13"/>
            </p:custDataLst>
          </p:nvPr>
        </p:nvCxnSpPr>
        <p:spPr>
          <a:xfrm>
            <a:off x="3061970" y="1170305"/>
            <a:ext cx="833755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4"/>
            <a:endCxn id="7" idx="0"/>
          </p:cNvCxnSpPr>
          <p:nvPr>
            <p:custDataLst>
              <p:tags r:id="rId14"/>
            </p:custDataLst>
          </p:nvPr>
        </p:nvCxnSpPr>
        <p:spPr>
          <a:xfrm flipH="1">
            <a:off x="2861310" y="1170305"/>
            <a:ext cx="504825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0" idx="0"/>
          </p:cNvCxnSpPr>
          <p:nvPr>
            <p:custDataLst>
              <p:tags r:id="rId15"/>
            </p:custDataLst>
          </p:nvPr>
        </p:nvCxnSpPr>
        <p:spPr>
          <a:xfrm flipH="1">
            <a:off x="3189605" y="1170305"/>
            <a:ext cx="176530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1" idx="0"/>
          </p:cNvCxnSpPr>
          <p:nvPr>
            <p:custDataLst>
              <p:tags r:id="rId16"/>
            </p:custDataLst>
          </p:nvPr>
        </p:nvCxnSpPr>
        <p:spPr>
          <a:xfrm>
            <a:off x="3366135" y="1170305"/>
            <a:ext cx="176530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2" idx="0"/>
          </p:cNvCxnSpPr>
          <p:nvPr>
            <p:custDataLst>
              <p:tags r:id="rId17"/>
            </p:custDataLst>
          </p:nvPr>
        </p:nvCxnSpPr>
        <p:spPr>
          <a:xfrm>
            <a:off x="3366135" y="1170305"/>
            <a:ext cx="529590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4"/>
            <a:endCxn id="7" idx="0"/>
          </p:cNvCxnSpPr>
          <p:nvPr>
            <p:custDataLst>
              <p:tags r:id="rId18"/>
            </p:custDataLst>
          </p:nvPr>
        </p:nvCxnSpPr>
        <p:spPr>
          <a:xfrm flipH="1">
            <a:off x="2861310" y="1170305"/>
            <a:ext cx="808990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>
            <p:custDataLst>
              <p:tags r:id="rId19"/>
            </p:custDataLst>
          </p:nvPr>
        </p:nvCxnSpPr>
        <p:spPr>
          <a:xfrm flipH="1">
            <a:off x="3192145" y="1170305"/>
            <a:ext cx="478155" cy="24511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1" idx="0"/>
          </p:cNvCxnSpPr>
          <p:nvPr>
            <p:custDataLst>
              <p:tags r:id="rId20"/>
            </p:custDataLst>
          </p:nvPr>
        </p:nvCxnSpPr>
        <p:spPr>
          <a:xfrm flipH="1">
            <a:off x="3542665" y="1172845"/>
            <a:ext cx="125095" cy="24511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12" idx="0"/>
          </p:cNvCxnSpPr>
          <p:nvPr>
            <p:custDataLst>
              <p:tags r:id="rId21"/>
            </p:custDataLst>
          </p:nvPr>
        </p:nvCxnSpPr>
        <p:spPr>
          <a:xfrm>
            <a:off x="3667760" y="1172845"/>
            <a:ext cx="227965" cy="24511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7" idx="4"/>
            <a:endCxn id="14" idx="0"/>
          </p:cNvCxnSpPr>
          <p:nvPr>
            <p:custDataLst>
              <p:tags r:id="rId22"/>
            </p:custDataLst>
          </p:nvPr>
        </p:nvCxnSpPr>
        <p:spPr>
          <a:xfrm>
            <a:off x="2861310" y="1552575"/>
            <a:ext cx="328295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15" idx="0"/>
          </p:cNvCxnSpPr>
          <p:nvPr>
            <p:custDataLst>
              <p:tags r:id="rId23"/>
            </p:custDataLst>
          </p:nvPr>
        </p:nvCxnSpPr>
        <p:spPr>
          <a:xfrm>
            <a:off x="2861310" y="1552575"/>
            <a:ext cx="681355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4"/>
            <a:endCxn id="14" idx="0"/>
          </p:cNvCxnSpPr>
          <p:nvPr>
            <p:custDataLst>
              <p:tags r:id="rId24"/>
            </p:custDataLst>
          </p:nvPr>
        </p:nvCxnSpPr>
        <p:spPr>
          <a:xfrm>
            <a:off x="3189605" y="1552575"/>
            <a:ext cx="0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15" idx="0"/>
          </p:cNvCxnSpPr>
          <p:nvPr>
            <p:custDataLst>
              <p:tags r:id="rId25"/>
            </p:custDataLst>
          </p:nvPr>
        </p:nvCxnSpPr>
        <p:spPr>
          <a:xfrm>
            <a:off x="3189605" y="1552575"/>
            <a:ext cx="353060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1" idx="4"/>
            <a:endCxn id="14" idx="0"/>
          </p:cNvCxnSpPr>
          <p:nvPr>
            <p:custDataLst>
              <p:tags r:id="rId26"/>
            </p:custDataLst>
          </p:nvPr>
        </p:nvCxnSpPr>
        <p:spPr>
          <a:xfrm flipH="1">
            <a:off x="3189605" y="1552575"/>
            <a:ext cx="353060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>
            <p:custDataLst>
              <p:tags r:id="rId27"/>
            </p:custDataLst>
          </p:nvPr>
        </p:nvCxnSpPr>
        <p:spPr>
          <a:xfrm flipH="1">
            <a:off x="3538855" y="1552575"/>
            <a:ext cx="3810" cy="25527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14" idx="1"/>
          </p:cNvCxnSpPr>
          <p:nvPr>
            <p:custDataLst>
              <p:tags r:id="rId28"/>
            </p:custDataLst>
          </p:nvPr>
        </p:nvCxnSpPr>
        <p:spPr>
          <a:xfrm flipH="1">
            <a:off x="3143885" y="1552575"/>
            <a:ext cx="751840" cy="267335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15" idx="0"/>
          </p:cNvCxnSpPr>
          <p:nvPr>
            <p:custDataLst>
              <p:tags r:id="rId29"/>
            </p:custDataLst>
          </p:nvPr>
        </p:nvCxnSpPr>
        <p:spPr>
          <a:xfrm flipH="1">
            <a:off x="3542665" y="1552575"/>
            <a:ext cx="334645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>
            <p:custDataLst>
              <p:tags r:id="rId30"/>
            </p:custDataLst>
          </p:nvPr>
        </p:nvSpPr>
        <p:spPr>
          <a:xfrm>
            <a:off x="2167890" y="972820"/>
            <a:ext cx="5632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Layer 1</a:t>
            </a:r>
            <a:endParaRPr lang="en-US" altLang="zh-CN" sz="1000"/>
          </a:p>
        </p:txBody>
      </p:sp>
      <p:sp>
        <p:nvSpPr>
          <p:cNvPr id="41" name="文本框 40"/>
          <p:cNvSpPr txBox="1"/>
          <p:nvPr>
            <p:custDataLst>
              <p:tags r:id="rId31"/>
            </p:custDataLst>
          </p:nvPr>
        </p:nvSpPr>
        <p:spPr>
          <a:xfrm>
            <a:off x="2167890" y="1344930"/>
            <a:ext cx="5632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Layer 2</a:t>
            </a:r>
            <a:endParaRPr lang="en-US" altLang="zh-CN" sz="1000"/>
          </a:p>
        </p:txBody>
      </p:sp>
      <p:sp>
        <p:nvSpPr>
          <p:cNvPr id="45" name="文本框 44"/>
          <p:cNvSpPr txBox="1"/>
          <p:nvPr>
            <p:custDataLst>
              <p:tags r:id="rId32"/>
            </p:custDataLst>
          </p:nvPr>
        </p:nvSpPr>
        <p:spPr>
          <a:xfrm>
            <a:off x="2167890" y="1717040"/>
            <a:ext cx="5632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Layer 3</a:t>
            </a:r>
            <a:endParaRPr lang="en-US" altLang="zh-CN" sz="1000"/>
          </a:p>
        </p:txBody>
      </p:sp>
      <p:sp>
        <p:nvSpPr>
          <p:cNvPr id="54" name="文本框 53"/>
          <p:cNvSpPr txBox="1"/>
          <p:nvPr/>
        </p:nvSpPr>
        <p:spPr>
          <a:xfrm rot="16200000">
            <a:off x="3209290" y="1993900"/>
            <a:ext cx="329565" cy="336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/>
            <a:r>
              <a:rPr lang="en-US" altLang="zh-CN" sz="1200" b="1"/>
              <a:t>....</a:t>
            </a:r>
            <a:endParaRPr lang="en-US" altLang="zh-CN" sz="1200" b="1"/>
          </a:p>
        </p:txBody>
      </p:sp>
      <p:sp>
        <p:nvSpPr>
          <p:cNvPr id="55" name="文本框 54"/>
          <p:cNvSpPr txBox="1"/>
          <p:nvPr/>
        </p:nvSpPr>
        <p:spPr>
          <a:xfrm rot="16200000">
            <a:off x="2253615" y="1986280"/>
            <a:ext cx="329565" cy="336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/>
            <a:r>
              <a:rPr lang="en-US" altLang="zh-CN" sz="1200" b="1"/>
              <a:t>....</a:t>
            </a:r>
            <a:endParaRPr lang="en-US" altLang="zh-CN" sz="1200" b="1"/>
          </a:p>
        </p:txBody>
      </p:sp>
      <p:sp>
        <p:nvSpPr>
          <p:cNvPr id="56" name="文本框 55"/>
          <p:cNvSpPr txBox="1"/>
          <p:nvPr>
            <p:custDataLst>
              <p:tags r:id="rId33"/>
            </p:custDataLst>
          </p:nvPr>
        </p:nvSpPr>
        <p:spPr>
          <a:xfrm>
            <a:off x="4197350" y="972820"/>
            <a:ext cx="9747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: neuron</a:t>
            </a:r>
            <a:endParaRPr lang="en-US" altLang="zh-CN" sz="1000"/>
          </a:p>
        </p:txBody>
      </p:sp>
      <p:sp>
        <p:nvSpPr>
          <p:cNvPr id="59" name="椭圆 58"/>
          <p:cNvSpPr/>
          <p:nvPr>
            <p:custDataLst>
              <p:tags r:id="rId34"/>
            </p:custDataLst>
          </p:nvPr>
        </p:nvSpPr>
        <p:spPr>
          <a:xfrm>
            <a:off x="4136390" y="1038225"/>
            <a:ext cx="127635" cy="134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234690" y="557530"/>
            <a:ext cx="1021080" cy="4578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Phenomenon/Input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3743325" y="1015365"/>
            <a:ext cx="5715" cy="2825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234690" y="1297940"/>
            <a:ext cx="1021080" cy="311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Sensor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34690" y="1891665"/>
            <a:ext cx="1021080" cy="390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Deep neural network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34690" y="2564765"/>
            <a:ext cx="1021080" cy="3073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Mapping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749040" y="1609090"/>
            <a:ext cx="1683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Simple features</a:t>
            </a:r>
            <a:endParaRPr lang="en-US" altLang="zh-CN" sz="1200"/>
          </a:p>
        </p:txBody>
      </p:sp>
      <p:sp>
        <p:nvSpPr>
          <p:cNvPr id="18" name="文本框 17"/>
          <p:cNvSpPr txBox="1"/>
          <p:nvPr/>
        </p:nvSpPr>
        <p:spPr>
          <a:xfrm>
            <a:off x="3749040" y="2286000"/>
            <a:ext cx="21399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More abstract features</a:t>
            </a:r>
            <a:endParaRPr lang="en-US" altLang="zh-CN" sz="1200"/>
          </a:p>
        </p:txBody>
      </p:sp>
      <p:sp>
        <p:nvSpPr>
          <p:cNvPr id="20" name="矩形 19"/>
          <p:cNvSpPr/>
          <p:nvPr/>
        </p:nvSpPr>
        <p:spPr>
          <a:xfrm>
            <a:off x="3234690" y="3158490"/>
            <a:ext cx="1021080" cy="3962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Prediction/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Output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737610" y="1609090"/>
            <a:ext cx="5715" cy="2825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731895" y="2282190"/>
            <a:ext cx="5715" cy="2825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720465" y="2874645"/>
            <a:ext cx="5715" cy="2825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右大括号 24"/>
          <p:cNvSpPr/>
          <p:nvPr/>
        </p:nvSpPr>
        <p:spPr>
          <a:xfrm>
            <a:off x="2944495" y="1297305"/>
            <a:ext cx="201295" cy="2131695"/>
          </a:xfrm>
          <a:prstGeom prst="rightBrace">
            <a:avLst>
              <a:gd name="adj1" fmla="val 25423"/>
              <a:gd name="adj2" fmla="val 4339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188210" y="1149350"/>
            <a:ext cx="691515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88210" y="1588135"/>
            <a:ext cx="691515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endCxn id="27" idx="0"/>
          </p:cNvCxnSpPr>
          <p:nvPr/>
        </p:nvCxnSpPr>
        <p:spPr>
          <a:xfrm>
            <a:off x="2532380" y="1430655"/>
            <a:ext cx="1905" cy="157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186305" y="2026920"/>
            <a:ext cx="691515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endCxn id="30" idx="0"/>
          </p:cNvCxnSpPr>
          <p:nvPr/>
        </p:nvCxnSpPr>
        <p:spPr>
          <a:xfrm>
            <a:off x="2530475" y="1869440"/>
            <a:ext cx="1905" cy="157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526665" y="2308225"/>
            <a:ext cx="1905" cy="157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418715" y="2465705"/>
            <a:ext cx="15303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ts val="520"/>
              </a:lnSpc>
            </a:pPr>
            <a:r>
              <a:rPr lang="en-US" altLang="zh-CN" sz="1600" b="1"/>
              <a:t>.</a:t>
            </a:r>
            <a:endParaRPr lang="en-US" altLang="zh-CN" sz="1600" b="1"/>
          </a:p>
          <a:p>
            <a:pPr indent="0" fontAlgn="auto">
              <a:lnSpc>
                <a:spcPts val="520"/>
              </a:lnSpc>
            </a:pPr>
            <a:r>
              <a:rPr lang="en-US" altLang="zh-CN" sz="1600" b="1"/>
              <a:t>.</a:t>
            </a:r>
            <a:endParaRPr lang="en-US" altLang="zh-CN" sz="1600" b="1"/>
          </a:p>
          <a:p>
            <a:pPr indent="0" fontAlgn="auto">
              <a:lnSpc>
                <a:spcPts val="520"/>
              </a:lnSpc>
            </a:pPr>
            <a:r>
              <a:rPr lang="en-US" altLang="zh-CN" sz="1600" b="1"/>
              <a:t>.</a:t>
            </a:r>
            <a:endParaRPr lang="en-US" altLang="zh-CN" sz="1600" b="1"/>
          </a:p>
        </p:txBody>
      </p:sp>
      <p:sp>
        <p:nvSpPr>
          <p:cNvPr id="35" name="矩形 34"/>
          <p:cNvSpPr/>
          <p:nvPr/>
        </p:nvSpPr>
        <p:spPr>
          <a:xfrm>
            <a:off x="2186305" y="2904490"/>
            <a:ext cx="691515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endCxn id="35" idx="0"/>
          </p:cNvCxnSpPr>
          <p:nvPr/>
        </p:nvCxnSpPr>
        <p:spPr>
          <a:xfrm>
            <a:off x="2530475" y="2747010"/>
            <a:ext cx="1905" cy="157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188210" y="3348990"/>
            <a:ext cx="691515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endCxn id="37" idx="0"/>
          </p:cNvCxnSpPr>
          <p:nvPr/>
        </p:nvCxnSpPr>
        <p:spPr>
          <a:xfrm>
            <a:off x="2532380" y="3191510"/>
            <a:ext cx="1905" cy="157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90090" y="1558290"/>
            <a:ext cx="549910" cy="2863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02890" y="1558290"/>
            <a:ext cx="549910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2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>
          <a:xfrm flipV="1">
            <a:off x="2540000" y="169926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606800" y="1563370"/>
            <a:ext cx="549910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3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endCxn id="9" idx="1"/>
          </p:cNvCxnSpPr>
          <p:nvPr/>
        </p:nvCxnSpPr>
        <p:spPr>
          <a:xfrm flipV="1">
            <a:off x="3343910" y="170434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425950" y="1558290"/>
            <a:ext cx="549910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4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endCxn id="12" idx="1"/>
          </p:cNvCxnSpPr>
          <p:nvPr/>
        </p:nvCxnSpPr>
        <p:spPr>
          <a:xfrm flipV="1">
            <a:off x="4163060" y="169926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4975860" y="169672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170170" y="1448435"/>
            <a:ext cx="46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</a:t>
            </a:r>
            <a:endParaRPr lang="en-US" altLang="zh-CN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1727200" y="169418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1628775" y="146240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775" y="1462405"/>
                <a:ext cx="302895" cy="244475"/>
              </a:xfrm>
              <a:prstGeom prst="rect">
                <a:avLst/>
              </a:prstGeom>
              <a:blipFill rotWithShape="1">
                <a:blip r:embed="rId1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2515870" y="146240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870" y="1462405"/>
                <a:ext cx="302895" cy="244475"/>
              </a:xfrm>
              <a:prstGeom prst="rect">
                <a:avLst/>
              </a:prstGeom>
              <a:blipFill rotWithShape="1">
                <a:blip r:embed="rId2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3344545" y="146240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545" y="1462405"/>
                <a:ext cx="302895" cy="244475"/>
              </a:xfrm>
              <a:prstGeom prst="rect">
                <a:avLst/>
              </a:prstGeom>
              <a:blipFill rotWithShape="1">
                <a:blip r:embed="rId3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/>
              <p:cNvSpPr txBox="1"/>
              <p:nvPr/>
            </p:nvSpPr>
            <p:spPr>
              <a:xfrm>
                <a:off x="4159885" y="146240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885" y="1462405"/>
                <a:ext cx="302895" cy="244475"/>
              </a:xfrm>
              <a:prstGeom prst="rect">
                <a:avLst/>
              </a:prstGeom>
              <a:blipFill rotWithShape="1">
                <a:blip r:embed="rId4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4941570" y="146240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570" y="1462405"/>
                <a:ext cx="302895" cy="244475"/>
              </a:xfrm>
              <a:prstGeom prst="rect">
                <a:avLst/>
              </a:prstGeom>
              <a:blipFill rotWithShape="1">
                <a:blip r:embed="rId5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左大括号 41"/>
          <p:cNvSpPr/>
          <p:nvPr/>
        </p:nvSpPr>
        <p:spPr>
          <a:xfrm rot="5400000">
            <a:off x="3172460" y="1402080"/>
            <a:ext cx="116205" cy="1111250"/>
          </a:xfrm>
          <a:prstGeom prst="leftBrace">
            <a:avLst>
              <a:gd name="adj1" fmla="val 8333"/>
              <a:gd name="adj2" fmla="val 6197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2477770" y="1992630"/>
                <a:ext cx="1209040" cy="22034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900">
                    <a:latin typeface="Cambria Math" panose="02040503050406030204" charset="0"/>
                    <a:cs typeface="Cambria Math" panose="02040503050406030204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sz="9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770" y="1992630"/>
                <a:ext cx="1209040" cy="220345"/>
              </a:xfrm>
              <a:prstGeom prst="rect">
                <a:avLst/>
              </a:prstGeom>
              <a:blipFill rotWithShape="1">
                <a:blip r:embed="rId6"/>
                <a:stretch>
                  <a:fillRect r="-12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左大括号 43"/>
          <p:cNvSpPr/>
          <p:nvPr/>
        </p:nvSpPr>
        <p:spPr>
          <a:xfrm rot="16200000">
            <a:off x="3354070" y="1577340"/>
            <a:ext cx="127635" cy="148399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2846705" y="2444115"/>
                <a:ext cx="1209040" cy="22034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900">
                    <a:latin typeface="Cambria Math" panose="02040503050406030204" charset="0"/>
                    <a:cs typeface="Cambria Math" panose="02040503050406030204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))+</m:t>
                    </m:r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9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705" y="2444115"/>
                <a:ext cx="1209040" cy="220345"/>
              </a:xfrm>
              <a:prstGeom prst="rect">
                <a:avLst/>
              </a:prstGeom>
              <a:blipFill rotWithShape="1">
                <a:blip r:embed="rId7"/>
                <a:stretch>
                  <a:fillRect r="-6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左大括号 45"/>
          <p:cNvSpPr/>
          <p:nvPr/>
        </p:nvSpPr>
        <p:spPr>
          <a:xfrm rot="16200000">
            <a:off x="3973195" y="1381760"/>
            <a:ext cx="127635" cy="272161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3870325" y="2799080"/>
            <a:ext cx="334010" cy="22034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l"/>
            <a:r>
              <a:rPr lang="en-US" altLang="zh-CN" sz="900">
                <a:latin typeface="Cambria Math" panose="02040503050406030204" charset="0"/>
                <a:cs typeface="Cambria Math" panose="02040503050406030204" charset="0"/>
              </a:rPr>
              <a:t>.......</a:t>
            </a:r>
            <a:endParaRPr lang="en-US" altLang="zh-CN" sz="900" i="1"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886585" y="3405505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layer 1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279130" y="2976880"/>
            <a:ext cx="549910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2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7924800" y="3117850"/>
            <a:ext cx="354330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9083040" y="2981960"/>
            <a:ext cx="549910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3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8820150" y="312293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9902190" y="2976880"/>
            <a:ext cx="549910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4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9639300" y="311785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10452100" y="311531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0646410" y="2867025"/>
            <a:ext cx="46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</a:t>
            </a:r>
            <a:endParaRPr lang="en-US" altLang="zh-CN"/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1488440" y="3566160"/>
            <a:ext cx="398145" cy="5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/>
              <p:cNvSpPr txBox="1"/>
              <p:nvPr/>
            </p:nvSpPr>
            <p:spPr>
              <a:xfrm>
                <a:off x="1525270" y="334835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270" y="3348355"/>
                <a:ext cx="302895" cy="244475"/>
              </a:xfrm>
              <a:prstGeom prst="rect">
                <a:avLst/>
              </a:prstGeom>
              <a:blipFill rotWithShape="1">
                <a:blip r:embed="rId1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/>
              <p:cNvSpPr txBox="1"/>
              <p:nvPr/>
            </p:nvSpPr>
            <p:spPr>
              <a:xfrm>
                <a:off x="7992110" y="288099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110" y="2880995"/>
                <a:ext cx="302895" cy="244475"/>
              </a:xfrm>
              <a:prstGeom prst="rect">
                <a:avLst/>
              </a:prstGeom>
              <a:blipFill rotWithShape="1">
                <a:blip r:embed="rId2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/>
              <p:cNvSpPr txBox="1"/>
              <p:nvPr/>
            </p:nvSpPr>
            <p:spPr>
              <a:xfrm>
                <a:off x="8820785" y="288099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785" y="2880995"/>
                <a:ext cx="302895" cy="244475"/>
              </a:xfrm>
              <a:prstGeom prst="rect">
                <a:avLst/>
              </a:prstGeom>
              <a:blipFill rotWithShape="1">
                <a:blip r:embed="rId3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/>
              <p:cNvSpPr txBox="1"/>
              <p:nvPr/>
            </p:nvSpPr>
            <p:spPr>
              <a:xfrm>
                <a:off x="9636125" y="288099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6125" y="2880995"/>
                <a:ext cx="302895" cy="244475"/>
              </a:xfrm>
              <a:prstGeom prst="rect">
                <a:avLst/>
              </a:prstGeom>
              <a:blipFill rotWithShape="1">
                <a:blip r:embed="rId4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/>
              <p:cNvSpPr txBox="1"/>
              <p:nvPr/>
            </p:nvSpPr>
            <p:spPr>
              <a:xfrm>
                <a:off x="10417810" y="288099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7810" y="2880995"/>
                <a:ext cx="302895" cy="244475"/>
              </a:xfrm>
              <a:prstGeom prst="rect">
                <a:avLst/>
              </a:prstGeom>
              <a:blipFill rotWithShape="1">
                <a:blip r:embed="rId5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左大括号 62"/>
          <p:cNvSpPr/>
          <p:nvPr/>
        </p:nvSpPr>
        <p:spPr>
          <a:xfrm rot="5400000">
            <a:off x="3416300" y="3282315"/>
            <a:ext cx="116205" cy="1163320"/>
          </a:xfrm>
          <a:prstGeom prst="leftBrace">
            <a:avLst>
              <a:gd name="adj1" fmla="val 8333"/>
              <a:gd name="adj2" fmla="val 6197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/>
              <p:cNvSpPr txBox="1"/>
              <p:nvPr/>
            </p:nvSpPr>
            <p:spPr>
              <a:xfrm>
                <a:off x="2695575" y="3898900"/>
                <a:ext cx="1209040" cy="22034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0">
                    <a:latin typeface="Cambria Math" panose="02040503050406030204" charset="0"/>
                    <a:cs typeface="Cambria Math" panose="02040503050406030204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sz="1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575" y="3898900"/>
                <a:ext cx="1209040" cy="220345"/>
              </a:xfrm>
              <a:prstGeom prst="rect">
                <a:avLst/>
              </a:prstGeom>
              <a:blipFill rotWithShape="1">
                <a:blip r:embed="rId8"/>
                <a:stretch>
                  <a:fillRect r="-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左大括号 64"/>
          <p:cNvSpPr/>
          <p:nvPr/>
        </p:nvSpPr>
        <p:spPr>
          <a:xfrm rot="16200000">
            <a:off x="3781425" y="3274695"/>
            <a:ext cx="127635" cy="19018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/>
              <p:cNvSpPr txBox="1"/>
              <p:nvPr/>
            </p:nvSpPr>
            <p:spPr>
              <a:xfrm>
                <a:off x="2894330" y="4364990"/>
                <a:ext cx="1209040" cy="22034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000">
                    <a:latin typeface="Cambria Math" panose="02040503050406030204" charset="0"/>
                    <a:cs typeface="Cambria Math" panose="02040503050406030204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))+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1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330" y="4364990"/>
                <a:ext cx="1209040" cy="220345"/>
              </a:xfrm>
              <a:prstGeom prst="rect">
                <a:avLst/>
              </a:prstGeom>
              <a:blipFill rotWithShape="1">
                <a:blip r:embed="rId9"/>
                <a:stretch>
                  <a:fillRect r="-77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左大括号 66"/>
          <p:cNvSpPr/>
          <p:nvPr/>
        </p:nvSpPr>
        <p:spPr>
          <a:xfrm rot="16200000">
            <a:off x="4625340" y="2853690"/>
            <a:ext cx="127635" cy="35902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4481830" y="4712970"/>
            <a:ext cx="334010" cy="22034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l"/>
            <a:r>
              <a:rPr lang="en-US" altLang="zh-CN" sz="900" b="1">
                <a:latin typeface="Cambria Math" panose="02040503050406030204" charset="0"/>
                <a:cs typeface="Cambria Math" panose="02040503050406030204" charset="0"/>
              </a:rPr>
              <a:t>. . . . .</a:t>
            </a:r>
            <a:endParaRPr lang="en-US" altLang="zh-CN" sz="900" b="1" i="1"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992755" y="3405505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layer 2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2583815" y="3566160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/>
              <p:cNvSpPr txBox="1"/>
              <p:nvPr/>
            </p:nvSpPr>
            <p:spPr>
              <a:xfrm>
                <a:off x="2637155" y="3354705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55" y="3354705"/>
                <a:ext cx="257175" cy="216535"/>
              </a:xfrm>
              <a:prstGeom prst="rect">
                <a:avLst/>
              </a:prstGeom>
              <a:blipFill rotWithShape="1">
                <a:blip r:embed="rId10"/>
                <a:stretch>
                  <a:fillRect r="-8148" b="-1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/>
          <p:cNvSpPr/>
          <p:nvPr/>
        </p:nvSpPr>
        <p:spPr>
          <a:xfrm>
            <a:off x="4094480" y="3397885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layer 3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3685540" y="3558540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/>
              <p:cNvSpPr txBox="1"/>
              <p:nvPr/>
            </p:nvSpPr>
            <p:spPr>
              <a:xfrm>
                <a:off x="3738880" y="3347085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880" y="3347085"/>
                <a:ext cx="257175" cy="216535"/>
              </a:xfrm>
              <a:prstGeom prst="rect">
                <a:avLst/>
              </a:prstGeom>
              <a:blipFill rotWithShape="1">
                <a:blip r:embed="rId11"/>
                <a:stretch>
                  <a:fillRect r="-8148" b="-1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/>
          <p:cNvSpPr/>
          <p:nvPr/>
        </p:nvSpPr>
        <p:spPr>
          <a:xfrm>
            <a:off x="5205095" y="3397885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layer 4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flipV="1">
            <a:off x="4796155" y="3558540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/>
              <p:cNvSpPr txBox="1"/>
              <p:nvPr/>
            </p:nvSpPr>
            <p:spPr>
              <a:xfrm>
                <a:off x="4849495" y="3347085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495" y="3347085"/>
                <a:ext cx="257175" cy="216535"/>
              </a:xfrm>
              <a:prstGeom prst="rect">
                <a:avLst/>
              </a:prstGeom>
              <a:blipFill rotWithShape="1">
                <a:blip r:embed="rId12"/>
                <a:stretch>
                  <a:fillRect r="-8148" b="-1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直接箭头连接符 78"/>
          <p:cNvCxnSpPr/>
          <p:nvPr/>
        </p:nvCxnSpPr>
        <p:spPr>
          <a:xfrm flipV="1">
            <a:off x="5895340" y="3566160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/>
              <p:cNvSpPr txBox="1"/>
              <p:nvPr/>
            </p:nvSpPr>
            <p:spPr>
              <a:xfrm>
                <a:off x="5948680" y="3354705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680" y="3354705"/>
                <a:ext cx="257175" cy="216535"/>
              </a:xfrm>
              <a:prstGeom prst="rect">
                <a:avLst/>
              </a:prstGeom>
              <a:blipFill rotWithShape="1">
                <a:blip r:embed="rId13"/>
                <a:stretch>
                  <a:fillRect r="-8148" b="-1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文本框 80"/>
          <p:cNvSpPr txBox="1"/>
          <p:nvPr/>
        </p:nvSpPr>
        <p:spPr>
          <a:xfrm>
            <a:off x="6272530" y="3318510"/>
            <a:ext cx="46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" name="矩形 47"/>
          <p:cNvSpPr/>
          <p:nvPr/>
        </p:nvSpPr>
        <p:spPr>
          <a:xfrm>
            <a:off x="1387475" y="3454400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1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989330" y="3615055"/>
            <a:ext cx="398145" cy="5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/>
              <p:cNvSpPr txBox="1"/>
              <p:nvPr/>
            </p:nvSpPr>
            <p:spPr>
              <a:xfrm>
                <a:off x="1026160" y="3397250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160" y="3397250"/>
                <a:ext cx="302895" cy="244475"/>
              </a:xfrm>
              <a:prstGeom prst="rect">
                <a:avLst/>
              </a:prstGeom>
              <a:blipFill rotWithShape="1">
                <a:blip r:embed="rId1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/>
          <p:cNvCxnSpPr/>
          <p:nvPr/>
        </p:nvCxnSpPr>
        <p:spPr>
          <a:xfrm flipV="1">
            <a:off x="2084705" y="3615055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/>
              <p:cNvSpPr txBox="1"/>
              <p:nvPr/>
            </p:nvSpPr>
            <p:spPr>
              <a:xfrm>
                <a:off x="2138045" y="3403600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045" y="3403600"/>
                <a:ext cx="257175" cy="216535"/>
              </a:xfrm>
              <a:prstGeom prst="rect">
                <a:avLst/>
              </a:prstGeom>
              <a:blipFill rotWithShape="1">
                <a:blip r:embed="rId2"/>
                <a:stretch>
                  <a:fillRect r="-8148" b="-1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文本框 79"/>
          <p:cNvSpPr txBox="1"/>
          <p:nvPr/>
        </p:nvSpPr>
        <p:spPr>
          <a:xfrm>
            <a:off x="6082030" y="3362325"/>
            <a:ext cx="257175" cy="21653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l"/>
            <a:endParaRPr lang="en-US" altLang="zh-CN" i="1">
              <a:latin typeface="Cambria Math" panose="02040503050406030204" charset="0"/>
              <a:cs typeface="Cambria Math" panose="02040503050406030204" charset="0"/>
            </a:endParaRPr>
          </a:p>
          <a:p>
            <a:pPr algn="l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1" name="文本框 80"/>
          <p:cNvSpPr txBox="1"/>
          <p:nvPr/>
        </p:nvSpPr>
        <p:spPr>
          <a:xfrm>
            <a:off x="2484755" y="3362325"/>
            <a:ext cx="46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269230" y="3405505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Mapping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5962015" y="3558540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037580" y="3245485"/>
            <a:ext cx="333375" cy="31305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l"/>
            <a:r>
              <a:rPr lang="en-US" altLang="zh-CN" sz="1000">
                <a:latin typeface="Cambria Math" panose="02040503050406030204" charset="0"/>
                <a:cs typeface="Cambria Math" panose="02040503050406030204" charset="0"/>
              </a:rPr>
              <a:t>y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4171315" y="3405505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n-1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871720" y="3563620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073400" y="3432810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n-2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3766185" y="3585845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3718560" y="3382010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560" y="3382010"/>
                <a:ext cx="257175" cy="216535"/>
              </a:xfrm>
              <a:prstGeom prst="rect">
                <a:avLst/>
              </a:prstGeom>
              <a:blipFill rotWithShape="1">
                <a:blip r:embed="rId3"/>
                <a:stretch>
                  <a:fillRect r="-55802" b="-1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4812665" y="3347085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665" y="3347085"/>
                <a:ext cx="257175" cy="216535"/>
              </a:xfrm>
              <a:prstGeom prst="rect">
                <a:avLst/>
              </a:prstGeom>
              <a:blipFill rotWithShape="1">
                <a:blip r:embed="rId4"/>
                <a:stretch>
                  <a:fillRect r="-10617" b="-1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6407785" y="3130550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sz="1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-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785" y="3130550"/>
                <a:ext cx="257175" cy="216535"/>
              </a:xfrm>
              <a:prstGeom prst="rect">
                <a:avLst/>
              </a:prstGeom>
              <a:blipFill rotWithShape="1">
                <a:blip r:embed="rId5"/>
                <a:stretch>
                  <a:fillRect b="-244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/>
          <p:cNvCxnSpPr/>
          <p:nvPr/>
        </p:nvCxnSpPr>
        <p:spPr>
          <a:xfrm flipH="1">
            <a:off x="6407785" y="3157855"/>
            <a:ext cx="6985" cy="3600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6367145" y="3517900"/>
            <a:ext cx="75565" cy="7556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下弧形箭头 36"/>
          <p:cNvSpPr/>
          <p:nvPr/>
        </p:nvSpPr>
        <p:spPr>
          <a:xfrm flipH="1">
            <a:off x="4549140" y="3750310"/>
            <a:ext cx="1893570" cy="51562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8" name="下弧形箭头 77"/>
          <p:cNvSpPr/>
          <p:nvPr/>
        </p:nvSpPr>
        <p:spPr>
          <a:xfrm flipH="1">
            <a:off x="3257550" y="3795395"/>
            <a:ext cx="1291590" cy="51562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/>
              <p:cNvSpPr txBox="1"/>
              <p:nvPr/>
            </p:nvSpPr>
            <p:spPr>
              <a:xfrm>
                <a:off x="5198110" y="3945255"/>
                <a:ext cx="59499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𝒍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0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sSubSup>
                        <m:sSubSupPr>
                          <m:ctrlP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𝒍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0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en-US" altLang="zh-CN" b="1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83" name="文本框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110" y="3945255"/>
                <a:ext cx="594995" cy="216535"/>
              </a:xfrm>
              <a:prstGeom prst="rect">
                <a:avLst/>
              </a:prstGeom>
              <a:blipFill rotWithShape="1">
                <a:blip r:embed="rId6"/>
                <a:stretch>
                  <a:fillRect r="-21878" b="-1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本框 83"/>
              <p:cNvSpPr txBox="1"/>
              <p:nvPr/>
            </p:nvSpPr>
            <p:spPr>
              <a:xfrm>
                <a:off x="3576320" y="3945255"/>
                <a:ext cx="59499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𝒍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0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sSubSup>
                        <m:sSubSupPr>
                          <m:ctrlP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𝒍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0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en-US" altLang="zh-CN" b="1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84" name="文本框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320" y="3945255"/>
                <a:ext cx="594995" cy="216535"/>
              </a:xfrm>
              <a:prstGeom prst="rect">
                <a:avLst/>
              </a:prstGeom>
              <a:blipFill rotWithShape="1">
                <a:blip r:embed="rId7"/>
                <a:stretch>
                  <a:fillRect r="-21878" b="-1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直接箭头连接符 1"/>
          <p:cNvCxnSpPr/>
          <p:nvPr/>
        </p:nvCxnSpPr>
        <p:spPr>
          <a:xfrm flipH="1" flipV="1">
            <a:off x="2903855" y="2100580"/>
            <a:ext cx="5080" cy="1049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2903855" y="3148330"/>
            <a:ext cx="14325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任意多边形 4"/>
          <p:cNvSpPr/>
          <p:nvPr/>
        </p:nvSpPr>
        <p:spPr>
          <a:xfrm>
            <a:off x="3098800" y="2302510"/>
            <a:ext cx="983615" cy="616585"/>
          </a:xfrm>
          <a:custGeom>
            <a:avLst/>
            <a:gdLst>
              <a:gd name="connisteX0" fmla="*/ 0 w 1127760"/>
              <a:gd name="connsiteY0" fmla="*/ 304800 h 684320"/>
              <a:gd name="connisteX1" fmla="*/ 103505 w 1127760"/>
              <a:gd name="connsiteY1" fmla="*/ 683260 h 684320"/>
              <a:gd name="connisteX2" fmla="*/ 499745 w 1127760"/>
              <a:gd name="connsiteY2" fmla="*/ 195580 h 684320"/>
              <a:gd name="connisteX3" fmla="*/ 786130 w 1127760"/>
              <a:gd name="connsiteY3" fmla="*/ 414655 h 684320"/>
              <a:gd name="connisteX4" fmla="*/ 1127760 w 1127760"/>
              <a:gd name="connsiteY4" fmla="*/ 0 h 684320"/>
              <a:gd name="connisteX5" fmla="*/ 1237615 w 1127760"/>
              <a:gd name="connsiteY5" fmla="*/ 55245 h 6843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127760" h="684320">
                <a:moveTo>
                  <a:pt x="0" y="304800"/>
                </a:moveTo>
                <a:cubicBezTo>
                  <a:pt x="12700" y="390525"/>
                  <a:pt x="3810" y="704850"/>
                  <a:pt x="103505" y="683260"/>
                </a:cubicBezTo>
                <a:cubicBezTo>
                  <a:pt x="203200" y="661670"/>
                  <a:pt x="363220" y="249555"/>
                  <a:pt x="499745" y="195580"/>
                </a:cubicBezTo>
                <a:cubicBezTo>
                  <a:pt x="636270" y="141605"/>
                  <a:pt x="660400" y="454025"/>
                  <a:pt x="786130" y="414655"/>
                </a:cubicBezTo>
                <a:cubicBezTo>
                  <a:pt x="911860" y="375285"/>
                  <a:pt x="1037590" y="71755"/>
                  <a:pt x="112776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713480" y="2143760"/>
                <a:ext cx="542290" cy="20193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700" i="1">
                          <a:latin typeface="Cambria Math" panose="02040503050406030204" charset="0"/>
                          <a:cs typeface="Cambria Math" panose="02040503050406030204" charset="0"/>
                        </a:rPr>
                        <m:t>𝐿</m:t>
                      </m:r>
                      <m:r>
                        <a:rPr lang="en-US" altLang="zh-CN" sz="7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7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7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7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7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7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7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7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480" y="2143760"/>
                <a:ext cx="542290" cy="2019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2386330" y="1927860"/>
                <a:ext cx="694690" cy="25463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𝐿𝑜𝑠𝑠</m:t>
                      </m:r>
                    </m:oMath>
                  </m:oMathPara>
                </a14:m>
                <a:endParaRPr lang="en-US" altLang="zh-CN" sz="10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330" y="1927860"/>
                <a:ext cx="694690" cy="2546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/>
          <p:cNvCxnSpPr/>
          <p:nvPr/>
        </p:nvCxnSpPr>
        <p:spPr>
          <a:xfrm flipH="1">
            <a:off x="3235325" y="2638425"/>
            <a:ext cx="165735" cy="280035"/>
          </a:xfrm>
          <a:prstGeom prst="straightConnector1">
            <a:avLst/>
          </a:prstGeom>
          <a:ln w="9525" cap="rnd" cmpd="sng">
            <a:solidFill>
              <a:srgbClr val="FF0000"/>
            </a:solidFill>
            <a:prstDash val="solid"/>
            <a:round/>
            <a:tailEnd type="stealth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4149725" y="3148330"/>
                <a:ext cx="40576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𝜃</m:t>
                      </m:r>
                    </m:oMath>
                  </m:oMathPara>
                </a14:m>
                <a:endParaRPr lang="en-US" altLang="zh-CN" sz="10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725" y="3148330"/>
                <a:ext cx="405765" cy="2355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3288665" y="2638425"/>
                <a:ext cx="516890" cy="26860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7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𝐺</m:t>
                      </m:r>
                      <m:r>
                        <a:rPr lang="en-US" altLang="zh-CN" sz="7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 </m:t>
                      </m:r>
                      <m:f>
                        <m:fPr>
                          <m:ctrlPr>
                            <a:rPr lang="en-US" altLang="zh-CN" sz="7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7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𝜕</m:t>
                          </m:r>
                          <m:r>
                            <a:rPr lang="en-US" altLang="zh-CN" sz="7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7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𝜕𝜃</m:t>
                          </m:r>
                        </m:den>
                      </m:f>
                    </m:oMath>
                  </m:oMathPara>
                </a14:m>
                <a:endParaRPr lang="en-US" altLang="zh-CN" sz="700" i="1">
                  <a:solidFill>
                    <a:srgbClr val="FF0000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665" y="2638425"/>
                <a:ext cx="516890" cy="2686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/>
          <p:cNvCxnSpPr/>
          <p:nvPr/>
        </p:nvCxnSpPr>
        <p:spPr>
          <a:xfrm flipH="1" flipV="1">
            <a:off x="6604635" y="2227580"/>
            <a:ext cx="5080" cy="1049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6604635" y="3275330"/>
            <a:ext cx="14325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986270" y="3252470"/>
            <a:ext cx="1395095" cy="254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900">
                <a:latin typeface="Cambria Math" panose="02040503050406030204" charset="0"/>
                <a:ea typeface="MS Mincho" charset="0"/>
                <a:cs typeface="Cambria Math" panose="02040503050406030204" charset="0"/>
              </a:rPr>
              <a:t>System performance</a:t>
            </a:r>
            <a:endParaRPr lang="en-US" altLang="zh-CN" sz="900">
              <a:latin typeface="Cambria Math" panose="02040503050406030204" charset="0"/>
              <a:ea typeface="MS Mincho" charset="0"/>
              <a:cs typeface="Cambria Math" panose="020405030504060302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 rot="16200000">
            <a:off x="5702300" y="2064385"/>
            <a:ext cx="1579245" cy="235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900">
                <a:latin typeface="Cambria Math" panose="02040503050406030204" charset="0"/>
                <a:ea typeface="MS Mincho" charset="0"/>
                <a:cs typeface="Cambria Math" panose="02040503050406030204" charset="0"/>
              </a:rPr>
              <a:t>Model accuracy</a:t>
            </a:r>
            <a:endParaRPr lang="en-US" altLang="zh-CN" sz="900">
              <a:latin typeface="Cambria Math" panose="02040503050406030204" charset="0"/>
              <a:ea typeface="MS Mincho" charset="0"/>
              <a:cs typeface="Cambria Math" panose="02040503050406030204" charset="0"/>
            </a:endParaRPr>
          </a:p>
        </p:txBody>
      </p:sp>
      <p:sp>
        <p:nvSpPr>
          <p:cNvPr id="19" name="弧形 18"/>
          <p:cNvSpPr/>
          <p:nvPr/>
        </p:nvSpPr>
        <p:spPr>
          <a:xfrm rot="10800000">
            <a:off x="6772910" y="1760220"/>
            <a:ext cx="1745615" cy="1363345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306310" y="2971800"/>
            <a:ext cx="297180" cy="8001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6873240" y="2495550"/>
            <a:ext cx="113030" cy="24765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401560" y="2797175"/>
            <a:ext cx="766445" cy="174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700">
                <a:latin typeface="Cambria Math" panose="02040503050406030204" charset="0"/>
                <a:ea typeface="MS Mincho" charset="0"/>
                <a:cs typeface="Cambria Math" panose="02040503050406030204" charset="0"/>
              </a:rPr>
              <a:t>Big batch size</a:t>
            </a:r>
            <a:endParaRPr lang="en-US" altLang="zh-CN" sz="700">
              <a:latin typeface="Cambria Math" panose="02040503050406030204" charset="0"/>
              <a:ea typeface="MS Mincho" charset="0"/>
              <a:cs typeface="Cambria Math" panose="020405030504060302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837045" y="2319020"/>
            <a:ext cx="880745" cy="174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700">
                <a:latin typeface="Cambria Math" panose="02040503050406030204" charset="0"/>
                <a:ea typeface="MS Mincho" charset="0"/>
                <a:cs typeface="Cambria Math" panose="02040503050406030204" charset="0"/>
              </a:rPr>
              <a:t>Small batch size</a:t>
            </a:r>
            <a:endParaRPr lang="en-US" altLang="zh-CN" sz="700">
              <a:latin typeface="Cambria Math" panose="02040503050406030204" charset="0"/>
              <a:ea typeface="MS Mincho" charset="0"/>
              <a:cs typeface="Cambria Math" panose="02040503050406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1112520" y="1727200"/>
            <a:ext cx="1318895" cy="1708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297940" y="1802765"/>
            <a:ext cx="1318895" cy="17087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443990" y="1894205"/>
            <a:ext cx="1318895" cy="1708785"/>
          </a:xfrm>
          <a:prstGeom prst="rect">
            <a:avLst/>
          </a:prstGeom>
          <a:gradFill>
            <a:gsLst>
              <a:gs pos="100000">
                <a:srgbClr val="F9F8CA"/>
              </a:gs>
              <a:gs pos="6000">
                <a:srgbClr val="4EAADD"/>
              </a:gs>
            </a:gsLst>
            <a:lin ang="18900000" scaled="1"/>
          </a:gra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634490" y="1975485"/>
            <a:ext cx="1318895" cy="1708785"/>
          </a:xfrm>
          <a:prstGeom prst="rect">
            <a:avLst/>
          </a:prstGeom>
          <a:gradFill>
            <a:gsLst>
              <a:gs pos="100000">
                <a:srgbClr val="F9F8CA"/>
              </a:gs>
              <a:gs pos="6000">
                <a:srgbClr val="4EAADD"/>
              </a:gs>
            </a:gsLst>
            <a:lin ang="18900000" scaled="1"/>
          </a:gra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443605" y="2106295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517265" y="2126615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594100" y="2157095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63950" y="2188845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456430" y="1958975"/>
            <a:ext cx="1102995" cy="1106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583430" y="2085975"/>
            <a:ext cx="1102995" cy="1106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710430" y="2212975"/>
            <a:ext cx="1102995" cy="1106805"/>
          </a:xfrm>
          <a:prstGeom prst="rect">
            <a:avLst/>
          </a:prstGeom>
          <a:gradFill>
            <a:gsLst>
              <a:gs pos="100000">
                <a:srgbClr val="F9F8CA"/>
              </a:gs>
              <a:gs pos="6000">
                <a:srgbClr val="4EAADD"/>
              </a:gs>
            </a:gsLst>
            <a:lin ang="18900000" scaled="1"/>
          </a:gra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408680" y="257810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482340" y="259842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559175" y="262890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629025" y="266065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3380105" y="308991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453765" y="311023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530600" y="314071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3600450" y="317246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111375" y="2478405"/>
            <a:ext cx="500380" cy="558165"/>
          </a:xfrm>
          <a:prstGeom prst="rect">
            <a:avLst/>
          </a:prstGeom>
          <a:solidFill>
            <a:schemeClr val="accent6"/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2175510" y="2153920"/>
            <a:ext cx="1288415" cy="43434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2544445" y="2081530"/>
            <a:ext cx="1096645" cy="35687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2175510" y="2374900"/>
            <a:ext cx="1282700" cy="70231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2544445" y="2365375"/>
            <a:ext cx="990600" cy="54483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2165985" y="2590800"/>
            <a:ext cx="1277620" cy="4381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2544445" y="2440940"/>
            <a:ext cx="1065530" cy="1098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2175510" y="2846705"/>
            <a:ext cx="1250315" cy="22987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2544445" y="2795270"/>
            <a:ext cx="887095" cy="12382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4837430" y="2339975"/>
            <a:ext cx="1102995" cy="1106805"/>
          </a:xfrm>
          <a:prstGeom prst="rect">
            <a:avLst/>
          </a:prstGeom>
          <a:gradFill>
            <a:gsLst>
              <a:gs pos="100000">
                <a:srgbClr val="F9F8CA"/>
              </a:gs>
              <a:gs pos="6000">
                <a:srgbClr val="4EAADD"/>
              </a:gs>
            </a:gsLst>
            <a:lin ang="18900000" scaled="1"/>
          </a:gra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964430" y="2466975"/>
            <a:ext cx="1102995" cy="1106805"/>
          </a:xfrm>
          <a:prstGeom prst="rect">
            <a:avLst/>
          </a:prstGeom>
          <a:gradFill>
            <a:gsLst>
              <a:gs pos="100000">
                <a:srgbClr val="F9F8CA"/>
              </a:gs>
              <a:gs pos="6000">
                <a:srgbClr val="4EAADD"/>
              </a:gs>
            </a:gsLst>
            <a:lin ang="18900000" scaled="1"/>
          </a:gra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3373755" y="354330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3447415" y="356362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3524250" y="359410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3594100" y="362585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465830" y="164465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539490" y="166497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3616325" y="169545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3686175" y="172720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直接连接符 71"/>
          <p:cNvCxnSpPr/>
          <p:nvPr/>
        </p:nvCxnSpPr>
        <p:spPr>
          <a:xfrm>
            <a:off x="3862070" y="2169795"/>
            <a:ext cx="1833880" cy="61023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3684270" y="2249170"/>
            <a:ext cx="1752600" cy="64516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3702685" y="2459355"/>
            <a:ext cx="1734185" cy="76263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398135" y="2816225"/>
            <a:ext cx="334010" cy="376555"/>
          </a:xfrm>
          <a:prstGeom prst="rect">
            <a:avLst/>
          </a:prstGeom>
          <a:solidFill>
            <a:schemeClr val="accent6"/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8" name="直接连接符 77"/>
          <p:cNvCxnSpPr/>
          <p:nvPr/>
        </p:nvCxnSpPr>
        <p:spPr>
          <a:xfrm>
            <a:off x="3862070" y="2385695"/>
            <a:ext cx="1576705" cy="62484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/>
              <p:cNvSpPr txBox="1"/>
              <p:nvPr/>
            </p:nvSpPr>
            <p:spPr>
              <a:xfrm>
                <a:off x="534670" y="1127760"/>
                <a:ext cx="2474595" cy="38227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2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70" y="1127760"/>
                <a:ext cx="2474595" cy="38227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/>
              <p:cNvSpPr txBox="1"/>
              <p:nvPr/>
            </p:nvSpPr>
            <p:spPr>
              <a:xfrm>
                <a:off x="4373880" y="1127760"/>
                <a:ext cx="2474595" cy="38227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altLang="zh-CN" sz="12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880" y="1127760"/>
                <a:ext cx="2474595" cy="3822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/>
              <p:cNvSpPr txBox="1"/>
              <p:nvPr/>
            </p:nvSpPr>
            <p:spPr>
              <a:xfrm>
                <a:off x="2616835" y="1127760"/>
                <a:ext cx="2474595" cy="38227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×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×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altLang="zh-CN" sz="12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835" y="1127760"/>
                <a:ext cx="2474595" cy="3822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1828800" y="2520315"/>
          <a:ext cx="3568700" cy="308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175"/>
                <a:gridCol w="892175"/>
                <a:gridCol w="892175"/>
                <a:gridCol w="892175"/>
              </a:tblGrid>
              <a:tr h="770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altLang="zh-CN" b="0">
                        <a:ln w="28575" cmpd="sng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770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73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770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70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86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132965" y="2058670"/>
            <a:ext cx="560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I</a:t>
            </a:r>
            <a:endParaRPr lang="en-US" altLang="zh-CN" b="1"/>
          </a:p>
        </p:txBody>
      </p:sp>
      <p:sp>
        <p:nvSpPr>
          <p:cNvPr id="12" name="文本框 11"/>
          <p:cNvSpPr txBox="1"/>
          <p:nvPr/>
        </p:nvSpPr>
        <p:spPr>
          <a:xfrm>
            <a:off x="2858770" y="2058670"/>
            <a:ext cx="560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am</a:t>
            </a:r>
            <a:endParaRPr lang="en-US" altLang="zh-CN" b="1"/>
          </a:p>
        </p:txBody>
      </p:sp>
      <p:sp>
        <p:nvSpPr>
          <p:cNvPr id="13" name="文本框 12"/>
          <p:cNvSpPr txBox="1"/>
          <p:nvPr/>
        </p:nvSpPr>
        <p:spPr>
          <a:xfrm>
            <a:off x="3840480" y="2058670"/>
            <a:ext cx="560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a</a:t>
            </a:r>
            <a:endParaRPr lang="en-US" altLang="zh-CN" b="1"/>
          </a:p>
        </p:txBody>
      </p:sp>
      <p:sp>
        <p:nvSpPr>
          <p:cNvPr id="14" name="文本框 13"/>
          <p:cNvSpPr txBox="1"/>
          <p:nvPr/>
        </p:nvSpPr>
        <p:spPr>
          <a:xfrm>
            <a:off x="4502785" y="2058670"/>
            <a:ext cx="965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student</a:t>
            </a:r>
            <a:endParaRPr lang="en-US" altLang="zh-CN" b="1"/>
          </a:p>
        </p:txBody>
      </p:sp>
      <p:sp>
        <p:nvSpPr>
          <p:cNvPr id="15" name="文本框 14"/>
          <p:cNvSpPr txBox="1"/>
          <p:nvPr/>
        </p:nvSpPr>
        <p:spPr>
          <a:xfrm>
            <a:off x="1419860" y="2688590"/>
            <a:ext cx="311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I</a:t>
            </a:r>
            <a:endParaRPr lang="en-US" altLang="zh-CN" b="1"/>
          </a:p>
        </p:txBody>
      </p:sp>
      <p:sp>
        <p:nvSpPr>
          <p:cNvPr id="16" name="文本框 15"/>
          <p:cNvSpPr txBox="1"/>
          <p:nvPr/>
        </p:nvSpPr>
        <p:spPr>
          <a:xfrm>
            <a:off x="1307465" y="3429000"/>
            <a:ext cx="519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am</a:t>
            </a:r>
            <a:endParaRPr lang="en-US" altLang="zh-CN" b="1"/>
          </a:p>
        </p:txBody>
      </p:sp>
      <p:sp>
        <p:nvSpPr>
          <p:cNvPr id="17" name="文本框 16"/>
          <p:cNvSpPr txBox="1"/>
          <p:nvPr/>
        </p:nvSpPr>
        <p:spPr>
          <a:xfrm>
            <a:off x="1402715" y="4284980"/>
            <a:ext cx="328930" cy="376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a</a:t>
            </a:r>
            <a:endParaRPr lang="en-US" altLang="zh-CN" b="1"/>
          </a:p>
        </p:txBody>
      </p:sp>
      <p:sp>
        <p:nvSpPr>
          <p:cNvPr id="18" name="文本框 17"/>
          <p:cNvSpPr txBox="1"/>
          <p:nvPr/>
        </p:nvSpPr>
        <p:spPr>
          <a:xfrm>
            <a:off x="870585" y="5083810"/>
            <a:ext cx="958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student</a:t>
            </a:r>
            <a:endParaRPr lang="en-US" altLang="zh-CN" b="1"/>
          </a:p>
        </p:txBody>
      </p:sp>
      <p:graphicFrame>
        <p:nvGraphicFramePr>
          <p:cNvPr id="19" name="表格 18"/>
          <p:cNvGraphicFramePr/>
          <p:nvPr>
            <p:custDataLst>
              <p:tags r:id="rId2"/>
            </p:custDataLst>
          </p:nvPr>
        </p:nvGraphicFramePr>
        <p:xfrm>
          <a:off x="6865620" y="2520315"/>
          <a:ext cx="3568700" cy="308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175"/>
                <a:gridCol w="892175"/>
                <a:gridCol w="892175"/>
                <a:gridCol w="892175"/>
              </a:tblGrid>
              <a:tr h="770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en-US" altLang="zh-CN" b="0">
                        <a:ln w="28575" cmpd="sng">
                          <a:solidFill>
                            <a:schemeClr val="tx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770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0.24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770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70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86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7169785" y="2058670"/>
            <a:ext cx="560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I</a:t>
            </a:r>
            <a:endParaRPr lang="en-US" altLang="zh-CN" b="1"/>
          </a:p>
        </p:txBody>
      </p:sp>
      <p:sp>
        <p:nvSpPr>
          <p:cNvPr id="21" name="文本框 20"/>
          <p:cNvSpPr txBox="1"/>
          <p:nvPr/>
        </p:nvSpPr>
        <p:spPr>
          <a:xfrm>
            <a:off x="7895590" y="2058670"/>
            <a:ext cx="560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am</a:t>
            </a:r>
            <a:endParaRPr lang="en-US" altLang="zh-CN" b="1"/>
          </a:p>
        </p:txBody>
      </p:sp>
      <p:sp>
        <p:nvSpPr>
          <p:cNvPr id="22" name="文本框 21"/>
          <p:cNvSpPr txBox="1"/>
          <p:nvPr/>
        </p:nvSpPr>
        <p:spPr>
          <a:xfrm>
            <a:off x="8877300" y="2058670"/>
            <a:ext cx="560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a</a:t>
            </a:r>
            <a:endParaRPr lang="en-US" altLang="zh-CN" b="1"/>
          </a:p>
        </p:txBody>
      </p:sp>
      <p:sp>
        <p:nvSpPr>
          <p:cNvPr id="23" name="文本框 22"/>
          <p:cNvSpPr txBox="1"/>
          <p:nvPr/>
        </p:nvSpPr>
        <p:spPr>
          <a:xfrm>
            <a:off x="9539605" y="2058670"/>
            <a:ext cx="965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student</a:t>
            </a:r>
            <a:endParaRPr lang="en-US" altLang="zh-CN" b="1"/>
          </a:p>
        </p:txBody>
      </p:sp>
      <p:sp>
        <p:nvSpPr>
          <p:cNvPr id="24" name="文本框 23"/>
          <p:cNvSpPr txBox="1"/>
          <p:nvPr/>
        </p:nvSpPr>
        <p:spPr>
          <a:xfrm>
            <a:off x="6456680" y="2688590"/>
            <a:ext cx="311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I</a:t>
            </a:r>
            <a:endParaRPr lang="en-US" altLang="zh-CN" b="1"/>
          </a:p>
        </p:txBody>
      </p:sp>
      <p:sp>
        <p:nvSpPr>
          <p:cNvPr id="25" name="文本框 24"/>
          <p:cNvSpPr txBox="1"/>
          <p:nvPr/>
        </p:nvSpPr>
        <p:spPr>
          <a:xfrm>
            <a:off x="6344285" y="3429000"/>
            <a:ext cx="519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am</a:t>
            </a:r>
            <a:endParaRPr lang="en-US" altLang="zh-CN" b="1"/>
          </a:p>
        </p:txBody>
      </p:sp>
      <p:sp>
        <p:nvSpPr>
          <p:cNvPr id="26" name="文本框 25"/>
          <p:cNvSpPr txBox="1"/>
          <p:nvPr/>
        </p:nvSpPr>
        <p:spPr>
          <a:xfrm>
            <a:off x="6439535" y="4284980"/>
            <a:ext cx="328930" cy="376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a</a:t>
            </a:r>
            <a:endParaRPr lang="en-US" altLang="zh-CN" b="1"/>
          </a:p>
        </p:txBody>
      </p:sp>
      <p:sp>
        <p:nvSpPr>
          <p:cNvPr id="27" name="文本框 26"/>
          <p:cNvSpPr txBox="1"/>
          <p:nvPr/>
        </p:nvSpPr>
        <p:spPr>
          <a:xfrm>
            <a:off x="5907405" y="5083810"/>
            <a:ext cx="958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student</a:t>
            </a:r>
            <a:endParaRPr lang="en-US" altLang="zh-CN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10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11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12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13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14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15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16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17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18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19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2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20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21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22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23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24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25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26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27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28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29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3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30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31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32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33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34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35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36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37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38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39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4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40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41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42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43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44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45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46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47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48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49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5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50.xml><?xml version="1.0" encoding="utf-8"?>
<p:tagLst xmlns:p="http://schemas.openxmlformats.org/presentationml/2006/main">
  <p:tag name="TABLE_ENDDRAG_ORIGIN_RECT" val="280*242"/>
  <p:tag name="TABLE_ENDDRAG_RECT" val="144*198*280*242"/>
</p:tagLst>
</file>

<file path=ppt/tags/tag51.xml><?xml version="1.0" encoding="utf-8"?>
<p:tagLst xmlns:p="http://schemas.openxmlformats.org/presentationml/2006/main">
  <p:tag name="TABLE_ENDDRAG_ORIGIN_RECT" val="280*242"/>
  <p:tag name="TABLE_ENDDRAG_RECT" val="144*198*280*242"/>
</p:tagLst>
</file>

<file path=ppt/tags/tag52.xml><?xml version="1.0" encoding="utf-8"?>
<p:tagLst xmlns:p="http://schemas.openxmlformats.org/presentationml/2006/main">
  <p:tag name="TABLE_ENDDRAG_ORIGIN_RECT" val="28*115"/>
  <p:tag name="TABLE_ENDDRAG_RECT" val="318*18*28*115"/>
</p:tagLst>
</file>

<file path=ppt/tags/tag53.xml><?xml version="1.0" encoding="utf-8"?>
<p:tagLst xmlns:p="http://schemas.openxmlformats.org/presentationml/2006/main">
  <p:tag name="TABLE_ENDDRAG_ORIGIN_RECT" val="113*30"/>
  <p:tag name="TABLE_ENDDRAG_RECT" val="115*104*113*30"/>
</p:tagLst>
</file>

<file path=ppt/tags/tag54.xml><?xml version="1.0" encoding="utf-8"?>
<p:tagLst xmlns:p="http://schemas.openxmlformats.org/presentationml/2006/main">
  <p:tag name="TABLE_ENDDRAG_ORIGIN_RECT" val="118*115"/>
  <p:tag name="TABLE_ENDDRAG_RECT" val="318*143*118*115"/>
</p:tagLst>
</file>

<file path=ppt/tags/tag55.xml><?xml version="1.0" encoding="utf-8"?>
<p:tagLst xmlns:p="http://schemas.openxmlformats.org/presentationml/2006/main">
  <p:tag name="TABLE_ENDDRAG_ORIGIN_RECT" val="118*115"/>
  <p:tag name="TABLE_ENDDRAG_RECT" val="318*143*118*115"/>
</p:tagLst>
</file>

<file path=ppt/tags/tag56.xml><?xml version="1.0" encoding="utf-8"?>
<p:tagLst xmlns:p="http://schemas.openxmlformats.org/presentationml/2006/main">
  <p:tag name="TABLE_ENDDRAG_ORIGIN_RECT" val="28*115"/>
  <p:tag name="TABLE_ENDDRAG_RECT" val="318*18*28*115"/>
</p:tagLst>
</file>

<file path=ppt/tags/tag57.xml><?xml version="1.0" encoding="utf-8"?>
<p:tagLst xmlns:p="http://schemas.openxmlformats.org/presentationml/2006/main">
  <p:tag name="TABLE_ENDDRAG_ORIGIN_RECT" val="28*115"/>
  <p:tag name="TABLE_ENDDRAG_RECT" val="318*18*28*115"/>
</p:tagLst>
</file>

<file path=ppt/tags/tag58.xml><?xml version="1.0" encoding="utf-8"?>
<p:tagLst xmlns:p="http://schemas.openxmlformats.org/presentationml/2006/main">
  <p:tag name="TABLE_ENDDRAG_ORIGIN_RECT" val="280*242"/>
  <p:tag name="TABLE_ENDDRAG_RECT" val="144*198*280*242"/>
</p:tagLst>
</file>

<file path=ppt/tags/tag59.xml><?xml version="1.0" encoding="utf-8"?>
<p:tagLst xmlns:p="http://schemas.openxmlformats.org/presentationml/2006/main">
  <p:tag name="commondata" val="eyJoZGlkIjoiZjcyMjcxMTdiYTllMjE2YzMzOTRjODU0MWE0MzFhOTkifQ=="/>
  <p:tag name="resource_record_key" val="{&quot;13&quot;:[4364974]}"/>
</p:tagLst>
</file>

<file path=ppt/tags/tag6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7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8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9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1380</Words>
  <Application>WPS 演示</Application>
  <PresentationFormat>宽屏</PresentationFormat>
  <Paragraphs>365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Cambria Math</vt:lpstr>
      <vt:lpstr>MS Mincho</vt:lpstr>
      <vt:lpstr>Segoe Print</vt:lpstr>
      <vt:lpstr>Calibri</vt:lpstr>
      <vt:lpstr>Microsoft YaHei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Shengzhe Ouyang</dc:creator>
  <cp:lastModifiedBy>SD</cp:lastModifiedBy>
  <cp:revision>17</cp:revision>
  <dcterms:created xsi:type="dcterms:W3CDTF">2023-08-09T12:44:00Z</dcterms:created>
  <dcterms:modified xsi:type="dcterms:W3CDTF">2024-07-04T21:44:39Z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8815A552FA71461B9423DD9ABD87F335_13</vt:lpwstr>
  </property>
  <property fmtid="{D5CDD505-2E9C-101B-9397-08002B2CF9AE}" pid="3" name="KSOProductBuildVer">
    <vt:lpwstr>2052-12.1.0.16929</vt:lpwstr>
  </property>
</Properties>
</file>