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71" r:id="rId5"/>
    <p:sldId id="258" r:id="rId6"/>
    <p:sldId id="260" r:id="rId7"/>
    <p:sldId id="261" r:id="rId8"/>
    <p:sldId id="262" r:id="rId9"/>
    <p:sldId id="273" r:id="rId10"/>
    <p:sldId id="264" r:id="rId11"/>
    <p:sldId id="265" r:id="rId12"/>
    <p:sldId id="272" r:id="rId13"/>
    <p:sldId id="266" r:id="rId14"/>
    <p:sldId id="267" r:id="rId15"/>
    <p:sldId id="274" r:id="rId16"/>
    <p:sldId id="269" r:id="rId17"/>
    <p:sldId id="268" r:id="rId18"/>
    <p:sldId id="275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reak%20even%20analysis%20templete%2006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/>
              <a:t>Raise in Fuel prices in egypt in the last 10 years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025371828521443E-2"/>
          <c:y val="3.2407407407407406E-2"/>
          <c:w val="0.9155301837270341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gasoline 80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2.38095238095239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2.3809523809523808E-2"/>
                  <c:y val="-8.1344951059308532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1746031746031744E-2"/>
                  <c:y val="1.331114576123853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6455026455026551E-2"/>
                  <c:y val="3.549638869663620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numRef>
              <c:f>Sheet1!$A$2:$J$2</c:f>
              <c:numCache>
                <c:formatCode>General</c:formatCod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Sheet1!$A$3:$J$3</c:f>
              <c:numCache>
                <c:formatCode>General</c:formatCode>
                <c:ptCount val="10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1.9</c:v>
                </c:pt>
                <c:pt idx="7">
                  <c:v>2.35</c:v>
                </c:pt>
                <c:pt idx="8">
                  <c:v>3.65</c:v>
                </c:pt>
                <c:pt idx="9">
                  <c:v>5.5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solar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numRef>
              <c:f>Sheet1!$A$2:$J$2</c:f>
              <c:numCache>
                <c:formatCode>General</c:formatCod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Sheet1!$A$7:$J$7</c:f>
              <c:numCache>
                <c:formatCode>General</c:formatCode>
                <c:ptCount val="10"/>
                <c:pt idx="0">
                  <c:v>1.1000000000000001</c:v>
                </c:pt>
                <c:pt idx="1">
                  <c:v>1.1000000000000001</c:v>
                </c:pt>
                <c:pt idx="2">
                  <c:v>1.1000000000000001</c:v>
                </c:pt>
                <c:pt idx="3">
                  <c:v>1.1000000000000001</c:v>
                </c:pt>
                <c:pt idx="4">
                  <c:v>1.1000000000000001</c:v>
                </c:pt>
                <c:pt idx="5">
                  <c:v>1.1000000000000001</c:v>
                </c:pt>
                <c:pt idx="6">
                  <c:v>1.8</c:v>
                </c:pt>
                <c:pt idx="7">
                  <c:v>2.35</c:v>
                </c:pt>
                <c:pt idx="8">
                  <c:v>3.65</c:v>
                </c:pt>
                <c:pt idx="9">
                  <c:v>5.5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07190096"/>
        <c:axId val="1207190640"/>
      </c:barChart>
      <c:catAx>
        <c:axId val="120719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190640"/>
        <c:crosses val="autoZero"/>
        <c:auto val="1"/>
        <c:lblAlgn val="ctr"/>
        <c:lblOffset val="100"/>
        <c:tickMarkSkip val="1"/>
        <c:noMultiLvlLbl val="0"/>
      </c:catAx>
      <c:valAx>
        <c:axId val="120719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EGP</a:t>
                </a:r>
              </a:p>
            </c:rich>
          </c:tx>
          <c:layout>
            <c:manualLayout>
              <c:xMode val="edge"/>
              <c:yMode val="edge"/>
              <c:x val="2.3809523809523808E-2"/>
              <c:y val="0.347614806885321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19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0437778611006958"/>
          <c:y val="0.19071448011590825"/>
          <c:w val="0.19648210640336622"/>
          <c:h val="0.358040181195452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553142343845282E-2"/>
          <c:y val="7.492795389048991E-2"/>
          <c:w val="0.85999349211950715"/>
          <c:h val="0.77233429394812703"/>
        </c:manualLayout>
      </c:layout>
      <c:lineChart>
        <c:grouping val="standard"/>
        <c:varyColors val="0"/>
        <c:ser>
          <c:idx val="0"/>
          <c:order val="0"/>
          <c:tx>
            <c:strRef>
              <c:f>'Break_Even CIA'!$D$57</c:f>
              <c:strCache>
                <c:ptCount val="1"/>
                <c:pt idx="0">
                  <c:v>TFC</c:v>
                </c:pt>
              </c:strCache>
            </c:strRef>
          </c:tx>
          <c:marker>
            <c:symbol val="none"/>
          </c:marker>
          <c:cat>
            <c:numRef>
              <c:f>'Break_Even CIA'!$C$58:$C$86</c:f>
              <c:numCache>
                <c:formatCode>General</c:formatCode>
                <c:ptCount val="29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  <c:pt idx="11">
                  <c:v>165</c:v>
                </c:pt>
                <c:pt idx="12">
                  <c:v>180</c:v>
                </c:pt>
                <c:pt idx="13">
                  <c:v>195</c:v>
                </c:pt>
                <c:pt idx="14">
                  <c:v>210</c:v>
                </c:pt>
                <c:pt idx="15">
                  <c:v>225</c:v>
                </c:pt>
                <c:pt idx="16">
                  <c:v>240</c:v>
                </c:pt>
                <c:pt idx="17">
                  <c:v>255</c:v>
                </c:pt>
                <c:pt idx="18">
                  <c:v>270</c:v>
                </c:pt>
                <c:pt idx="19">
                  <c:v>285</c:v>
                </c:pt>
                <c:pt idx="20">
                  <c:v>300</c:v>
                </c:pt>
                <c:pt idx="21">
                  <c:v>315</c:v>
                </c:pt>
                <c:pt idx="22">
                  <c:v>330</c:v>
                </c:pt>
                <c:pt idx="23">
                  <c:v>345</c:v>
                </c:pt>
                <c:pt idx="24">
                  <c:v>360</c:v>
                </c:pt>
                <c:pt idx="25">
                  <c:v>375</c:v>
                </c:pt>
                <c:pt idx="26">
                  <c:v>390</c:v>
                </c:pt>
                <c:pt idx="27">
                  <c:v>405</c:v>
                </c:pt>
                <c:pt idx="28">
                  <c:v>420</c:v>
                </c:pt>
              </c:numCache>
            </c:numRef>
          </c:cat>
          <c:val>
            <c:numRef>
              <c:f>'Break_Even CIA'!$D$58:$D$86</c:f>
              <c:numCache>
                <c:formatCode>General</c:formatCode>
                <c:ptCount val="29"/>
                <c:pt idx="0">
                  <c:v>4000000</c:v>
                </c:pt>
                <c:pt idx="1">
                  <c:v>4000000</c:v>
                </c:pt>
                <c:pt idx="2">
                  <c:v>4000000</c:v>
                </c:pt>
                <c:pt idx="3">
                  <c:v>4000000</c:v>
                </c:pt>
                <c:pt idx="4">
                  <c:v>4000000</c:v>
                </c:pt>
                <c:pt idx="5">
                  <c:v>4000000</c:v>
                </c:pt>
                <c:pt idx="6">
                  <c:v>4000000</c:v>
                </c:pt>
                <c:pt idx="7">
                  <c:v>4000000</c:v>
                </c:pt>
                <c:pt idx="8">
                  <c:v>4000000</c:v>
                </c:pt>
                <c:pt idx="9">
                  <c:v>4000000</c:v>
                </c:pt>
                <c:pt idx="10">
                  <c:v>4000000</c:v>
                </c:pt>
                <c:pt idx="11">
                  <c:v>4000000</c:v>
                </c:pt>
                <c:pt idx="12">
                  <c:v>4000000</c:v>
                </c:pt>
                <c:pt idx="13">
                  <c:v>4000000</c:v>
                </c:pt>
                <c:pt idx="14">
                  <c:v>4000000</c:v>
                </c:pt>
                <c:pt idx="15">
                  <c:v>4000000</c:v>
                </c:pt>
                <c:pt idx="16">
                  <c:v>4000000</c:v>
                </c:pt>
                <c:pt idx="17">
                  <c:v>4000000</c:v>
                </c:pt>
                <c:pt idx="18">
                  <c:v>4000000</c:v>
                </c:pt>
                <c:pt idx="19">
                  <c:v>4000000</c:v>
                </c:pt>
                <c:pt idx="20">
                  <c:v>4000000</c:v>
                </c:pt>
                <c:pt idx="21">
                  <c:v>4000000</c:v>
                </c:pt>
                <c:pt idx="22">
                  <c:v>4000000</c:v>
                </c:pt>
                <c:pt idx="23">
                  <c:v>4000000</c:v>
                </c:pt>
                <c:pt idx="24">
                  <c:v>4000000</c:v>
                </c:pt>
                <c:pt idx="25">
                  <c:v>4000000</c:v>
                </c:pt>
                <c:pt idx="26">
                  <c:v>4000000</c:v>
                </c:pt>
                <c:pt idx="27">
                  <c:v>4000000</c:v>
                </c:pt>
                <c:pt idx="28">
                  <c:v>4000000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'Break_Even CIA'!$E$57</c:f>
              <c:strCache>
                <c:ptCount val="1"/>
                <c:pt idx="0">
                  <c:v>TVC</c:v>
                </c:pt>
              </c:strCache>
            </c:strRef>
          </c:tx>
          <c:marker>
            <c:symbol val="none"/>
          </c:marker>
          <c:cat>
            <c:numRef>
              <c:f>'Break_Even CIA'!$C$58:$C$86</c:f>
              <c:numCache>
                <c:formatCode>General</c:formatCode>
                <c:ptCount val="29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  <c:pt idx="11">
                  <c:v>165</c:v>
                </c:pt>
                <c:pt idx="12">
                  <c:v>180</c:v>
                </c:pt>
                <c:pt idx="13">
                  <c:v>195</c:v>
                </c:pt>
                <c:pt idx="14">
                  <c:v>210</c:v>
                </c:pt>
                <c:pt idx="15">
                  <c:v>225</c:v>
                </c:pt>
                <c:pt idx="16">
                  <c:v>240</c:v>
                </c:pt>
                <c:pt idx="17">
                  <c:v>255</c:v>
                </c:pt>
                <c:pt idx="18">
                  <c:v>270</c:v>
                </c:pt>
                <c:pt idx="19">
                  <c:v>285</c:v>
                </c:pt>
                <c:pt idx="20">
                  <c:v>300</c:v>
                </c:pt>
                <c:pt idx="21">
                  <c:v>315</c:v>
                </c:pt>
                <c:pt idx="22">
                  <c:v>330</c:v>
                </c:pt>
                <c:pt idx="23">
                  <c:v>345</c:v>
                </c:pt>
                <c:pt idx="24">
                  <c:v>360</c:v>
                </c:pt>
                <c:pt idx="25">
                  <c:v>375</c:v>
                </c:pt>
                <c:pt idx="26">
                  <c:v>390</c:v>
                </c:pt>
                <c:pt idx="27">
                  <c:v>405</c:v>
                </c:pt>
                <c:pt idx="28">
                  <c:v>420</c:v>
                </c:pt>
              </c:numCache>
            </c:numRef>
          </c:cat>
          <c:val>
            <c:numRef>
              <c:f>'Break_Even CIA'!$E$58:$E$86</c:f>
              <c:numCache>
                <c:formatCode>General</c:formatCode>
                <c:ptCount val="29"/>
                <c:pt idx="0">
                  <c:v>0</c:v>
                </c:pt>
                <c:pt idx="1">
                  <c:v>532500</c:v>
                </c:pt>
                <c:pt idx="2">
                  <c:v>1065000</c:v>
                </c:pt>
                <c:pt idx="3">
                  <c:v>1597500</c:v>
                </c:pt>
                <c:pt idx="4">
                  <c:v>2130000</c:v>
                </c:pt>
                <c:pt idx="5">
                  <c:v>2662500</c:v>
                </c:pt>
                <c:pt idx="6">
                  <c:v>3195000</c:v>
                </c:pt>
                <c:pt idx="7">
                  <c:v>3727500</c:v>
                </c:pt>
                <c:pt idx="8">
                  <c:v>4260000</c:v>
                </c:pt>
                <c:pt idx="9">
                  <c:v>4792500</c:v>
                </c:pt>
                <c:pt idx="10">
                  <c:v>5325000</c:v>
                </c:pt>
                <c:pt idx="11">
                  <c:v>5857500</c:v>
                </c:pt>
                <c:pt idx="12">
                  <c:v>6390000</c:v>
                </c:pt>
                <c:pt idx="13">
                  <c:v>6922500</c:v>
                </c:pt>
                <c:pt idx="14">
                  <c:v>7455000</c:v>
                </c:pt>
                <c:pt idx="15">
                  <c:v>7987500</c:v>
                </c:pt>
                <c:pt idx="16">
                  <c:v>8520000</c:v>
                </c:pt>
                <c:pt idx="17">
                  <c:v>9052500</c:v>
                </c:pt>
                <c:pt idx="18">
                  <c:v>9585000</c:v>
                </c:pt>
                <c:pt idx="19">
                  <c:v>10117500</c:v>
                </c:pt>
                <c:pt idx="20">
                  <c:v>10650000</c:v>
                </c:pt>
                <c:pt idx="21">
                  <c:v>11182500</c:v>
                </c:pt>
                <c:pt idx="22">
                  <c:v>11715000</c:v>
                </c:pt>
                <c:pt idx="23">
                  <c:v>12247500</c:v>
                </c:pt>
                <c:pt idx="24">
                  <c:v>12780000</c:v>
                </c:pt>
                <c:pt idx="25">
                  <c:v>13312500</c:v>
                </c:pt>
                <c:pt idx="26">
                  <c:v>13845000</c:v>
                </c:pt>
                <c:pt idx="27">
                  <c:v>14377500</c:v>
                </c:pt>
                <c:pt idx="28">
                  <c:v>14910000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'Break_Even CIA'!$F$57</c:f>
              <c:strCache>
                <c:ptCount val="1"/>
                <c:pt idx="0">
                  <c:v>TC</c:v>
                </c:pt>
              </c:strCache>
            </c:strRef>
          </c:tx>
          <c:marker>
            <c:symbol val="none"/>
          </c:marker>
          <c:cat>
            <c:numRef>
              <c:f>'Break_Even CIA'!$C$58:$C$86</c:f>
              <c:numCache>
                <c:formatCode>General</c:formatCode>
                <c:ptCount val="29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  <c:pt idx="11">
                  <c:v>165</c:v>
                </c:pt>
                <c:pt idx="12">
                  <c:v>180</c:v>
                </c:pt>
                <c:pt idx="13">
                  <c:v>195</c:v>
                </c:pt>
                <c:pt idx="14">
                  <c:v>210</c:v>
                </c:pt>
                <c:pt idx="15">
                  <c:v>225</c:v>
                </c:pt>
                <c:pt idx="16">
                  <c:v>240</c:v>
                </c:pt>
                <c:pt idx="17">
                  <c:v>255</c:v>
                </c:pt>
                <c:pt idx="18">
                  <c:v>270</c:v>
                </c:pt>
                <c:pt idx="19">
                  <c:v>285</c:v>
                </c:pt>
                <c:pt idx="20">
                  <c:v>300</c:v>
                </c:pt>
                <c:pt idx="21">
                  <c:v>315</c:v>
                </c:pt>
                <c:pt idx="22">
                  <c:v>330</c:v>
                </c:pt>
                <c:pt idx="23">
                  <c:v>345</c:v>
                </c:pt>
                <c:pt idx="24">
                  <c:v>360</c:v>
                </c:pt>
                <c:pt idx="25">
                  <c:v>375</c:v>
                </c:pt>
                <c:pt idx="26">
                  <c:v>390</c:v>
                </c:pt>
                <c:pt idx="27">
                  <c:v>405</c:v>
                </c:pt>
                <c:pt idx="28">
                  <c:v>420</c:v>
                </c:pt>
              </c:numCache>
            </c:numRef>
          </c:cat>
          <c:val>
            <c:numRef>
              <c:f>'Break_Even CIA'!$F$58:$F$86</c:f>
              <c:numCache>
                <c:formatCode>General</c:formatCode>
                <c:ptCount val="29"/>
                <c:pt idx="0">
                  <c:v>4000000</c:v>
                </c:pt>
                <c:pt idx="1">
                  <c:v>4532500</c:v>
                </c:pt>
                <c:pt idx="2">
                  <c:v>5065000</c:v>
                </c:pt>
                <c:pt idx="3">
                  <c:v>5597500</c:v>
                </c:pt>
                <c:pt idx="4">
                  <c:v>6130000</c:v>
                </c:pt>
                <c:pt idx="5">
                  <c:v>6662500</c:v>
                </c:pt>
                <c:pt idx="6">
                  <c:v>7195000</c:v>
                </c:pt>
                <c:pt idx="7">
                  <c:v>7727500</c:v>
                </c:pt>
                <c:pt idx="8">
                  <c:v>8260000</c:v>
                </c:pt>
                <c:pt idx="9">
                  <c:v>8792500</c:v>
                </c:pt>
                <c:pt idx="10">
                  <c:v>9325000</c:v>
                </c:pt>
                <c:pt idx="11">
                  <c:v>9857500</c:v>
                </c:pt>
                <c:pt idx="12">
                  <c:v>10390000</c:v>
                </c:pt>
                <c:pt idx="13">
                  <c:v>10922500</c:v>
                </c:pt>
                <c:pt idx="14">
                  <c:v>11455000</c:v>
                </c:pt>
                <c:pt idx="15">
                  <c:v>11987500</c:v>
                </c:pt>
                <c:pt idx="16">
                  <c:v>12520000</c:v>
                </c:pt>
                <c:pt idx="17">
                  <c:v>13052500</c:v>
                </c:pt>
                <c:pt idx="18">
                  <c:v>13585000</c:v>
                </c:pt>
                <c:pt idx="19">
                  <c:v>14117500</c:v>
                </c:pt>
                <c:pt idx="20">
                  <c:v>14650000</c:v>
                </c:pt>
                <c:pt idx="21">
                  <c:v>15182500</c:v>
                </c:pt>
                <c:pt idx="22">
                  <c:v>15715000</c:v>
                </c:pt>
                <c:pt idx="23">
                  <c:v>16247500</c:v>
                </c:pt>
                <c:pt idx="24">
                  <c:v>16780000</c:v>
                </c:pt>
                <c:pt idx="25">
                  <c:v>17312500</c:v>
                </c:pt>
                <c:pt idx="26">
                  <c:v>17845000</c:v>
                </c:pt>
                <c:pt idx="27">
                  <c:v>18377500</c:v>
                </c:pt>
                <c:pt idx="28">
                  <c:v>18910000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'Break_Even CIA'!$G$57</c:f>
              <c:strCache>
                <c:ptCount val="1"/>
                <c:pt idx="0">
                  <c:v>Sales</c:v>
                </c:pt>
              </c:strCache>
            </c:strRef>
          </c:tx>
          <c:marker>
            <c:symbol val="none"/>
          </c:marker>
          <c:cat>
            <c:numRef>
              <c:f>'Break_Even CIA'!$C$58:$C$86</c:f>
              <c:numCache>
                <c:formatCode>General</c:formatCode>
                <c:ptCount val="29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  <c:pt idx="11">
                  <c:v>165</c:v>
                </c:pt>
                <c:pt idx="12">
                  <c:v>180</c:v>
                </c:pt>
                <c:pt idx="13">
                  <c:v>195</c:v>
                </c:pt>
                <c:pt idx="14">
                  <c:v>210</c:v>
                </c:pt>
                <c:pt idx="15">
                  <c:v>225</c:v>
                </c:pt>
                <c:pt idx="16">
                  <c:v>240</c:v>
                </c:pt>
                <c:pt idx="17">
                  <c:v>255</c:v>
                </c:pt>
                <c:pt idx="18">
                  <c:v>270</c:v>
                </c:pt>
                <c:pt idx="19">
                  <c:v>285</c:v>
                </c:pt>
                <c:pt idx="20">
                  <c:v>300</c:v>
                </c:pt>
                <c:pt idx="21">
                  <c:v>315</c:v>
                </c:pt>
                <c:pt idx="22">
                  <c:v>330</c:v>
                </c:pt>
                <c:pt idx="23">
                  <c:v>345</c:v>
                </c:pt>
                <c:pt idx="24">
                  <c:v>360</c:v>
                </c:pt>
                <c:pt idx="25">
                  <c:v>375</c:v>
                </c:pt>
                <c:pt idx="26">
                  <c:v>390</c:v>
                </c:pt>
                <c:pt idx="27">
                  <c:v>405</c:v>
                </c:pt>
                <c:pt idx="28">
                  <c:v>420</c:v>
                </c:pt>
              </c:numCache>
            </c:numRef>
          </c:cat>
          <c:val>
            <c:numRef>
              <c:f>'Break_Even CIA'!$G$58:$G$86</c:f>
              <c:numCache>
                <c:formatCode>General</c:formatCode>
                <c:ptCount val="29"/>
                <c:pt idx="0">
                  <c:v>0</c:v>
                </c:pt>
                <c:pt idx="1">
                  <c:v>750000</c:v>
                </c:pt>
                <c:pt idx="2">
                  <c:v>1500000</c:v>
                </c:pt>
                <c:pt idx="3">
                  <c:v>2250000</c:v>
                </c:pt>
                <c:pt idx="4">
                  <c:v>3000000</c:v>
                </c:pt>
                <c:pt idx="5">
                  <c:v>3750000</c:v>
                </c:pt>
                <c:pt idx="6">
                  <c:v>4500000</c:v>
                </c:pt>
                <c:pt idx="7">
                  <c:v>5250000</c:v>
                </c:pt>
                <c:pt idx="8">
                  <c:v>6000000</c:v>
                </c:pt>
                <c:pt idx="9">
                  <c:v>6750000</c:v>
                </c:pt>
                <c:pt idx="10">
                  <c:v>7500000</c:v>
                </c:pt>
                <c:pt idx="11">
                  <c:v>8250000</c:v>
                </c:pt>
                <c:pt idx="12">
                  <c:v>9000000</c:v>
                </c:pt>
                <c:pt idx="13">
                  <c:v>9750000</c:v>
                </c:pt>
                <c:pt idx="14">
                  <c:v>10500000</c:v>
                </c:pt>
                <c:pt idx="15">
                  <c:v>11250000</c:v>
                </c:pt>
                <c:pt idx="16">
                  <c:v>12000000</c:v>
                </c:pt>
                <c:pt idx="17">
                  <c:v>12750000</c:v>
                </c:pt>
                <c:pt idx="18">
                  <c:v>13500000</c:v>
                </c:pt>
                <c:pt idx="19">
                  <c:v>14250000</c:v>
                </c:pt>
                <c:pt idx="20">
                  <c:v>15000000</c:v>
                </c:pt>
                <c:pt idx="21">
                  <c:v>15750000</c:v>
                </c:pt>
                <c:pt idx="22">
                  <c:v>16500000</c:v>
                </c:pt>
                <c:pt idx="23">
                  <c:v>17250000</c:v>
                </c:pt>
                <c:pt idx="24">
                  <c:v>18000000</c:v>
                </c:pt>
                <c:pt idx="25">
                  <c:v>18750000</c:v>
                </c:pt>
                <c:pt idx="26">
                  <c:v>19500000</c:v>
                </c:pt>
                <c:pt idx="27">
                  <c:v>20250000</c:v>
                </c:pt>
                <c:pt idx="28">
                  <c:v>21000000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'Break_Even CIA'!$H$57</c:f>
              <c:strCache>
                <c:ptCount val="1"/>
                <c:pt idx="0">
                  <c:v>Profit</c:v>
                </c:pt>
              </c:strCache>
            </c:strRef>
          </c:tx>
          <c:marker>
            <c:symbol val="none"/>
          </c:marker>
          <c:cat>
            <c:numRef>
              <c:f>'Break_Even CIA'!$C$58:$C$86</c:f>
              <c:numCache>
                <c:formatCode>General</c:formatCode>
                <c:ptCount val="29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  <c:pt idx="11">
                  <c:v>165</c:v>
                </c:pt>
                <c:pt idx="12">
                  <c:v>180</c:v>
                </c:pt>
                <c:pt idx="13">
                  <c:v>195</c:v>
                </c:pt>
                <c:pt idx="14">
                  <c:v>210</c:v>
                </c:pt>
                <c:pt idx="15">
                  <c:v>225</c:v>
                </c:pt>
                <c:pt idx="16">
                  <c:v>240</c:v>
                </c:pt>
                <c:pt idx="17">
                  <c:v>255</c:v>
                </c:pt>
                <c:pt idx="18">
                  <c:v>270</c:v>
                </c:pt>
                <c:pt idx="19">
                  <c:v>285</c:v>
                </c:pt>
                <c:pt idx="20">
                  <c:v>300</c:v>
                </c:pt>
                <c:pt idx="21">
                  <c:v>315</c:v>
                </c:pt>
                <c:pt idx="22">
                  <c:v>330</c:v>
                </c:pt>
                <c:pt idx="23">
                  <c:v>345</c:v>
                </c:pt>
                <c:pt idx="24">
                  <c:v>360</c:v>
                </c:pt>
                <c:pt idx="25">
                  <c:v>375</c:v>
                </c:pt>
                <c:pt idx="26">
                  <c:v>390</c:v>
                </c:pt>
                <c:pt idx="27">
                  <c:v>405</c:v>
                </c:pt>
                <c:pt idx="28">
                  <c:v>420</c:v>
                </c:pt>
              </c:numCache>
            </c:numRef>
          </c:cat>
          <c:val>
            <c:numRef>
              <c:f>'Break_Even CIA'!$H$58:$H$86</c:f>
              <c:numCache>
                <c:formatCode>General</c:formatCode>
                <c:ptCount val="29"/>
                <c:pt idx="0">
                  <c:v>-4000000</c:v>
                </c:pt>
                <c:pt idx="1">
                  <c:v>-3782500</c:v>
                </c:pt>
                <c:pt idx="2">
                  <c:v>-3565000</c:v>
                </c:pt>
                <c:pt idx="3">
                  <c:v>-3347500</c:v>
                </c:pt>
                <c:pt idx="4">
                  <c:v>-3130000</c:v>
                </c:pt>
                <c:pt idx="5">
                  <c:v>-2912500</c:v>
                </c:pt>
                <c:pt idx="6">
                  <c:v>-2695000</c:v>
                </c:pt>
                <c:pt idx="7">
                  <c:v>-2477500</c:v>
                </c:pt>
                <c:pt idx="8">
                  <c:v>-2260000</c:v>
                </c:pt>
                <c:pt idx="9">
                  <c:v>-2042500</c:v>
                </c:pt>
                <c:pt idx="10">
                  <c:v>-1825000</c:v>
                </c:pt>
                <c:pt idx="11">
                  <c:v>-1607500</c:v>
                </c:pt>
                <c:pt idx="12">
                  <c:v>-1390000</c:v>
                </c:pt>
                <c:pt idx="13">
                  <c:v>-1172500</c:v>
                </c:pt>
                <c:pt idx="14">
                  <c:v>-955000</c:v>
                </c:pt>
                <c:pt idx="15">
                  <c:v>-737500</c:v>
                </c:pt>
                <c:pt idx="16">
                  <c:v>-520000</c:v>
                </c:pt>
                <c:pt idx="17">
                  <c:v>-302500</c:v>
                </c:pt>
                <c:pt idx="18">
                  <c:v>-85000</c:v>
                </c:pt>
                <c:pt idx="19">
                  <c:v>132500</c:v>
                </c:pt>
                <c:pt idx="20">
                  <c:v>350000</c:v>
                </c:pt>
                <c:pt idx="21">
                  <c:v>567500</c:v>
                </c:pt>
                <c:pt idx="22">
                  <c:v>785000</c:v>
                </c:pt>
                <c:pt idx="23">
                  <c:v>1002500</c:v>
                </c:pt>
                <c:pt idx="24">
                  <c:v>1220000</c:v>
                </c:pt>
                <c:pt idx="25">
                  <c:v>1437500</c:v>
                </c:pt>
                <c:pt idx="26">
                  <c:v>1655000</c:v>
                </c:pt>
                <c:pt idx="27">
                  <c:v>1872500</c:v>
                </c:pt>
                <c:pt idx="28">
                  <c:v>2090000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3742848"/>
        <c:axId val="1323743936"/>
      </c:lineChart>
      <c:catAx>
        <c:axId val="1323742848"/>
        <c:scaling>
          <c:orientation val="minMax"/>
        </c:scaling>
        <c:delete val="0"/>
        <c:axPos val="b"/>
        <c:majorGridlines/>
        <c:numFmt formatCode="#,##0" sourceLinked="0"/>
        <c:majorTickMark val="cross"/>
        <c:minorTickMark val="none"/>
        <c:tickLblPos val="nextTo"/>
        <c:txPr>
          <a:bodyPr rot="0" vert="horz"/>
          <a:lstStyle/>
          <a:p>
            <a:pPr>
              <a:defRPr sz="1050"/>
            </a:pPr>
            <a:endParaRPr lang="en-US"/>
          </a:p>
        </c:txPr>
        <c:crossAx val="1323743936"/>
        <c:crosses val="autoZero"/>
        <c:auto val="0"/>
        <c:lblAlgn val="ctr"/>
        <c:lblOffset val="100"/>
        <c:tickLblSkip val="2"/>
        <c:tickMarkSkip val="1"/>
        <c:noMultiLvlLbl val="0"/>
      </c:catAx>
      <c:valAx>
        <c:axId val="1323743936"/>
        <c:scaling>
          <c:orientation val="minMax"/>
        </c:scaling>
        <c:delete val="0"/>
        <c:axPos val="l"/>
        <c:majorGridlines/>
        <c:numFmt formatCode="\$#,##0_);[Red]\(\$#,##0\)" sourceLinked="0"/>
        <c:majorTickMark val="cross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323742848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20207877703811614"/>
          <c:y val="0.91066282420749278"/>
          <c:w val="0.79792122296188384"/>
          <c:h val="6.9164265129683031E-2"/>
        </c:manualLayout>
      </c:layout>
      <c:overlay val="0"/>
    </c:legend>
    <c:plotVisOnly val="1"/>
    <c:dispBlanksAs val="gap"/>
    <c:showDLblsOverMax val="0"/>
  </c:chart>
  <c:spPr>
    <a:solidFill>
      <a:schemeClr val="bg1">
        <a:lumMod val="95000"/>
      </a:schemeClr>
    </a:solidFill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7BAC8-EBEF-4BDD-8554-B44F129896CD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1B3D271-72EB-458A-AE37-F6AE0ADA2571}">
      <dgm:prSet phldrT="[Text]"/>
      <dgm:spPr/>
      <dgm:t>
        <a:bodyPr/>
        <a:lstStyle/>
        <a:p>
          <a:r>
            <a:rPr lang="en-US" dirty="0" smtClean="0"/>
            <a:t>product</a:t>
          </a:r>
          <a:endParaRPr lang="en-GB" dirty="0"/>
        </a:p>
      </dgm:t>
    </dgm:pt>
    <dgm:pt modelId="{61E1C0C2-5F14-4303-A7DB-06DB54C40953}" type="parTrans" cxnId="{7004F2CD-69B1-46ED-AA9C-EDFDA5902320}">
      <dgm:prSet/>
      <dgm:spPr/>
      <dgm:t>
        <a:bodyPr/>
        <a:lstStyle/>
        <a:p>
          <a:endParaRPr lang="en-GB"/>
        </a:p>
      </dgm:t>
    </dgm:pt>
    <dgm:pt modelId="{E2BA0DA6-5DCC-4B3A-9FD0-AD236D9C5AA1}" type="sibTrans" cxnId="{7004F2CD-69B1-46ED-AA9C-EDFDA5902320}">
      <dgm:prSet/>
      <dgm:spPr/>
      <dgm:t>
        <a:bodyPr/>
        <a:lstStyle/>
        <a:p>
          <a:endParaRPr lang="en-GB"/>
        </a:p>
      </dgm:t>
    </dgm:pt>
    <dgm:pt modelId="{BF9EEBC3-17FD-446A-BE55-DA83DBD96D48}">
      <dgm:prSet phldrT="[Text]" custT="1"/>
      <dgm:spPr/>
      <dgm:t>
        <a:bodyPr/>
        <a:lstStyle/>
        <a:p>
          <a:r>
            <a:rPr lang="en-US" sz="1600" dirty="0" smtClean="0"/>
            <a:t>Unsought product as people don’t know there importance</a:t>
          </a:r>
          <a:endParaRPr lang="en-GB" sz="1600" dirty="0"/>
        </a:p>
      </dgm:t>
    </dgm:pt>
    <dgm:pt modelId="{3E389AE5-82F5-4A2C-9CD9-335579D306D9}" type="parTrans" cxnId="{C42C9DA2-CDF2-499B-A2E8-196DEA9C21B3}">
      <dgm:prSet/>
      <dgm:spPr/>
      <dgm:t>
        <a:bodyPr/>
        <a:lstStyle/>
        <a:p>
          <a:endParaRPr lang="en-GB"/>
        </a:p>
      </dgm:t>
    </dgm:pt>
    <dgm:pt modelId="{A958DA04-30AA-47FB-8EF3-BA9AD28018B6}" type="sibTrans" cxnId="{C42C9DA2-CDF2-499B-A2E8-196DEA9C21B3}">
      <dgm:prSet/>
      <dgm:spPr/>
      <dgm:t>
        <a:bodyPr/>
        <a:lstStyle/>
        <a:p>
          <a:endParaRPr lang="en-GB"/>
        </a:p>
      </dgm:t>
    </dgm:pt>
    <dgm:pt modelId="{6EE2D176-8179-4871-A390-45AA90DCA66B}">
      <dgm:prSet phldrT="[Text]"/>
      <dgm:spPr/>
      <dgm:t>
        <a:bodyPr/>
        <a:lstStyle/>
        <a:p>
          <a:r>
            <a:rPr lang="en-US" dirty="0" smtClean="0"/>
            <a:t>price</a:t>
          </a:r>
          <a:endParaRPr lang="en-GB" dirty="0"/>
        </a:p>
      </dgm:t>
    </dgm:pt>
    <dgm:pt modelId="{763B328E-31C5-4B7F-A222-3FBAFF2442C8}" type="parTrans" cxnId="{9A26C4A7-D02B-4DA3-94F1-64547A19ECC3}">
      <dgm:prSet/>
      <dgm:spPr/>
      <dgm:t>
        <a:bodyPr/>
        <a:lstStyle/>
        <a:p>
          <a:endParaRPr lang="en-GB"/>
        </a:p>
      </dgm:t>
    </dgm:pt>
    <dgm:pt modelId="{CC4174CA-4C50-4743-B6BD-FAB89C9FB871}" type="sibTrans" cxnId="{9A26C4A7-D02B-4DA3-94F1-64547A19ECC3}">
      <dgm:prSet/>
      <dgm:spPr/>
      <dgm:t>
        <a:bodyPr/>
        <a:lstStyle/>
        <a:p>
          <a:endParaRPr lang="en-GB"/>
        </a:p>
      </dgm:t>
    </dgm:pt>
    <dgm:pt modelId="{E44A40D9-22CF-408B-A2B5-15D6A01B4EE4}">
      <dgm:prSet phldrT="[Text]" custT="1"/>
      <dgm:spPr/>
      <dgm:t>
        <a:bodyPr/>
        <a:lstStyle/>
        <a:p>
          <a:r>
            <a:rPr lang="en-US" sz="1800" dirty="0" smtClean="0"/>
            <a:t>The market is untapped so we can choose a suitable price</a:t>
          </a:r>
          <a:endParaRPr lang="en-GB" sz="1800" dirty="0"/>
        </a:p>
      </dgm:t>
    </dgm:pt>
    <dgm:pt modelId="{64B04CC1-C959-4B67-93C0-38CDFC49D21D}" type="sibTrans" cxnId="{FEA33A05-A885-4C1E-846C-64FF2F367A89}">
      <dgm:prSet/>
      <dgm:spPr/>
      <dgm:t>
        <a:bodyPr/>
        <a:lstStyle/>
        <a:p>
          <a:endParaRPr lang="en-GB"/>
        </a:p>
      </dgm:t>
    </dgm:pt>
    <dgm:pt modelId="{348E293D-9328-4845-A600-4E177E6B1300}" type="parTrans" cxnId="{FEA33A05-A885-4C1E-846C-64FF2F367A89}">
      <dgm:prSet/>
      <dgm:spPr/>
      <dgm:t>
        <a:bodyPr/>
        <a:lstStyle/>
        <a:p>
          <a:endParaRPr lang="en-GB"/>
        </a:p>
      </dgm:t>
    </dgm:pt>
    <dgm:pt modelId="{504F5ACF-FC41-4D17-AA1C-D10FB2D90DD2}">
      <dgm:prSet phldrT="[Text]"/>
      <dgm:spPr/>
      <dgm:t>
        <a:bodyPr/>
        <a:lstStyle/>
        <a:p>
          <a:r>
            <a:rPr lang="en-US" dirty="0" smtClean="0"/>
            <a:t>place</a:t>
          </a:r>
          <a:endParaRPr lang="en-GB" dirty="0"/>
        </a:p>
      </dgm:t>
    </dgm:pt>
    <dgm:pt modelId="{0265051D-B38B-4A08-9432-FF7FCF442BD9}" type="sibTrans" cxnId="{3DC31266-35B0-4EE7-981E-E2BA530D6F42}">
      <dgm:prSet/>
      <dgm:spPr/>
      <dgm:t>
        <a:bodyPr/>
        <a:lstStyle/>
        <a:p>
          <a:endParaRPr lang="en-GB"/>
        </a:p>
      </dgm:t>
    </dgm:pt>
    <dgm:pt modelId="{362F6387-31C7-4E2A-B58E-D12E98FC146D}" type="parTrans" cxnId="{3DC31266-35B0-4EE7-981E-E2BA530D6F42}">
      <dgm:prSet/>
      <dgm:spPr/>
      <dgm:t>
        <a:bodyPr/>
        <a:lstStyle/>
        <a:p>
          <a:endParaRPr lang="en-GB"/>
        </a:p>
      </dgm:t>
    </dgm:pt>
    <dgm:pt modelId="{88F9ABDF-1ED2-44B8-9D42-4AF92DCB3F5F}">
      <dgm:prSet phldrT="[Text]" custT="1"/>
      <dgm:spPr/>
      <dgm:t>
        <a:bodyPr/>
        <a:lstStyle/>
        <a:p>
          <a:r>
            <a:rPr lang="en-US" sz="1800" dirty="0" smtClean="0"/>
            <a:t>Sustainability and increasing awareness + offers</a:t>
          </a:r>
          <a:endParaRPr lang="en-GB" sz="1800" dirty="0"/>
        </a:p>
      </dgm:t>
    </dgm:pt>
    <dgm:pt modelId="{411E2D3F-E74C-4B94-BC82-DA56581A2681}" type="sibTrans" cxnId="{F713684B-3528-4709-9099-16FC3A57C550}">
      <dgm:prSet/>
      <dgm:spPr/>
      <dgm:t>
        <a:bodyPr/>
        <a:lstStyle/>
        <a:p>
          <a:endParaRPr lang="en-GB"/>
        </a:p>
      </dgm:t>
    </dgm:pt>
    <dgm:pt modelId="{F130162F-50BA-4E62-8DC0-941C6BD2CA98}" type="parTrans" cxnId="{F713684B-3528-4709-9099-16FC3A57C550}">
      <dgm:prSet/>
      <dgm:spPr/>
      <dgm:t>
        <a:bodyPr/>
        <a:lstStyle/>
        <a:p>
          <a:endParaRPr lang="en-GB"/>
        </a:p>
      </dgm:t>
    </dgm:pt>
    <dgm:pt modelId="{89FE790B-A9A4-4E6E-99B5-5FB9F2A94844}">
      <dgm:prSet phldrT="[Text]"/>
      <dgm:spPr/>
      <dgm:t>
        <a:bodyPr/>
        <a:lstStyle/>
        <a:p>
          <a:r>
            <a:rPr lang="en-US" smtClean="0"/>
            <a:t>promotion</a:t>
          </a:r>
          <a:endParaRPr lang="en-GB" dirty="0"/>
        </a:p>
      </dgm:t>
    </dgm:pt>
    <dgm:pt modelId="{2701302F-E7AA-4F95-82C1-F8EF0DB72290}" type="sibTrans" cxnId="{D1502A3A-0302-4B13-B1C8-684D141377C3}">
      <dgm:prSet/>
      <dgm:spPr/>
      <dgm:t>
        <a:bodyPr/>
        <a:lstStyle/>
        <a:p>
          <a:endParaRPr lang="en-GB"/>
        </a:p>
      </dgm:t>
    </dgm:pt>
    <dgm:pt modelId="{4EAAFDDF-CFE2-466C-84C3-27755031D0F5}" type="parTrans" cxnId="{D1502A3A-0302-4B13-B1C8-684D141377C3}">
      <dgm:prSet/>
      <dgm:spPr/>
      <dgm:t>
        <a:bodyPr/>
        <a:lstStyle/>
        <a:p>
          <a:endParaRPr lang="en-GB"/>
        </a:p>
      </dgm:t>
    </dgm:pt>
    <dgm:pt modelId="{EC5A9AA1-EC50-4EB4-8901-3A8CA4B26723}">
      <dgm:prSet phldrT="[Text]" custT="1"/>
      <dgm:spPr/>
      <dgm:t>
        <a:bodyPr/>
        <a:lstStyle/>
        <a:p>
          <a:r>
            <a:rPr lang="en-US" sz="1800" dirty="0" smtClean="0"/>
            <a:t>The</a:t>
          </a:r>
          <a:r>
            <a:rPr lang="en-US" sz="1600" dirty="0" smtClean="0"/>
            <a:t> new Capital where there is development and opportunity</a:t>
          </a:r>
          <a:endParaRPr lang="en-GB" sz="1600" dirty="0"/>
        </a:p>
      </dgm:t>
    </dgm:pt>
    <dgm:pt modelId="{0A92F947-F96C-4DA8-8682-2032960B01DF}" type="sibTrans" cxnId="{D9A4FC72-17EF-4AC0-9512-CE115708C4ED}">
      <dgm:prSet/>
      <dgm:spPr/>
      <dgm:t>
        <a:bodyPr/>
        <a:lstStyle/>
        <a:p>
          <a:endParaRPr lang="en-GB"/>
        </a:p>
      </dgm:t>
    </dgm:pt>
    <dgm:pt modelId="{2F941030-EE9F-45FB-BE59-3E5DAF5B2EF7}" type="parTrans" cxnId="{D9A4FC72-17EF-4AC0-9512-CE115708C4ED}">
      <dgm:prSet/>
      <dgm:spPr/>
      <dgm:t>
        <a:bodyPr/>
        <a:lstStyle/>
        <a:p>
          <a:endParaRPr lang="en-GB"/>
        </a:p>
      </dgm:t>
    </dgm:pt>
    <dgm:pt modelId="{58DA67FF-36F0-4CE3-B724-507A4DEBB7D0}" type="pres">
      <dgm:prSet presAssocID="{36B7BAC8-EBEF-4BDD-8554-B44F129896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D9620B1-4169-4EF7-811F-5CFE153376EA}" type="pres">
      <dgm:prSet presAssocID="{36B7BAC8-EBEF-4BDD-8554-B44F129896CD}" presName="children" presStyleCnt="0"/>
      <dgm:spPr/>
    </dgm:pt>
    <dgm:pt modelId="{B5ECC223-659C-4E39-9C83-5DF24F8F649A}" type="pres">
      <dgm:prSet presAssocID="{36B7BAC8-EBEF-4BDD-8554-B44F129896CD}" presName="child1group" presStyleCnt="0"/>
      <dgm:spPr/>
    </dgm:pt>
    <dgm:pt modelId="{86EB467F-FCE9-42CB-BF93-C87B6E4C357C}" type="pres">
      <dgm:prSet presAssocID="{36B7BAC8-EBEF-4BDD-8554-B44F129896CD}" presName="child1" presStyleLbl="bgAcc1" presStyleIdx="0" presStyleCnt="4" custScaleX="180974" custScaleY="69467" custLinFactNeighborX="-14076" custLinFactNeighborY="8278"/>
      <dgm:spPr/>
      <dgm:t>
        <a:bodyPr/>
        <a:lstStyle/>
        <a:p>
          <a:endParaRPr lang="en-GB"/>
        </a:p>
      </dgm:t>
    </dgm:pt>
    <dgm:pt modelId="{226F655E-CBD3-4B43-B9BF-852C9E5282BE}" type="pres">
      <dgm:prSet presAssocID="{36B7BAC8-EBEF-4BDD-8554-B44F129896C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1672D8D-6750-4FB8-8E9F-8377743E4716}" type="pres">
      <dgm:prSet presAssocID="{36B7BAC8-EBEF-4BDD-8554-B44F129896CD}" presName="child2group" presStyleCnt="0"/>
      <dgm:spPr/>
    </dgm:pt>
    <dgm:pt modelId="{E05FD359-F7B9-4B4D-9FC7-43FA1FC5A055}" type="pres">
      <dgm:prSet presAssocID="{36B7BAC8-EBEF-4BDD-8554-B44F129896CD}" presName="child2" presStyleLbl="bgAcc1" presStyleIdx="1" presStyleCnt="4" custScaleX="182775" custScaleY="66169" custLinFactNeighborX="29569" custLinFactNeighborY="9927"/>
      <dgm:spPr/>
      <dgm:t>
        <a:bodyPr/>
        <a:lstStyle/>
        <a:p>
          <a:endParaRPr lang="en-GB"/>
        </a:p>
      </dgm:t>
    </dgm:pt>
    <dgm:pt modelId="{6B118076-32ED-424D-A111-CAC74285CB13}" type="pres">
      <dgm:prSet presAssocID="{36B7BAC8-EBEF-4BDD-8554-B44F129896C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675A636-0DB8-48A2-B114-CA20DE0363E7}" type="pres">
      <dgm:prSet presAssocID="{36B7BAC8-EBEF-4BDD-8554-B44F129896CD}" presName="child3group" presStyleCnt="0"/>
      <dgm:spPr/>
    </dgm:pt>
    <dgm:pt modelId="{959F6F64-4A18-4F25-B92D-A084BDC2F573}" type="pres">
      <dgm:prSet presAssocID="{36B7BAC8-EBEF-4BDD-8554-B44F129896CD}" presName="child3" presStyleLbl="bgAcc1" presStyleIdx="2" presStyleCnt="4" custScaleX="186743" custLinFactNeighborX="36958" custLinFactNeighborY="-39393"/>
      <dgm:spPr/>
      <dgm:t>
        <a:bodyPr/>
        <a:lstStyle/>
        <a:p>
          <a:endParaRPr lang="en-GB"/>
        </a:p>
      </dgm:t>
    </dgm:pt>
    <dgm:pt modelId="{CC430049-7838-4B86-AAEE-5B1EBC91D01C}" type="pres">
      <dgm:prSet presAssocID="{36B7BAC8-EBEF-4BDD-8554-B44F129896C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657368-3563-4C8D-B35D-9A13DB643036}" type="pres">
      <dgm:prSet presAssocID="{36B7BAC8-EBEF-4BDD-8554-B44F129896CD}" presName="child4group" presStyleCnt="0"/>
      <dgm:spPr/>
    </dgm:pt>
    <dgm:pt modelId="{5768B1FB-83DD-4CD1-BED7-DA54EDB839DE}" type="pres">
      <dgm:prSet presAssocID="{36B7BAC8-EBEF-4BDD-8554-B44F129896CD}" presName="child4" presStyleLbl="bgAcc1" presStyleIdx="3" presStyleCnt="4" custScaleX="171099" custScaleY="96105" custLinFactNeighborX="-20456" custLinFactNeighborY="-40444"/>
      <dgm:spPr/>
      <dgm:t>
        <a:bodyPr/>
        <a:lstStyle/>
        <a:p>
          <a:endParaRPr lang="en-GB"/>
        </a:p>
      </dgm:t>
    </dgm:pt>
    <dgm:pt modelId="{9F3B225E-4B6A-427F-B816-D3C9350950C1}" type="pres">
      <dgm:prSet presAssocID="{36B7BAC8-EBEF-4BDD-8554-B44F129896C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A33230-62EA-48CF-92C5-761402DED3C4}" type="pres">
      <dgm:prSet presAssocID="{36B7BAC8-EBEF-4BDD-8554-B44F129896CD}" presName="childPlaceholder" presStyleCnt="0"/>
      <dgm:spPr/>
    </dgm:pt>
    <dgm:pt modelId="{590E3847-A2C7-4330-BE53-CF0C055456E5}" type="pres">
      <dgm:prSet presAssocID="{36B7BAC8-EBEF-4BDD-8554-B44F129896CD}" presName="circle" presStyleCnt="0"/>
      <dgm:spPr/>
    </dgm:pt>
    <dgm:pt modelId="{356919E2-6B29-43A5-82FB-4F8E3AAE051D}" type="pres">
      <dgm:prSet presAssocID="{36B7BAC8-EBEF-4BDD-8554-B44F129896C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1D29D9-3172-495F-BAC5-B660971C1DF0}" type="pres">
      <dgm:prSet presAssocID="{36B7BAC8-EBEF-4BDD-8554-B44F129896C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BCCC89-B4FD-4189-BC7B-912E6747E1CF}" type="pres">
      <dgm:prSet presAssocID="{36B7BAC8-EBEF-4BDD-8554-B44F129896C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C31349C-C583-4C0A-8A41-67CE3C743B3B}" type="pres">
      <dgm:prSet presAssocID="{36B7BAC8-EBEF-4BDD-8554-B44F129896C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01CDE8-5DDD-4116-8534-072CA03A065F}" type="pres">
      <dgm:prSet presAssocID="{36B7BAC8-EBEF-4BDD-8554-B44F129896CD}" presName="quadrantPlaceholder" presStyleCnt="0"/>
      <dgm:spPr/>
    </dgm:pt>
    <dgm:pt modelId="{1894C764-6909-45DF-8204-06AB55AD943A}" type="pres">
      <dgm:prSet presAssocID="{36B7BAC8-EBEF-4BDD-8554-B44F129896CD}" presName="center1" presStyleLbl="fgShp" presStyleIdx="0" presStyleCnt="2"/>
      <dgm:spPr/>
    </dgm:pt>
    <dgm:pt modelId="{DFE198A4-1A97-465E-84FC-E61DB5DE0278}" type="pres">
      <dgm:prSet presAssocID="{36B7BAC8-EBEF-4BDD-8554-B44F129896CD}" presName="center2" presStyleLbl="fgShp" presStyleIdx="1" presStyleCnt="2"/>
      <dgm:spPr/>
    </dgm:pt>
  </dgm:ptLst>
  <dgm:cxnLst>
    <dgm:cxn modelId="{7004F2CD-69B1-46ED-AA9C-EDFDA5902320}" srcId="{36B7BAC8-EBEF-4BDD-8554-B44F129896CD}" destId="{01B3D271-72EB-458A-AE37-F6AE0ADA2571}" srcOrd="0" destOrd="0" parTransId="{61E1C0C2-5F14-4303-A7DB-06DB54C40953}" sibTransId="{E2BA0DA6-5DCC-4B3A-9FD0-AD236D9C5AA1}"/>
    <dgm:cxn modelId="{8D4207EC-2F94-4E73-8BB3-326500EB5D1A}" type="presOf" srcId="{BF9EEBC3-17FD-446A-BE55-DA83DBD96D48}" destId="{86EB467F-FCE9-42CB-BF93-C87B6E4C357C}" srcOrd="0" destOrd="0" presId="urn:microsoft.com/office/officeart/2005/8/layout/cycle4"/>
    <dgm:cxn modelId="{C42C9DA2-CDF2-499B-A2E8-196DEA9C21B3}" srcId="{01B3D271-72EB-458A-AE37-F6AE0ADA2571}" destId="{BF9EEBC3-17FD-446A-BE55-DA83DBD96D48}" srcOrd="0" destOrd="0" parTransId="{3E389AE5-82F5-4A2C-9CD9-335579D306D9}" sibTransId="{A958DA04-30AA-47FB-8EF3-BA9AD28018B6}"/>
    <dgm:cxn modelId="{AA5125D4-A335-478D-B84A-F24598BE70BC}" type="presOf" srcId="{BF9EEBC3-17FD-446A-BE55-DA83DBD96D48}" destId="{226F655E-CBD3-4B43-B9BF-852C9E5282BE}" srcOrd="1" destOrd="0" presId="urn:microsoft.com/office/officeart/2005/8/layout/cycle4"/>
    <dgm:cxn modelId="{C56816B8-69B1-4235-AC11-D5F2DCDC44D2}" type="presOf" srcId="{EC5A9AA1-EC50-4EB4-8901-3A8CA4B26723}" destId="{959F6F64-4A18-4F25-B92D-A084BDC2F573}" srcOrd="0" destOrd="0" presId="urn:microsoft.com/office/officeart/2005/8/layout/cycle4"/>
    <dgm:cxn modelId="{3DC31266-35B0-4EE7-981E-E2BA530D6F42}" srcId="{36B7BAC8-EBEF-4BDD-8554-B44F129896CD}" destId="{504F5ACF-FC41-4D17-AA1C-D10FB2D90DD2}" srcOrd="2" destOrd="0" parTransId="{362F6387-31C7-4E2A-B58E-D12E98FC146D}" sibTransId="{0265051D-B38B-4A08-9432-FF7FCF442BD9}"/>
    <dgm:cxn modelId="{FEA33A05-A885-4C1E-846C-64FF2F367A89}" srcId="{6EE2D176-8179-4871-A390-45AA90DCA66B}" destId="{E44A40D9-22CF-408B-A2B5-15D6A01B4EE4}" srcOrd="0" destOrd="0" parTransId="{348E293D-9328-4845-A600-4E177E6B1300}" sibTransId="{64B04CC1-C959-4B67-93C0-38CDFC49D21D}"/>
    <dgm:cxn modelId="{E77598ED-DA74-4728-BBAC-4495C0476305}" type="presOf" srcId="{01B3D271-72EB-458A-AE37-F6AE0ADA2571}" destId="{356919E2-6B29-43A5-82FB-4F8E3AAE051D}" srcOrd="0" destOrd="0" presId="urn:microsoft.com/office/officeart/2005/8/layout/cycle4"/>
    <dgm:cxn modelId="{1DE941DD-FA3C-40A5-B6D1-6F23CB118F9E}" type="presOf" srcId="{EC5A9AA1-EC50-4EB4-8901-3A8CA4B26723}" destId="{CC430049-7838-4B86-AAEE-5B1EBC91D01C}" srcOrd="1" destOrd="0" presId="urn:microsoft.com/office/officeart/2005/8/layout/cycle4"/>
    <dgm:cxn modelId="{0CCC3A10-78B3-4C55-9958-9B2A752FD37F}" type="presOf" srcId="{E44A40D9-22CF-408B-A2B5-15D6A01B4EE4}" destId="{6B118076-32ED-424D-A111-CAC74285CB13}" srcOrd="1" destOrd="0" presId="urn:microsoft.com/office/officeart/2005/8/layout/cycle4"/>
    <dgm:cxn modelId="{8DCF930E-7568-4F44-A257-A35600EDB83A}" type="presOf" srcId="{89FE790B-A9A4-4E6E-99B5-5FB9F2A94844}" destId="{3C31349C-C583-4C0A-8A41-67CE3C743B3B}" srcOrd="0" destOrd="0" presId="urn:microsoft.com/office/officeart/2005/8/layout/cycle4"/>
    <dgm:cxn modelId="{3B3A575D-5252-44A8-AB6C-9213608F7106}" type="presOf" srcId="{6EE2D176-8179-4871-A390-45AA90DCA66B}" destId="{D21D29D9-3172-495F-BAC5-B660971C1DF0}" srcOrd="0" destOrd="0" presId="urn:microsoft.com/office/officeart/2005/8/layout/cycle4"/>
    <dgm:cxn modelId="{9B878B38-007C-4B34-B22F-DF48333EA77A}" type="presOf" srcId="{88F9ABDF-1ED2-44B8-9D42-4AF92DCB3F5F}" destId="{5768B1FB-83DD-4CD1-BED7-DA54EDB839DE}" srcOrd="0" destOrd="0" presId="urn:microsoft.com/office/officeart/2005/8/layout/cycle4"/>
    <dgm:cxn modelId="{9A26C4A7-D02B-4DA3-94F1-64547A19ECC3}" srcId="{36B7BAC8-EBEF-4BDD-8554-B44F129896CD}" destId="{6EE2D176-8179-4871-A390-45AA90DCA66B}" srcOrd="1" destOrd="0" parTransId="{763B328E-31C5-4B7F-A222-3FBAFF2442C8}" sibTransId="{CC4174CA-4C50-4743-B6BD-FAB89C9FB871}"/>
    <dgm:cxn modelId="{F713684B-3528-4709-9099-16FC3A57C550}" srcId="{89FE790B-A9A4-4E6E-99B5-5FB9F2A94844}" destId="{88F9ABDF-1ED2-44B8-9D42-4AF92DCB3F5F}" srcOrd="0" destOrd="0" parTransId="{F130162F-50BA-4E62-8DC0-941C6BD2CA98}" sibTransId="{411E2D3F-E74C-4B94-BC82-DA56581A2681}"/>
    <dgm:cxn modelId="{E0DE0B63-BC45-4FA7-B69D-8D2308D75842}" type="presOf" srcId="{88F9ABDF-1ED2-44B8-9D42-4AF92DCB3F5F}" destId="{9F3B225E-4B6A-427F-B816-D3C9350950C1}" srcOrd="1" destOrd="0" presId="urn:microsoft.com/office/officeart/2005/8/layout/cycle4"/>
    <dgm:cxn modelId="{D9A4FC72-17EF-4AC0-9512-CE115708C4ED}" srcId="{504F5ACF-FC41-4D17-AA1C-D10FB2D90DD2}" destId="{EC5A9AA1-EC50-4EB4-8901-3A8CA4B26723}" srcOrd="0" destOrd="0" parTransId="{2F941030-EE9F-45FB-BE59-3E5DAF5B2EF7}" sibTransId="{0A92F947-F96C-4DA8-8682-2032960B01DF}"/>
    <dgm:cxn modelId="{AAA31F23-3C2E-4660-B117-42F7B04D4218}" type="presOf" srcId="{E44A40D9-22CF-408B-A2B5-15D6A01B4EE4}" destId="{E05FD359-F7B9-4B4D-9FC7-43FA1FC5A055}" srcOrd="0" destOrd="0" presId="urn:microsoft.com/office/officeart/2005/8/layout/cycle4"/>
    <dgm:cxn modelId="{D1502A3A-0302-4B13-B1C8-684D141377C3}" srcId="{36B7BAC8-EBEF-4BDD-8554-B44F129896CD}" destId="{89FE790B-A9A4-4E6E-99B5-5FB9F2A94844}" srcOrd="3" destOrd="0" parTransId="{4EAAFDDF-CFE2-466C-84C3-27755031D0F5}" sibTransId="{2701302F-E7AA-4F95-82C1-F8EF0DB72290}"/>
    <dgm:cxn modelId="{0318614E-1AF5-4B93-B488-184D3535FAD1}" type="presOf" srcId="{36B7BAC8-EBEF-4BDD-8554-B44F129896CD}" destId="{58DA67FF-36F0-4CE3-B724-507A4DEBB7D0}" srcOrd="0" destOrd="0" presId="urn:microsoft.com/office/officeart/2005/8/layout/cycle4"/>
    <dgm:cxn modelId="{D21E955E-2260-4523-8075-6C048D7746AF}" type="presOf" srcId="{504F5ACF-FC41-4D17-AA1C-D10FB2D90DD2}" destId="{95BCCC89-B4FD-4189-BC7B-912E6747E1CF}" srcOrd="0" destOrd="0" presId="urn:microsoft.com/office/officeart/2005/8/layout/cycle4"/>
    <dgm:cxn modelId="{B05CDE82-0049-478F-B6B3-1569A3F2F7F1}" type="presParOf" srcId="{58DA67FF-36F0-4CE3-B724-507A4DEBB7D0}" destId="{7D9620B1-4169-4EF7-811F-5CFE153376EA}" srcOrd="0" destOrd="0" presId="urn:microsoft.com/office/officeart/2005/8/layout/cycle4"/>
    <dgm:cxn modelId="{0EE2982D-3ECD-4292-83AF-D2F9A1214B4D}" type="presParOf" srcId="{7D9620B1-4169-4EF7-811F-5CFE153376EA}" destId="{B5ECC223-659C-4E39-9C83-5DF24F8F649A}" srcOrd="0" destOrd="0" presId="urn:microsoft.com/office/officeart/2005/8/layout/cycle4"/>
    <dgm:cxn modelId="{C42D6BD3-862C-4456-BA9F-4BBB86E884AA}" type="presParOf" srcId="{B5ECC223-659C-4E39-9C83-5DF24F8F649A}" destId="{86EB467F-FCE9-42CB-BF93-C87B6E4C357C}" srcOrd="0" destOrd="0" presId="urn:microsoft.com/office/officeart/2005/8/layout/cycle4"/>
    <dgm:cxn modelId="{032EDF2F-450C-432D-BD3D-ED2B188939D7}" type="presParOf" srcId="{B5ECC223-659C-4E39-9C83-5DF24F8F649A}" destId="{226F655E-CBD3-4B43-B9BF-852C9E5282BE}" srcOrd="1" destOrd="0" presId="urn:microsoft.com/office/officeart/2005/8/layout/cycle4"/>
    <dgm:cxn modelId="{80ECE991-E2A6-4648-9A6A-C90E3497D040}" type="presParOf" srcId="{7D9620B1-4169-4EF7-811F-5CFE153376EA}" destId="{F1672D8D-6750-4FB8-8E9F-8377743E4716}" srcOrd="1" destOrd="0" presId="urn:microsoft.com/office/officeart/2005/8/layout/cycle4"/>
    <dgm:cxn modelId="{67C6D3B8-A6CE-4D2E-B259-9037EB86758F}" type="presParOf" srcId="{F1672D8D-6750-4FB8-8E9F-8377743E4716}" destId="{E05FD359-F7B9-4B4D-9FC7-43FA1FC5A055}" srcOrd="0" destOrd="0" presId="urn:microsoft.com/office/officeart/2005/8/layout/cycle4"/>
    <dgm:cxn modelId="{48A0861B-FBE8-4DB5-B0AA-F6414017C566}" type="presParOf" srcId="{F1672D8D-6750-4FB8-8E9F-8377743E4716}" destId="{6B118076-32ED-424D-A111-CAC74285CB13}" srcOrd="1" destOrd="0" presId="urn:microsoft.com/office/officeart/2005/8/layout/cycle4"/>
    <dgm:cxn modelId="{4E4C8B45-A9F0-42A4-AE8B-BF4CEEE1BFB7}" type="presParOf" srcId="{7D9620B1-4169-4EF7-811F-5CFE153376EA}" destId="{6675A636-0DB8-48A2-B114-CA20DE0363E7}" srcOrd="2" destOrd="0" presId="urn:microsoft.com/office/officeart/2005/8/layout/cycle4"/>
    <dgm:cxn modelId="{B4F58643-2B89-4917-9327-7202528FF91D}" type="presParOf" srcId="{6675A636-0DB8-48A2-B114-CA20DE0363E7}" destId="{959F6F64-4A18-4F25-B92D-A084BDC2F573}" srcOrd="0" destOrd="0" presId="urn:microsoft.com/office/officeart/2005/8/layout/cycle4"/>
    <dgm:cxn modelId="{3969595D-3E18-4641-8B3A-5D9039341BC8}" type="presParOf" srcId="{6675A636-0DB8-48A2-B114-CA20DE0363E7}" destId="{CC430049-7838-4B86-AAEE-5B1EBC91D01C}" srcOrd="1" destOrd="0" presId="urn:microsoft.com/office/officeart/2005/8/layout/cycle4"/>
    <dgm:cxn modelId="{E14B303E-3CA8-4329-8E7A-588AA8B64B20}" type="presParOf" srcId="{7D9620B1-4169-4EF7-811F-5CFE153376EA}" destId="{83657368-3563-4C8D-B35D-9A13DB643036}" srcOrd="3" destOrd="0" presId="urn:microsoft.com/office/officeart/2005/8/layout/cycle4"/>
    <dgm:cxn modelId="{0F316381-9DEC-4D9B-9E06-D2C75CD291FC}" type="presParOf" srcId="{83657368-3563-4C8D-B35D-9A13DB643036}" destId="{5768B1FB-83DD-4CD1-BED7-DA54EDB839DE}" srcOrd="0" destOrd="0" presId="urn:microsoft.com/office/officeart/2005/8/layout/cycle4"/>
    <dgm:cxn modelId="{05B73690-7FE5-4BF0-A225-B9F84769C5A3}" type="presParOf" srcId="{83657368-3563-4C8D-B35D-9A13DB643036}" destId="{9F3B225E-4B6A-427F-B816-D3C9350950C1}" srcOrd="1" destOrd="0" presId="urn:microsoft.com/office/officeart/2005/8/layout/cycle4"/>
    <dgm:cxn modelId="{4B99040C-B627-49DA-8DA5-5E972CE3A2CF}" type="presParOf" srcId="{7D9620B1-4169-4EF7-811F-5CFE153376EA}" destId="{9FA33230-62EA-48CF-92C5-761402DED3C4}" srcOrd="4" destOrd="0" presId="urn:microsoft.com/office/officeart/2005/8/layout/cycle4"/>
    <dgm:cxn modelId="{D7B9B02E-0474-4324-80EA-F0512EEC9CF9}" type="presParOf" srcId="{58DA67FF-36F0-4CE3-B724-507A4DEBB7D0}" destId="{590E3847-A2C7-4330-BE53-CF0C055456E5}" srcOrd="1" destOrd="0" presId="urn:microsoft.com/office/officeart/2005/8/layout/cycle4"/>
    <dgm:cxn modelId="{22D6ED66-C838-44D6-877E-1D2715431DF0}" type="presParOf" srcId="{590E3847-A2C7-4330-BE53-CF0C055456E5}" destId="{356919E2-6B29-43A5-82FB-4F8E3AAE051D}" srcOrd="0" destOrd="0" presId="urn:microsoft.com/office/officeart/2005/8/layout/cycle4"/>
    <dgm:cxn modelId="{F0BDDE2E-9BB9-4C98-9B0B-F9A4B1596A12}" type="presParOf" srcId="{590E3847-A2C7-4330-BE53-CF0C055456E5}" destId="{D21D29D9-3172-495F-BAC5-B660971C1DF0}" srcOrd="1" destOrd="0" presId="urn:microsoft.com/office/officeart/2005/8/layout/cycle4"/>
    <dgm:cxn modelId="{622BDC0C-C450-45F8-B1E9-4FA6492A124D}" type="presParOf" srcId="{590E3847-A2C7-4330-BE53-CF0C055456E5}" destId="{95BCCC89-B4FD-4189-BC7B-912E6747E1CF}" srcOrd="2" destOrd="0" presId="urn:microsoft.com/office/officeart/2005/8/layout/cycle4"/>
    <dgm:cxn modelId="{E4C11DF5-DC1A-4356-BE2D-CE0895A07D92}" type="presParOf" srcId="{590E3847-A2C7-4330-BE53-CF0C055456E5}" destId="{3C31349C-C583-4C0A-8A41-67CE3C743B3B}" srcOrd="3" destOrd="0" presId="urn:microsoft.com/office/officeart/2005/8/layout/cycle4"/>
    <dgm:cxn modelId="{6B861B44-C85C-4A21-B0D6-1F6D103DED38}" type="presParOf" srcId="{590E3847-A2C7-4330-BE53-CF0C055456E5}" destId="{2201CDE8-5DDD-4116-8534-072CA03A065F}" srcOrd="4" destOrd="0" presId="urn:microsoft.com/office/officeart/2005/8/layout/cycle4"/>
    <dgm:cxn modelId="{7020F5D6-2543-4E58-8554-385078F22281}" type="presParOf" srcId="{58DA67FF-36F0-4CE3-B724-507A4DEBB7D0}" destId="{1894C764-6909-45DF-8204-06AB55AD943A}" srcOrd="2" destOrd="0" presId="urn:microsoft.com/office/officeart/2005/8/layout/cycle4"/>
    <dgm:cxn modelId="{17AB5029-FB82-43AE-B19A-0EB4D444BC48}" type="presParOf" srcId="{58DA67FF-36F0-4CE3-B724-507A4DEBB7D0}" destId="{DFE198A4-1A97-465E-84FC-E61DB5DE027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15FC3D-4EAC-4DA1-8DA0-ACFB136E22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02C810C-B885-4EB1-B8CB-3572D4068959}">
      <dgm:prSet phldrT="[Text]"/>
      <dgm:spPr/>
      <dgm:t>
        <a:bodyPr/>
        <a:lstStyle/>
        <a:p>
          <a:r>
            <a:rPr lang="en-US" dirty="0" smtClean="0"/>
            <a:t>Strengths</a:t>
          </a:r>
          <a:endParaRPr lang="en-GB" dirty="0"/>
        </a:p>
      </dgm:t>
    </dgm:pt>
    <dgm:pt modelId="{E01D6FFF-C591-43F3-877C-E737A5BF9559}" type="parTrans" cxnId="{748B6F56-B1BE-4090-AEC5-A54A98E167DD}">
      <dgm:prSet/>
      <dgm:spPr/>
      <dgm:t>
        <a:bodyPr/>
        <a:lstStyle/>
        <a:p>
          <a:endParaRPr lang="en-GB"/>
        </a:p>
      </dgm:t>
    </dgm:pt>
    <dgm:pt modelId="{F695DFA2-AAA7-4184-9063-2FBB6B419300}" type="sibTrans" cxnId="{748B6F56-B1BE-4090-AEC5-A54A98E167DD}">
      <dgm:prSet/>
      <dgm:spPr/>
      <dgm:t>
        <a:bodyPr/>
        <a:lstStyle/>
        <a:p>
          <a:endParaRPr lang="en-GB"/>
        </a:p>
      </dgm:t>
    </dgm:pt>
    <dgm:pt modelId="{6A673BB5-563A-4ABF-869E-615486FD41AC}">
      <dgm:prSet phldrT="[Text]"/>
      <dgm:spPr/>
      <dgm:t>
        <a:bodyPr/>
        <a:lstStyle/>
        <a:p>
          <a:r>
            <a:rPr lang="en-US" dirty="0" smtClean="0"/>
            <a:t>Great technological knowledge of the involved technologies</a:t>
          </a:r>
          <a:endParaRPr lang="en-GB" dirty="0"/>
        </a:p>
      </dgm:t>
    </dgm:pt>
    <dgm:pt modelId="{16E3D907-5A03-48A9-B0F0-AE9F476A7077}" type="parTrans" cxnId="{4C18E301-26E2-4033-80A2-55F63723671F}">
      <dgm:prSet/>
      <dgm:spPr/>
      <dgm:t>
        <a:bodyPr/>
        <a:lstStyle/>
        <a:p>
          <a:endParaRPr lang="en-GB"/>
        </a:p>
      </dgm:t>
    </dgm:pt>
    <dgm:pt modelId="{298A9C82-5EDA-4A0A-AE21-BAE41150EB05}" type="sibTrans" cxnId="{4C18E301-26E2-4033-80A2-55F63723671F}">
      <dgm:prSet/>
      <dgm:spPr/>
      <dgm:t>
        <a:bodyPr/>
        <a:lstStyle/>
        <a:p>
          <a:endParaRPr lang="en-GB"/>
        </a:p>
      </dgm:t>
    </dgm:pt>
    <dgm:pt modelId="{FF096E19-7EFF-4A13-85F1-996D2752D2FF}">
      <dgm:prSet phldrT="[Text]"/>
      <dgm:spPr/>
      <dgm:t>
        <a:bodyPr/>
        <a:lstStyle/>
        <a:p>
          <a:r>
            <a:rPr lang="en-US" dirty="0" smtClean="0"/>
            <a:t>Leading role in integrating this business in </a:t>
          </a:r>
          <a:r>
            <a:rPr lang="en-US" dirty="0" err="1" smtClean="0"/>
            <a:t>egypt</a:t>
          </a:r>
          <a:endParaRPr lang="en-GB" dirty="0"/>
        </a:p>
      </dgm:t>
    </dgm:pt>
    <dgm:pt modelId="{6FE6F13A-F465-4840-AAE1-83A0EA1617BF}" type="parTrans" cxnId="{51C4A3DF-0713-4F8A-9847-8F303F67CFFE}">
      <dgm:prSet/>
      <dgm:spPr/>
      <dgm:t>
        <a:bodyPr/>
        <a:lstStyle/>
        <a:p>
          <a:endParaRPr lang="en-GB"/>
        </a:p>
      </dgm:t>
    </dgm:pt>
    <dgm:pt modelId="{34F222F7-FDF8-41D5-B012-713979DE8D28}" type="sibTrans" cxnId="{51C4A3DF-0713-4F8A-9847-8F303F67CFFE}">
      <dgm:prSet/>
      <dgm:spPr/>
      <dgm:t>
        <a:bodyPr/>
        <a:lstStyle/>
        <a:p>
          <a:endParaRPr lang="en-GB"/>
        </a:p>
      </dgm:t>
    </dgm:pt>
    <dgm:pt modelId="{0774CB4F-96C4-4B42-AF42-05B79EED43EB}">
      <dgm:prSet phldrT="[Text]"/>
      <dgm:spPr/>
      <dgm:t>
        <a:bodyPr/>
        <a:lstStyle/>
        <a:p>
          <a:r>
            <a:rPr lang="en-US" dirty="0" smtClean="0"/>
            <a:t>Weaknesses</a:t>
          </a:r>
          <a:endParaRPr lang="en-GB" dirty="0"/>
        </a:p>
      </dgm:t>
    </dgm:pt>
    <dgm:pt modelId="{BFEC6B64-8D87-4268-BABE-0076A99C23BA}" type="parTrans" cxnId="{6802E1AF-462F-4160-8899-B14897457D3C}">
      <dgm:prSet/>
      <dgm:spPr/>
      <dgm:t>
        <a:bodyPr/>
        <a:lstStyle/>
        <a:p>
          <a:endParaRPr lang="en-GB"/>
        </a:p>
      </dgm:t>
    </dgm:pt>
    <dgm:pt modelId="{1F249283-497F-442E-B622-3612499B9B4E}" type="sibTrans" cxnId="{6802E1AF-462F-4160-8899-B14897457D3C}">
      <dgm:prSet/>
      <dgm:spPr/>
      <dgm:t>
        <a:bodyPr/>
        <a:lstStyle/>
        <a:p>
          <a:endParaRPr lang="en-GB"/>
        </a:p>
      </dgm:t>
    </dgm:pt>
    <dgm:pt modelId="{F2196A53-631D-46EA-ABC4-592E64CBB17A}">
      <dgm:prSet phldrT="[Text]"/>
      <dgm:spPr/>
      <dgm:t>
        <a:bodyPr/>
        <a:lstStyle/>
        <a:p>
          <a:r>
            <a:rPr lang="en-US" dirty="0" smtClean="0"/>
            <a:t>Low awareness of The people</a:t>
          </a:r>
          <a:endParaRPr lang="en-GB" dirty="0"/>
        </a:p>
      </dgm:t>
    </dgm:pt>
    <dgm:pt modelId="{11786AC6-F32B-45F9-A95C-AABEA7C25E83}" type="parTrans" cxnId="{085C1D0C-9002-4AD9-9CE9-7424E278A174}">
      <dgm:prSet/>
      <dgm:spPr/>
      <dgm:t>
        <a:bodyPr/>
        <a:lstStyle/>
        <a:p>
          <a:endParaRPr lang="en-GB"/>
        </a:p>
      </dgm:t>
    </dgm:pt>
    <dgm:pt modelId="{BE7DA04D-58D5-48BC-9A6B-04EF29E11634}" type="sibTrans" cxnId="{085C1D0C-9002-4AD9-9CE9-7424E278A174}">
      <dgm:prSet/>
      <dgm:spPr/>
      <dgm:t>
        <a:bodyPr/>
        <a:lstStyle/>
        <a:p>
          <a:endParaRPr lang="en-GB"/>
        </a:p>
      </dgm:t>
    </dgm:pt>
    <dgm:pt modelId="{CDF7B7B8-40C8-4B34-9784-8F59BBE31CAA}">
      <dgm:prSet phldrT="[Text]"/>
      <dgm:spPr/>
      <dgm:t>
        <a:bodyPr/>
        <a:lstStyle/>
        <a:p>
          <a:r>
            <a:rPr lang="en-US" dirty="0" smtClean="0"/>
            <a:t>Huge Capital needed</a:t>
          </a:r>
          <a:endParaRPr lang="en-GB" dirty="0"/>
        </a:p>
      </dgm:t>
    </dgm:pt>
    <dgm:pt modelId="{F3150130-39E3-4532-A38D-7F7D728A652B}" type="parTrans" cxnId="{F647EADA-B4EC-48BE-B7D1-2029E30BBB01}">
      <dgm:prSet/>
      <dgm:spPr/>
      <dgm:t>
        <a:bodyPr/>
        <a:lstStyle/>
        <a:p>
          <a:endParaRPr lang="en-GB"/>
        </a:p>
      </dgm:t>
    </dgm:pt>
    <dgm:pt modelId="{4CF9278B-814A-433A-A900-968DBE60A036}" type="sibTrans" cxnId="{F647EADA-B4EC-48BE-B7D1-2029E30BBB01}">
      <dgm:prSet/>
      <dgm:spPr/>
      <dgm:t>
        <a:bodyPr/>
        <a:lstStyle/>
        <a:p>
          <a:endParaRPr lang="en-GB"/>
        </a:p>
      </dgm:t>
    </dgm:pt>
    <dgm:pt modelId="{A19530B9-92B1-40D7-91CE-57850B3C25D3}">
      <dgm:prSet phldrT="[Text]"/>
      <dgm:spPr/>
      <dgm:t>
        <a:bodyPr/>
        <a:lstStyle/>
        <a:p>
          <a:r>
            <a:rPr lang="en-US" dirty="0" smtClean="0"/>
            <a:t>Opportunities</a:t>
          </a:r>
          <a:endParaRPr lang="en-GB" dirty="0"/>
        </a:p>
      </dgm:t>
    </dgm:pt>
    <dgm:pt modelId="{08E181D1-4C7E-4228-A6B3-2F105FC6429D}" type="parTrans" cxnId="{71CAE347-2BDF-4460-B1DF-B602B2CA3E94}">
      <dgm:prSet/>
      <dgm:spPr/>
      <dgm:t>
        <a:bodyPr/>
        <a:lstStyle/>
        <a:p>
          <a:endParaRPr lang="en-GB"/>
        </a:p>
      </dgm:t>
    </dgm:pt>
    <dgm:pt modelId="{A0FBF7B3-B53E-4316-B1E3-33BAF0A65ED2}" type="sibTrans" cxnId="{71CAE347-2BDF-4460-B1DF-B602B2CA3E94}">
      <dgm:prSet/>
      <dgm:spPr/>
      <dgm:t>
        <a:bodyPr/>
        <a:lstStyle/>
        <a:p>
          <a:endParaRPr lang="en-GB"/>
        </a:p>
      </dgm:t>
    </dgm:pt>
    <dgm:pt modelId="{37C44689-9418-4311-8D24-CD055B9D75F9}">
      <dgm:prSet phldrT="[Text]"/>
      <dgm:spPr/>
      <dgm:t>
        <a:bodyPr/>
        <a:lstStyle/>
        <a:p>
          <a:r>
            <a:rPr lang="en-US" dirty="0" smtClean="0"/>
            <a:t>The price of the needed technology is getting cheaper</a:t>
          </a:r>
          <a:endParaRPr lang="en-GB" dirty="0"/>
        </a:p>
      </dgm:t>
    </dgm:pt>
    <dgm:pt modelId="{7C43B712-6435-4297-8E9C-DA1491F74353}" type="sibTrans" cxnId="{8213A414-47F9-4036-AA57-D8BACDB596E0}">
      <dgm:prSet/>
      <dgm:spPr/>
      <dgm:t>
        <a:bodyPr/>
        <a:lstStyle/>
        <a:p>
          <a:endParaRPr lang="en-GB"/>
        </a:p>
      </dgm:t>
    </dgm:pt>
    <dgm:pt modelId="{4B9C8C32-475C-46E2-8D03-5DC6C2D96B52}" type="parTrans" cxnId="{8213A414-47F9-4036-AA57-D8BACDB596E0}">
      <dgm:prSet/>
      <dgm:spPr/>
      <dgm:t>
        <a:bodyPr/>
        <a:lstStyle/>
        <a:p>
          <a:endParaRPr lang="en-GB"/>
        </a:p>
      </dgm:t>
    </dgm:pt>
    <dgm:pt modelId="{4D08DF62-0D78-4393-92F4-45449FE314E4}">
      <dgm:prSet phldrT="[Text]"/>
      <dgm:spPr/>
      <dgm:t>
        <a:bodyPr/>
        <a:lstStyle/>
        <a:p>
          <a:r>
            <a:rPr lang="en-US" dirty="0" smtClean="0"/>
            <a:t>The government offers great facilitations in legal and financial procedure</a:t>
          </a:r>
          <a:endParaRPr lang="en-GB" dirty="0"/>
        </a:p>
      </dgm:t>
    </dgm:pt>
    <dgm:pt modelId="{A1BE0164-9E9F-4216-8E58-669A996B69A6}" type="sibTrans" cxnId="{31DCBBE2-029E-479A-8B5A-4573746168F5}">
      <dgm:prSet/>
      <dgm:spPr/>
      <dgm:t>
        <a:bodyPr/>
        <a:lstStyle/>
        <a:p>
          <a:endParaRPr lang="en-GB"/>
        </a:p>
      </dgm:t>
    </dgm:pt>
    <dgm:pt modelId="{99B6F80D-B709-485C-B785-52AAE5779845}" type="parTrans" cxnId="{31DCBBE2-029E-479A-8B5A-4573746168F5}">
      <dgm:prSet/>
      <dgm:spPr/>
      <dgm:t>
        <a:bodyPr/>
        <a:lstStyle/>
        <a:p>
          <a:endParaRPr lang="en-GB"/>
        </a:p>
      </dgm:t>
    </dgm:pt>
    <dgm:pt modelId="{73B4403D-8BFA-4632-8346-99E056D9D541}">
      <dgm:prSet/>
      <dgm:spPr/>
      <dgm:t>
        <a:bodyPr/>
        <a:lstStyle/>
        <a:p>
          <a:r>
            <a:rPr lang="en-US" dirty="0" smtClean="0"/>
            <a:t>Threats</a:t>
          </a:r>
          <a:endParaRPr lang="en-GB" dirty="0"/>
        </a:p>
      </dgm:t>
    </dgm:pt>
    <dgm:pt modelId="{CDA0278B-F0D8-49F6-A6D7-2FB4C8D902B0}" type="parTrans" cxnId="{A8EC3E50-9396-4076-8A49-A01FE4B1A2F9}">
      <dgm:prSet/>
      <dgm:spPr/>
      <dgm:t>
        <a:bodyPr/>
        <a:lstStyle/>
        <a:p>
          <a:endParaRPr lang="en-GB"/>
        </a:p>
      </dgm:t>
    </dgm:pt>
    <dgm:pt modelId="{F5366419-1BD0-49FE-A896-D72269E8C231}" type="sibTrans" cxnId="{A8EC3E50-9396-4076-8A49-A01FE4B1A2F9}">
      <dgm:prSet/>
      <dgm:spPr/>
      <dgm:t>
        <a:bodyPr/>
        <a:lstStyle/>
        <a:p>
          <a:endParaRPr lang="en-GB"/>
        </a:p>
      </dgm:t>
    </dgm:pt>
    <dgm:pt modelId="{5B3FB4A4-0A36-4D0F-B9C0-E2139F363346}">
      <dgm:prSet/>
      <dgm:spPr/>
      <dgm:t>
        <a:bodyPr/>
        <a:lstStyle/>
        <a:p>
          <a:r>
            <a:rPr lang="en-US" dirty="0" smtClean="0"/>
            <a:t>The bigger companies in automobile industry can enter the market</a:t>
          </a:r>
          <a:endParaRPr lang="en-GB" dirty="0"/>
        </a:p>
      </dgm:t>
    </dgm:pt>
    <dgm:pt modelId="{48532737-E9A9-419E-A562-797BE2B9902A}" type="parTrans" cxnId="{989155B9-5917-45AB-8705-0E98CBFF1705}">
      <dgm:prSet/>
      <dgm:spPr/>
      <dgm:t>
        <a:bodyPr/>
        <a:lstStyle/>
        <a:p>
          <a:endParaRPr lang="en-GB"/>
        </a:p>
      </dgm:t>
    </dgm:pt>
    <dgm:pt modelId="{9089F500-8D2D-45A5-833E-84C1274A92BD}" type="sibTrans" cxnId="{989155B9-5917-45AB-8705-0E98CBFF1705}">
      <dgm:prSet/>
      <dgm:spPr/>
      <dgm:t>
        <a:bodyPr/>
        <a:lstStyle/>
        <a:p>
          <a:endParaRPr lang="en-GB"/>
        </a:p>
      </dgm:t>
    </dgm:pt>
    <dgm:pt modelId="{15B46675-A944-4494-8E88-0C117110B033}">
      <dgm:prSet/>
      <dgm:spPr/>
      <dgm:t>
        <a:bodyPr/>
        <a:lstStyle/>
        <a:p>
          <a:r>
            <a:rPr lang="en-US" dirty="0" smtClean="0"/>
            <a:t>Red Tape</a:t>
          </a:r>
          <a:endParaRPr lang="en-GB" dirty="0"/>
        </a:p>
      </dgm:t>
    </dgm:pt>
    <dgm:pt modelId="{8E29C6AA-C596-4580-9D2A-1EF5A4A1797D}" type="parTrans" cxnId="{01E0453B-FB00-4746-9155-D9E6111D702B}">
      <dgm:prSet/>
      <dgm:spPr/>
      <dgm:t>
        <a:bodyPr/>
        <a:lstStyle/>
        <a:p>
          <a:endParaRPr lang="en-GB"/>
        </a:p>
      </dgm:t>
    </dgm:pt>
    <dgm:pt modelId="{E8947D67-672D-440D-A5BB-A880400C1F71}" type="sibTrans" cxnId="{01E0453B-FB00-4746-9155-D9E6111D702B}">
      <dgm:prSet/>
      <dgm:spPr/>
      <dgm:t>
        <a:bodyPr/>
        <a:lstStyle/>
        <a:p>
          <a:endParaRPr lang="en-GB"/>
        </a:p>
      </dgm:t>
    </dgm:pt>
    <dgm:pt modelId="{4651836F-CA5A-486C-B9F7-4BAC5A37AF82}" type="pres">
      <dgm:prSet presAssocID="{7815FC3D-4EAC-4DA1-8DA0-ACFB136E22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0A0CBDF-0B02-46C9-86B6-D9CB16551D73}" type="pres">
      <dgm:prSet presAssocID="{902C810C-B885-4EB1-B8CB-3572D4068959}" presName="linNode" presStyleCnt="0"/>
      <dgm:spPr/>
    </dgm:pt>
    <dgm:pt modelId="{EAE2766D-E6FB-44BB-935F-3914F567B8C8}" type="pres">
      <dgm:prSet presAssocID="{902C810C-B885-4EB1-B8CB-3572D406895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FEB429-2D24-4AF2-B17D-C0891F265EB7}" type="pres">
      <dgm:prSet presAssocID="{902C810C-B885-4EB1-B8CB-3572D406895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14B406C-6385-41EC-91EA-3523E5427C2A}" type="pres">
      <dgm:prSet presAssocID="{F695DFA2-AAA7-4184-9063-2FBB6B419300}" presName="sp" presStyleCnt="0"/>
      <dgm:spPr/>
    </dgm:pt>
    <dgm:pt modelId="{A19E3933-3941-4A17-9651-31C598089861}" type="pres">
      <dgm:prSet presAssocID="{0774CB4F-96C4-4B42-AF42-05B79EED43EB}" presName="linNode" presStyleCnt="0"/>
      <dgm:spPr/>
    </dgm:pt>
    <dgm:pt modelId="{3D614CEF-9676-47C1-A28E-42E520596596}" type="pres">
      <dgm:prSet presAssocID="{0774CB4F-96C4-4B42-AF42-05B79EED43EB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C5BCC82-8B7A-4069-9027-7334D3F8B6AC}" type="pres">
      <dgm:prSet presAssocID="{0774CB4F-96C4-4B42-AF42-05B79EED43EB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CF99E6-466F-4C77-9ADC-99081BC44C17}" type="pres">
      <dgm:prSet presAssocID="{1F249283-497F-442E-B622-3612499B9B4E}" presName="sp" presStyleCnt="0"/>
      <dgm:spPr/>
    </dgm:pt>
    <dgm:pt modelId="{9E6A8D5E-AF14-419C-8D1F-703CC1DA407B}" type="pres">
      <dgm:prSet presAssocID="{A19530B9-92B1-40D7-91CE-57850B3C25D3}" presName="linNode" presStyleCnt="0"/>
      <dgm:spPr/>
    </dgm:pt>
    <dgm:pt modelId="{E0186994-12AB-4E1A-93AA-14E859AF6373}" type="pres">
      <dgm:prSet presAssocID="{A19530B9-92B1-40D7-91CE-57850B3C25D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74FA634-D915-430D-9A62-43A96095ED5C}" type="pres">
      <dgm:prSet presAssocID="{A19530B9-92B1-40D7-91CE-57850B3C25D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DD3108-E989-4C1A-BB82-39E0C07B6B6A}" type="pres">
      <dgm:prSet presAssocID="{A0FBF7B3-B53E-4316-B1E3-33BAF0A65ED2}" presName="sp" presStyleCnt="0"/>
      <dgm:spPr/>
    </dgm:pt>
    <dgm:pt modelId="{BCD1307A-71B9-4F3B-B293-AEC2B6F21E55}" type="pres">
      <dgm:prSet presAssocID="{73B4403D-8BFA-4632-8346-99E056D9D541}" presName="linNode" presStyleCnt="0"/>
      <dgm:spPr/>
    </dgm:pt>
    <dgm:pt modelId="{5538C6EB-DD02-4851-8CBD-8B427FEC20BC}" type="pres">
      <dgm:prSet presAssocID="{73B4403D-8BFA-4632-8346-99E056D9D54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9E486F-091F-46F4-8D66-0E65568E35DC}" type="pres">
      <dgm:prSet presAssocID="{73B4403D-8BFA-4632-8346-99E056D9D54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85C1D0C-9002-4AD9-9CE9-7424E278A174}" srcId="{0774CB4F-96C4-4B42-AF42-05B79EED43EB}" destId="{F2196A53-631D-46EA-ABC4-592E64CBB17A}" srcOrd="0" destOrd="0" parTransId="{11786AC6-F32B-45F9-A95C-AABEA7C25E83}" sibTransId="{BE7DA04D-58D5-48BC-9A6B-04EF29E11634}"/>
    <dgm:cxn modelId="{F647EADA-B4EC-48BE-B7D1-2029E30BBB01}" srcId="{0774CB4F-96C4-4B42-AF42-05B79EED43EB}" destId="{CDF7B7B8-40C8-4B34-9784-8F59BBE31CAA}" srcOrd="1" destOrd="0" parTransId="{F3150130-39E3-4532-A38D-7F7D728A652B}" sibTransId="{4CF9278B-814A-433A-A900-968DBE60A036}"/>
    <dgm:cxn modelId="{F915E808-61D0-4712-AD87-DBEFF7591742}" type="presOf" srcId="{CDF7B7B8-40C8-4B34-9784-8F59BBE31CAA}" destId="{2C5BCC82-8B7A-4069-9027-7334D3F8B6AC}" srcOrd="0" destOrd="1" presId="urn:microsoft.com/office/officeart/2005/8/layout/vList5"/>
    <dgm:cxn modelId="{1BBE436B-79BA-42E8-AE88-53CDA3AEB867}" type="presOf" srcId="{5B3FB4A4-0A36-4D0F-B9C0-E2139F363346}" destId="{B59E486F-091F-46F4-8D66-0E65568E35DC}" srcOrd="0" destOrd="1" presId="urn:microsoft.com/office/officeart/2005/8/layout/vList5"/>
    <dgm:cxn modelId="{0C58C335-46FD-478D-ACF6-1B8898110572}" type="presOf" srcId="{A19530B9-92B1-40D7-91CE-57850B3C25D3}" destId="{E0186994-12AB-4E1A-93AA-14E859AF6373}" srcOrd="0" destOrd="0" presId="urn:microsoft.com/office/officeart/2005/8/layout/vList5"/>
    <dgm:cxn modelId="{914F0125-3287-49FC-A9A3-B097F052A7E9}" type="presOf" srcId="{F2196A53-631D-46EA-ABC4-592E64CBB17A}" destId="{2C5BCC82-8B7A-4069-9027-7334D3F8B6AC}" srcOrd="0" destOrd="0" presId="urn:microsoft.com/office/officeart/2005/8/layout/vList5"/>
    <dgm:cxn modelId="{748B6F56-B1BE-4090-AEC5-A54A98E167DD}" srcId="{7815FC3D-4EAC-4DA1-8DA0-ACFB136E22B1}" destId="{902C810C-B885-4EB1-B8CB-3572D4068959}" srcOrd="0" destOrd="0" parTransId="{E01D6FFF-C591-43F3-877C-E737A5BF9559}" sibTransId="{F695DFA2-AAA7-4184-9063-2FBB6B419300}"/>
    <dgm:cxn modelId="{E9D70478-AA34-45C7-919E-472A65ACB4ED}" type="presOf" srcId="{7815FC3D-4EAC-4DA1-8DA0-ACFB136E22B1}" destId="{4651836F-CA5A-486C-B9F7-4BAC5A37AF82}" srcOrd="0" destOrd="0" presId="urn:microsoft.com/office/officeart/2005/8/layout/vList5"/>
    <dgm:cxn modelId="{B86D6400-9D7E-48D3-99C6-5856508CF453}" type="presOf" srcId="{73B4403D-8BFA-4632-8346-99E056D9D541}" destId="{5538C6EB-DD02-4851-8CBD-8B427FEC20BC}" srcOrd="0" destOrd="0" presId="urn:microsoft.com/office/officeart/2005/8/layout/vList5"/>
    <dgm:cxn modelId="{EB22A00C-9B36-4E74-9094-B9DAE0A8AECC}" type="presOf" srcId="{902C810C-B885-4EB1-B8CB-3572D4068959}" destId="{EAE2766D-E6FB-44BB-935F-3914F567B8C8}" srcOrd="0" destOrd="0" presId="urn:microsoft.com/office/officeart/2005/8/layout/vList5"/>
    <dgm:cxn modelId="{C273C01C-6D8D-4C0F-89A3-4968B5975AC0}" type="presOf" srcId="{4D08DF62-0D78-4393-92F4-45449FE314E4}" destId="{874FA634-D915-430D-9A62-43A96095ED5C}" srcOrd="0" destOrd="0" presId="urn:microsoft.com/office/officeart/2005/8/layout/vList5"/>
    <dgm:cxn modelId="{4A8D50F7-327F-464E-AE9E-41289E2C47CC}" type="presOf" srcId="{15B46675-A944-4494-8E88-0C117110B033}" destId="{B59E486F-091F-46F4-8D66-0E65568E35DC}" srcOrd="0" destOrd="0" presId="urn:microsoft.com/office/officeart/2005/8/layout/vList5"/>
    <dgm:cxn modelId="{8213A414-47F9-4036-AA57-D8BACDB596E0}" srcId="{A19530B9-92B1-40D7-91CE-57850B3C25D3}" destId="{37C44689-9418-4311-8D24-CD055B9D75F9}" srcOrd="1" destOrd="0" parTransId="{4B9C8C32-475C-46E2-8D03-5DC6C2D96B52}" sibTransId="{7C43B712-6435-4297-8E9C-DA1491F74353}"/>
    <dgm:cxn modelId="{6802E1AF-462F-4160-8899-B14897457D3C}" srcId="{7815FC3D-4EAC-4DA1-8DA0-ACFB136E22B1}" destId="{0774CB4F-96C4-4B42-AF42-05B79EED43EB}" srcOrd="1" destOrd="0" parTransId="{BFEC6B64-8D87-4268-BABE-0076A99C23BA}" sibTransId="{1F249283-497F-442E-B622-3612499B9B4E}"/>
    <dgm:cxn modelId="{28E4B155-8328-4BFD-98E9-84A3A482FF9A}" type="presOf" srcId="{FF096E19-7EFF-4A13-85F1-996D2752D2FF}" destId="{8AFEB429-2D24-4AF2-B17D-C0891F265EB7}" srcOrd="0" destOrd="1" presId="urn:microsoft.com/office/officeart/2005/8/layout/vList5"/>
    <dgm:cxn modelId="{64D8CF1E-63B0-4F33-B888-91236C16AE75}" type="presOf" srcId="{0774CB4F-96C4-4B42-AF42-05B79EED43EB}" destId="{3D614CEF-9676-47C1-A28E-42E520596596}" srcOrd="0" destOrd="0" presId="urn:microsoft.com/office/officeart/2005/8/layout/vList5"/>
    <dgm:cxn modelId="{4C18E301-26E2-4033-80A2-55F63723671F}" srcId="{902C810C-B885-4EB1-B8CB-3572D4068959}" destId="{6A673BB5-563A-4ABF-869E-615486FD41AC}" srcOrd="0" destOrd="0" parTransId="{16E3D907-5A03-48A9-B0F0-AE9F476A7077}" sibTransId="{298A9C82-5EDA-4A0A-AE21-BAE41150EB05}"/>
    <dgm:cxn modelId="{989155B9-5917-45AB-8705-0E98CBFF1705}" srcId="{73B4403D-8BFA-4632-8346-99E056D9D541}" destId="{5B3FB4A4-0A36-4D0F-B9C0-E2139F363346}" srcOrd="1" destOrd="0" parTransId="{48532737-E9A9-419E-A562-797BE2B9902A}" sibTransId="{9089F500-8D2D-45A5-833E-84C1274A92BD}"/>
    <dgm:cxn modelId="{A8EC3E50-9396-4076-8A49-A01FE4B1A2F9}" srcId="{7815FC3D-4EAC-4DA1-8DA0-ACFB136E22B1}" destId="{73B4403D-8BFA-4632-8346-99E056D9D541}" srcOrd="3" destOrd="0" parTransId="{CDA0278B-F0D8-49F6-A6D7-2FB4C8D902B0}" sibTransId="{F5366419-1BD0-49FE-A896-D72269E8C231}"/>
    <dgm:cxn modelId="{7C9F786E-A74A-4977-A851-90F9BFA5B532}" type="presOf" srcId="{37C44689-9418-4311-8D24-CD055B9D75F9}" destId="{874FA634-D915-430D-9A62-43A96095ED5C}" srcOrd="0" destOrd="1" presId="urn:microsoft.com/office/officeart/2005/8/layout/vList5"/>
    <dgm:cxn modelId="{727F0DF7-6014-43D6-994E-FBD44E23A546}" type="presOf" srcId="{6A673BB5-563A-4ABF-869E-615486FD41AC}" destId="{8AFEB429-2D24-4AF2-B17D-C0891F265EB7}" srcOrd="0" destOrd="0" presId="urn:microsoft.com/office/officeart/2005/8/layout/vList5"/>
    <dgm:cxn modelId="{51C4A3DF-0713-4F8A-9847-8F303F67CFFE}" srcId="{902C810C-B885-4EB1-B8CB-3572D4068959}" destId="{FF096E19-7EFF-4A13-85F1-996D2752D2FF}" srcOrd="1" destOrd="0" parTransId="{6FE6F13A-F465-4840-AAE1-83A0EA1617BF}" sibTransId="{34F222F7-FDF8-41D5-B012-713979DE8D28}"/>
    <dgm:cxn modelId="{01E0453B-FB00-4746-9155-D9E6111D702B}" srcId="{73B4403D-8BFA-4632-8346-99E056D9D541}" destId="{15B46675-A944-4494-8E88-0C117110B033}" srcOrd="0" destOrd="0" parTransId="{8E29C6AA-C596-4580-9D2A-1EF5A4A1797D}" sibTransId="{E8947D67-672D-440D-A5BB-A880400C1F71}"/>
    <dgm:cxn modelId="{71CAE347-2BDF-4460-B1DF-B602B2CA3E94}" srcId="{7815FC3D-4EAC-4DA1-8DA0-ACFB136E22B1}" destId="{A19530B9-92B1-40D7-91CE-57850B3C25D3}" srcOrd="2" destOrd="0" parTransId="{08E181D1-4C7E-4228-A6B3-2F105FC6429D}" sibTransId="{A0FBF7B3-B53E-4316-B1E3-33BAF0A65ED2}"/>
    <dgm:cxn modelId="{31DCBBE2-029E-479A-8B5A-4573746168F5}" srcId="{A19530B9-92B1-40D7-91CE-57850B3C25D3}" destId="{4D08DF62-0D78-4393-92F4-45449FE314E4}" srcOrd="0" destOrd="0" parTransId="{99B6F80D-B709-485C-B785-52AAE5779845}" sibTransId="{A1BE0164-9E9F-4216-8E58-669A996B69A6}"/>
    <dgm:cxn modelId="{E141A4EE-3DF0-4AC7-BFFF-773913AD8F10}" type="presParOf" srcId="{4651836F-CA5A-486C-B9F7-4BAC5A37AF82}" destId="{80A0CBDF-0B02-46C9-86B6-D9CB16551D73}" srcOrd="0" destOrd="0" presId="urn:microsoft.com/office/officeart/2005/8/layout/vList5"/>
    <dgm:cxn modelId="{98BF48AD-727E-4CBA-91CF-554C4488990B}" type="presParOf" srcId="{80A0CBDF-0B02-46C9-86B6-D9CB16551D73}" destId="{EAE2766D-E6FB-44BB-935F-3914F567B8C8}" srcOrd="0" destOrd="0" presId="urn:microsoft.com/office/officeart/2005/8/layout/vList5"/>
    <dgm:cxn modelId="{2DC0BF17-9214-4731-A467-D18921661610}" type="presParOf" srcId="{80A0CBDF-0B02-46C9-86B6-D9CB16551D73}" destId="{8AFEB429-2D24-4AF2-B17D-C0891F265EB7}" srcOrd="1" destOrd="0" presId="urn:microsoft.com/office/officeart/2005/8/layout/vList5"/>
    <dgm:cxn modelId="{AFAA0F5B-9B31-491A-86DD-8692476A465F}" type="presParOf" srcId="{4651836F-CA5A-486C-B9F7-4BAC5A37AF82}" destId="{D14B406C-6385-41EC-91EA-3523E5427C2A}" srcOrd="1" destOrd="0" presId="urn:microsoft.com/office/officeart/2005/8/layout/vList5"/>
    <dgm:cxn modelId="{478D18DF-68F0-4011-8B07-F0FA2F0B479C}" type="presParOf" srcId="{4651836F-CA5A-486C-B9F7-4BAC5A37AF82}" destId="{A19E3933-3941-4A17-9651-31C598089861}" srcOrd="2" destOrd="0" presId="urn:microsoft.com/office/officeart/2005/8/layout/vList5"/>
    <dgm:cxn modelId="{91ACBABF-EB04-4815-85C1-7D0B70727827}" type="presParOf" srcId="{A19E3933-3941-4A17-9651-31C598089861}" destId="{3D614CEF-9676-47C1-A28E-42E520596596}" srcOrd="0" destOrd="0" presId="urn:microsoft.com/office/officeart/2005/8/layout/vList5"/>
    <dgm:cxn modelId="{B5674976-3827-4BA0-82C4-8B31E8A44D77}" type="presParOf" srcId="{A19E3933-3941-4A17-9651-31C598089861}" destId="{2C5BCC82-8B7A-4069-9027-7334D3F8B6AC}" srcOrd="1" destOrd="0" presId="urn:microsoft.com/office/officeart/2005/8/layout/vList5"/>
    <dgm:cxn modelId="{6A041A1F-425F-4012-8CDF-6BFDEC729AA9}" type="presParOf" srcId="{4651836F-CA5A-486C-B9F7-4BAC5A37AF82}" destId="{5CCF99E6-466F-4C77-9ADC-99081BC44C17}" srcOrd="3" destOrd="0" presId="urn:microsoft.com/office/officeart/2005/8/layout/vList5"/>
    <dgm:cxn modelId="{3770B9CF-A1DD-40F4-A771-48D949EA14C9}" type="presParOf" srcId="{4651836F-CA5A-486C-B9F7-4BAC5A37AF82}" destId="{9E6A8D5E-AF14-419C-8D1F-703CC1DA407B}" srcOrd="4" destOrd="0" presId="urn:microsoft.com/office/officeart/2005/8/layout/vList5"/>
    <dgm:cxn modelId="{D45B26BF-9FC0-43CA-80B1-2C9CBE4A9391}" type="presParOf" srcId="{9E6A8D5E-AF14-419C-8D1F-703CC1DA407B}" destId="{E0186994-12AB-4E1A-93AA-14E859AF6373}" srcOrd="0" destOrd="0" presId="urn:microsoft.com/office/officeart/2005/8/layout/vList5"/>
    <dgm:cxn modelId="{20759FFF-9984-41F4-B6BC-C1AA224CCE14}" type="presParOf" srcId="{9E6A8D5E-AF14-419C-8D1F-703CC1DA407B}" destId="{874FA634-D915-430D-9A62-43A96095ED5C}" srcOrd="1" destOrd="0" presId="urn:microsoft.com/office/officeart/2005/8/layout/vList5"/>
    <dgm:cxn modelId="{7239D0A7-50E5-4E22-BDF5-13A1F5DCA8D7}" type="presParOf" srcId="{4651836F-CA5A-486C-B9F7-4BAC5A37AF82}" destId="{D7DD3108-E989-4C1A-BB82-39E0C07B6B6A}" srcOrd="5" destOrd="0" presId="urn:microsoft.com/office/officeart/2005/8/layout/vList5"/>
    <dgm:cxn modelId="{43E2C279-4437-4544-955F-4907DE8C7864}" type="presParOf" srcId="{4651836F-CA5A-486C-B9F7-4BAC5A37AF82}" destId="{BCD1307A-71B9-4F3B-B293-AEC2B6F21E55}" srcOrd="6" destOrd="0" presId="urn:microsoft.com/office/officeart/2005/8/layout/vList5"/>
    <dgm:cxn modelId="{A0C6B882-0618-4781-8651-792CBE72396E}" type="presParOf" srcId="{BCD1307A-71B9-4F3B-B293-AEC2B6F21E55}" destId="{5538C6EB-DD02-4851-8CBD-8B427FEC20BC}" srcOrd="0" destOrd="0" presId="urn:microsoft.com/office/officeart/2005/8/layout/vList5"/>
    <dgm:cxn modelId="{66C5E806-BEF9-431D-B290-46F2374148E1}" type="presParOf" srcId="{BCD1307A-71B9-4F3B-B293-AEC2B6F21E55}" destId="{B59E486F-091F-46F4-8D66-0E65568E35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F6F64-4A18-4F25-B92D-A084BDC2F573}">
      <dsp:nvSpPr>
        <dsp:cNvPr id="0" name=""/>
        <dsp:cNvSpPr/>
      </dsp:nvSpPr>
      <dsp:spPr>
        <a:xfrm>
          <a:off x="5303169" y="2428055"/>
          <a:ext cx="4043572" cy="1402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</a:t>
          </a:r>
          <a:r>
            <a:rPr lang="en-US" sz="1600" kern="1200" dirty="0" smtClean="0"/>
            <a:t> new Capital where there is development and opportunity</a:t>
          </a:r>
          <a:endParaRPr lang="en-GB" sz="1600" kern="1200" dirty="0"/>
        </a:p>
      </dsp:txBody>
      <dsp:txXfrm>
        <a:off x="6547052" y="2809524"/>
        <a:ext cx="2768878" cy="990352"/>
      </dsp:txXfrm>
    </dsp:sp>
    <dsp:sp modelId="{5768B1FB-83DD-4CD1-BED7-DA54EDB839DE}">
      <dsp:nvSpPr>
        <dsp:cNvPr id="0" name=""/>
        <dsp:cNvSpPr/>
      </dsp:nvSpPr>
      <dsp:spPr>
        <a:xfrm>
          <a:off x="696465" y="2440629"/>
          <a:ext cx="3704830" cy="13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Sustainability and increasing awareness + offers</a:t>
          </a:r>
          <a:endParaRPr lang="en-GB" sz="1800" kern="1200" dirty="0"/>
        </a:p>
      </dsp:txBody>
      <dsp:txXfrm>
        <a:off x="726076" y="2807240"/>
        <a:ext cx="2534159" cy="951778"/>
      </dsp:txXfrm>
    </dsp:sp>
    <dsp:sp modelId="{E05FD359-F7B9-4B4D-9FC7-43FA1FC5A055}">
      <dsp:nvSpPr>
        <dsp:cNvPr id="0" name=""/>
        <dsp:cNvSpPr/>
      </dsp:nvSpPr>
      <dsp:spPr>
        <a:xfrm>
          <a:off x="5186134" y="376501"/>
          <a:ext cx="3957652" cy="928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 market is untapped so we can choose a suitable price</a:t>
          </a:r>
          <a:endParaRPr lang="en-GB" sz="1800" kern="1200" dirty="0"/>
        </a:p>
      </dsp:txBody>
      <dsp:txXfrm>
        <a:off x="6393816" y="396888"/>
        <a:ext cx="2729583" cy="655306"/>
      </dsp:txXfrm>
    </dsp:sp>
    <dsp:sp modelId="{86EB467F-FCE9-42CB-BF93-C87B6E4C357C}">
      <dsp:nvSpPr>
        <dsp:cNvPr id="0" name=""/>
        <dsp:cNvSpPr/>
      </dsp:nvSpPr>
      <dsp:spPr>
        <a:xfrm>
          <a:off x="727700" y="330242"/>
          <a:ext cx="3918655" cy="974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Unsought product as people don’t know there importance</a:t>
          </a:r>
          <a:endParaRPr lang="en-GB" sz="1600" kern="1200" dirty="0"/>
        </a:p>
      </dsp:txBody>
      <dsp:txXfrm>
        <a:off x="749104" y="351646"/>
        <a:ext cx="2700250" cy="687967"/>
      </dsp:txXfrm>
    </dsp:sp>
    <dsp:sp modelId="{356919E2-6B29-43A5-82FB-4F8E3AAE051D}">
      <dsp:nvSpPr>
        <dsp:cNvPr id="0" name=""/>
        <dsp:cNvSpPr/>
      </dsp:nvSpPr>
      <dsp:spPr>
        <a:xfrm>
          <a:off x="2847717" y="249843"/>
          <a:ext cx="1897937" cy="18979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product</a:t>
          </a:r>
          <a:endParaRPr lang="en-GB" sz="1900" kern="1200" dirty="0"/>
        </a:p>
      </dsp:txBody>
      <dsp:txXfrm>
        <a:off x="3403610" y="805736"/>
        <a:ext cx="1342044" cy="1342044"/>
      </dsp:txXfrm>
    </dsp:sp>
    <dsp:sp modelId="{D21D29D9-3172-495F-BAC5-B660971C1DF0}">
      <dsp:nvSpPr>
        <dsp:cNvPr id="0" name=""/>
        <dsp:cNvSpPr/>
      </dsp:nvSpPr>
      <dsp:spPr>
        <a:xfrm rot="5400000">
          <a:off x="4833319" y="249843"/>
          <a:ext cx="1897937" cy="18979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price</a:t>
          </a:r>
          <a:endParaRPr lang="en-GB" sz="1900" kern="1200" dirty="0"/>
        </a:p>
      </dsp:txBody>
      <dsp:txXfrm rot="-5400000">
        <a:off x="4833319" y="805736"/>
        <a:ext cx="1342044" cy="1342044"/>
      </dsp:txXfrm>
    </dsp:sp>
    <dsp:sp modelId="{95BCCC89-B4FD-4189-BC7B-912E6747E1CF}">
      <dsp:nvSpPr>
        <dsp:cNvPr id="0" name=""/>
        <dsp:cNvSpPr/>
      </dsp:nvSpPr>
      <dsp:spPr>
        <a:xfrm rot="10800000">
          <a:off x="4833319" y="2235445"/>
          <a:ext cx="1897937" cy="18979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place</a:t>
          </a:r>
          <a:endParaRPr lang="en-GB" sz="1900" kern="1200" dirty="0"/>
        </a:p>
      </dsp:txBody>
      <dsp:txXfrm rot="10800000">
        <a:off x="4833319" y="2235445"/>
        <a:ext cx="1342044" cy="1342044"/>
      </dsp:txXfrm>
    </dsp:sp>
    <dsp:sp modelId="{3C31349C-C583-4C0A-8A41-67CE3C743B3B}">
      <dsp:nvSpPr>
        <dsp:cNvPr id="0" name=""/>
        <dsp:cNvSpPr/>
      </dsp:nvSpPr>
      <dsp:spPr>
        <a:xfrm rot="16200000">
          <a:off x="2847717" y="2235445"/>
          <a:ext cx="1897937" cy="189793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promotion</a:t>
          </a:r>
          <a:endParaRPr lang="en-GB" sz="1900" kern="1200" dirty="0"/>
        </a:p>
      </dsp:txBody>
      <dsp:txXfrm rot="5400000">
        <a:off x="3403610" y="2235445"/>
        <a:ext cx="1342044" cy="1342044"/>
      </dsp:txXfrm>
    </dsp:sp>
    <dsp:sp modelId="{1894C764-6909-45DF-8204-06AB55AD943A}">
      <dsp:nvSpPr>
        <dsp:cNvPr id="0" name=""/>
        <dsp:cNvSpPr/>
      </dsp:nvSpPr>
      <dsp:spPr>
        <a:xfrm>
          <a:off x="4461841" y="1797123"/>
          <a:ext cx="655292" cy="56981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198A4-1A97-465E-84FC-E61DB5DE0278}">
      <dsp:nvSpPr>
        <dsp:cNvPr id="0" name=""/>
        <dsp:cNvSpPr/>
      </dsp:nvSpPr>
      <dsp:spPr>
        <a:xfrm rot="10800000">
          <a:off x="4461841" y="2016284"/>
          <a:ext cx="655292" cy="56981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EB429-2D24-4AF2-B17D-C0891F265EB7}">
      <dsp:nvSpPr>
        <dsp:cNvPr id="0" name=""/>
        <dsp:cNvSpPr/>
      </dsp:nvSpPr>
      <dsp:spPr>
        <a:xfrm rot="5400000">
          <a:off x="7008324" y="-3020146"/>
          <a:ext cx="708348" cy="69294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Great technological knowledge of the involved technologies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Leading role in integrating this business in </a:t>
          </a:r>
          <a:r>
            <a:rPr lang="en-US" sz="1700" kern="1200" dirty="0" err="1" smtClean="0"/>
            <a:t>egypt</a:t>
          </a:r>
          <a:endParaRPr lang="en-GB" sz="1700" kern="1200" dirty="0"/>
        </a:p>
      </dsp:txBody>
      <dsp:txXfrm rot="-5400000">
        <a:off x="3897794" y="124963"/>
        <a:ext cx="6894831" cy="639190"/>
      </dsp:txXfrm>
    </dsp:sp>
    <dsp:sp modelId="{EAE2766D-E6FB-44BB-935F-3914F567B8C8}">
      <dsp:nvSpPr>
        <dsp:cNvPr id="0" name=""/>
        <dsp:cNvSpPr/>
      </dsp:nvSpPr>
      <dsp:spPr>
        <a:xfrm>
          <a:off x="0" y="1840"/>
          <a:ext cx="3897793" cy="885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Strengths</a:t>
          </a:r>
          <a:endParaRPr lang="en-GB" sz="4200" kern="1200" dirty="0"/>
        </a:p>
      </dsp:txBody>
      <dsp:txXfrm>
        <a:off x="43223" y="45063"/>
        <a:ext cx="3811347" cy="798989"/>
      </dsp:txXfrm>
    </dsp:sp>
    <dsp:sp modelId="{2C5BCC82-8B7A-4069-9027-7334D3F8B6AC}">
      <dsp:nvSpPr>
        <dsp:cNvPr id="0" name=""/>
        <dsp:cNvSpPr/>
      </dsp:nvSpPr>
      <dsp:spPr>
        <a:xfrm rot="5400000">
          <a:off x="7008324" y="-2090439"/>
          <a:ext cx="708348" cy="69294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Low awareness of The people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Huge Capital needed</a:t>
          </a:r>
          <a:endParaRPr lang="en-GB" sz="1700" kern="1200" dirty="0"/>
        </a:p>
      </dsp:txBody>
      <dsp:txXfrm rot="-5400000">
        <a:off x="3897794" y="1054670"/>
        <a:ext cx="6894831" cy="639190"/>
      </dsp:txXfrm>
    </dsp:sp>
    <dsp:sp modelId="{3D614CEF-9676-47C1-A28E-42E520596596}">
      <dsp:nvSpPr>
        <dsp:cNvPr id="0" name=""/>
        <dsp:cNvSpPr/>
      </dsp:nvSpPr>
      <dsp:spPr>
        <a:xfrm>
          <a:off x="0" y="931547"/>
          <a:ext cx="3897793" cy="885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Weaknesses</a:t>
          </a:r>
          <a:endParaRPr lang="en-GB" sz="4200" kern="1200" dirty="0"/>
        </a:p>
      </dsp:txBody>
      <dsp:txXfrm>
        <a:off x="43223" y="974770"/>
        <a:ext cx="3811347" cy="798989"/>
      </dsp:txXfrm>
    </dsp:sp>
    <dsp:sp modelId="{874FA634-D915-430D-9A62-43A96095ED5C}">
      <dsp:nvSpPr>
        <dsp:cNvPr id="0" name=""/>
        <dsp:cNvSpPr/>
      </dsp:nvSpPr>
      <dsp:spPr>
        <a:xfrm rot="5400000">
          <a:off x="7008324" y="-1160732"/>
          <a:ext cx="708348" cy="69294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government offers great facilitations in legal and financial procedure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price of the needed technology is getting cheaper</a:t>
          </a:r>
          <a:endParaRPr lang="en-GB" sz="1700" kern="1200" dirty="0"/>
        </a:p>
      </dsp:txBody>
      <dsp:txXfrm rot="-5400000">
        <a:off x="3897794" y="1984377"/>
        <a:ext cx="6894831" cy="639190"/>
      </dsp:txXfrm>
    </dsp:sp>
    <dsp:sp modelId="{E0186994-12AB-4E1A-93AA-14E859AF6373}">
      <dsp:nvSpPr>
        <dsp:cNvPr id="0" name=""/>
        <dsp:cNvSpPr/>
      </dsp:nvSpPr>
      <dsp:spPr>
        <a:xfrm>
          <a:off x="0" y="1861254"/>
          <a:ext cx="3897793" cy="885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Opportunities</a:t>
          </a:r>
          <a:endParaRPr lang="en-GB" sz="4200" kern="1200" dirty="0"/>
        </a:p>
      </dsp:txBody>
      <dsp:txXfrm>
        <a:off x="43223" y="1904477"/>
        <a:ext cx="3811347" cy="798989"/>
      </dsp:txXfrm>
    </dsp:sp>
    <dsp:sp modelId="{B59E486F-091F-46F4-8D66-0E65568E35DC}">
      <dsp:nvSpPr>
        <dsp:cNvPr id="0" name=""/>
        <dsp:cNvSpPr/>
      </dsp:nvSpPr>
      <dsp:spPr>
        <a:xfrm rot="5400000">
          <a:off x="7008324" y="-231025"/>
          <a:ext cx="708348" cy="69294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Red Tape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bigger companies in automobile industry can enter the market</a:t>
          </a:r>
          <a:endParaRPr lang="en-GB" sz="1700" kern="1200" dirty="0"/>
        </a:p>
      </dsp:txBody>
      <dsp:txXfrm rot="-5400000">
        <a:off x="3897794" y="2914084"/>
        <a:ext cx="6894831" cy="639190"/>
      </dsp:txXfrm>
    </dsp:sp>
    <dsp:sp modelId="{5538C6EB-DD02-4851-8CBD-8B427FEC20BC}">
      <dsp:nvSpPr>
        <dsp:cNvPr id="0" name=""/>
        <dsp:cNvSpPr/>
      </dsp:nvSpPr>
      <dsp:spPr>
        <a:xfrm>
          <a:off x="0" y="2790961"/>
          <a:ext cx="3897793" cy="885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Threats</a:t>
          </a:r>
          <a:endParaRPr lang="en-GB" sz="4200" kern="1200" dirty="0"/>
        </a:p>
      </dsp:txBody>
      <dsp:txXfrm>
        <a:off x="43223" y="2834184"/>
        <a:ext cx="3811347" cy="798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3753" y="806824"/>
            <a:ext cx="5790895" cy="2278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147501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Eco </a:t>
            </a:r>
            <a:r>
              <a:rPr lang="en-US" dirty="0" smtClean="0">
                <a:solidFill>
                  <a:schemeClr val="bg1"/>
                </a:solidFill>
              </a:rPr>
              <a:t>Streets , LLC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For a better Future.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2" y="3085765"/>
            <a:ext cx="5790895" cy="332386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86440"/>
              </p:ext>
            </p:extLst>
          </p:nvPr>
        </p:nvGraphicFramePr>
        <p:xfrm>
          <a:off x="6306754" y="3429000"/>
          <a:ext cx="5267986" cy="2494766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21181"/>
                <a:gridCol w="746805"/>
              </a:tblGrid>
              <a:tr h="2960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</a:tr>
              <a:tr h="274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Anas Hamed Mohamed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4989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</a:tr>
              <a:tr h="274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Ibrahim Mostafa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4715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</a:tr>
              <a:tr h="274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838450" algn="l"/>
                        </a:tabLst>
                      </a:pPr>
                      <a:r>
                        <a:rPr lang="en-US" sz="1700">
                          <a:effectLst/>
                        </a:rPr>
                        <a:t>Islam Mustafa	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4595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</a:tr>
              <a:tr h="274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Mohannad Mahmoud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5123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</a:tr>
              <a:tr h="274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Omar Ashraf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4738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</a:tr>
              <a:tr h="274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Omar </a:t>
                      </a:r>
                      <a:r>
                        <a:rPr lang="en-US" sz="1700" dirty="0" err="1">
                          <a:effectLst/>
                        </a:rPr>
                        <a:t>khattab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5247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</a:tr>
              <a:tr h="274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Wadie Bishoy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5074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</a:tr>
              <a:tr h="274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Karim </a:t>
                      </a:r>
                      <a:r>
                        <a:rPr lang="en-US" sz="1700" dirty="0" err="1">
                          <a:effectLst/>
                        </a:rPr>
                        <a:t>Raafat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Abdelmalek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2465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925" marR="88925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778" y="706026"/>
            <a:ext cx="3839976" cy="23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Mix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3766439"/>
              </p:ext>
            </p:extLst>
          </p:nvPr>
        </p:nvGraphicFramePr>
        <p:xfrm>
          <a:off x="1306513" y="2124391"/>
          <a:ext cx="9578975" cy="438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82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SWOT Analysis</a:t>
            </a:r>
            <a:endParaRPr lang="en-GB" sz="36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833629"/>
              </p:ext>
            </p:extLst>
          </p:nvPr>
        </p:nvGraphicFramePr>
        <p:xfrm>
          <a:off x="783771" y="2181225"/>
          <a:ext cx="10827204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32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Market Share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538054"/>
            <a:ext cx="5122922" cy="3678303"/>
          </a:xfrm>
        </p:spPr>
        <p:txBody>
          <a:bodyPr/>
          <a:lstStyle/>
          <a:p>
            <a:r>
              <a:rPr lang="en-US" dirty="0" smtClean="0"/>
              <a:t>The new capital is expected to have a population of 20 million by 2050 </a:t>
            </a:r>
          </a:p>
          <a:p>
            <a:r>
              <a:rPr lang="en-US" dirty="0" smtClean="0"/>
              <a:t>According to Statistics, 30% of the population will have the capability of purchasing an EV</a:t>
            </a:r>
          </a:p>
          <a:p>
            <a:r>
              <a:rPr lang="en-US" dirty="0" smtClean="0"/>
              <a:t>The expected sales for the 30 years is estimated to be one million vehicles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915" y="1977296"/>
            <a:ext cx="3344636" cy="403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0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96000" y="615071"/>
            <a:ext cx="365760" cy="1217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r="18809"/>
          <a:stretch/>
        </p:blipFill>
        <p:spPr>
          <a:xfrm>
            <a:off x="304800" y="1832343"/>
            <a:ext cx="5805714" cy="50256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69" y="615071"/>
            <a:ext cx="5515255" cy="62646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72350" y="4241800"/>
            <a:ext cx="1111250" cy="1968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429500" y="4683125"/>
            <a:ext cx="1054100" cy="1968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572375" y="5136913"/>
            <a:ext cx="911225" cy="1968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7572375" y="5588001"/>
            <a:ext cx="911225" cy="1968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576920" y="6016627"/>
            <a:ext cx="911443" cy="1968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529762" y="4246563"/>
            <a:ext cx="766763" cy="1968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9529761" y="4683125"/>
            <a:ext cx="766764" cy="1968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9544050" y="5136913"/>
            <a:ext cx="752475" cy="1968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544050" y="5588001"/>
            <a:ext cx="1052513" cy="1968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544050" y="6024563"/>
            <a:ext cx="1152525" cy="1968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84095" y="2229017"/>
            <a:ext cx="1761566" cy="427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35,000$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094" y="3913094"/>
            <a:ext cx="1761566" cy="427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85,000$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4093" y="5368332"/>
            <a:ext cx="1761566" cy="427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37,000$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4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25" y="1926365"/>
            <a:ext cx="9926283" cy="4931635"/>
          </a:xfrm>
        </p:spPr>
      </p:pic>
      <p:sp>
        <p:nvSpPr>
          <p:cNvPr id="6" name="Rectangle 5"/>
          <p:cNvSpPr/>
          <p:nvPr/>
        </p:nvSpPr>
        <p:spPr>
          <a:xfrm>
            <a:off x="1669143" y="1915885"/>
            <a:ext cx="9956179" cy="551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300" dirty="0" smtClean="0"/>
              <a:t>Know Your EV charging Stations</a:t>
            </a:r>
            <a:endParaRPr lang="en-GB" sz="2000" b="1" spc="300" dirty="0"/>
          </a:p>
        </p:txBody>
      </p:sp>
      <p:sp>
        <p:nvSpPr>
          <p:cNvPr id="8" name="Rectangle 7"/>
          <p:cNvSpPr/>
          <p:nvPr/>
        </p:nvSpPr>
        <p:spPr>
          <a:xfrm>
            <a:off x="1669143" y="6694713"/>
            <a:ext cx="9956179" cy="173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spc="300" dirty="0"/>
          </a:p>
        </p:txBody>
      </p:sp>
      <p:sp>
        <p:nvSpPr>
          <p:cNvPr id="7" name="Rectangle 6"/>
          <p:cNvSpPr/>
          <p:nvPr/>
        </p:nvSpPr>
        <p:spPr>
          <a:xfrm>
            <a:off x="4948517" y="2467428"/>
            <a:ext cx="3334871" cy="4216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4060" y="5419165"/>
            <a:ext cx="2970728" cy="650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24" y="3566815"/>
            <a:ext cx="1358152" cy="1395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40 level 2 stations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16,000 EGP per station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4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Pv</a:t>
            </a:r>
            <a:r>
              <a:rPr lang="en-US" dirty="0" smtClean="0"/>
              <a:t> Panels (Imported from j</a:t>
            </a:r>
            <a:r>
              <a:rPr lang="en-US" cap="none" dirty="0" smtClean="0"/>
              <a:t>in</a:t>
            </a:r>
            <a:r>
              <a:rPr lang="en-US" dirty="0" smtClean="0"/>
              <a:t>ko)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645036"/>
            <a:ext cx="5514808" cy="3678303"/>
          </a:xfrm>
        </p:spPr>
        <p:txBody>
          <a:bodyPr/>
          <a:lstStyle/>
          <a:p>
            <a:r>
              <a:rPr lang="en-US" dirty="0" smtClean="0"/>
              <a:t>Monocrystalline Panels (jinko cheetah PERC) with highest modular efficiency (20%) to consume least area</a:t>
            </a:r>
          </a:p>
          <a:p>
            <a:r>
              <a:rPr lang="en-US" dirty="0" smtClean="0"/>
              <a:t>ON-grid system to eliminate price of batteries</a:t>
            </a:r>
          </a:p>
          <a:p>
            <a:r>
              <a:rPr lang="en-US" dirty="0" smtClean="0"/>
              <a:t>0.23$ per watt (3.68 EGP) for huge orders &gt;10KW</a:t>
            </a:r>
          </a:p>
          <a:p>
            <a:r>
              <a:rPr lang="en-US" dirty="0" smtClean="0"/>
              <a:t>7kw charging load = 25,000 EGP </a:t>
            </a:r>
          </a:p>
          <a:p>
            <a:r>
              <a:rPr lang="en-US" dirty="0" smtClean="0"/>
              <a:t>Panel = 335 watt , 20 panels needed (area = 4.5*7)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10" y="1811233"/>
            <a:ext cx="5254897" cy="738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b="4336"/>
          <a:stretch/>
        </p:blipFill>
        <p:spPr>
          <a:xfrm>
            <a:off x="6355910" y="2645036"/>
            <a:ext cx="4999025" cy="36447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1914" y="5851286"/>
            <a:ext cx="4047564" cy="427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Total Station cost = 70,000 EGP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6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Entry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Legal procedure Will be Initiated Immediately after the Study reports Feasible Results</a:t>
            </a:r>
          </a:p>
          <a:p>
            <a:r>
              <a:rPr lang="en-US" dirty="0" smtClean="0"/>
              <a:t>We will Start preparing the Infrastructure (charging stations, Headquarters and selling points) by 2023 </a:t>
            </a:r>
          </a:p>
          <a:p>
            <a:r>
              <a:rPr lang="en-US" dirty="0" smtClean="0"/>
              <a:t>We hope to be able to enter the market by the Year 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58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Expectations</a:t>
            </a:r>
            <a:endParaRPr lang="en-GB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63568449"/>
              </p:ext>
            </p:extLst>
          </p:nvPr>
        </p:nvGraphicFramePr>
        <p:xfrm>
          <a:off x="581025" y="2798912"/>
          <a:ext cx="5295340" cy="248920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1484669"/>
                <a:gridCol w="381067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Item/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in</a:t>
                      </a:r>
                      <a:r>
                        <a:rPr lang="en-US" baseline="0" dirty="0" smtClean="0"/>
                        <a:t> first stage in EGP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Rent &amp; expenses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300,000 + 500,000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GB" dirty="0" smtClean="0"/>
                        <a:t>,500,000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600,000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1,300,00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4,200,000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315469" y="3345937"/>
            <a:ext cx="5295340" cy="1395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Proposal For bank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CIB has Solar energy loans with low </a:t>
            </a:r>
            <a:r>
              <a:rPr lang="en-US" dirty="0" err="1" smtClean="0">
                <a:solidFill>
                  <a:srgbClr val="FF0000"/>
                </a:solidFill>
              </a:rPr>
              <a:t>ratesto</a:t>
            </a:r>
            <a:r>
              <a:rPr lang="en-US" dirty="0" smtClean="0">
                <a:solidFill>
                  <a:srgbClr val="FF0000"/>
                </a:solidFill>
              </a:rPr>
              <a:t> encourage usage of renewable energy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2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1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3824255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50397"/>
              </p:ext>
            </p:extLst>
          </p:nvPr>
        </p:nvGraphicFramePr>
        <p:xfrm>
          <a:off x="6723410" y="2660040"/>
          <a:ext cx="5105519" cy="317834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49316"/>
                <a:gridCol w="1272980"/>
                <a:gridCol w="57588"/>
                <a:gridCol w="57588"/>
                <a:gridCol w="1000930"/>
                <a:gridCol w="1367117"/>
              </a:tblGrid>
              <a:tr h="848230">
                <a:tc>
                  <a:txBody>
                    <a:bodyPr/>
                    <a:lstStyle/>
                    <a:p>
                      <a:pPr algn="r" fontAlgn="b"/>
                      <a:r>
                        <a:rPr lang="en-GB" sz="1700" u="none" strike="noStrike" dirty="0">
                          <a:effectLst/>
                        </a:rPr>
                        <a:t>Break-Even Point (units) =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700" u="none" strike="noStrike" dirty="0" smtClean="0">
                          <a:effectLst/>
                        </a:rPr>
                        <a:t>276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700" u="none" strike="noStrike">
                          <a:effectLst/>
                        </a:rPr>
                        <a:t>Break-Even Point ($'s) =</a:t>
                      </a:r>
                      <a:endParaRPr lang="en-GB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700" u="none" strike="noStrike" dirty="0" smtClean="0">
                          <a:effectLst/>
                        </a:rPr>
                        <a:t>$13,793,103</a:t>
                      </a:r>
                    </a:p>
                  </a:txBody>
                  <a:tcPr marL="16094" marR="16094" marT="16094" marB="0" anchor="b"/>
                </a:tc>
              </a:tr>
              <a:tr h="273590"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</a:tr>
              <a:tr h="531086">
                <a:tc>
                  <a:txBody>
                    <a:bodyPr/>
                    <a:lstStyle/>
                    <a:p>
                      <a:pPr algn="r" fontAlgn="b"/>
                      <a:r>
                        <a:rPr lang="en-GB" sz="1700" u="none" strike="noStrike">
                          <a:effectLst/>
                        </a:rPr>
                        <a:t>TFC =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700" u="none" strike="noStrike" dirty="0" smtClean="0">
                          <a:effectLst/>
                        </a:rPr>
                        <a:t>$4,000,000 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</a:tr>
              <a:tr h="788583">
                <a:tc>
                  <a:txBody>
                    <a:bodyPr/>
                    <a:lstStyle/>
                    <a:p>
                      <a:pPr algn="r" fontAlgn="b"/>
                      <a:r>
                        <a:rPr lang="en-GB" sz="1700" u="none" strike="noStrike">
                          <a:effectLst/>
                        </a:rPr>
                        <a:t>VCU =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700" u="none" strike="noStrike" dirty="0">
                          <a:effectLst/>
                        </a:rPr>
                        <a:t>$35,500.00 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31086">
                <a:tc>
                  <a:txBody>
                    <a:bodyPr/>
                    <a:lstStyle/>
                    <a:p>
                      <a:pPr algn="r" fontAlgn="b"/>
                      <a:r>
                        <a:rPr lang="en-GB" sz="1700" u="none" strike="noStrike" dirty="0">
                          <a:effectLst/>
                        </a:rPr>
                        <a:t>SPU =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700" u="none" strike="noStrike" dirty="0">
                          <a:effectLst/>
                        </a:rPr>
                        <a:t>$50,000.00 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nl-NL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4" marR="16094" marT="16094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Expectations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7354311" y="3838753"/>
            <a:ext cx="1921858" cy="2022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329953" y="2743200"/>
            <a:ext cx="564776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29953" y="2103099"/>
            <a:ext cx="1209164" cy="553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276 unit</a:t>
            </a:r>
          </a:p>
        </p:txBody>
      </p:sp>
    </p:spTree>
    <p:extLst>
      <p:ext uri="{BB962C8B-B14F-4D97-AF65-F5344CB8AC3E}">
        <p14:creationId xmlns:p14="http://schemas.microsoft.com/office/powerpoint/2010/main" val="139820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75894" y="2438400"/>
            <a:ext cx="8245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https://www.elwatannews.com/news/details/4248306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894" y="2807732"/>
            <a:ext cx="2551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https://cleantechnica.com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894" y="3177064"/>
            <a:ext cx="258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https://www.airvisual.com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575894" y="3546396"/>
            <a:ext cx="4461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https://www.heritage.org/index/country/egypt</a:t>
            </a:r>
          </a:p>
        </p:txBody>
      </p:sp>
      <p:sp>
        <p:nvSpPr>
          <p:cNvPr id="7" name="Rectangle 6"/>
          <p:cNvSpPr/>
          <p:nvPr/>
        </p:nvSpPr>
        <p:spPr>
          <a:xfrm>
            <a:off x="575894" y="38730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https://www.automoblog.net/2019/05/04/tesla-model-3-hyundai-kona-electric/</a:t>
            </a:r>
          </a:p>
        </p:txBody>
      </p:sp>
    </p:spTree>
    <p:extLst>
      <p:ext uri="{BB962C8B-B14F-4D97-AF65-F5344CB8AC3E}">
        <p14:creationId xmlns:p14="http://schemas.microsoft.com/office/powerpoint/2010/main" val="107197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price in Egypt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777676"/>
              </p:ext>
            </p:extLst>
          </p:nvPr>
        </p:nvGraphicFramePr>
        <p:xfrm>
          <a:off x="581192" y="2558596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11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365" y="-242047"/>
            <a:ext cx="12953861" cy="71037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5143" y="5558971"/>
            <a:ext cx="3701143" cy="1161143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45143" y="1772068"/>
            <a:ext cx="3381828" cy="3313863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6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268" y="2622677"/>
            <a:ext cx="5558637" cy="371425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2979" y="2623114"/>
            <a:ext cx="5660222" cy="3714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quality in Egypt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96162" y="6337371"/>
            <a:ext cx="5087075" cy="536005"/>
          </a:xfrm>
        </p:spPr>
        <p:txBody>
          <a:bodyPr/>
          <a:lstStyle/>
          <a:p>
            <a:r>
              <a:rPr lang="en-US" dirty="0" smtClean="0"/>
              <a:t>Cairo, Egypt air quality index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9113" y="6304627"/>
            <a:ext cx="5087073" cy="553373"/>
          </a:xfrm>
        </p:spPr>
        <p:txBody>
          <a:bodyPr/>
          <a:lstStyle/>
          <a:p>
            <a:r>
              <a:rPr lang="en-US" dirty="0" smtClean="0"/>
              <a:t>Oslo, capital of Norway </a:t>
            </a:r>
            <a:r>
              <a:rPr lang="en-US" dirty="0"/>
              <a:t>air quality index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0903447" y="3645981"/>
            <a:ext cx="1237287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22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311558" y="4199354"/>
            <a:ext cx="318695" cy="56090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 txBox="1">
            <a:spLocks/>
          </p:cNvSpPr>
          <p:nvPr/>
        </p:nvSpPr>
        <p:spPr>
          <a:xfrm>
            <a:off x="4727618" y="2623114"/>
            <a:ext cx="1237287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151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16285" y="3176487"/>
            <a:ext cx="610351" cy="252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86044"/>
            <a:ext cx="11029616" cy="1013800"/>
          </a:xfrm>
        </p:spPr>
        <p:txBody>
          <a:bodyPr/>
          <a:lstStyle/>
          <a:p>
            <a:r>
              <a:rPr lang="en-US" dirty="0" smtClean="0"/>
              <a:t>Investment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64" y="1930812"/>
            <a:ext cx="6179472" cy="4811076"/>
          </a:xfrm>
        </p:spPr>
      </p:pic>
      <p:sp>
        <p:nvSpPr>
          <p:cNvPr id="6" name="TextBox 5"/>
          <p:cNvSpPr txBox="1"/>
          <p:nvPr/>
        </p:nvSpPr>
        <p:spPr>
          <a:xfrm>
            <a:off x="1176917" y="5181602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1000 unit in 2013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3227" y="1945288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90,000 unit in 2019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2091591" y="5550934"/>
            <a:ext cx="1682123" cy="51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56915" y="2293259"/>
            <a:ext cx="1364342" cy="21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65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with the modern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11023620" cy="3678303"/>
          </a:xfrm>
        </p:spPr>
        <p:txBody>
          <a:bodyPr/>
          <a:lstStyle/>
          <a:p>
            <a:r>
              <a:rPr lang="en-US" sz="3200" dirty="0" smtClean="0"/>
              <a:t>Globalization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EVERY BODY IS DOING IT</a:t>
            </a:r>
          </a:p>
          <a:p>
            <a:r>
              <a:rPr lang="en-US" sz="3200" dirty="0" smtClean="0"/>
              <a:t>Modernization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IT IS THE NEW WAY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4431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procedures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306" y="1882871"/>
            <a:ext cx="7261388" cy="49751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1" y="2206171"/>
            <a:ext cx="3367314" cy="81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TAXES MIS-CALCULATION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263102" y="2852056"/>
            <a:ext cx="1347706" cy="2213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Traffic Licensing Procedure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4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4878313" cy="566738"/>
          </a:xfrm>
        </p:spPr>
        <p:txBody>
          <a:bodyPr/>
          <a:lstStyle/>
          <a:p>
            <a:r>
              <a:rPr lang="en-US" dirty="0"/>
              <a:t>Facilitations offered by </a:t>
            </a:r>
            <a:r>
              <a:rPr lang="en-US" dirty="0" smtClean="0"/>
              <a:t>GAFI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Tax free importing and easier legislation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06" y="599725"/>
            <a:ext cx="6151303" cy="5980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22" y="793437"/>
            <a:ext cx="3952254" cy="37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2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286405"/>
            <a:ext cx="11029616" cy="988332"/>
          </a:xfrm>
        </p:spPr>
        <p:txBody>
          <a:bodyPr/>
          <a:lstStyle/>
          <a:p>
            <a:r>
              <a:rPr lang="en-US" dirty="0" smtClean="0"/>
              <a:t>Organizational Study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11199" y="1316983"/>
            <a:ext cx="5087075" cy="53600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Staff formation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11412" y="1292724"/>
            <a:ext cx="5087073" cy="55337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Management Structure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0" y="624114"/>
            <a:ext cx="0" cy="122887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0" y="1852988"/>
            <a:ext cx="0" cy="50050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87159" y="2189203"/>
            <a:ext cx="5566709" cy="4217526"/>
          </a:xfrm>
          <a:prstGeom prst="rect">
            <a:avLst/>
          </a:prstGeom>
        </p:spPr>
      </p:pic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192" y="2189203"/>
            <a:ext cx="5108505" cy="40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980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1872</TotalTime>
  <Words>499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 2</vt:lpstr>
      <vt:lpstr>Dividend</vt:lpstr>
      <vt:lpstr>Eco Streets , LLC </vt:lpstr>
      <vt:lpstr>Fuel price in Egypt</vt:lpstr>
      <vt:lpstr>PowerPoint Presentation</vt:lpstr>
      <vt:lpstr>Air quality in Egypt</vt:lpstr>
      <vt:lpstr>Investment</vt:lpstr>
      <vt:lpstr>Going with the modern Flow</vt:lpstr>
      <vt:lpstr>Legal procedures</vt:lpstr>
      <vt:lpstr>Facilitations offered by GAFI</vt:lpstr>
      <vt:lpstr>Organizational Study</vt:lpstr>
      <vt:lpstr>Marketing Mix</vt:lpstr>
      <vt:lpstr>SWOT Analysis</vt:lpstr>
      <vt:lpstr>Expected Market Share</vt:lpstr>
      <vt:lpstr>Technical</vt:lpstr>
      <vt:lpstr>Technical</vt:lpstr>
      <vt:lpstr>Pv Panels (Imported from jinko)</vt:lpstr>
      <vt:lpstr>Market Entry</vt:lpstr>
      <vt:lpstr>Financial Expectations</vt:lpstr>
      <vt:lpstr>Financial Expectations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Streets</dc:title>
  <dc:creator>mohannad m</dc:creator>
  <cp:lastModifiedBy>mohannad m</cp:lastModifiedBy>
  <cp:revision>40</cp:revision>
  <dcterms:created xsi:type="dcterms:W3CDTF">2019-12-17T13:05:14Z</dcterms:created>
  <dcterms:modified xsi:type="dcterms:W3CDTF">2019-12-23T01:57:13Z</dcterms:modified>
</cp:coreProperties>
</file>