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8" r:id="rId1"/>
  </p:sldMasterIdLst>
  <p:notesMasterIdLst>
    <p:notesMasterId r:id="rId23"/>
  </p:notesMasterIdLst>
  <p:handoutMasterIdLst>
    <p:handoutMasterId r:id="rId24"/>
  </p:handoutMasterIdLst>
  <p:sldIdLst>
    <p:sldId id="259" r:id="rId2"/>
    <p:sldId id="258" r:id="rId3"/>
    <p:sldId id="260" r:id="rId4"/>
    <p:sldId id="281" r:id="rId5"/>
    <p:sldId id="261" r:id="rId6"/>
    <p:sldId id="262" r:id="rId7"/>
    <p:sldId id="277" r:id="rId8"/>
    <p:sldId id="263" r:id="rId9"/>
    <p:sldId id="264" r:id="rId10"/>
    <p:sldId id="283" r:id="rId11"/>
    <p:sldId id="267" r:id="rId12"/>
    <p:sldId id="268" r:id="rId13"/>
    <p:sldId id="272" r:id="rId14"/>
    <p:sldId id="278" r:id="rId15"/>
    <p:sldId id="271" r:id="rId16"/>
    <p:sldId id="279" r:id="rId17"/>
    <p:sldId id="276" r:id="rId18"/>
    <p:sldId id="273" r:id="rId19"/>
    <p:sldId id="274" r:id="rId20"/>
    <p:sldId id="275"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en zilber" initials="rz" lastIdx="9" clrIdx="0">
    <p:extLst>
      <p:ext uri="{19B8F6BF-5375-455C-9EA6-DF929625EA0E}">
        <p15:presenceInfo xmlns:p15="http://schemas.microsoft.com/office/powerpoint/2012/main" userId="d3a79df29daf31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100" autoAdjust="0"/>
    <p:restoredTop sz="70329" autoAdjust="0"/>
  </p:normalViewPr>
  <p:slideViewPr>
    <p:cSldViewPr snapToGrid="0">
      <p:cViewPr>
        <p:scale>
          <a:sx n="50" d="100"/>
          <a:sy n="50" d="100"/>
        </p:scale>
        <p:origin x="1329" y="14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51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E5422596-5FCF-E232-046E-ABA675682455}"/>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a:extLst>
              <a:ext uri="{FF2B5EF4-FFF2-40B4-BE49-F238E27FC236}">
                <a16:creationId xmlns:a16="http://schemas.microsoft.com/office/drawing/2014/main" id="{B089F8C2-319D-348F-D409-5FBEB262DBC3}"/>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1B09FBF7-821B-46D9-A9CC-2AA9EB732F83}" type="datetimeFigureOut">
              <a:rPr lang="he-IL" smtClean="0"/>
              <a:t>כ"ו/טבת/תשפ"ג</a:t>
            </a:fld>
            <a:endParaRPr lang="he-IL"/>
          </a:p>
        </p:txBody>
      </p:sp>
      <p:sp>
        <p:nvSpPr>
          <p:cNvPr id="4" name="מציין מיקום של כותרת תחתונה 3">
            <a:extLst>
              <a:ext uri="{FF2B5EF4-FFF2-40B4-BE49-F238E27FC236}">
                <a16:creationId xmlns:a16="http://schemas.microsoft.com/office/drawing/2014/main" id="{44340AF6-3CEE-B301-ADEB-19E7247A4A3F}"/>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a:extLst>
              <a:ext uri="{FF2B5EF4-FFF2-40B4-BE49-F238E27FC236}">
                <a16:creationId xmlns:a16="http://schemas.microsoft.com/office/drawing/2014/main" id="{6E1FF7D4-A1CA-DBC9-6513-E9B272DF30A6}"/>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A640C348-7486-40B8-BCA8-BD8E544BB76C}" type="slidenum">
              <a:rPr lang="he-IL" smtClean="0"/>
              <a:t>‹#›</a:t>
            </a:fld>
            <a:endParaRPr lang="he-IL"/>
          </a:p>
        </p:txBody>
      </p:sp>
    </p:spTree>
    <p:extLst>
      <p:ext uri="{BB962C8B-B14F-4D97-AF65-F5344CB8AC3E}">
        <p14:creationId xmlns:p14="http://schemas.microsoft.com/office/powerpoint/2010/main" val="4938206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A9A9A6A-E7C7-479C-A1C1-73E20B5013D8}" type="datetimeFigureOut">
              <a:rPr lang="he-IL" smtClean="0"/>
              <a:t>כ"ו/טבת/תשפ"ג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398D4DB8-10DC-431A-A77D-587759D9D9E5}" type="slidenum">
              <a:rPr lang="he-IL" smtClean="0"/>
              <a:t>‹#›</a:t>
            </a:fld>
            <a:endParaRPr lang="he-IL"/>
          </a:p>
        </p:txBody>
      </p:sp>
    </p:spTree>
    <p:extLst>
      <p:ext uri="{BB962C8B-B14F-4D97-AF65-F5344CB8AC3E}">
        <p14:creationId xmlns:p14="http://schemas.microsoft.com/office/powerpoint/2010/main" val="4088630672"/>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398D4DB8-10DC-431A-A77D-587759D9D9E5}" type="slidenum">
              <a:rPr lang="he-IL" smtClean="0"/>
              <a:t>2</a:t>
            </a:fld>
            <a:endParaRPr lang="he-IL"/>
          </a:p>
        </p:txBody>
      </p:sp>
    </p:spTree>
    <p:extLst>
      <p:ext uri="{BB962C8B-B14F-4D97-AF65-F5344CB8AC3E}">
        <p14:creationId xmlns:p14="http://schemas.microsoft.com/office/powerpoint/2010/main" val="1778811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Benign = not danger but have a chance in future to be a breast cancer. </a:t>
            </a:r>
          </a:p>
          <a:p>
            <a:pPr algn="l" rtl="0"/>
            <a:r>
              <a:rPr lang="en-US" dirty="0"/>
              <a:t>In-situ cancer = </a:t>
            </a:r>
            <a:r>
              <a:rPr lang="en-US" sz="1200" kern="1200" dirty="0">
                <a:solidFill>
                  <a:schemeClr val="tx1"/>
                </a:solidFill>
                <a:latin typeface="+mn-lt"/>
                <a:ea typeface="+mn-ea"/>
                <a:cs typeface="+mn-cs"/>
              </a:rPr>
              <a:t>cancer cells that not spread out yet.</a:t>
            </a:r>
          </a:p>
          <a:p>
            <a:pPr algn="l" rtl="0"/>
            <a:r>
              <a:rPr lang="en-US" dirty="0"/>
              <a:t>Invasive carcinoma = cancer cells which spread out to another parts of the breasts.</a:t>
            </a:r>
          </a:p>
        </p:txBody>
      </p:sp>
      <p:sp>
        <p:nvSpPr>
          <p:cNvPr id="4" name="Slide Number Placeholder 3"/>
          <p:cNvSpPr>
            <a:spLocks noGrp="1"/>
          </p:cNvSpPr>
          <p:nvPr>
            <p:ph type="sldNum" sz="quarter" idx="5"/>
          </p:nvPr>
        </p:nvSpPr>
        <p:spPr/>
        <p:txBody>
          <a:bodyPr/>
          <a:lstStyle/>
          <a:p>
            <a:fld id="{398D4DB8-10DC-431A-A77D-587759D9D9E5}" type="slidenum">
              <a:rPr lang="he-IL" smtClean="0"/>
              <a:t>3</a:t>
            </a:fld>
            <a:endParaRPr lang="he-IL"/>
          </a:p>
        </p:txBody>
      </p:sp>
    </p:spTree>
    <p:extLst>
      <p:ext uri="{BB962C8B-B14F-4D97-AF65-F5344CB8AC3E}">
        <p14:creationId xmlns:p14="http://schemas.microsoft.com/office/powerpoint/2010/main" val="1546364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places where there is shortage of specialist doctors, our system classify both on  mammography and histopathology as at risk for cancer, and the patient will be considered more urgent for diagnose of a specialist doctor.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We will use the </a:t>
            </a:r>
            <a:r>
              <a:rPr lang="en-US" sz="1200" dirty="0" err="1">
                <a:solidFill>
                  <a:schemeClr val="tx1"/>
                </a:solidFill>
                <a:latin typeface="Arial" panose="020B0604020202020204" pitchFamily="34" charset="0"/>
                <a:cs typeface="Arial" panose="020B0604020202020204" pitchFamily="34" charset="0"/>
              </a:rPr>
              <a:t>BreakHis</a:t>
            </a:r>
            <a:r>
              <a:rPr lang="en-US" sz="1200" dirty="0">
                <a:solidFill>
                  <a:schemeClr val="tx1"/>
                </a:solidFill>
                <a:latin typeface="Arial" panose="020B0604020202020204" pitchFamily="34" charset="0"/>
                <a:cs typeface="Arial" panose="020B0604020202020204" pitchFamily="34" charset="0"/>
              </a:rPr>
              <a:t> (Histopathology) and RSNA Screening mammography dataset to research 2 CNN architectures (</a:t>
            </a:r>
            <a:r>
              <a:rPr lang="en-US" sz="1200" dirty="0" err="1">
                <a:solidFill>
                  <a:schemeClr val="tx1"/>
                </a:solidFill>
                <a:latin typeface="Arial" panose="020B0604020202020204" pitchFamily="34" charset="0"/>
                <a:cs typeface="Arial" panose="020B0604020202020204" pitchFamily="34" charset="0"/>
              </a:rPr>
              <a:t>DenseNet</a:t>
            </a:r>
            <a:r>
              <a:rPr lang="en-US" sz="1200" dirty="0">
                <a:solidFill>
                  <a:schemeClr val="tx1"/>
                </a:solidFill>
                <a:latin typeface="Arial" panose="020B0604020202020204" pitchFamily="34" charset="0"/>
                <a:cs typeface="Arial" panose="020B0604020202020204" pitchFamily="34" charset="0"/>
              </a:rPr>
              <a:t>, Inception V4) while testing different hyperparameters to maximize our accuracy of breast cancer detection.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l" rtl="0"/>
            <a:endParaRPr lang="he-IL" dirty="0"/>
          </a:p>
        </p:txBody>
      </p:sp>
      <p:sp>
        <p:nvSpPr>
          <p:cNvPr id="4" name="Slide Number Placeholder 3"/>
          <p:cNvSpPr>
            <a:spLocks noGrp="1"/>
          </p:cNvSpPr>
          <p:nvPr>
            <p:ph type="sldNum" sz="quarter" idx="5"/>
          </p:nvPr>
        </p:nvSpPr>
        <p:spPr/>
        <p:txBody>
          <a:bodyPr/>
          <a:lstStyle/>
          <a:p>
            <a:fld id="{398D4DB8-10DC-431A-A77D-587759D9D9E5}" type="slidenum">
              <a:rPr lang="he-IL" smtClean="0"/>
              <a:t>7</a:t>
            </a:fld>
            <a:endParaRPr lang="he-IL"/>
          </a:p>
        </p:txBody>
      </p:sp>
    </p:spTree>
    <p:extLst>
      <p:ext uri="{BB962C8B-B14F-4D97-AF65-F5344CB8AC3E}">
        <p14:creationId xmlns:p14="http://schemas.microsoft.com/office/powerpoint/2010/main" val="1673397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buSzPct val="140000"/>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convolution layer -  Its purpose is to extract features from the image.</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applying a filter on an input, passing the result to the next layer (feature maps).</a:t>
            </a:r>
          </a:p>
          <a:p>
            <a:pPr marL="0" indent="0" algn="l" rtl="0">
              <a:buSzPct val="140000"/>
              <a:buNone/>
            </a:pPr>
            <a:endParaRPr lang="en-US" sz="1200" dirty="0">
              <a:solidFill>
                <a:schemeClr val="tx1"/>
              </a:solidFill>
              <a:latin typeface="Arial" panose="020B0604020202020204" pitchFamily="34" charset="0"/>
              <a:cs typeface="Arial" panose="020B0604020202020204" pitchFamily="34" charset="0"/>
            </a:endParaRPr>
          </a:p>
          <a:p>
            <a:pPr algn="l" rtl="0">
              <a:buSzPct val="140000"/>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pooling layers – Pooling layers reduce the dimensions of data by combining the outputs of neuron clusters at one layer into a single neuron in the next layer. </a:t>
            </a:r>
          </a:p>
          <a:p>
            <a:pPr marL="0" indent="0" algn="l" rtl="0">
              <a:buSzPct val="140000"/>
              <a:buNone/>
            </a:pPr>
            <a:r>
              <a:rPr lang="en-US" sz="1200" dirty="0">
                <a:solidFill>
                  <a:schemeClr val="tx1"/>
                </a:solidFill>
                <a:latin typeface="Arial" panose="020B0604020202020204" pitchFamily="34" charset="0"/>
                <a:cs typeface="Arial" panose="020B0604020202020204" pitchFamily="34" charset="0"/>
              </a:rPr>
              <a:t> </a:t>
            </a:r>
          </a:p>
          <a:p>
            <a:pPr algn="l" rtl="0">
              <a:buSzPct val="140000"/>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fully connected layer - maps the extracted features into final output, They come as the last layers after convolution and pooling and these layers take the output of previous layers to classify the output.</a:t>
            </a:r>
          </a:p>
          <a:p>
            <a:endParaRPr lang="he-IL" dirty="0"/>
          </a:p>
        </p:txBody>
      </p:sp>
      <p:sp>
        <p:nvSpPr>
          <p:cNvPr id="4" name="Slide Number Placeholder 3"/>
          <p:cNvSpPr>
            <a:spLocks noGrp="1"/>
          </p:cNvSpPr>
          <p:nvPr>
            <p:ph type="sldNum" sz="quarter" idx="5"/>
          </p:nvPr>
        </p:nvSpPr>
        <p:spPr/>
        <p:txBody>
          <a:bodyPr/>
          <a:lstStyle/>
          <a:p>
            <a:fld id="{398D4DB8-10DC-431A-A77D-587759D9D9E5}" type="slidenum">
              <a:rPr lang="he-IL" smtClean="0"/>
              <a:t>8</a:t>
            </a:fld>
            <a:endParaRPr lang="he-IL"/>
          </a:p>
        </p:txBody>
      </p:sp>
    </p:spTree>
    <p:extLst>
      <p:ext uri="{BB962C8B-B14F-4D97-AF65-F5344CB8AC3E}">
        <p14:creationId xmlns:p14="http://schemas.microsoft.com/office/powerpoint/2010/main" val="3598590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sz="1200" dirty="0">
                <a:solidFill>
                  <a:schemeClr val="tx1"/>
                </a:solidFill>
                <a:latin typeface="Arial" panose="020B0604020202020204" pitchFamily="34" charset="0"/>
                <a:cs typeface="Arial" panose="020B0604020202020204" pitchFamily="34" charset="0"/>
              </a:rPr>
              <a:t>This architecture is designed to alleviate the vanishing-gradient problem encountered in traditional deep neural networks, by using direct connections between layers, rather than stacking layers sequentially.  </a:t>
            </a:r>
          </a:p>
          <a:p>
            <a:pPr marL="0" indent="0" algn="l" rtl="0">
              <a:buNone/>
            </a:pPr>
            <a:r>
              <a:rPr lang="en-US" sz="1200" dirty="0">
                <a:solidFill>
                  <a:schemeClr val="tx1"/>
                </a:solidFill>
                <a:latin typeface="Arial" panose="020B0604020202020204" pitchFamily="34" charset="0"/>
                <a:cs typeface="Arial" panose="020B0604020202020204" pitchFamily="34" charset="0"/>
              </a:rPr>
              <a:t> </a:t>
            </a:r>
          </a:p>
          <a:p>
            <a:pPr marL="0" indent="0" algn="l" rtl="0">
              <a:buNone/>
            </a:pPr>
            <a:r>
              <a:rPr lang="en-US" sz="1200" dirty="0" err="1">
                <a:solidFill>
                  <a:schemeClr val="tx1"/>
                </a:solidFill>
                <a:latin typeface="Arial" panose="020B0604020202020204" pitchFamily="34" charset="0"/>
                <a:cs typeface="Arial" panose="020B0604020202020204" pitchFamily="34" charset="0"/>
              </a:rPr>
              <a:t>DenseNet</a:t>
            </a:r>
            <a:r>
              <a:rPr lang="en-US" sz="1200" dirty="0">
                <a:solidFill>
                  <a:schemeClr val="tx1"/>
                </a:solidFill>
                <a:latin typeface="Arial" panose="020B0604020202020204" pitchFamily="34" charset="0"/>
                <a:cs typeface="Arial" panose="020B0604020202020204" pitchFamily="34" charset="0"/>
              </a:rPr>
              <a:t> can be very deep, with hundreds of layers, and still be able to train effectively, We will use the </a:t>
            </a:r>
            <a:r>
              <a:rPr lang="en-US" sz="1200" dirty="0" err="1">
                <a:solidFill>
                  <a:schemeClr val="tx1"/>
                </a:solidFill>
                <a:latin typeface="Arial" panose="020B0604020202020204" pitchFamily="34" charset="0"/>
                <a:cs typeface="Arial" panose="020B0604020202020204" pitchFamily="34" charset="0"/>
              </a:rPr>
              <a:t>DensenNet</a:t>
            </a:r>
            <a:r>
              <a:rPr lang="en-US" sz="1200" dirty="0">
                <a:solidFill>
                  <a:schemeClr val="tx1"/>
                </a:solidFill>
                <a:latin typeface="Arial" panose="020B0604020202020204" pitchFamily="34" charset="0"/>
                <a:cs typeface="Arial" panose="020B0604020202020204" pitchFamily="34" charset="0"/>
              </a:rPr>
              <a:t> 121 which is one of the smaller </a:t>
            </a:r>
            <a:r>
              <a:rPr lang="en-US" sz="1200" dirty="0" err="1">
                <a:solidFill>
                  <a:schemeClr val="tx1"/>
                </a:solidFill>
                <a:latin typeface="Arial" panose="020B0604020202020204" pitchFamily="34" charset="0"/>
                <a:cs typeface="Arial" panose="020B0604020202020204" pitchFamily="34" charset="0"/>
              </a:rPr>
              <a:t>DenseNet</a:t>
            </a:r>
            <a:r>
              <a:rPr lang="en-US" sz="1200" dirty="0">
                <a:solidFill>
                  <a:schemeClr val="tx1"/>
                </a:solidFill>
                <a:latin typeface="Arial" panose="020B0604020202020204" pitchFamily="34" charset="0"/>
                <a:cs typeface="Arial" panose="020B0604020202020204" pitchFamily="34" charset="0"/>
              </a:rPr>
              <a:t> architectures contains 4 dense blocks each containing a fixed number of layers.</a:t>
            </a:r>
          </a:p>
          <a:p>
            <a:endParaRPr lang="he-IL" dirty="0"/>
          </a:p>
        </p:txBody>
      </p:sp>
      <p:sp>
        <p:nvSpPr>
          <p:cNvPr id="4" name="Slide Number Placeholder 3"/>
          <p:cNvSpPr>
            <a:spLocks noGrp="1"/>
          </p:cNvSpPr>
          <p:nvPr>
            <p:ph type="sldNum" sz="quarter" idx="5"/>
          </p:nvPr>
        </p:nvSpPr>
        <p:spPr/>
        <p:txBody>
          <a:bodyPr/>
          <a:lstStyle/>
          <a:p>
            <a:fld id="{398D4DB8-10DC-431A-A77D-587759D9D9E5}" type="slidenum">
              <a:rPr lang="he-IL" smtClean="0"/>
              <a:t>9</a:t>
            </a:fld>
            <a:endParaRPr lang="he-IL"/>
          </a:p>
        </p:txBody>
      </p:sp>
    </p:spTree>
    <p:extLst>
      <p:ext uri="{BB962C8B-B14F-4D97-AF65-F5344CB8AC3E}">
        <p14:creationId xmlns:p14="http://schemas.microsoft.com/office/powerpoint/2010/main" val="3237946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398D4DB8-10DC-431A-A77D-587759D9D9E5}" type="slidenum">
              <a:rPr lang="he-IL" smtClean="0"/>
              <a:t>10</a:t>
            </a:fld>
            <a:endParaRPr lang="he-IL"/>
          </a:p>
        </p:txBody>
      </p:sp>
    </p:spTree>
    <p:extLst>
      <p:ext uri="{BB962C8B-B14F-4D97-AF65-F5344CB8AC3E}">
        <p14:creationId xmlns:p14="http://schemas.microsoft.com/office/powerpoint/2010/main" val="605986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C4B8964-0C60-42F0-8A7B-39789F9CAB98}" type="datetime8">
              <a:rPr lang="he-IL" smtClean="0"/>
              <a:t>19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84170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4492D5F-5C5A-4427-A4A4-F7086FB0D825}" type="datetime8">
              <a:rPr lang="he-IL" smtClean="0"/>
              <a:t>19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94284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2F3682EE-130E-4230-AB1E-CAE76CFF0C5F}" type="datetime8">
              <a:rPr lang="he-IL" smtClean="0"/>
              <a:t>19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2773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124BDF2-CCB8-42F8-9C06-6D4E7BD012F8}" type="datetime8">
              <a:rPr lang="he-IL" smtClean="0"/>
              <a:t>19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09811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002D6A-E79A-4FA0-941C-54C7EBE39EDF}" type="datetime8">
              <a:rPr lang="he-IL" smtClean="0"/>
              <a:t>19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8532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564A717-DCE1-439A-9B67-7D7188204F6F}" type="datetime8">
              <a:rPr lang="he-IL" smtClean="0"/>
              <a:t>19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423051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478F9B6-294E-4621-AF80-B31B71B8B72B}" type="datetime8">
              <a:rPr lang="he-IL" smtClean="0"/>
              <a:t>19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67951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01D7BAB-3B1F-4321-BAE3-D9738DD3E45D}" type="datetime8">
              <a:rPr lang="he-IL" smtClean="0"/>
              <a:t>19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68736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9A70225-B891-41BC-B1EB-C74B0A90B821}" type="datetime8">
              <a:rPr lang="he-IL" smtClean="0"/>
              <a:t>19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120265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8354EA6-AE6A-40B6-9859-42518146A42A}" type="datetime8">
              <a:rPr lang="he-IL" smtClean="0"/>
              <a:t>19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29915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BC7F4CD-58D3-4335-B5D5-C38391E20D3C}" type="datetime8">
              <a:rPr lang="he-IL" smtClean="0"/>
              <a:t>19 ינואר 23</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55895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61465D9B-820F-435A-B19E-D10F7B776F41}" type="datetime8">
              <a:rPr lang="he-IL" smtClean="0"/>
              <a:t>19 ינואר 23</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01398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F35B8C53-FDF9-43B8-816B-448B03198626}" type="datetime8">
              <a:rPr lang="he-IL" smtClean="0"/>
              <a:t>19 ינואר 23</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13461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DC438-7C71-453E-A629-9248B1F5CE1F}" type="datetime8">
              <a:rPr lang="he-IL" smtClean="0"/>
              <a:t>19 ינואר 23</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1183375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BD847BE-56B8-411B-A53F-42E7F389BB4A}" type="datetime8">
              <a:rPr lang="he-IL" smtClean="0"/>
              <a:t>19 ינואר 23</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32195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F59ECC8-B340-430C-BECB-9DB381B79EEB}" type="datetime8">
              <a:rPr lang="he-IL" smtClean="0"/>
              <a:t>19 ינואר 23</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83173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DCC100-7695-42DC-BE2A-28A81F3C7902}" type="datetime8">
              <a:rPr lang="he-IL" smtClean="0"/>
              <a:t>19 ינואר 23</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DBE076-7370-4F39-B8CE-D2BB33626AF3}" type="slidenum">
              <a:rPr lang="he-IL" smtClean="0"/>
              <a:t>‹#›</a:t>
            </a:fld>
            <a:endParaRPr lang="he-IL"/>
          </a:p>
        </p:txBody>
      </p:sp>
    </p:spTree>
    <p:extLst>
      <p:ext uri="{BB962C8B-B14F-4D97-AF65-F5344CB8AC3E}">
        <p14:creationId xmlns:p14="http://schemas.microsoft.com/office/powerpoint/2010/main" val="2805765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hf hdr="0" ftr="0" dt="0"/>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כותרת 4">
            <a:extLst>
              <a:ext uri="{FF2B5EF4-FFF2-40B4-BE49-F238E27FC236}">
                <a16:creationId xmlns:a16="http://schemas.microsoft.com/office/drawing/2014/main" id="{B2795BFB-0BB1-BC6F-1FD8-391689350E0C}"/>
              </a:ext>
            </a:extLst>
          </p:cNvPr>
          <p:cNvSpPr>
            <a:spLocks noGrp="1"/>
          </p:cNvSpPr>
          <p:nvPr>
            <p:ph type="title"/>
          </p:nvPr>
        </p:nvSpPr>
        <p:spPr>
          <a:xfrm>
            <a:off x="2740724" y="698229"/>
            <a:ext cx="6865098" cy="858684"/>
          </a:xfrm>
        </p:spPr>
        <p:txBody>
          <a:bodyPr>
            <a:normAutofit/>
          </a:bodyPr>
          <a:lstStyle/>
          <a:p>
            <a:r>
              <a:rPr lang="en-US" sz="4000" b="1" dirty="0"/>
              <a:t>Capstone Project Phase 1</a:t>
            </a:r>
            <a:endParaRPr lang="he-IL" sz="4000" b="1" dirty="0"/>
          </a:p>
        </p:txBody>
      </p:sp>
      <p:sp>
        <p:nvSpPr>
          <p:cNvPr id="6" name="כותרת 1">
            <a:extLst>
              <a:ext uri="{FF2B5EF4-FFF2-40B4-BE49-F238E27FC236}">
                <a16:creationId xmlns:a16="http://schemas.microsoft.com/office/drawing/2014/main" id="{EF200FBE-F9BD-EFA7-2238-D14B5117CE28}"/>
              </a:ext>
            </a:extLst>
          </p:cNvPr>
          <p:cNvSpPr>
            <a:spLocks noGrp="1"/>
          </p:cNvSpPr>
          <p:nvPr>
            <p:ph idx="1"/>
          </p:nvPr>
        </p:nvSpPr>
        <p:spPr>
          <a:xfrm>
            <a:off x="1475972" y="2255142"/>
            <a:ext cx="9240055" cy="4435779"/>
          </a:xfrm>
        </p:spPr>
        <p:txBody>
          <a:bodyPr>
            <a:normAutofit fontScale="97500"/>
          </a:bodyPr>
          <a:lstStyle/>
          <a:p>
            <a:pPr marL="0" indent="0" algn="ctr" rtl="0">
              <a:buNone/>
            </a:pPr>
            <a:endParaRPr lang="en-US" sz="2900" b="1" dirty="0">
              <a:latin typeface="Arial" panose="020B0604020202020204" pitchFamily="34" charset="0"/>
              <a:cs typeface="Arial" panose="020B0604020202020204" pitchFamily="34" charset="0"/>
            </a:endParaRPr>
          </a:p>
          <a:p>
            <a:pPr marL="0" indent="0" algn="ctr" rtl="0">
              <a:buNone/>
            </a:pPr>
            <a:r>
              <a:rPr lang="en-US" sz="2900" b="1" dirty="0">
                <a:latin typeface="Arial" panose="020B0604020202020204" pitchFamily="34" charset="0"/>
                <a:cs typeface="Arial" panose="020B0604020202020204" pitchFamily="34" charset="0"/>
              </a:rPr>
              <a:t>Breast cancer cells classification using CNN</a:t>
            </a: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a:p>
            <a:pPr marL="0" indent="0" algn="ctr" rtl="0">
              <a:buNone/>
            </a:pPr>
            <a:endParaRPr lang="en-US" sz="3200" dirty="0">
              <a:latin typeface="Arial" panose="020B0604020202020204" pitchFamily="34" charset="0"/>
              <a:cs typeface="Arial" panose="020B0604020202020204" pitchFamily="34" charset="0"/>
            </a:endParaRPr>
          </a:p>
          <a:p>
            <a:pPr marL="0" indent="0" algn="ctr" rtl="0">
              <a:buNone/>
            </a:pPr>
            <a:endParaRPr lang="en-US" sz="3200" dirty="0">
              <a:latin typeface="Arial" panose="020B0604020202020204" pitchFamily="34" charset="0"/>
              <a:cs typeface="Arial" panose="020B0604020202020204" pitchFamily="34" charset="0"/>
            </a:endParaRPr>
          </a:p>
          <a:p>
            <a:pPr marL="0" indent="0" algn="ctr" rtl="0">
              <a:buNone/>
            </a:pPr>
            <a:br>
              <a:rPr lang="en-US" sz="3200" dirty="0">
                <a:latin typeface="Arial" panose="020B0604020202020204" pitchFamily="34" charset="0"/>
                <a:cs typeface="Arial" panose="020B0604020202020204" pitchFamily="34" charset="0"/>
              </a:rPr>
            </a:br>
            <a:r>
              <a:rPr lang="en-US" sz="2900" dirty="0">
                <a:latin typeface="Arial" panose="020B0604020202020204" pitchFamily="34" charset="0"/>
                <a:cs typeface="Arial" panose="020B0604020202020204" pitchFamily="34" charset="0"/>
              </a:rPr>
              <a:t>Supervisor: Ronen Zilber</a:t>
            </a:r>
            <a:br>
              <a:rPr lang="en-US" sz="2900" dirty="0">
                <a:latin typeface="Arial" panose="020B0604020202020204" pitchFamily="34" charset="0"/>
                <a:cs typeface="Arial" panose="020B0604020202020204" pitchFamily="34" charset="0"/>
              </a:rPr>
            </a:br>
            <a:r>
              <a:rPr lang="en-US" sz="2900" dirty="0">
                <a:latin typeface="Arial" panose="020B0604020202020204" pitchFamily="34" charset="0"/>
                <a:cs typeface="Arial" panose="020B0604020202020204" pitchFamily="34" charset="0"/>
              </a:rPr>
              <a:t>Students: Shenhav Hezi, Tomer Boyanjo</a:t>
            </a:r>
            <a:endParaRPr lang="he-IL" sz="3200" dirty="0">
              <a:latin typeface="Arial" panose="020B0604020202020204" pitchFamily="34" charset="0"/>
              <a:cs typeface="Arial" panose="020B0604020202020204" pitchFamily="34" charset="0"/>
            </a:endParaRPr>
          </a:p>
        </p:txBody>
      </p:sp>
      <p:sp>
        <p:nvSpPr>
          <p:cNvPr id="2" name="מציין מיקום של מספר שקופית 1">
            <a:extLst>
              <a:ext uri="{FF2B5EF4-FFF2-40B4-BE49-F238E27FC236}">
                <a16:creationId xmlns:a16="http://schemas.microsoft.com/office/drawing/2014/main" id="{7174ACE3-A82A-1FBA-F5D2-39C609EB2A49}"/>
              </a:ext>
            </a:extLst>
          </p:cNvPr>
          <p:cNvSpPr>
            <a:spLocks noGrp="1"/>
          </p:cNvSpPr>
          <p:nvPr>
            <p:ph type="sldNum" sz="quarter" idx="12"/>
          </p:nvPr>
        </p:nvSpPr>
        <p:spPr>
          <a:xfrm>
            <a:off x="11007732" y="6508358"/>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1</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6309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81231" y="419895"/>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Uses of the </a:t>
            </a:r>
            <a:r>
              <a:rPr lang="en-US" sz="4000" dirty="0" err="1">
                <a:latin typeface="Arial" panose="020B0604020202020204" pitchFamily="34" charset="0"/>
                <a:cs typeface="Arial" panose="020B0604020202020204" pitchFamily="34" charset="0"/>
              </a:rPr>
              <a:t>DenseNet</a:t>
            </a:r>
            <a:r>
              <a:rPr lang="en-US" sz="4000" dirty="0">
                <a:latin typeface="Arial" panose="020B0604020202020204" pitchFamily="34" charset="0"/>
                <a:cs typeface="Arial" panose="020B0604020202020204" pitchFamily="34" charset="0"/>
              </a:rPr>
              <a:t> today</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202558" y="1315076"/>
            <a:ext cx="10180748" cy="5396248"/>
          </a:xfrm>
        </p:spPr>
        <p:txBody>
          <a:bodyPr>
            <a:normAutofit/>
          </a:bodyPr>
          <a:lstStyle/>
          <a:p>
            <a:pPr marL="0" indent="0" algn="l" rtl="0">
              <a:buNone/>
            </a:pP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121 was introduced in the original </a:t>
            </a: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paper and has been shown to achieve good performance on several benchmark datasets and is a good way to do tasks where computational resources are limited.</a:t>
            </a:r>
          </a:p>
          <a:p>
            <a:pPr marL="0" indent="0" algn="l" rtl="0">
              <a:buNone/>
            </a:pPr>
            <a:endParaRPr lang="en-US" sz="2000" dirty="0">
              <a:solidFill>
                <a:schemeClr val="tx1"/>
              </a:solidFill>
              <a:latin typeface="Arial" panose="020B0604020202020204" pitchFamily="34" charset="0"/>
              <a:cs typeface="Arial" panose="020B0604020202020204" pitchFamily="34" charset="0"/>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5088E16D-986C-963F-043A-CF6E0F8516F4}"/>
              </a:ext>
            </a:extLst>
          </p:cNvPr>
          <p:cNvSpPr txBox="1">
            <a:spLocks/>
          </p:cNvSpPr>
          <p:nvPr/>
        </p:nvSpPr>
        <p:spPr>
          <a:xfrm>
            <a:off x="11049694" y="652668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10</a:t>
            </a:fld>
            <a:endParaRPr lang="he-IL" sz="1000" dirty="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0AF9B4D1-23C0-05ED-82D6-F53E17B23BAC}"/>
              </a:ext>
            </a:extLst>
          </p:cNvPr>
          <p:cNvGrpSpPr/>
          <p:nvPr/>
        </p:nvGrpSpPr>
        <p:grpSpPr>
          <a:xfrm>
            <a:off x="1597124" y="5306597"/>
            <a:ext cx="8964468" cy="1321314"/>
            <a:chOff x="1090393" y="4667862"/>
            <a:chExt cx="8964468" cy="1321314"/>
          </a:xfrm>
        </p:grpSpPr>
        <p:pic>
          <p:nvPicPr>
            <p:cNvPr id="4" name="Content Placeholder 4">
              <a:extLst>
                <a:ext uri="{FF2B5EF4-FFF2-40B4-BE49-F238E27FC236}">
                  <a16:creationId xmlns:a16="http://schemas.microsoft.com/office/drawing/2014/main" id="{3026FBE0-9116-C7AC-D540-4FAD07F4980A}"/>
                </a:ext>
              </a:extLst>
            </p:cNvPr>
            <p:cNvPicPr>
              <a:picLocks noChangeAspect="1"/>
            </p:cNvPicPr>
            <p:nvPr/>
          </p:nvPicPr>
          <p:blipFill>
            <a:blip r:embed="rId3"/>
            <a:stretch>
              <a:fillRect/>
            </a:stretch>
          </p:blipFill>
          <p:spPr>
            <a:xfrm>
              <a:off x="1090393" y="4667862"/>
              <a:ext cx="8964468" cy="1190509"/>
            </a:xfrm>
            <a:prstGeom prst="rect">
              <a:avLst/>
            </a:prstGeom>
          </p:spPr>
        </p:pic>
        <p:sp>
          <p:nvSpPr>
            <p:cNvPr id="6" name="TextBox 5">
              <a:extLst>
                <a:ext uri="{FF2B5EF4-FFF2-40B4-BE49-F238E27FC236}">
                  <a16:creationId xmlns:a16="http://schemas.microsoft.com/office/drawing/2014/main" id="{B1C54BD0-F77C-712C-0850-DF0604DD500E}"/>
                </a:ext>
              </a:extLst>
            </p:cNvPr>
            <p:cNvSpPr txBox="1"/>
            <p:nvPr/>
          </p:nvSpPr>
          <p:spPr>
            <a:xfrm>
              <a:off x="1090393" y="5727566"/>
              <a:ext cx="4670190" cy="261610"/>
            </a:xfrm>
            <a:prstGeom prst="rect">
              <a:avLst/>
            </a:prstGeom>
            <a:noFill/>
          </p:spPr>
          <p:txBody>
            <a:bodyPr wrap="square" rtlCol="1">
              <a:spAutoFit/>
            </a:bodyPr>
            <a:lstStyle/>
            <a:p>
              <a:r>
                <a:rPr lang="en-US" sz="1100" dirty="0">
                  <a:cs typeface="+mj-cs"/>
                </a:rPr>
                <a:t>Source: Densely Connected Convolutional Networks original paper.</a:t>
              </a:r>
              <a:endParaRPr lang="he-IL" sz="1100" dirty="0">
                <a:cs typeface="+mj-cs"/>
              </a:endParaRPr>
            </a:p>
          </p:txBody>
        </p:sp>
      </p:grpSp>
      <p:pic>
        <p:nvPicPr>
          <p:cNvPr id="10" name="Picture 9">
            <a:extLst>
              <a:ext uri="{FF2B5EF4-FFF2-40B4-BE49-F238E27FC236}">
                <a16:creationId xmlns:a16="http://schemas.microsoft.com/office/drawing/2014/main" id="{5FB93C16-3073-AB4C-7E6D-5C2E688433DC}"/>
              </a:ext>
            </a:extLst>
          </p:cNvPr>
          <p:cNvPicPr>
            <a:picLocks noChangeAspect="1"/>
          </p:cNvPicPr>
          <p:nvPr/>
        </p:nvPicPr>
        <p:blipFill>
          <a:blip r:embed="rId4"/>
          <a:stretch>
            <a:fillRect/>
          </a:stretch>
        </p:blipFill>
        <p:spPr>
          <a:xfrm>
            <a:off x="3124201" y="2526122"/>
            <a:ext cx="4650350" cy="2778128"/>
          </a:xfrm>
          <a:prstGeom prst="rect">
            <a:avLst/>
          </a:prstGeom>
        </p:spPr>
      </p:pic>
    </p:spTree>
    <p:extLst>
      <p:ext uri="{BB962C8B-B14F-4D97-AF65-F5344CB8AC3E}">
        <p14:creationId xmlns:p14="http://schemas.microsoft.com/office/powerpoint/2010/main" val="419555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מציין מיקום תוכן 2">
            <a:extLst>
              <a:ext uri="{FF2B5EF4-FFF2-40B4-BE49-F238E27FC236}">
                <a16:creationId xmlns:a16="http://schemas.microsoft.com/office/drawing/2014/main" id="{91E00044-A01A-C55E-CB95-201D0795360D}"/>
              </a:ext>
            </a:extLst>
          </p:cNvPr>
          <p:cNvSpPr txBox="1">
            <a:spLocks/>
          </p:cNvSpPr>
          <p:nvPr/>
        </p:nvSpPr>
        <p:spPr>
          <a:xfrm>
            <a:off x="1063496" y="1496180"/>
            <a:ext cx="10273124" cy="2200058"/>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rtl="0">
              <a:buFont typeface="Wingdings 3" charset="2"/>
              <a:buNone/>
            </a:pPr>
            <a:r>
              <a:rPr lang="en-US" sz="2000" dirty="0">
                <a:solidFill>
                  <a:schemeClr val="tx1"/>
                </a:solidFill>
                <a:latin typeface="Arial" panose="020B0604020202020204" pitchFamily="34" charset="0"/>
                <a:cs typeface="Arial" panose="020B0604020202020204" pitchFamily="34" charset="0"/>
              </a:rPr>
              <a:t>The inception network which was introduced as </a:t>
            </a:r>
            <a:r>
              <a:rPr lang="en-US" sz="2000" dirty="0" err="1">
                <a:solidFill>
                  <a:schemeClr val="tx1"/>
                </a:solidFill>
                <a:latin typeface="Arial" panose="020B0604020202020204" pitchFamily="34" charset="0"/>
                <a:cs typeface="Arial" panose="020B0604020202020204" pitchFamily="34" charset="0"/>
              </a:rPr>
              <a:t>Googlenet</a:t>
            </a:r>
            <a:r>
              <a:rPr lang="en-US" sz="2000" dirty="0">
                <a:solidFill>
                  <a:schemeClr val="tx1"/>
                </a:solidFill>
                <a:latin typeface="Arial" panose="020B0604020202020204" pitchFamily="34" charset="0"/>
                <a:cs typeface="Arial" panose="020B0604020202020204" pitchFamily="34" charset="0"/>
              </a:rPr>
              <a:t> in 2014 takes a new approach to deep layers models where before different types of convolutions and pooling layers were stacked upon each other but now in an inception module we combine within the same layer different convolutions and a pooling.</a:t>
            </a:r>
          </a:p>
          <a:p>
            <a:pPr marL="0" indent="0" algn="l" rtl="0">
              <a:buFont typeface="Wingdings 3" charset="2"/>
              <a:buNone/>
            </a:pPr>
            <a:endParaRPr lang="en-US" sz="2000" dirty="0">
              <a:solidFill>
                <a:schemeClr val="tx1"/>
              </a:solidFill>
              <a:latin typeface="Arial" panose="020B0604020202020204" pitchFamily="34" charset="0"/>
              <a:cs typeface="Arial" panose="020B0604020202020204" pitchFamily="34" charset="0"/>
            </a:endParaRPr>
          </a:p>
        </p:txBody>
      </p:sp>
      <p:sp>
        <p:nvSpPr>
          <p:cNvPr id="2" name="כותרת 1">
            <a:extLst>
              <a:ext uri="{FF2B5EF4-FFF2-40B4-BE49-F238E27FC236}">
                <a16:creationId xmlns:a16="http://schemas.microsoft.com/office/drawing/2014/main" id="{4A834D02-D58D-B4E3-F567-967483BA00F8}"/>
              </a:ext>
            </a:extLst>
          </p:cNvPr>
          <p:cNvSpPr>
            <a:spLocks noGrp="1"/>
          </p:cNvSpPr>
          <p:nvPr>
            <p:ph type="title"/>
          </p:nvPr>
        </p:nvSpPr>
        <p:spPr>
          <a:xfrm>
            <a:off x="1681231" y="407466"/>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Inception V4</a:t>
            </a:r>
            <a:endParaRPr lang="he-IL" sz="4000" dirty="0">
              <a:latin typeface="Arial" panose="020B0604020202020204" pitchFamily="34" charset="0"/>
              <a:cs typeface="Arial" panose="020B0604020202020204" pitchFamily="34" charset="0"/>
            </a:endParaRPr>
          </a:p>
        </p:txBody>
      </p:sp>
      <p:pic>
        <p:nvPicPr>
          <p:cNvPr id="8" name="תמונה 4">
            <a:extLst>
              <a:ext uri="{FF2B5EF4-FFF2-40B4-BE49-F238E27FC236}">
                <a16:creationId xmlns:a16="http://schemas.microsoft.com/office/drawing/2014/main" id="{332A766A-4017-982F-6300-1E432CDC12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3530" y="4461848"/>
            <a:ext cx="5629736" cy="2212251"/>
          </a:xfrm>
          <a:prstGeom prst="rect">
            <a:avLst/>
          </a:prstGeom>
          <a:noFill/>
          <a:ln>
            <a:noFill/>
          </a:ln>
        </p:spPr>
      </p:pic>
      <p:sp>
        <p:nvSpPr>
          <p:cNvPr id="4" name="מציין מיקום של מספר שקופית 1">
            <a:extLst>
              <a:ext uri="{FF2B5EF4-FFF2-40B4-BE49-F238E27FC236}">
                <a16:creationId xmlns:a16="http://schemas.microsoft.com/office/drawing/2014/main" id="{E371C45A-03D2-C51D-03C1-1BFEB9A96412}"/>
              </a:ext>
            </a:extLst>
          </p:cNvPr>
          <p:cNvSpPr txBox="1">
            <a:spLocks/>
          </p:cNvSpPr>
          <p:nvPr/>
        </p:nvSpPr>
        <p:spPr>
          <a:xfrm>
            <a:off x="11059927" y="650603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11</a:t>
            </a:fld>
            <a:endParaRPr lang="he-IL" sz="1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4AD37DC-9646-CD92-4275-655005D86445}"/>
              </a:ext>
            </a:extLst>
          </p:cNvPr>
          <p:cNvPicPr>
            <a:picLocks noChangeAspect="1"/>
          </p:cNvPicPr>
          <p:nvPr/>
        </p:nvPicPr>
        <p:blipFill>
          <a:blip r:embed="rId3"/>
          <a:stretch>
            <a:fillRect/>
          </a:stretch>
        </p:blipFill>
        <p:spPr>
          <a:xfrm>
            <a:off x="363854" y="3228536"/>
            <a:ext cx="5795215" cy="3467408"/>
          </a:xfrm>
          <a:prstGeom prst="rect">
            <a:avLst/>
          </a:prstGeom>
        </p:spPr>
      </p:pic>
    </p:spTree>
    <p:extLst>
      <p:ext uri="{BB962C8B-B14F-4D97-AF65-F5344CB8AC3E}">
        <p14:creationId xmlns:p14="http://schemas.microsoft.com/office/powerpoint/2010/main" val="170567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מציין מיקום תוכן 2">
            <a:extLst>
              <a:ext uri="{FF2B5EF4-FFF2-40B4-BE49-F238E27FC236}">
                <a16:creationId xmlns:a16="http://schemas.microsoft.com/office/drawing/2014/main" id="{91E00044-A01A-C55E-CB95-201D0795360D}"/>
              </a:ext>
            </a:extLst>
          </p:cNvPr>
          <p:cNvSpPr txBox="1">
            <a:spLocks/>
          </p:cNvSpPr>
          <p:nvPr/>
        </p:nvSpPr>
        <p:spPr>
          <a:xfrm>
            <a:off x="1067601" y="634245"/>
            <a:ext cx="10333996" cy="798870"/>
          </a:xfrm>
          <a:prstGeom prst="rect">
            <a:avLst/>
          </a:prstGeom>
        </p:spPr>
        <p:txBody>
          <a:bodyPr vert="horz" lIns="91440" tIns="45720" rIns="91440" bIns="45720" rtlCol="0">
            <a:normAutofit fontScale="92500" lnSpcReduction="20000"/>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rtl="0">
              <a:buFont typeface="Wingdings 3" charset="2"/>
              <a:buNone/>
            </a:pP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inception v4 is an updated and fined tuned version of inception.</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a:p>
            <a:pPr marL="0" indent="0" algn="l" rtl="0">
              <a:buFont typeface="Wingdings 3" charset="2"/>
              <a:buNone/>
            </a:pPr>
            <a:endParaRPr lang="en-US" sz="2000" dirty="0">
              <a:solidFill>
                <a:schemeClr val="tx1"/>
              </a:solidFill>
              <a:latin typeface="Arial" panose="020B0604020202020204" pitchFamily="34" charset="0"/>
              <a:cs typeface="Arial" panose="020B0604020202020204" pitchFamily="34" charset="0"/>
            </a:endParaRPr>
          </a:p>
        </p:txBody>
      </p:sp>
      <p:pic>
        <p:nvPicPr>
          <p:cNvPr id="3" name="מציין מיקום תוכן 3">
            <a:extLst>
              <a:ext uri="{FF2B5EF4-FFF2-40B4-BE49-F238E27FC236}">
                <a16:creationId xmlns:a16="http://schemas.microsoft.com/office/drawing/2014/main" id="{5CA90DAF-8ECA-48B2-381C-3CE976BAACE4}"/>
              </a:ext>
            </a:extLst>
          </p:cNvPr>
          <p:cNvPicPr>
            <a:picLocks noGrp="1" noChangeAspect="1"/>
          </p:cNvPicPr>
          <p:nvPr>
            <p:ph idx="1"/>
          </p:nvPr>
        </p:nvPicPr>
        <p:blipFill>
          <a:blip r:embed="rId2"/>
          <a:stretch>
            <a:fillRect/>
          </a:stretch>
        </p:blipFill>
        <p:spPr>
          <a:xfrm>
            <a:off x="4494977" y="1205264"/>
            <a:ext cx="4044642" cy="5615871"/>
          </a:xfrm>
          <a:prstGeom prst="rect">
            <a:avLst/>
          </a:prstGeom>
        </p:spPr>
      </p:pic>
      <p:sp>
        <p:nvSpPr>
          <p:cNvPr id="4" name="מציין מיקום של מספר שקופית 1">
            <a:extLst>
              <a:ext uri="{FF2B5EF4-FFF2-40B4-BE49-F238E27FC236}">
                <a16:creationId xmlns:a16="http://schemas.microsoft.com/office/drawing/2014/main" id="{3BC6E009-71C6-4A3E-0A77-394F6846E564}"/>
              </a:ext>
            </a:extLst>
          </p:cNvPr>
          <p:cNvSpPr txBox="1">
            <a:spLocks/>
          </p:cNvSpPr>
          <p:nvPr/>
        </p:nvSpPr>
        <p:spPr>
          <a:xfrm>
            <a:off x="11059928"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12</a:t>
            </a:fld>
            <a:endParaRPr lang="he-IL" sz="1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620EA32-FC5F-E956-B0DE-B0C613EB8D69}"/>
              </a:ext>
            </a:extLst>
          </p:cNvPr>
          <p:cNvSpPr txBox="1"/>
          <p:nvPr/>
        </p:nvSpPr>
        <p:spPr>
          <a:xfrm>
            <a:off x="4773811" y="112896"/>
            <a:ext cx="6097190" cy="707886"/>
          </a:xfrm>
          <a:prstGeom prst="rect">
            <a:avLst/>
          </a:prstGeom>
          <a:noFill/>
        </p:spPr>
        <p:txBody>
          <a:bodyPr wrap="square">
            <a:spAutoFit/>
          </a:bodyPr>
          <a:lstStyle/>
          <a:p>
            <a:r>
              <a:rPr lang="en-US" sz="4000" dirty="0">
                <a:solidFill>
                  <a:schemeClr val="accent1"/>
                </a:solidFill>
                <a:latin typeface="Arial" panose="020B0604020202020204" pitchFamily="34" charset="0"/>
                <a:ea typeface="+mj-ea"/>
                <a:cs typeface="Arial" panose="020B0604020202020204" pitchFamily="34" charset="0"/>
              </a:rPr>
              <a:t>Inception V4</a:t>
            </a:r>
            <a:endParaRPr lang="he-IL" sz="4000" dirty="0">
              <a:solidFill>
                <a:schemeClr val="accent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466653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BreakHis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83130" y="1038210"/>
            <a:ext cx="9819603" cy="4781579"/>
          </a:xfrm>
        </p:spPr>
        <p:txBody>
          <a:bodyPr>
            <a:normAutofit/>
          </a:bodyPr>
          <a:lstStyle/>
          <a:p>
            <a:pPr marL="0" indent="0" algn="l" rtl="0">
              <a:buNone/>
            </a:pPr>
            <a:r>
              <a:rPr lang="en-US" sz="1800" b="1" dirty="0">
                <a:solidFill>
                  <a:srgbClr val="000000"/>
                </a:solidFill>
                <a:effectLst/>
                <a:latin typeface="Arial" panose="020B0604020202020204" pitchFamily="34" charset="0"/>
                <a:ea typeface="Calibri" panose="020F0502020204030204" pitchFamily="34" charset="0"/>
              </a:rPr>
              <a:t>The Breast Cancer Histopathological Image Classification (BreakHis) composed of:</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7,909 microscopic images of breast tumor tissue collected from 82 patients using different magnifying factors (40X, 100X, 200X, and 400X).  </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2,480 benign </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5,429 malignant samples (700X460 pixels, 3-channel RGB, 8-bit depth in each channel, PNG format for both benign and malignant images). </a:t>
            </a:r>
          </a:p>
          <a:p>
            <a:pPr marL="0" indent="0" algn="l" rtl="0">
              <a:buSzPct val="140000"/>
              <a:buNone/>
            </a:pPr>
            <a:r>
              <a:rPr lang="en-US" sz="2000" dirty="0">
                <a:solidFill>
                  <a:schemeClr val="tx1"/>
                </a:solidFill>
                <a:latin typeface="Arial" panose="020B0604020202020204" pitchFamily="34" charset="0"/>
                <a:cs typeface="Arial" panose="020B0604020202020204" pitchFamily="34" charset="0"/>
              </a:rPr>
              <a:t>The </a:t>
            </a:r>
            <a:r>
              <a:rPr lang="en-US" sz="2000" dirty="0" err="1">
                <a:solidFill>
                  <a:schemeClr val="tx1"/>
                </a:solidFill>
                <a:latin typeface="Arial" panose="020B0604020202020204" pitchFamily="34" charset="0"/>
                <a:cs typeface="Arial" panose="020B0604020202020204" pitchFamily="34" charset="0"/>
              </a:rPr>
              <a:t>BreaKHis</a:t>
            </a:r>
            <a:r>
              <a:rPr lang="en-US" sz="2000" dirty="0">
                <a:solidFill>
                  <a:schemeClr val="tx1"/>
                </a:solidFill>
                <a:latin typeface="Arial" panose="020B0604020202020204" pitchFamily="34" charset="0"/>
                <a:cs typeface="Arial" panose="020B0604020202020204" pitchFamily="34" charset="0"/>
              </a:rPr>
              <a:t> is structured as follows:</a:t>
            </a: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42577583-DC8D-C895-24EE-3F57A59E92F4}"/>
              </a:ext>
            </a:extLst>
          </p:cNvPr>
          <p:cNvPicPr>
            <a:picLocks noChangeAspect="1"/>
          </p:cNvPicPr>
          <p:nvPr/>
        </p:nvPicPr>
        <p:blipFill rotWithShape="1">
          <a:blip r:embed="rId2"/>
          <a:srcRect t="1953"/>
          <a:stretch/>
        </p:blipFill>
        <p:spPr>
          <a:xfrm>
            <a:off x="627066" y="3798922"/>
            <a:ext cx="10937868" cy="2463155"/>
          </a:xfrm>
          <a:prstGeom prst="rect">
            <a:avLst/>
          </a:prstGeom>
        </p:spPr>
      </p:pic>
      <p:sp>
        <p:nvSpPr>
          <p:cNvPr id="6" name="מציין מיקום של מספר שקופית 1">
            <a:extLst>
              <a:ext uri="{FF2B5EF4-FFF2-40B4-BE49-F238E27FC236}">
                <a16:creationId xmlns:a16="http://schemas.microsoft.com/office/drawing/2014/main" id="{67DB4948-AE9D-F19C-8B0C-E4554E340F9B}"/>
              </a:ext>
            </a:extLst>
          </p:cNvPr>
          <p:cNvSpPr>
            <a:spLocks noGrp="1"/>
          </p:cNvSpPr>
          <p:nvPr>
            <p:ph type="sldNum" sz="quarter" idx="12"/>
          </p:nvPr>
        </p:nvSpPr>
        <p:spPr>
          <a:xfrm>
            <a:off x="11059928" y="6531456"/>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13</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1241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BreakHis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מציין מיקום תוכן 3">
            <a:extLst>
              <a:ext uri="{FF2B5EF4-FFF2-40B4-BE49-F238E27FC236}">
                <a16:creationId xmlns:a16="http://schemas.microsoft.com/office/drawing/2014/main" id="{B3681D86-2FDA-A3CF-6691-6FED8DEA93CE}"/>
              </a:ext>
            </a:extLst>
          </p:cNvPr>
          <p:cNvSpPr>
            <a:spLocks noGrp="1"/>
          </p:cNvSpPr>
          <p:nvPr>
            <p:ph idx="1"/>
          </p:nvPr>
        </p:nvSpPr>
        <p:spPr>
          <a:xfrm>
            <a:off x="1694111" y="5043949"/>
            <a:ext cx="8596668" cy="1076072"/>
          </a:xfrm>
        </p:spPr>
        <p:txBody>
          <a:bodyPr>
            <a:normAutofit fontScale="92500"/>
          </a:bodyPr>
          <a:lstStyle/>
          <a:p>
            <a:pPr marL="0" indent="0" algn="l" rtl="0">
              <a:buNone/>
            </a:pPr>
            <a:r>
              <a:rPr lang="en-US" b="0" i="0" dirty="0">
                <a:solidFill>
                  <a:srgbClr val="111111"/>
                </a:solidFill>
                <a:effectLst/>
                <a:latin typeface="Roboto" panose="02000000000000000000" pitchFamily="2" charset="0"/>
              </a:rPr>
              <a:t>BreakHis dataset composed of benign and malignant images : benign [(a) : adenosis, (b) : fibroadenoma, (c) : phyllodes tumor, (d) : tubular adenoma], malignant [(e) : ductal carcinoma, (f) : lobular carcinoma, (g) : mucinous carcinoma, (h) : papillary carcinoma]</a:t>
            </a:r>
          </a:p>
          <a:p>
            <a:pPr algn="l" rtl="0"/>
            <a:endParaRPr lang="he-IL" dirty="0"/>
          </a:p>
        </p:txBody>
      </p:sp>
      <p:pic>
        <p:nvPicPr>
          <p:cNvPr id="7" name="תמונה 6">
            <a:extLst>
              <a:ext uri="{FF2B5EF4-FFF2-40B4-BE49-F238E27FC236}">
                <a16:creationId xmlns:a16="http://schemas.microsoft.com/office/drawing/2014/main" id="{720EDC13-972D-5F68-DC23-E8CB64DF68C3}"/>
              </a:ext>
            </a:extLst>
          </p:cNvPr>
          <p:cNvPicPr>
            <a:picLocks noChangeAspect="1"/>
          </p:cNvPicPr>
          <p:nvPr/>
        </p:nvPicPr>
        <p:blipFill>
          <a:blip r:embed="rId2"/>
          <a:stretch>
            <a:fillRect/>
          </a:stretch>
        </p:blipFill>
        <p:spPr>
          <a:xfrm>
            <a:off x="1594134" y="977264"/>
            <a:ext cx="8169299" cy="3837801"/>
          </a:xfrm>
          <a:prstGeom prst="rect">
            <a:avLst/>
          </a:prstGeom>
        </p:spPr>
      </p:pic>
      <p:sp>
        <p:nvSpPr>
          <p:cNvPr id="8" name="תיבת טקסט 7">
            <a:extLst>
              <a:ext uri="{FF2B5EF4-FFF2-40B4-BE49-F238E27FC236}">
                <a16:creationId xmlns:a16="http://schemas.microsoft.com/office/drawing/2014/main" id="{4167358B-6C4E-6F5F-A490-534C10963D0A}"/>
              </a:ext>
            </a:extLst>
          </p:cNvPr>
          <p:cNvSpPr txBox="1"/>
          <p:nvPr/>
        </p:nvSpPr>
        <p:spPr>
          <a:xfrm>
            <a:off x="511565" y="6131272"/>
            <a:ext cx="11562735" cy="261610"/>
          </a:xfrm>
          <a:prstGeom prst="rect">
            <a:avLst/>
          </a:prstGeom>
          <a:noFill/>
        </p:spPr>
        <p:txBody>
          <a:bodyPr wrap="square" rtlCol="1">
            <a:spAutoFit/>
          </a:bodyPr>
          <a:lstStyle/>
          <a:p>
            <a:r>
              <a:rPr lang="en-US" sz="1100" dirty="0"/>
              <a:t>Source: https://www.researchgate.net/figure/BreakHis-dataset-composed-of-benign-and-malignant-images-benign-a-adenosis-b_fig2_327528970</a:t>
            </a:r>
            <a:endParaRPr lang="he-IL" sz="1100" dirty="0"/>
          </a:p>
        </p:txBody>
      </p:sp>
      <p:sp>
        <p:nvSpPr>
          <p:cNvPr id="3" name="מציין מיקום של מספר שקופית 1">
            <a:extLst>
              <a:ext uri="{FF2B5EF4-FFF2-40B4-BE49-F238E27FC236}">
                <a16:creationId xmlns:a16="http://schemas.microsoft.com/office/drawing/2014/main" id="{87CC7790-BF8D-CF93-74A2-129934C84B4B}"/>
              </a:ext>
            </a:extLst>
          </p:cNvPr>
          <p:cNvSpPr txBox="1">
            <a:spLocks/>
          </p:cNvSpPr>
          <p:nvPr/>
        </p:nvSpPr>
        <p:spPr>
          <a:xfrm>
            <a:off x="11059928" y="6504126"/>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14</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8183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RSNA</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18735" y="1295786"/>
            <a:ext cx="9819603" cy="4781579"/>
          </a:xfrm>
        </p:spPr>
        <p:txBody>
          <a:bodyPr>
            <a:normAutofit/>
          </a:bodyPr>
          <a:lstStyle/>
          <a:p>
            <a:pPr marL="0" indent="0" algn="l" rtl="0">
              <a:buNone/>
            </a:pPr>
            <a:r>
              <a:rPr lang="en-US" sz="2000" b="1" dirty="0">
                <a:solidFill>
                  <a:schemeClr val="tx1"/>
                </a:solidFill>
                <a:latin typeface="Arial" panose="020B0604020202020204" pitchFamily="34" charset="0"/>
                <a:cs typeface="Arial" panose="020B0604020202020204" pitchFamily="34" charset="0"/>
              </a:rPr>
              <a:t>Radiological Society of North America (RSNA)</a:t>
            </a:r>
            <a:r>
              <a:rPr lang="en-US" sz="2000" b="1" dirty="0">
                <a:effectLst/>
                <a:latin typeface="Arial" panose="020B0604020202020204" pitchFamily="34" charset="0"/>
                <a:ea typeface="Times New Roman" panose="02020603050405020304" pitchFamily="18" charset="0"/>
              </a:rPr>
              <a:t> </a:t>
            </a:r>
            <a:r>
              <a:rPr lang="en-US" sz="2000" b="1" dirty="0">
                <a:solidFill>
                  <a:schemeClr val="tx1"/>
                </a:solidFill>
                <a:latin typeface="Arial" panose="020B0604020202020204" pitchFamily="34" charset="0"/>
                <a:cs typeface="Arial" panose="020B0604020202020204" pitchFamily="34" charset="0"/>
              </a:rPr>
              <a:t>Screening mammography breast cancer detection dataset composed of: </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54713 files    </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size of 314.72gb </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roughly 8,000 patients in the hidden test set (there are usually but not always 4 images per patient).</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Contains the following labels:</a:t>
            </a:r>
          </a:p>
          <a:p>
            <a:pPr lvl="2" algn="l" rtl="0">
              <a:buSzPct val="10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cancer - Whether or not the breast was positive for malignant cancer.</a:t>
            </a:r>
          </a:p>
          <a:p>
            <a:pPr lvl="2" algn="l" rtl="0">
              <a:buSzPct val="10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invasive - If the breast is positive for cancer, whether or not the cancer proved to be invasive. </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E1D72B9D-6FC6-6019-2A48-7B9DC1534D5F}"/>
              </a:ext>
            </a:extLst>
          </p:cNvPr>
          <p:cNvSpPr txBox="1">
            <a:spLocks/>
          </p:cNvSpPr>
          <p:nvPr/>
        </p:nvSpPr>
        <p:spPr>
          <a:xfrm>
            <a:off x="11059928" y="6498581"/>
            <a:ext cx="683339" cy="35941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15</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6343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RSNA</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מציין מיקום תוכן 8">
            <a:extLst>
              <a:ext uri="{FF2B5EF4-FFF2-40B4-BE49-F238E27FC236}">
                <a16:creationId xmlns:a16="http://schemas.microsoft.com/office/drawing/2014/main" id="{9747C6C9-4DC3-A104-9E09-E34F6EE79369}"/>
              </a:ext>
            </a:extLst>
          </p:cNvPr>
          <p:cNvPicPr>
            <a:picLocks noGrp="1" noChangeAspect="1"/>
          </p:cNvPicPr>
          <p:nvPr>
            <p:ph idx="1"/>
          </p:nvPr>
        </p:nvPicPr>
        <p:blipFill>
          <a:blip r:embed="rId2"/>
          <a:stretch>
            <a:fillRect/>
          </a:stretch>
        </p:blipFill>
        <p:spPr>
          <a:xfrm>
            <a:off x="1479319" y="1170792"/>
            <a:ext cx="9359697" cy="5116106"/>
          </a:xfrm>
        </p:spPr>
      </p:pic>
      <p:sp>
        <p:nvSpPr>
          <p:cNvPr id="3" name="מציין מיקום של מספר שקופית 1">
            <a:extLst>
              <a:ext uri="{FF2B5EF4-FFF2-40B4-BE49-F238E27FC236}">
                <a16:creationId xmlns:a16="http://schemas.microsoft.com/office/drawing/2014/main" id="{356378E0-FDA0-D3BF-7139-5E61EC8138ED}"/>
              </a:ext>
            </a:extLst>
          </p:cNvPr>
          <p:cNvSpPr txBox="1">
            <a:spLocks/>
          </p:cNvSpPr>
          <p:nvPr/>
        </p:nvSpPr>
        <p:spPr>
          <a:xfrm>
            <a:off x="11059927"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16</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9142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Researched hyperparameters</a:t>
            </a: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04447" y="1360080"/>
            <a:ext cx="9819603" cy="4833552"/>
          </a:xfrm>
        </p:spPr>
        <p:txBody>
          <a:bodyPr>
            <a:normAutofit lnSpcReduction="10000"/>
          </a:bodyPr>
          <a:lstStyle/>
          <a:p>
            <a:pPr algn="l" rtl="0">
              <a:buSzPct val="120000"/>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Learning rate </a:t>
            </a:r>
            <a:r>
              <a:rPr lang="en-US" sz="2000" dirty="0">
                <a:solidFill>
                  <a:schemeClr val="tx1"/>
                </a:solidFill>
                <a:latin typeface="Arial" panose="020B0604020202020204" pitchFamily="34" charset="0"/>
                <a:cs typeface="Arial" panose="020B0604020202020204" pitchFamily="34" charset="0"/>
              </a:rPr>
              <a:t>{0.1 – 0.000001}, learning rate determines the step size at each iteration while moving toward a minimum of a loss function.</a:t>
            </a:r>
          </a:p>
          <a:p>
            <a:pPr marL="0" indent="0" algn="l" rtl="0">
              <a:buSzPct val="120000"/>
              <a:buNone/>
            </a:pPr>
            <a:endParaRPr lang="en-US" sz="2000" dirty="0">
              <a:solidFill>
                <a:schemeClr val="tx1"/>
              </a:solidFill>
              <a:latin typeface="Arial" panose="020B0604020202020204" pitchFamily="34" charset="0"/>
              <a:cs typeface="Arial" panose="020B0604020202020204" pitchFamily="34" charset="0"/>
            </a:endParaRPr>
          </a:p>
          <a:p>
            <a:pPr algn="l" rtl="0">
              <a:buSzPct val="120000"/>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Epochs</a:t>
            </a:r>
            <a:r>
              <a:rPr lang="en-US" sz="2000" dirty="0">
                <a:solidFill>
                  <a:schemeClr val="tx1"/>
                </a:solidFill>
                <a:latin typeface="Arial" panose="020B0604020202020204" pitchFamily="34" charset="0"/>
                <a:cs typeface="Arial" panose="020B0604020202020204" pitchFamily="34" charset="0"/>
              </a:rPr>
              <a:t> {10, 50, 250},  specifies the number of epochs or full passes of the entire training dataset through the algorithm’s training or learning process.</a:t>
            </a:r>
          </a:p>
          <a:p>
            <a:pPr marL="0" indent="0" algn="l" rtl="0">
              <a:buSzPct val="120000"/>
              <a:buNone/>
            </a:pPr>
            <a:endParaRPr lang="en-US" sz="2000" dirty="0">
              <a:solidFill>
                <a:schemeClr val="tx1"/>
              </a:solidFill>
              <a:latin typeface="Arial" panose="020B0604020202020204" pitchFamily="34" charset="0"/>
              <a:cs typeface="Arial" panose="020B0604020202020204" pitchFamily="34" charset="0"/>
            </a:endParaRPr>
          </a:p>
          <a:p>
            <a:pPr algn="l" rtl="0">
              <a:buSzPct val="120000"/>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Batch size </a:t>
            </a:r>
            <a:r>
              <a:rPr lang="en-US" sz="2000" dirty="0">
                <a:solidFill>
                  <a:schemeClr val="tx1"/>
                </a:solidFill>
                <a:latin typeface="Arial" panose="020B0604020202020204" pitchFamily="34" charset="0"/>
                <a:cs typeface="Arial" panose="020B0604020202020204" pitchFamily="34" charset="0"/>
              </a:rPr>
              <a:t>{32, 64}, batch size is the number of samples that are passed through the model before the model is updated. The size of a batch must be less than the number of samples in the training dataset.</a:t>
            </a:r>
          </a:p>
          <a:p>
            <a:pPr marL="0" indent="0" algn="l" rtl="0">
              <a:buSzPct val="120000"/>
              <a:buNone/>
            </a:pPr>
            <a:endParaRPr lang="en-US" sz="2000" dirty="0">
              <a:solidFill>
                <a:schemeClr val="tx1"/>
              </a:solidFill>
              <a:latin typeface="Arial" panose="020B0604020202020204" pitchFamily="34" charset="0"/>
              <a:cs typeface="Arial" panose="020B0604020202020204" pitchFamily="34" charset="0"/>
            </a:endParaRPr>
          </a:p>
          <a:p>
            <a:pPr algn="l" rtl="0">
              <a:buSzPct val="120000"/>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Dropout</a:t>
            </a:r>
            <a:r>
              <a:rPr lang="en-US" sz="2000" dirty="0">
                <a:solidFill>
                  <a:schemeClr val="tx1"/>
                </a:solidFill>
                <a:latin typeface="Arial" panose="020B0604020202020204" pitchFamily="34" charset="0"/>
                <a:cs typeface="Arial" panose="020B0604020202020204" pitchFamily="34" charset="0"/>
              </a:rPr>
              <a:t> {0.2-0.5} Dropout is a technique where randomly selected neurons are ignored during training. They are “dropped out” randomly. Dropout helps combat overfitting of the model</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26183483-AE2E-7DA4-F844-431F2B8F2832}"/>
              </a:ext>
            </a:extLst>
          </p:cNvPr>
          <p:cNvSpPr txBox="1">
            <a:spLocks/>
          </p:cNvSpPr>
          <p:nvPr/>
        </p:nvSpPr>
        <p:spPr>
          <a:xfrm>
            <a:off x="11059927"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17</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9272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Diagrams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809E897D-B03D-6F2E-2224-1A10EB4A0B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9768" y="1532965"/>
            <a:ext cx="6723775" cy="5234450"/>
          </a:xfrm>
          <a:prstGeom prst="rect">
            <a:avLst/>
          </a:prstGeom>
        </p:spPr>
      </p:pic>
      <p:pic>
        <p:nvPicPr>
          <p:cNvPr id="5" name="Picture 4">
            <a:extLst>
              <a:ext uri="{FF2B5EF4-FFF2-40B4-BE49-F238E27FC236}">
                <a16:creationId xmlns:a16="http://schemas.microsoft.com/office/drawing/2014/main" id="{79073C6F-B326-E14D-0AA2-F0C25740C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795" y="1598821"/>
            <a:ext cx="4031070" cy="4823025"/>
          </a:xfrm>
          <a:prstGeom prst="rect">
            <a:avLst/>
          </a:prstGeom>
        </p:spPr>
      </p:pic>
      <p:sp>
        <p:nvSpPr>
          <p:cNvPr id="6" name="TextBox 5">
            <a:extLst>
              <a:ext uri="{FF2B5EF4-FFF2-40B4-BE49-F238E27FC236}">
                <a16:creationId xmlns:a16="http://schemas.microsoft.com/office/drawing/2014/main" id="{4AB84E7F-073E-4B15-BC83-DDA0EE333F04}"/>
              </a:ext>
            </a:extLst>
          </p:cNvPr>
          <p:cNvSpPr txBox="1"/>
          <p:nvPr/>
        </p:nvSpPr>
        <p:spPr>
          <a:xfrm>
            <a:off x="980501" y="1198711"/>
            <a:ext cx="3773510" cy="400110"/>
          </a:xfrm>
          <a:prstGeom prst="rect">
            <a:avLst/>
          </a:prstGeom>
          <a:noFill/>
        </p:spPr>
        <p:txBody>
          <a:bodyPr wrap="square" rtlCol="1">
            <a:spAutoFit/>
          </a:bodyPr>
          <a:lstStyle/>
          <a:p>
            <a:r>
              <a:rPr lang="en-US" sz="2000" b="1" dirty="0">
                <a:latin typeface="Arial" panose="020B0604020202020204" pitchFamily="34" charset="0"/>
                <a:cs typeface="Arial" panose="020B0604020202020204" pitchFamily="34" charset="0"/>
              </a:rPr>
              <a:t>      Flowchart diagram:</a:t>
            </a:r>
            <a:endParaRPr lang="he-IL" sz="20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AE0A272-21DA-E1AC-76FB-7E6607441349}"/>
              </a:ext>
            </a:extLst>
          </p:cNvPr>
          <p:cNvSpPr txBox="1"/>
          <p:nvPr/>
        </p:nvSpPr>
        <p:spPr>
          <a:xfrm>
            <a:off x="7699283" y="1199153"/>
            <a:ext cx="3773510" cy="400110"/>
          </a:xfrm>
          <a:prstGeom prst="rect">
            <a:avLst/>
          </a:prstGeom>
          <a:noFill/>
        </p:spPr>
        <p:txBody>
          <a:bodyPr wrap="square" rtlCol="1">
            <a:spAutoFit/>
          </a:bodyPr>
          <a:lstStyle/>
          <a:p>
            <a:r>
              <a:rPr lang="en-US" sz="2000" b="1" dirty="0">
                <a:latin typeface="Arial" panose="020B0604020202020204" pitchFamily="34" charset="0"/>
                <a:cs typeface="Arial" panose="020B0604020202020204" pitchFamily="34" charset="0"/>
              </a:rPr>
              <a:t>Sequence diagram:</a:t>
            </a:r>
            <a:endParaRPr lang="he-IL" sz="2000" b="1" dirty="0">
              <a:latin typeface="Arial" panose="020B0604020202020204" pitchFamily="34" charset="0"/>
              <a:cs typeface="Arial" panose="020B0604020202020204" pitchFamily="34" charset="0"/>
            </a:endParaRPr>
          </a:p>
        </p:txBody>
      </p:sp>
      <p:sp>
        <p:nvSpPr>
          <p:cNvPr id="7" name="מציין מיקום של מספר שקופית 1">
            <a:extLst>
              <a:ext uri="{FF2B5EF4-FFF2-40B4-BE49-F238E27FC236}">
                <a16:creationId xmlns:a16="http://schemas.microsoft.com/office/drawing/2014/main" id="{FABBD92E-9872-BF6C-18A4-42B53AFE63B3}"/>
              </a:ext>
            </a:extLst>
          </p:cNvPr>
          <p:cNvSpPr txBox="1">
            <a:spLocks/>
          </p:cNvSpPr>
          <p:nvPr/>
        </p:nvSpPr>
        <p:spPr>
          <a:xfrm>
            <a:off x="10983151"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18</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2609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GUI </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a16="http://schemas.microsoft.com/office/drawing/2014/main" id="{F925EFE4-BC37-B878-83A7-877CCA701E5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2791" y="1136053"/>
            <a:ext cx="7555001" cy="5422202"/>
          </a:xfrm>
          <a:prstGeom prst="rect">
            <a:avLst/>
          </a:prstGeom>
          <a:noFill/>
          <a:ln>
            <a:noFill/>
          </a:ln>
        </p:spPr>
      </p:pic>
      <p:sp>
        <p:nvSpPr>
          <p:cNvPr id="4" name="מציין מיקום של מספר שקופית 1">
            <a:extLst>
              <a:ext uri="{FF2B5EF4-FFF2-40B4-BE49-F238E27FC236}">
                <a16:creationId xmlns:a16="http://schemas.microsoft.com/office/drawing/2014/main" id="{31BF610A-6ED5-07A8-EA45-FFCEB86310E6}"/>
              </a:ext>
            </a:extLst>
          </p:cNvPr>
          <p:cNvSpPr txBox="1">
            <a:spLocks/>
          </p:cNvSpPr>
          <p:nvPr/>
        </p:nvSpPr>
        <p:spPr>
          <a:xfrm>
            <a:off x="10949096"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19</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10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565322" y="467932"/>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Table of Contents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277677" y="1511909"/>
            <a:ext cx="9624915" cy="5185925"/>
          </a:xfrm>
        </p:spPr>
        <p:txBody>
          <a:bodyPr numCol="1">
            <a:normAutofit fontScale="92500" lnSpcReduction="20000"/>
          </a:bodyPr>
          <a:lstStyle/>
          <a:p>
            <a:pPr algn="l" rtl="0">
              <a:buFont typeface="+mj-lt"/>
              <a:buAutoNum type="arabicPeriod"/>
            </a:pPr>
            <a:r>
              <a:rPr lang="en-US" sz="1700" b="1" dirty="0">
                <a:latin typeface="Arial" panose="020B0604020202020204" pitchFamily="34" charset="0"/>
                <a:cs typeface="Arial" panose="020B0604020202020204" pitchFamily="34" charset="0"/>
              </a:rPr>
              <a:t>Introduction</a:t>
            </a:r>
          </a:p>
          <a:p>
            <a:pPr algn="l" rtl="0">
              <a:buFont typeface="+mj-lt"/>
              <a:buAutoNum type="arabicPeriod"/>
            </a:pPr>
            <a:r>
              <a:rPr lang="en-US" sz="1700" b="1" dirty="0">
                <a:latin typeface="Arial" panose="020B0604020202020204" pitchFamily="34" charset="0"/>
                <a:cs typeface="Arial" panose="020B0604020202020204" pitchFamily="34" charset="0"/>
              </a:rPr>
              <a:t>Breast cancer as of today</a:t>
            </a:r>
          </a:p>
          <a:p>
            <a:pPr algn="l" rtl="0">
              <a:buFont typeface="+mj-lt"/>
              <a:buAutoNum type="arabicPeriod"/>
            </a:pPr>
            <a:r>
              <a:rPr lang="en-US" sz="1700" b="1" dirty="0">
                <a:latin typeface="Arial" panose="020B0604020202020204" pitchFamily="34" charset="0"/>
                <a:cs typeface="Arial" panose="020B0604020202020204" pitchFamily="34" charset="0"/>
                <a:sym typeface="Arial"/>
              </a:rPr>
              <a:t>Motivation</a:t>
            </a:r>
          </a:p>
          <a:p>
            <a:pPr algn="l" rtl="0">
              <a:buFont typeface="+mj-lt"/>
              <a:buAutoNum type="arabicPeriod"/>
            </a:pPr>
            <a:r>
              <a:rPr lang="en-US" sz="1700" b="1" dirty="0">
                <a:latin typeface="Arial" panose="020B0604020202020204" pitchFamily="34" charset="0"/>
                <a:cs typeface="Arial" panose="020B0604020202020204" pitchFamily="34" charset="0"/>
                <a:sym typeface="Arial"/>
              </a:rPr>
              <a:t>Approach to solution</a:t>
            </a:r>
          </a:p>
          <a:p>
            <a:pPr algn="l" rtl="0">
              <a:buFont typeface="+mj-lt"/>
              <a:buAutoNum type="arabicPeriod"/>
            </a:pPr>
            <a:r>
              <a:rPr lang="en-US" sz="1700" b="1" dirty="0">
                <a:latin typeface="Arial" panose="020B0604020202020204" pitchFamily="34" charset="0"/>
                <a:cs typeface="Arial" panose="020B0604020202020204" pitchFamily="34" charset="0"/>
              </a:rPr>
              <a:t>CNN</a:t>
            </a:r>
          </a:p>
          <a:p>
            <a:pPr algn="l" rtl="0">
              <a:buFont typeface="+mj-lt"/>
              <a:buAutoNum type="arabicPeriod"/>
            </a:pPr>
            <a:r>
              <a:rPr lang="en-US" sz="1700" b="1" dirty="0">
                <a:latin typeface="Arial" panose="020B0604020202020204" pitchFamily="34" charset="0"/>
                <a:cs typeface="Arial" panose="020B0604020202020204" pitchFamily="34" charset="0"/>
              </a:rPr>
              <a:t>DenseNet</a:t>
            </a:r>
          </a:p>
          <a:p>
            <a:pPr algn="l" rtl="0">
              <a:buFont typeface="+mj-lt"/>
              <a:buAutoNum type="arabicPeriod"/>
            </a:pPr>
            <a:r>
              <a:rPr lang="en-US" sz="1700" b="1" dirty="0">
                <a:latin typeface="Arial" panose="020B0604020202020204" pitchFamily="34" charset="0"/>
                <a:cs typeface="Arial" panose="020B0604020202020204" pitchFamily="34" charset="0"/>
              </a:rPr>
              <a:t>Inception V4</a:t>
            </a:r>
          </a:p>
          <a:p>
            <a:pPr algn="l" rtl="0">
              <a:lnSpc>
                <a:spcPct val="120000"/>
              </a:lnSpc>
              <a:buFont typeface="+mj-lt"/>
              <a:buAutoNum type="arabicPeriod"/>
            </a:pPr>
            <a:r>
              <a:rPr lang="en-US" sz="1700" b="1" dirty="0">
                <a:latin typeface="Arial" panose="020B0604020202020204" pitchFamily="34" charset="0"/>
                <a:cs typeface="Arial" panose="020B0604020202020204" pitchFamily="34" charset="0"/>
              </a:rPr>
              <a:t>Datasets:  </a:t>
            </a:r>
          </a:p>
          <a:p>
            <a:pPr lvl="1" algn="l" rtl="0">
              <a:lnSpc>
                <a:spcPct val="120000"/>
              </a:lnSpc>
              <a:buSzPct val="120000"/>
              <a:buFont typeface="Arial" panose="020B0604020202020204" pitchFamily="34" charset="0"/>
              <a:buChar char="•"/>
            </a:pPr>
            <a:r>
              <a:rPr lang="en-US" sz="1300" b="1" dirty="0" err="1">
                <a:latin typeface="Arial" panose="020B0604020202020204" pitchFamily="34" charset="0"/>
                <a:cs typeface="Arial" panose="020B0604020202020204" pitchFamily="34" charset="0"/>
              </a:rPr>
              <a:t>BreakHis</a:t>
            </a:r>
            <a:endParaRPr lang="en-US" sz="1300" b="1" dirty="0">
              <a:latin typeface="Arial" panose="020B0604020202020204" pitchFamily="34" charset="0"/>
              <a:cs typeface="Arial" panose="020B0604020202020204" pitchFamily="34" charset="0"/>
            </a:endParaRPr>
          </a:p>
          <a:p>
            <a:pPr lvl="1" algn="l" rtl="0">
              <a:lnSpc>
                <a:spcPct val="120000"/>
              </a:lnSpc>
              <a:buSzPct val="120000"/>
              <a:buFont typeface="Arial" panose="020B0604020202020204" pitchFamily="34" charset="0"/>
              <a:buChar char="•"/>
            </a:pPr>
            <a:r>
              <a:rPr lang="en-US" sz="1300" b="1" dirty="0">
                <a:latin typeface="Arial" panose="020B0604020202020204" pitchFamily="34" charset="0"/>
                <a:cs typeface="Arial" panose="020B0604020202020204" pitchFamily="34" charset="0"/>
              </a:rPr>
              <a:t>RSNA</a:t>
            </a:r>
          </a:p>
          <a:p>
            <a:pPr algn="l" rtl="0">
              <a:lnSpc>
                <a:spcPct val="120000"/>
              </a:lnSpc>
              <a:buFont typeface="+mj-lt"/>
              <a:buAutoNum type="arabicPeriod"/>
            </a:pPr>
            <a:r>
              <a:rPr lang="en-US" sz="1700" b="1" dirty="0">
                <a:latin typeface="Arial" panose="020B0604020202020204" pitchFamily="34" charset="0"/>
                <a:cs typeface="Arial" panose="020B0604020202020204" pitchFamily="34" charset="0"/>
              </a:rPr>
              <a:t>Researched hyperparameters</a:t>
            </a:r>
          </a:p>
          <a:p>
            <a:pPr algn="l" rtl="0">
              <a:buFont typeface="+mj-lt"/>
              <a:buAutoNum type="arabicPeriod"/>
            </a:pPr>
            <a:r>
              <a:rPr lang="en-US" sz="1700" b="1" dirty="0">
                <a:latin typeface="Arial" panose="020B0604020202020204" pitchFamily="34" charset="0"/>
                <a:cs typeface="Arial" panose="020B0604020202020204" pitchFamily="34" charset="0"/>
              </a:rPr>
              <a:t>Diagrams</a:t>
            </a:r>
          </a:p>
          <a:p>
            <a:pPr algn="l" rtl="0">
              <a:buFont typeface="+mj-lt"/>
              <a:buAutoNum type="arabicPeriod"/>
            </a:pPr>
            <a:r>
              <a:rPr lang="en-US" sz="1700" b="1" dirty="0">
                <a:latin typeface="Arial" panose="020B0604020202020204" pitchFamily="34" charset="0"/>
                <a:cs typeface="Arial" panose="020B0604020202020204" pitchFamily="34" charset="0"/>
              </a:rPr>
              <a:t>GUI</a:t>
            </a:r>
          </a:p>
          <a:p>
            <a:pPr algn="l" rtl="0">
              <a:buFont typeface="+mj-lt"/>
              <a:buAutoNum type="arabicPeriod"/>
            </a:pPr>
            <a:r>
              <a:rPr lang="en-US" sz="1700" b="1" dirty="0">
                <a:latin typeface="Arial" panose="020B0604020202020204" pitchFamily="34" charset="0"/>
                <a:cs typeface="Arial" panose="020B0604020202020204" pitchFamily="34" charset="0"/>
              </a:rPr>
              <a:t>Evaluation</a:t>
            </a:r>
            <a:br>
              <a:rPr lang="en-US" sz="1700" b="1" dirty="0">
                <a:latin typeface="Arial" panose="020B0604020202020204" pitchFamily="34" charset="0"/>
                <a:cs typeface="Arial" panose="020B0604020202020204" pitchFamily="34" charset="0"/>
              </a:rPr>
            </a:br>
            <a:br>
              <a:rPr lang="en-US" sz="1700" b="1" dirty="0">
                <a:latin typeface="Arial" panose="020B0604020202020204" pitchFamily="34" charset="0"/>
                <a:cs typeface="Arial" panose="020B0604020202020204" pitchFamily="34" charset="0"/>
              </a:rPr>
            </a:br>
            <a:endParaRPr lang="en-US" sz="1700" b="1" dirty="0">
              <a:latin typeface="Arial" panose="020B0604020202020204" pitchFamily="34" charset="0"/>
              <a:cs typeface="Arial" panose="020B0604020202020204" pitchFamily="34" charset="0"/>
            </a:endParaRPr>
          </a:p>
          <a:p>
            <a:pPr algn="l" rtl="0">
              <a:buFont typeface="+mj-lt"/>
              <a:buAutoNum type="arabicPeriod"/>
            </a:pPr>
            <a:endParaRPr lang="he-IL" dirty="0"/>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D522F67-9129-1815-52B0-D4FA9E0B791E}"/>
              </a:ext>
            </a:extLst>
          </p:cNvPr>
          <p:cNvSpPr txBox="1">
            <a:spLocks/>
          </p:cNvSpPr>
          <p:nvPr/>
        </p:nvSpPr>
        <p:spPr>
          <a:xfrm>
            <a:off x="10981260" y="6515271"/>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2</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9262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726308" y="310425"/>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Evaluation </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F7CD6FCD-A193-02A2-4821-2709BD0D58ED}"/>
              </a:ext>
            </a:extLst>
          </p:cNvPr>
          <p:cNvGraphicFramePr>
            <a:graphicFrameLocks noGrp="1"/>
          </p:cNvGraphicFramePr>
          <p:nvPr>
            <p:extLst>
              <p:ext uri="{D42A27DB-BD31-4B8C-83A1-F6EECF244321}">
                <p14:modId xmlns:p14="http://schemas.microsoft.com/office/powerpoint/2010/main" val="1912686403"/>
              </p:ext>
            </p:extLst>
          </p:nvPr>
        </p:nvGraphicFramePr>
        <p:xfrm>
          <a:off x="2096625" y="1054539"/>
          <a:ext cx="7998750" cy="5049827"/>
        </p:xfrm>
        <a:graphic>
          <a:graphicData uri="http://schemas.openxmlformats.org/drawingml/2006/table">
            <a:tbl>
              <a:tblPr firstRow="1" firstCol="1" bandRow="1">
                <a:tableStyleId>{5C22544A-7EE6-4342-B048-85BDC9FD1C3A}</a:tableStyleId>
              </a:tblPr>
              <a:tblGrid>
                <a:gridCol w="614378">
                  <a:extLst>
                    <a:ext uri="{9D8B030D-6E8A-4147-A177-3AD203B41FA5}">
                      <a16:colId xmlns:a16="http://schemas.microsoft.com/office/drawing/2014/main" val="2765099700"/>
                    </a:ext>
                  </a:extLst>
                </a:gridCol>
                <a:gridCol w="4062882">
                  <a:extLst>
                    <a:ext uri="{9D8B030D-6E8A-4147-A177-3AD203B41FA5}">
                      <a16:colId xmlns:a16="http://schemas.microsoft.com/office/drawing/2014/main" val="4226056660"/>
                    </a:ext>
                  </a:extLst>
                </a:gridCol>
                <a:gridCol w="3321490">
                  <a:extLst>
                    <a:ext uri="{9D8B030D-6E8A-4147-A177-3AD203B41FA5}">
                      <a16:colId xmlns:a16="http://schemas.microsoft.com/office/drawing/2014/main" val="811448435"/>
                    </a:ext>
                  </a:extLst>
                </a:gridCol>
              </a:tblGrid>
              <a:tr h="283883">
                <a:tc>
                  <a:txBody>
                    <a:bodyPr/>
                    <a:lstStyle/>
                    <a:p>
                      <a:pPr algn="l" fontAlgn="base">
                        <a:lnSpc>
                          <a:spcPct val="150000"/>
                        </a:lnSpc>
                      </a:pPr>
                      <a:r>
                        <a:rPr lang="en-US" sz="1400" b="1" dirty="0">
                          <a:effectLst/>
                          <a:cs typeface="+mj-cs"/>
                        </a:rPr>
                        <a:t>Case</a:t>
                      </a:r>
                      <a:endParaRPr lang="en-US" sz="14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400" b="1" dirty="0">
                          <a:effectLst/>
                          <a:cs typeface="+mj-cs"/>
                        </a:rPr>
                        <a:t>Case test</a:t>
                      </a:r>
                      <a:endParaRPr lang="en-US" sz="14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400" b="1" dirty="0">
                          <a:effectLst/>
                          <a:cs typeface="+mj-cs"/>
                        </a:rPr>
                        <a:t>Result</a:t>
                      </a:r>
                      <a:endParaRPr lang="en-US" sz="14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3341477212"/>
                  </a:ext>
                </a:extLst>
              </a:tr>
              <a:tr h="516013">
                <a:tc>
                  <a:txBody>
                    <a:bodyPr/>
                    <a:lstStyle/>
                    <a:p>
                      <a:pPr algn="l" fontAlgn="base">
                        <a:lnSpc>
                          <a:spcPct val="150000"/>
                        </a:lnSpc>
                      </a:pPr>
                      <a:r>
                        <a:rPr lang="en-US" sz="1200" b="1">
                          <a:effectLst/>
                          <a:cs typeface="+mj-cs"/>
                        </a:rPr>
                        <a:t>1</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Trying to predict without an image loaded</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Error message:</a:t>
                      </a:r>
                      <a:br>
                        <a:rPr lang="en-US" sz="1200" b="1" dirty="0">
                          <a:effectLst/>
                          <a:cs typeface="+mj-cs"/>
                        </a:rPr>
                      </a:br>
                      <a:r>
                        <a:rPr lang="en-US" sz="1200" b="1">
                          <a:effectLst/>
                          <a:cs typeface="+mj-cs"/>
                        </a:rPr>
                        <a:t>please load </a:t>
                      </a:r>
                      <a:r>
                        <a:rPr lang="en-US" sz="1200" b="1" dirty="0">
                          <a:effectLst/>
                          <a:cs typeface="+mj-cs"/>
                        </a:rPr>
                        <a:t>image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3527404370"/>
                  </a:ext>
                </a:extLst>
              </a:tr>
              <a:tr h="632389">
                <a:tc>
                  <a:txBody>
                    <a:bodyPr/>
                    <a:lstStyle/>
                    <a:p>
                      <a:pPr algn="l" fontAlgn="base">
                        <a:lnSpc>
                          <a:spcPct val="150000"/>
                        </a:lnSpc>
                      </a:pPr>
                      <a:r>
                        <a:rPr lang="en-US" sz="1200" b="1">
                          <a:effectLst/>
                          <a:cs typeface="+mj-cs"/>
                        </a:rPr>
                        <a:t>2</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Load image without choosing image type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Error message:</a:t>
                      </a:r>
                      <a:br>
                        <a:rPr lang="en-US" sz="1200" b="1" dirty="0">
                          <a:effectLst/>
                          <a:cs typeface="+mj-cs"/>
                        </a:rPr>
                      </a:br>
                      <a:r>
                        <a:rPr lang="en-US" sz="1200" b="1" dirty="0">
                          <a:effectLst/>
                          <a:cs typeface="+mj-cs"/>
                        </a:rPr>
                        <a:t>please choose image type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44448544"/>
                  </a:ext>
                </a:extLst>
              </a:tr>
              <a:tr h="516013">
                <a:tc>
                  <a:txBody>
                    <a:bodyPr/>
                    <a:lstStyle/>
                    <a:p>
                      <a:pPr algn="l" fontAlgn="base">
                        <a:lnSpc>
                          <a:spcPct val="150000"/>
                        </a:lnSpc>
                      </a:pPr>
                      <a:r>
                        <a:rPr lang="en-US" sz="1200" b="1">
                          <a:effectLst/>
                          <a:cs typeface="+mj-cs"/>
                        </a:rPr>
                        <a:t>3</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Load wrong image (wrong format)</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Error message: </a:t>
                      </a:r>
                    </a:p>
                    <a:p>
                      <a:pPr algn="l" fontAlgn="base">
                        <a:lnSpc>
                          <a:spcPct val="150000"/>
                        </a:lnSpc>
                      </a:pPr>
                      <a:r>
                        <a:rPr lang="en-US" sz="1200" b="1">
                          <a:effectLst/>
                          <a:cs typeface="+mj-cs"/>
                        </a:rPr>
                        <a:t>wrong format</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2277809733"/>
                  </a:ext>
                </a:extLst>
              </a:tr>
              <a:tr h="516013">
                <a:tc>
                  <a:txBody>
                    <a:bodyPr/>
                    <a:lstStyle/>
                    <a:p>
                      <a:pPr algn="l" fontAlgn="base">
                        <a:lnSpc>
                          <a:spcPct val="150000"/>
                        </a:lnSpc>
                      </a:pPr>
                      <a:r>
                        <a:rPr lang="en-US" sz="1200" b="1">
                          <a:effectLst/>
                          <a:cs typeface="+mj-cs"/>
                        </a:rPr>
                        <a:t>4</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Load correct image and choose type and architecture </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Image will appear on screen</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397737487"/>
                  </a:ext>
                </a:extLst>
              </a:tr>
              <a:tr h="516013">
                <a:tc>
                  <a:txBody>
                    <a:bodyPr/>
                    <a:lstStyle/>
                    <a:p>
                      <a:pPr algn="l" fontAlgn="base">
                        <a:lnSpc>
                          <a:spcPct val="150000"/>
                        </a:lnSpc>
                      </a:pPr>
                      <a:r>
                        <a:rPr lang="en-US" sz="1200" b="1" dirty="0">
                          <a:effectLst/>
                          <a:cs typeface="+mj-cs"/>
                        </a:rPr>
                        <a:t>5</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Try to submit with correct image and chosen type and architecture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Result message will appear on screen</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746144779"/>
                  </a:ext>
                </a:extLst>
              </a:tr>
              <a:tr h="632389">
                <a:tc>
                  <a:txBody>
                    <a:bodyPr/>
                    <a:lstStyle/>
                    <a:p>
                      <a:pPr algn="l" fontAlgn="base">
                        <a:lnSpc>
                          <a:spcPct val="150000"/>
                        </a:lnSpc>
                      </a:pPr>
                      <a:r>
                        <a:rPr lang="en-US" sz="1200" b="1" dirty="0">
                          <a:effectLst/>
                          <a:latin typeface="Calibri" panose="020F0502020204030204" pitchFamily="34" charset="0"/>
                          <a:ea typeface="Times New Roman" panose="02020603050405020304" pitchFamily="18" charset="0"/>
                          <a:cs typeface="+mj-cs"/>
                        </a:rPr>
                        <a:t>6</a:t>
                      </a:r>
                    </a:p>
                  </a:txBody>
                  <a:tcPr marL="48283" marR="48283" marT="0" marB="0"/>
                </a:tc>
                <a:tc>
                  <a:txBody>
                    <a:bodyPr/>
                    <a:lstStyle/>
                    <a:p>
                      <a:pPr algn="l" fontAlgn="base">
                        <a:lnSpc>
                          <a:spcPct val="150000"/>
                        </a:lnSpc>
                      </a:pPr>
                      <a:r>
                        <a:rPr lang="en-US" sz="1200" b="1">
                          <a:effectLst/>
                          <a:cs typeface="+mj-cs"/>
                        </a:rPr>
                        <a:t>Load Image with low resolution</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Result message with low predicted percentage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405524572"/>
                  </a:ext>
                </a:extLst>
              </a:tr>
              <a:tr h="788662">
                <a:tc>
                  <a:txBody>
                    <a:bodyPr/>
                    <a:lstStyle/>
                    <a:p>
                      <a:pPr algn="l" fontAlgn="base">
                        <a:lnSpc>
                          <a:spcPct val="150000"/>
                        </a:lnSpc>
                      </a:pPr>
                      <a:r>
                        <a:rPr lang="en-US" sz="1200" b="1" dirty="0">
                          <a:effectLst/>
                          <a:latin typeface="Calibri" panose="020F0502020204030204" pitchFamily="34" charset="0"/>
                          <a:ea typeface="Times New Roman" panose="02020603050405020304" pitchFamily="18" charset="0"/>
                          <a:cs typeface="+mj-cs"/>
                        </a:rPr>
                        <a:t>7</a:t>
                      </a:r>
                    </a:p>
                  </a:txBody>
                  <a:tcPr marL="48283" marR="48283" marT="0" marB="0"/>
                </a:tc>
                <a:tc>
                  <a:txBody>
                    <a:bodyPr/>
                    <a:lstStyle/>
                    <a:p>
                      <a:pPr algn="l" fontAlgn="base">
                        <a:lnSpc>
                          <a:spcPct val="150000"/>
                        </a:lnSpc>
                      </a:pPr>
                      <a:r>
                        <a:rPr lang="en-US" sz="1200" b="1">
                          <a:effectLst/>
                          <a:cs typeface="+mj-cs"/>
                        </a:rPr>
                        <a:t>Issue with loading the Image</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Error message: </a:t>
                      </a:r>
                    </a:p>
                    <a:p>
                      <a:pPr algn="l" fontAlgn="base">
                        <a:lnSpc>
                          <a:spcPct val="150000"/>
                        </a:lnSpc>
                      </a:pPr>
                      <a:r>
                        <a:rPr lang="en-US" sz="1200" b="1" dirty="0">
                          <a:effectLst/>
                          <a:cs typeface="+mj-cs"/>
                        </a:rPr>
                        <a:t>Can't load image,</a:t>
                      </a:r>
                    </a:p>
                    <a:p>
                      <a:pPr algn="l" fontAlgn="base">
                        <a:lnSpc>
                          <a:spcPct val="150000"/>
                        </a:lnSpc>
                      </a:pPr>
                      <a:r>
                        <a:rPr lang="en-US" sz="1200" b="1" dirty="0">
                          <a:effectLst/>
                          <a:cs typeface="+mj-cs"/>
                        </a:rPr>
                        <a:t>please try again</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644751861"/>
                  </a:ext>
                </a:extLst>
              </a:tr>
              <a:tr h="632389">
                <a:tc>
                  <a:txBody>
                    <a:bodyPr/>
                    <a:lstStyle/>
                    <a:p>
                      <a:pPr algn="l" fontAlgn="base">
                        <a:lnSpc>
                          <a:spcPct val="150000"/>
                        </a:lnSpc>
                      </a:pPr>
                      <a:r>
                        <a:rPr lang="en-US" sz="1200" b="1" dirty="0">
                          <a:effectLst/>
                          <a:latin typeface="Calibri" panose="020F0502020204030204" pitchFamily="34" charset="0"/>
                          <a:ea typeface="Times New Roman" panose="02020603050405020304" pitchFamily="18" charset="0"/>
                          <a:cs typeface="+mj-cs"/>
                        </a:rPr>
                        <a:t>8</a:t>
                      </a:r>
                    </a:p>
                  </a:txBody>
                  <a:tcPr marL="48283" marR="48283" marT="0" marB="0"/>
                </a:tc>
                <a:tc>
                  <a:txBody>
                    <a:bodyPr/>
                    <a:lstStyle/>
                    <a:p>
                      <a:pPr algn="l" fontAlgn="base">
                        <a:lnSpc>
                          <a:spcPct val="150000"/>
                        </a:lnSpc>
                      </a:pPr>
                      <a:r>
                        <a:rPr lang="en-US" sz="1200" b="1" dirty="0">
                          <a:effectLst/>
                          <a:cs typeface="+mj-cs"/>
                        </a:rPr>
                        <a:t>Low predict percentage (93%&lt;)</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Warning message:</a:t>
                      </a:r>
                    </a:p>
                    <a:p>
                      <a:pPr algn="l" fontAlgn="base">
                        <a:lnSpc>
                          <a:spcPct val="150000"/>
                        </a:lnSpc>
                      </a:pPr>
                      <a:r>
                        <a:rPr lang="en-US" sz="1200" b="1" dirty="0">
                          <a:effectLst/>
                          <a:cs typeface="+mj-cs"/>
                        </a:rPr>
                        <a:t>Predicted result is not accurate.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3499168863"/>
                  </a:ext>
                </a:extLst>
              </a:tr>
            </a:tbl>
          </a:graphicData>
        </a:graphic>
      </p:graphicFrame>
      <p:sp>
        <p:nvSpPr>
          <p:cNvPr id="5" name="מציין מיקום של מספר שקופית 1">
            <a:extLst>
              <a:ext uri="{FF2B5EF4-FFF2-40B4-BE49-F238E27FC236}">
                <a16:creationId xmlns:a16="http://schemas.microsoft.com/office/drawing/2014/main" id="{16580572-979A-EE00-FA1C-EAF9FED6E1E1}"/>
              </a:ext>
            </a:extLst>
          </p:cNvPr>
          <p:cNvSpPr txBox="1">
            <a:spLocks/>
          </p:cNvSpPr>
          <p:nvPr/>
        </p:nvSpPr>
        <p:spPr>
          <a:xfrm>
            <a:off x="10962277"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20</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4434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16580572-979A-EE00-FA1C-EAF9FED6E1E1}"/>
              </a:ext>
            </a:extLst>
          </p:cNvPr>
          <p:cNvSpPr txBox="1">
            <a:spLocks/>
          </p:cNvSpPr>
          <p:nvPr/>
        </p:nvSpPr>
        <p:spPr>
          <a:xfrm>
            <a:off x="10962277"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21</a:t>
            </a:fld>
            <a:endParaRPr lang="he-IL" sz="10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92A82912-0FB4-7C5C-28CC-9996A0AE8804}"/>
              </a:ext>
            </a:extLst>
          </p:cNvPr>
          <p:cNvPicPr>
            <a:picLocks noChangeAspect="1"/>
          </p:cNvPicPr>
          <p:nvPr/>
        </p:nvPicPr>
        <p:blipFill>
          <a:blip r:embed="rId2"/>
          <a:stretch>
            <a:fillRect/>
          </a:stretch>
        </p:blipFill>
        <p:spPr>
          <a:xfrm>
            <a:off x="940247" y="735806"/>
            <a:ext cx="10760493" cy="5487797"/>
          </a:xfrm>
          <a:prstGeom prst="rect">
            <a:avLst/>
          </a:prstGeom>
        </p:spPr>
      </p:pic>
    </p:spTree>
    <p:extLst>
      <p:ext uri="{BB962C8B-B14F-4D97-AF65-F5344CB8AC3E}">
        <p14:creationId xmlns:p14="http://schemas.microsoft.com/office/powerpoint/2010/main" val="324025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797665" y="209947"/>
            <a:ext cx="9776551" cy="1738689"/>
          </a:xfrm>
        </p:spPr>
        <p:txBody>
          <a:bodyPr>
            <a:normAutofit fontScale="90000"/>
          </a:bodyPr>
          <a:lstStyle/>
          <a:p>
            <a:pPr algn="ctr" rtl="0"/>
            <a:r>
              <a:rPr lang="en-US" sz="4000" dirty="0">
                <a:latin typeface="Arial" panose="020B0604020202020204" pitchFamily="34" charset="0"/>
                <a:cs typeface="Arial" panose="020B0604020202020204" pitchFamily="34" charset="0"/>
              </a:rPr>
              <a:t>breast cancer cells classification using CNN on histopathology and mammography imaging </a:t>
            </a:r>
            <a:r>
              <a:rPr lang="en-US" sz="4000" b="1" dirty="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Introduction</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438362" y="2030025"/>
            <a:ext cx="9819603" cy="4365738"/>
          </a:xfrm>
        </p:spPr>
        <p:txBody>
          <a:bodyPr>
            <a:normAutofit/>
          </a:bodyPr>
          <a:lstStyle/>
          <a:p>
            <a:pPr marL="0" indent="0" algn="l" rtl="0">
              <a:lnSpc>
                <a:spcPct val="150000"/>
              </a:lnSpc>
              <a:buNone/>
            </a:pPr>
            <a:r>
              <a:rPr lang="en-US" sz="2000" dirty="0">
                <a:solidFill>
                  <a:schemeClr val="tx1"/>
                </a:solidFill>
                <a:latin typeface="Arial" panose="020B0604020202020204" pitchFamily="34" charset="0"/>
                <a:cs typeface="Arial" panose="020B0604020202020204" pitchFamily="34" charset="0"/>
              </a:rPr>
              <a:t>Breast cancer is the second most diagnosed cancer worldwide. </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Breast cancer occurs in four main types: normal, benign, in-situ cancer and invasive cancer. </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a:p>
            <a:pPr marL="0" indent="0" algn="l" rtl="0">
              <a:buNone/>
            </a:pPr>
            <a:endParaRPr lang="he-IL"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6C48F98-D4E0-F6B7-FC6F-78BA25EE1922}"/>
              </a:ext>
            </a:extLst>
          </p:cNvPr>
          <p:cNvSpPr>
            <a:spLocks noGrp="1"/>
          </p:cNvSpPr>
          <p:nvPr>
            <p:ph type="sldNum" sz="quarter" idx="12"/>
          </p:nvPr>
        </p:nvSpPr>
        <p:spPr>
          <a:xfrm>
            <a:off x="11014027" y="6477152"/>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3</a:t>
            </a:fld>
            <a:endParaRPr lang="he-IL" sz="1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D0C9643-665E-F2B1-3D4F-95B0ABE9D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7601" y="3303602"/>
            <a:ext cx="5968065" cy="3360020"/>
          </a:xfrm>
          <a:prstGeom prst="rect">
            <a:avLst/>
          </a:prstGeom>
        </p:spPr>
      </p:pic>
    </p:spTree>
    <p:extLst>
      <p:ext uri="{BB962C8B-B14F-4D97-AF65-F5344CB8AC3E}">
        <p14:creationId xmlns:p14="http://schemas.microsoft.com/office/powerpoint/2010/main" val="175279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797665" y="209947"/>
            <a:ext cx="9776551" cy="1738689"/>
          </a:xfrm>
        </p:spPr>
        <p:txBody>
          <a:bodyPr>
            <a:normAutofit fontScale="90000"/>
          </a:bodyPr>
          <a:lstStyle/>
          <a:p>
            <a:pPr algn="ctr" rtl="0"/>
            <a:r>
              <a:rPr lang="en-US" sz="4000" dirty="0">
                <a:latin typeface="Arial" panose="020B0604020202020204" pitchFamily="34" charset="0"/>
                <a:cs typeface="Arial" panose="020B0604020202020204" pitchFamily="34" charset="0"/>
              </a:rPr>
              <a:t>breast cancer cells classification using CNN on histopathology and mammography imaging </a:t>
            </a:r>
            <a:r>
              <a:rPr lang="en-US" sz="4000" b="1" dirty="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Introduction</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83130" y="1830331"/>
            <a:ext cx="9819603" cy="4365738"/>
          </a:xfrm>
        </p:spPr>
        <p:txBody>
          <a:bodyPr>
            <a:normAutofit/>
          </a:bodyPr>
          <a:lstStyle/>
          <a:p>
            <a:pPr marL="0" indent="0" algn="l" rtl="0">
              <a:buNone/>
            </a:pP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a:p>
            <a:pPr marL="0" indent="0" algn="l" rtl="0">
              <a:buNone/>
            </a:pPr>
            <a:r>
              <a:rPr lang="en-US" sz="2000" b="1" dirty="0">
                <a:solidFill>
                  <a:schemeClr val="tx1"/>
                </a:solidFill>
                <a:latin typeface="Arial" panose="020B0604020202020204" pitchFamily="34" charset="0"/>
                <a:cs typeface="Arial" panose="020B0604020202020204" pitchFamily="34" charset="0"/>
              </a:rPr>
              <a:t>Breast cancer can be diagnosed using several approaches, two of them:</a:t>
            </a:r>
          </a:p>
          <a:p>
            <a:pPr marL="0" indent="0" algn="l" rtl="0">
              <a:buNone/>
            </a:pPr>
            <a:endParaRPr lang="en-US" sz="2000" b="1" dirty="0">
              <a:solidFill>
                <a:schemeClr val="tx1"/>
              </a:solidFill>
              <a:latin typeface="Arial" panose="020B0604020202020204" pitchFamily="34" charset="0"/>
              <a:cs typeface="Arial" panose="020B0604020202020204" pitchFamily="34" charset="0"/>
            </a:endParaRPr>
          </a:p>
          <a:p>
            <a:pPr algn="l" rtl="0">
              <a:buSzPct val="12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Histopathology images, which are microscopic images of breast tissue that are extremely useful in early treatment of the cancer.  </a:t>
            </a:r>
          </a:p>
          <a:p>
            <a:pPr marL="0" indent="0" algn="l" rtl="0">
              <a:buSzPct val="120000"/>
              <a:buNone/>
            </a:pPr>
            <a:r>
              <a:rPr lang="en-US" sz="2000" dirty="0">
                <a:solidFill>
                  <a:schemeClr val="tx1"/>
                </a:solidFill>
                <a:latin typeface="Arial" panose="020B0604020202020204" pitchFamily="34" charset="0"/>
                <a:cs typeface="Arial" panose="020B0604020202020204" pitchFamily="34" charset="0"/>
              </a:rPr>
              <a:t>                                                                                                             </a:t>
            </a:r>
          </a:p>
          <a:p>
            <a:pPr algn="l" rtl="0">
              <a:buSzPct val="12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Mammography which is specialized medical imaging that uses a low-dose x-ray system to see inside the breasts. A mammography exam, called a mammogram, aids in the early detection and diagnosis of breast diseases in women.</a:t>
            </a:r>
          </a:p>
          <a:p>
            <a:pPr marL="0" indent="0" algn="l" rtl="0">
              <a:buNone/>
            </a:pPr>
            <a:endParaRPr lang="he-IL"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6C48F98-D4E0-F6B7-FC6F-78BA25EE1922}"/>
              </a:ext>
            </a:extLst>
          </p:cNvPr>
          <p:cNvSpPr>
            <a:spLocks noGrp="1"/>
          </p:cNvSpPr>
          <p:nvPr>
            <p:ph type="sldNum" sz="quarter" idx="12"/>
          </p:nvPr>
        </p:nvSpPr>
        <p:spPr>
          <a:xfrm>
            <a:off x="11014027" y="6477152"/>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4</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400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55474" y="467932"/>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Breast cancer as of today</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C8F6398-4BCC-76A8-754F-3394D5F9B978}"/>
              </a:ext>
            </a:extLst>
          </p:cNvPr>
          <p:cNvSpPr>
            <a:spLocks noGrp="1"/>
          </p:cNvSpPr>
          <p:nvPr>
            <p:ph type="sldNum" sz="quarter" idx="12"/>
          </p:nvPr>
        </p:nvSpPr>
        <p:spPr>
          <a:xfrm>
            <a:off x="11032713" y="6492875"/>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5</a:t>
            </a:fld>
            <a:endParaRPr lang="he-IL" sz="1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95D8785-4D34-7720-3450-8557FE6FEDCD}"/>
              </a:ext>
            </a:extLst>
          </p:cNvPr>
          <p:cNvPicPr>
            <a:picLocks noChangeAspect="1"/>
          </p:cNvPicPr>
          <p:nvPr/>
        </p:nvPicPr>
        <p:blipFill rotWithShape="1">
          <a:blip r:embed="rId2"/>
          <a:srcRect b="2317"/>
          <a:stretch/>
        </p:blipFill>
        <p:spPr>
          <a:xfrm>
            <a:off x="1511907" y="1372562"/>
            <a:ext cx="2612740" cy="2587158"/>
          </a:xfrm>
          <a:prstGeom prst="rect">
            <a:avLst/>
          </a:prstGeom>
        </p:spPr>
      </p:pic>
      <p:pic>
        <p:nvPicPr>
          <p:cNvPr id="8" name="Picture 7">
            <a:extLst>
              <a:ext uri="{FF2B5EF4-FFF2-40B4-BE49-F238E27FC236}">
                <a16:creationId xmlns:a16="http://schemas.microsoft.com/office/drawing/2014/main" id="{CC73B7F4-7F46-DBF1-57DF-822D102ACCEE}"/>
              </a:ext>
            </a:extLst>
          </p:cNvPr>
          <p:cNvPicPr>
            <a:picLocks noChangeAspect="1"/>
          </p:cNvPicPr>
          <p:nvPr/>
        </p:nvPicPr>
        <p:blipFill>
          <a:blip r:embed="rId3"/>
          <a:stretch>
            <a:fillRect/>
          </a:stretch>
        </p:blipFill>
        <p:spPr>
          <a:xfrm>
            <a:off x="8731718" y="1373339"/>
            <a:ext cx="2612739" cy="2639861"/>
          </a:xfrm>
          <a:prstGeom prst="rect">
            <a:avLst/>
          </a:prstGeom>
        </p:spPr>
      </p:pic>
      <p:pic>
        <p:nvPicPr>
          <p:cNvPr id="10" name="Picture 9">
            <a:extLst>
              <a:ext uri="{FF2B5EF4-FFF2-40B4-BE49-F238E27FC236}">
                <a16:creationId xmlns:a16="http://schemas.microsoft.com/office/drawing/2014/main" id="{75C78006-8D4C-F45B-B03A-EB7AD4CE54B0}"/>
              </a:ext>
            </a:extLst>
          </p:cNvPr>
          <p:cNvPicPr>
            <a:picLocks noChangeAspect="1"/>
          </p:cNvPicPr>
          <p:nvPr/>
        </p:nvPicPr>
        <p:blipFill>
          <a:blip r:embed="rId4"/>
          <a:stretch>
            <a:fillRect/>
          </a:stretch>
        </p:blipFill>
        <p:spPr>
          <a:xfrm>
            <a:off x="5193626" y="1372562"/>
            <a:ext cx="2612739" cy="2648902"/>
          </a:xfrm>
          <a:prstGeom prst="rect">
            <a:avLst/>
          </a:prstGeom>
        </p:spPr>
      </p:pic>
      <p:pic>
        <p:nvPicPr>
          <p:cNvPr id="12" name="Picture 11">
            <a:extLst>
              <a:ext uri="{FF2B5EF4-FFF2-40B4-BE49-F238E27FC236}">
                <a16:creationId xmlns:a16="http://schemas.microsoft.com/office/drawing/2014/main" id="{FE4E2BC0-01DE-583A-6A77-042712FF56A4}"/>
              </a:ext>
            </a:extLst>
          </p:cNvPr>
          <p:cNvPicPr>
            <a:picLocks noChangeAspect="1"/>
          </p:cNvPicPr>
          <p:nvPr/>
        </p:nvPicPr>
        <p:blipFill>
          <a:blip r:embed="rId5"/>
          <a:stretch>
            <a:fillRect/>
          </a:stretch>
        </p:blipFill>
        <p:spPr>
          <a:xfrm>
            <a:off x="6924756" y="4227529"/>
            <a:ext cx="2443162" cy="2512472"/>
          </a:xfrm>
          <a:prstGeom prst="rect">
            <a:avLst/>
          </a:prstGeom>
        </p:spPr>
      </p:pic>
      <p:pic>
        <p:nvPicPr>
          <p:cNvPr id="14" name="Picture 13">
            <a:extLst>
              <a:ext uri="{FF2B5EF4-FFF2-40B4-BE49-F238E27FC236}">
                <a16:creationId xmlns:a16="http://schemas.microsoft.com/office/drawing/2014/main" id="{873D952F-83FF-1207-8000-0B0298895CCD}"/>
              </a:ext>
            </a:extLst>
          </p:cNvPr>
          <p:cNvPicPr>
            <a:picLocks noChangeAspect="1"/>
          </p:cNvPicPr>
          <p:nvPr/>
        </p:nvPicPr>
        <p:blipFill>
          <a:blip r:embed="rId6"/>
          <a:stretch>
            <a:fillRect/>
          </a:stretch>
        </p:blipFill>
        <p:spPr>
          <a:xfrm>
            <a:off x="3548062" y="4227529"/>
            <a:ext cx="2486117" cy="2512472"/>
          </a:xfrm>
          <a:prstGeom prst="rect">
            <a:avLst/>
          </a:prstGeom>
        </p:spPr>
      </p:pic>
    </p:spTree>
    <p:extLst>
      <p:ext uri="{BB962C8B-B14F-4D97-AF65-F5344CB8AC3E}">
        <p14:creationId xmlns:p14="http://schemas.microsoft.com/office/powerpoint/2010/main" val="380976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61912" y="377780"/>
            <a:ext cx="8596668" cy="1320800"/>
          </a:xfrm>
        </p:spPr>
        <p:txBody>
          <a:bodyPr>
            <a:normAutofit/>
          </a:bodyPr>
          <a:lstStyle/>
          <a:p>
            <a:pPr marL="0" marR="0" lvl="0" indent="0" algn="ctr" rtl="0">
              <a:spcBef>
                <a:spcPts val="0"/>
              </a:spcBef>
              <a:spcAft>
                <a:spcPts val="0"/>
              </a:spcAft>
              <a:buNone/>
            </a:pPr>
            <a:r>
              <a:rPr lang="en-US" sz="4000" dirty="0">
                <a:latin typeface="Arial" panose="020B0604020202020204" pitchFamily="34" charset="0"/>
                <a:cs typeface="Arial" panose="020B0604020202020204" pitchFamily="34" charset="0"/>
                <a:sym typeface="Arial"/>
              </a:rPr>
              <a:t>Motivation</a:t>
            </a:r>
            <a:endParaRPr lang="en-US"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050157" y="1401932"/>
            <a:ext cx="10485550" cy="5544355"/>
          </a:xfrm>
        </p:spPr>
        <p:txBody>
          <a:bodyPr>
            <a:noAutofit/>
          </a:bodyPr>
          <a:lstStyle/>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are places and countries where there is shortage of specialist doctors, and patients cannot get results of test to find whether they have breast cancer quickly enough which can worsen survivability rates for them.</a:t>
            </a: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n-US"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Early detection using automated classification tool can bring about these aspects:</a:t>
            </a:r>
            <a:endParaRPr lang="en-US" sz="20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l" rtl="0">
              <a:buSzPct val="140000"/>
              <a:buFont typeface="Arial" panose="020B0604020202020204" pitchFamily="34" charset="0"/>
              <a:buChar char="•"/>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earlier detection can drastically improve the patient's survival chances.</a:t>
            </a:r>
          </a:p>
          <a:p>
            <a:pPr algn="l" rtl="0">
              <a:buSzPct val="140000"/>
              <a:buFont typeface="Arial" panose="020B0604020202020204" pitchFamily="34" charset="0"/>
              <a:buChar char="•"/>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waiting time for a diagnosis will be reduced and patient can get treatment earlier.</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ea typeface="Calibri" panose="020F0502020204030204" pitchFamily="34" charset="0"/>
                <a:cs typeface="Arial" panose="020B0604020202020204" pitchFamily="34" charset="0"/>
              </a:rPr>
              <a:t>When there is lack of specialist doctors, these tools can help serve as secondary opinions </a:t>
            </a: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l" rtl="0">
              <a:buSzPct val="140000"/>
              <a:buNone/>
            </a:pP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lang="en-US" sz="2000" dirty="0">
              <a:solidFill>
                <a:schemeClr val="tx1"/>
              </a:solidFill>
              <a:effectLst/>
              <a:latin typeface="Arial" panose="020B0604020202020204" pitchFamily="34" charset="0"/>
              <a:ea typeface="Calibri" panose="020F0502020204030204" pitchFamily="34" charset="0"/>
            </a:endParaRPr>
          </a:p>
          <a:p>
            <a:pPr marL="0" indent="0" algn="l" rtl="0">
              <a:buNone/>
            </a:pPr>
            <a:endParaRPr lang="he-IL" sz="2000"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D97A153C-E38E-40E3-D83C-A8030D5D8966}"/>
              </a:ext>
            </a:extLst>
          </p:cNvPr>
          <p:cNvSpPr txBox="1">
            <a:spLocks/>
          </p:cNvSpPr>
          <p:nvPr/>
        </p:nvSpPr>
        <p:spPr>
          <a:xfrm>
            <a:off x="11041698" y="6513364"/>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6</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025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61912" y="377780"/>
            <a:ext cx="8596668" cy="1320800"/>
          </a:xfrm>
        </p:spPr>
        <p:txBody>
          <a:bodyPr>
            <a:normAutofit/>
          </a:bodyPr>
          <a:lstStyle/>
          <a:p>
            <a:pPr marL="0" marR="0" lvl="0" indent="0" algn="ctr" rtl="0">
              <a:spcBef>
                <a:spcPts val="0"/>
              </a:spcBef>
              <a:spcAft>
                <a:spcPts val="0"/>
              </a:spcAft>
              <a:buNone/>
            </a:pPr>
            <a:r>
              <a:rPr lang="en-US" sz="4000" dirty="0">
                <a:latin typeface="Arial" panose="020B0604020202020204" pitchFamily="34" charset="0"/>
                <a:cs typeface="Arial" panose="020B0604020202020204" pitchFamily="34" charset="0"/>
                <a:sym typeface="Arial"/>
              </a:rPr>
              <a:t>Approach to solution</a:t>
            </a:r>
            <a:endParaRPr lang="en-US"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050157" y="1313645"/>
            <a:ext cx="10485550" cy="5544355"/>
          </a:xfrm>
        </p:spPr>
        <p:txBody>
          <a:bodyPr>
            <a:noAutofit/>
          </a:bodyPr>
          <a:lstStyle/>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we expect to build a system that classify if a patient has breast cancer based on mammography and histopathological imaging with higher accuracy than the automatic classifications of today.</a:t>
            </a: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l" rtl="0">
              <a:buNone/>
            </a:pPr>
            <a:endParaRPr lang="en-US" sz="2000" b="1"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l" rtl="0">
              <a:buSzPct val="120000"/>
              <a:buFont typeface="Arial" panose="020B0604020202020204" pitchFamily="34" charset="0"/>
              <a:buChar char="•"/>
            </a:pPr>
            <a:r>
              <a:rPr lang="en-US"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System of urgency </a:t>
            </a:r>
            <a:r>
              <a:rPr lang="en-US" sz="2000" b="1" dirty="0">
                <a:solidFill>
                  <a:schemeClr val="tx1"/>
                </a:solidFill>
                <a:latin typeface="Arial" panose="020B0604020202020204" pitchFamily="34" charset="0"/>
                <a:ea typeface="Calibri" panose="020F0502020204030204" pitchFamily="34" charset="0"/>
                <a:cs typeface="Arial" panose="020B0604020202020204" pitchFamily="34" charset="0"/>
              </a:rPr>
              <a:t>in patients using our system.</a:t>
            </a:r>
          </a:p>
          <a:p>
            <a:pPr marL="0" indent="0" algn="l" rtl="0">
              <a:buSzPct val="120000"/>
              <a:buNone/>
            </a:pPr>
            <a:endParaRPr lang="en-US" sz="2000" b="1" dirty="0">
              <a:solidFill>
                <a:schemeClr val="tx1"/>
              </a:solidFill>
              <a:latin typeface="Arial" panose="020B0604020202020204" pitchFamily="34" charset="0"/>
              <a:cs typeface="Arial" panose="020B0604020202020204" pitchFamily="34" charset="0"/>
            </a:endParaRPr>
          </a:p>
          <a:p>
            <a:pPr algn="l" rtl="0">
              <a:buSzPct val="120000"/>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Our technology.</a:t>
            </a:r>
          </a:p>
          <a:p>
            <a:pPr marL="0" indent="0" algn="l" rtl="0">
              <a:buNone/>
            </a:pPr>
            <a:endParaRPr lang="en-US" sz="2000" dirty="0">
              <a:solidFill>
                <a:schemeClr val="tx1"/>
              </a:solidFill>
              <a:effectLst/>
              <a:latin typeface="Arial" panose="020B0604020202020204" pitchFamily="34" charset="0"/>
              <a:ea typeface="Calibri" panose="020F0502020204030204" pitchFamily="34" charset="0"/>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043B0C4A-0CA5-E0E0-5D69-7B2626E352FA}"/>
              </a:ext>
            </a:extLst>
          </p:cNvPr>
          <p:cNvSpPr txBox="1">
            <a:spLocks/>
          </p:cNvSpPr>
          <p:nvPr/>
        </p:nvSpPr>
        <p:spPr>
          <a:xfrm>
            <a:off x="11059927"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7</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784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81231" y="419895"/>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CNN</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249788" y="1357209"/>
            <a:ext cx="9954831" cy="5215943"/>
          </a:xfrm>
        </p:spPr>
        <p:txBody>
          <a:bodyPr>
            <a:normAutofit/>
          </a:bodyPr>
          <a:lstStyle/>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Convolutional neural networks are a specialized type of artificial neural networks that use a mathematical operation called convolution. </a:t>
            </a: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l" rtl="0">
              <a:buNone/>
            </a:pPr>
            <a:r>
              <a:rPr lang="en-US" sz="2000" b="1" dirty="0">
                <a:solidFill>
                  <a:schemeClr val="tx1"/>
                </a:solidFill>
                <a:latin typeface="Arial" panose="020B0604020202020204" pitchFamily="34" charset="0"/>
                <a:cs typeface="Arial" panose="020B0604020202020204" pitchFamily="34" charset="0"/>
              </a:rPr>
              <a:t>There are usually 3 types of layers  in CNNs:</a:t>
            </a:r>
          </a:p>
          <a:p>
            <a:pPr algn="l" rtl="0">
              <a:buSzPct val="140000"/>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convolution layer</a:t>
            </a:r>
          </a:p>
          <a:p>
            <a:pPr algn="l" rtl="0">
              <a:buSzPct val="140000"/>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pooling layers </a:t>
            </a:r>
          </a:p>
          <a:p>
            <a:pPr algn="l" rtl="0">
              <a:buSzPct val="140000"/>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fully connected layer </a:t>
            </a:r>
          </a:p>
          <a:p>
            <a:pPr marL="0" indent="0" algn="l" rtl="0">
              <a:buSzPct val="140000"/>
              <a:buNone/>
            </a:pPr>
            <a:endParaRPr lang="he-IL"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7CAE51E-CB33-8EAB-B824-BAAC3774DE18}"/>
              </a:ext>
            </a:extLst>
          </p:cNvPr>
          <p:cNvSpPr txBox="1">
            <a:spLocks/>
          </p:cNvSpPr>
          <p:nvPr/>
        </p:nvSpPr>
        <p:spPr>
          <a:xfrm>
            <a:off x="11014970" y="6533014"/>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8</a:t>
            </a:fld>
            <a:endParaRPr lang="he-IL" sz="1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60D0951-0148-01AF-5AC4-1A7729169A33}"/>
              </a:ext>
            </a:extLst>
          </p:cNvPr>
          <p:cNvPicPr>
            <a:picLocks noChangeAspect="1"/>
          </p:cNvPicPr>
          <p:nvPr/>
        </p:nvPicPr>
        <p:blipFill>
          <a:blip r:embed="rId3"/>
          <a:stretch>
            <a:fillRect/>
          </a:stretch>
        </p:blipFill>
        <p:spPr>
          <a:xfrm>
            <a:off x="4199206" y="2954189"/>
            <a:ext cx="7050371" cy="3761387"/>
          </a:xfrm>
          <a:prstGeom prst="rect">
            <a:avLst/>
          </a:prstGeom>
        </p:spPr>
      </p:pic>
    </p:spTree>
    <p:extLst>
      <p:ext uri="{BB962C8B-B14F-4D97-AF65-F5344CB8AC3E}">
        <p14:creationId xmlns:p14="http://schemas.microsoft.com/office/powerpoint/2010/main" val="3060536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81231" y="419895"/>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DenseNet</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005626" y="1881647"/>
            <a:ext cx="10180748" cy="5396248"/>
          </a:xfrm>
        </p:spPr>
        <p:txBody>
          <a:bodyPr>
            <a:normAutofit/>
          </a:bodyPr>
          <a:lstStyle/>
          <a:p>
            <a:pPr algn="l" rtl="0">
              <a:buSzPct val="120000"/>
              <a:buFont typeface="Arial" panose="020B0604020202020204" pitchFamily="34" charset="0"/>
              <a:buChar char="•"/>
            </a:pP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is a convolutional neural network architecture that connects each layer to every other layer in a feed-forward fashion.    </a:t>
            </a:r>
          </a:p>
          <a:p>
            <a:pPr algn="l" rtl="0">
              <a:buSzPct val="120000"/>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a:p>
            <a:pPr algn="l" rtl="0">
              <a:buSzPct val="12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This architecture is designed to alleviate the vanishing-gradient problem encountered in traditional deep neural networks.</a:t>
            </a:r>
          </a:p>
          <a:p>
            <a:pPr algn="l" rtl="0">
              <a:buSzPct val="120000"/>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a:p>
            <a:pPr algn="l" rtl="0">
              <a:buSzPct val="120000"/>
              <a:buFont typeface="Arial" panose="020B0604020202020204" pitchFamily="34" charset="0"/>
              <a:buChar char="•"/>
            </a:pP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can be very deep, with hundreds of layers, and still be able to train effectively. </a:t>
            </a: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5088E16D-986C-963F-043A-CF6E0F8516F4}"/>
              </a:ext>
            </a:extLst>
          </p:cNvPr>
          <p:cNvSpPr txBox="1">
            <a:spLocks/>
          </p:cNvSpPr>
          <p:nvPr/>
        </p:nvSpPr>
        <p:spPr>
          <a:xfrm>
            <a:off x="11049694" y="652668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9</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1545148"/>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4457</TotalTime>
  <Words>1360</Words>
  <Application>Microsoft Office PowerPoint</Application>
  <PresentationFormat>Widescreen</PresentationFormat>
  <Paragraphs>169</Paragraphs>
  <Slides>21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Roboto</vt:lpstr>
      <vt:lpstr>Trebuchet MS</vt:lpstr>
      <vt:lpstr>Wingdings 3</vt:lpstr>
      <vt:lpstr>פיאה</vt:lpstr>
      <vt:lpstr>Capstone Project Phase 1</vt:lpstr>
      <vt:lpstr>Table of Contents</vt:lpstr>
      <vt:lpstr>breast cancer cells classification using CNN on histopathology and mammography imaging - Introduction</vt:lpstr>
      <vt:lpstr>breast cancer cells classification using CNN on histopathology and mammography imaging - Introduction</vt:lpstr>
      <vt:lpstr>Breast cancer as of today</vt:lpstr>
      <vt:lpstr>Motivation</vt:lpstr>
      <vt:lpstr>Approach to solution</vt:lpstr>
      <vt:lpstr>CNN</vt:lpstr>
      <vt:lpstr>DenseNet</vt:lpstr>
      <vt:lpstr>Uses of the DenseNet today</vt:lpstr>
      <vt:lpstr>Inception V4</vt:lpstr>
      <vt:lpstr>PowerPoint Presentation</vt:lpstr>
      <vt:lpstr>BreakHis</vt:lpstr>
      <vt:lpstr>BreakHis</vt:lpstr>
      <vt:lpstr>RSNA</vt:lpstr>
      <vt:lpstr>RSNA</vt:lpstr>
      <vt:lpstr>Researched hyperparameters</vt:lpstr>
      <vt:lpstr>Diagrams</vt:lpstr>
      <vt:lpstr>GUI </vt:lpstr>
      <vt:lpstr>Evaluation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Phase 1 breast cancer cells classification using CNN on histopathology and mammography imaging  supervisor: Ronen Zilber students: Shenhav Hezi, Tomer Boyanjo    </dc:title>
  <dc:creator>תומר בוינגו</dc:creator>
  <cp:lastModifiedBy>שנהב חזי</cp:lastModifiedBy>
  <cp:revision>44</cp:revision>
  <dcterms:created xsi:type="dcterms:W3CDTF">2023-01-02T15:15:49Z</dcterms:created>
  <dcterms:modified xsi:type="dcterms:W3CDTF">2023-01-19T18:15:33Z</dcterms:modified>
</cp:coreProperties>
</file>