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sldIdLst>
    <p:sldId id="259" r:id="rId2"/>
    <p:sldId id="258" r:id="rId3"/>
    <p:sldId id="260" r:id="rId4"/>
    <p:sldId id="261" r:id="rId5"/>
    <p:sldId id="262" r:id="rId6"/>
    <p:sldId id="263" r:id="rId7"/>
    <p:sldId id="264" r:id="rId8"/>
    <p:sldId id="265" r:id="rId9"/>
    <p:sldId id="267" r:id="rId10"/>
    <p:sldId id="268" r:id="rId11"/>
    <p:sldId id="272" r:id="rId12"/>
    <p:sldId id="271" r:id="rId13"/>
    <p:sldId id="276"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41" autoAdjust="0"/>
    <p:restoredTop sz="94660"/>
  </p:normalViewPr>
  <p:slideViewPr>
    <p:cSldViewPr snapToGrid="0">
      <p:cViewPr varScale="1">
        <p:scale>
          <a:sx n="74" d="100"/>
          <a:sy n="74" d="100"/>
        </p:scale>
        <p:origin x="57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F75E5A-59E6-41C3-86BC-276BB8181AF7}" type="datetimeFigureOut">
              <a:rPr lang="he-IL" smtClean="0"/>
              <a:t>י'/טבת/תשפ"ג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F75E5A-59E6-41C3-86BC-276BB8181AF7}" type="datetimeFigureOut">
              <a:rPr lang="he-IL" smtClean="0"/>
              <a:t>י'/טבת/תשפ"ג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lnSpcReduction="100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 on histopathology and mammography imaging</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92368" y="310979"/>
            <a:ext cx="10333996" cy="334018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Inception v3 is also introduced in the same paper with v2 and is a variation of v2 with batch normalization on the auxiliary classifiers and not just on convolutions.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the Inception architecture is highly tunable, meaning that there are a lot of possible changes to the number of filters in the various layers that do not affect the quality of the fully trained network.</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version of inception which made use of advancements and newer tools from when v3 was published.</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researchers note not simplifying earlier choices in the architecture resulted in networks that looked more complicated than they needed to be and made changes </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551340" y="3215048"/>
            <a:ext cx="2544919" cy="3533548"/>
          </a:xfrm>
          <a:prstGeom prst="rect">
            <a:avLst/>
          </a:prstGeom>
        </p:spPr>
      </p:pic>
    </p:spTree>
    <p:extLst>
      <p:ext uri="{BB962C8B-B14F-4D97-AF65-F5344CB8AC3E}">
        <p14:creationId xmlns:p14="http://schemas.microsoft.com/office/powerpoint/2010/main" val="246665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err="1">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dirty="0">
                <a:solidFill>
                  <a:srgbClr val="000000"/>
                </a:solidFill>
                <a:effectLst/>
                <a:latin typeface="Arial" panose="020B0604020202020204" pitchFamily="34" charset="0"/>
                <a:ea typeface="Calibri" panose="020F0502020204030204" pitchFamily="34" charset="0"/>
              </a:rPr>
              <a:t>The Breast Cancer Histopathological Image Classification (</a:t>
            </a:r>
            <a:r>
              <a:rPr lang="en-US" sz="1800" dirty="0" err="1">
                <a:solidFill>
                  <a:srgbClr val="000000"/>
                </a:solidFill>
                <a:effectLst/>
                <a:latin typeface="Arial" panose="020B0604020202020204" pitchFamily="34" charset="0"/>
                <a:ea typeface="Calibri" panose="020F0502020204030204" pitchFamily="34" charset="0"/>
              </a:rPr>
              <a:t>BreakHis</a:t>
            </a:r>
            <a:r>
              <a:rPr lang="en-US" sz="1800" dirty="0">
                <a:solidFill>
                  <a:srgbClr val="000000"/>
                </a:solidFill>
                <a:effectLst/>
                <a:latin typeface="Arial" panose="020B0604020202020204" pitchFamily="34" charset="0"/>
                <a:ea typeface="Calibri" panose="020F0502020204030204" pitchFamily="34" charset="0"/>
              </a:rPr>
              <a:t>)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Tree>
    <p:extLst>
      <p:ext uri="{BB962C8B-B14F-4D97-AF65-F5344CB8AC3E}">
        <p14:creationId xmlns:p14="http://schemas.microsoft.com/office/powerpoint/2010/main" val="275124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fontScale="92500" lnSpcReduction="10000"/>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Radiological Society of North America (RSNA)</a:t>
            </a:r>
            <a:r>
              <a:rPr lang="en-US" sz="2000" dirty="0">
                <a:effectLst/>
                <a:latin typeface="Arial" panose="020B0604020202020204" pitchFamily="34" charset="0"/>
                <a:ea typeface="Times New Roman" panose="02020603050405020304" pitchFamily="18" charset="0"/>
              </a:rPr>
              <a:t> </a:t>
            </a:r>
            <a:r>
              <a:rPr lang="en-US" sz="2000"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BIRADS - 0 if the breast required follow-up, 1 if the breast was rated as negative for cancer, and 2 if the breast was rated as normal. Only provided for train.</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634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Need to edit.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927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53" y="2046377"/>
            <a:ext cx="6142014" cy="47815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21" y="2452460"/>
            <a:ext cx="3057525" cy="396938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36964" y="1616196"/>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      Flowchart diagram:</a:t>
            </a:r>
            <a:endParaRPr lang="he-IL"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551311" y="1612854"/>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Sequence diagram:</a:t>
            </a:r>
            <a:endParaRPr lang="he-I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0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Tree>
    <p:extLst>
      <p:ext uri="{BB962C8B-B14F-4D97-AF65-F5344CB8AC3E}">
        <p14:creationId xmlns:p14="http://schemas.microsoft.com/office/powerpoint/2010/main" val="61910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4037275447"/>
              </p:ext>
            </p:extLst>
          </p:nvPr>
        </p:nvGraphicFramePr>
        <p:xfrm>
          <a:off x="2096625" y="1026403"/>
          <a:ext cx="7998750" cy="5682216"/>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lode 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632389">
                <a:tc>
                  <a:txBody>
                    <a:bodyPr/>
                    <a:lstStyle/>
                    <a:p>
                      <a:pPr algn="l" fontAlgn="base">
                        <a:lnSpc>
                          <a:spcPct val="150000"/>
                        </a:lnSpc>
                      </a:pPr>
                      <a:r>
                        <a:rPr lang="en-US" sz="1200" b="1">
                          <a:effectLst/>
                          <a:cs typeface="+mj-cs"/>
                        </a:rPr>
                        <a:t>5</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image without choosing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a:t>
                      </a:r>
                      <a:br>
                        <a:rPr lang="en-US" sz="1200" b="1">
                          <a:effectLst/>
                          <a:cs typeface="+mj-cs"/>
                        </a:rPr>
                      </a:br>
                      <a:r>
                        <a:rPr lang="en-US" sz="1200" b="1">
                          <a:effectLst/>
                          <a:cs typeface="+mj-cs"/>
                        </a:rPr>
                        <a:t>please choose architecture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260293656"/>
                  </a:ext>
                </a:extLst>
              </a:tr>
              <a:tr h="516013">
                <a:tc>
                  <a:txBody>
                    <a:bodyPr/>
                    <a:lstStyle/>
                    <a:p>
                      <a:pPr algn="l" fontAlgn="base">
                        <a:lnSpc>
                          <a:spcPct val="150000"/>
                        </a:lnSpc>
                      </a:pPr>
                      <a:r>
                        <a:rPr lang="en-US" sz="1200" b="1">
                          <a:effectLst/>
                          <a:cs typeface="+mj-cs"/>
                        </a:rPr>
                        <a:t>6</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Result message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a:effectLst/>
                          <a:cs typeface="+mj-cs"/>
                        </a:rPr>
                        <a:t>7</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a:effectLst/>
                          <a:cs typeface="+mj-cs"/>
                        </a:rPr>
                        <a:t>8</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Can't load image,</a:t>
                      </a:r>
                    </a:p>
                    <a:p>
                      <a:pPr algn="l" fontAlgn="base">
                        <a:lnSpc>
                          <a:spcPct val="150000"/>
                        </a:lnSpc>
                      </a:pPr>
                      <a:r>
                        <a:rPr lang="en-US" sz="1200" b="1">
                          <a:effectLst/>
                          <a:cs typeface="+mj-cs"/>
                        </a:rPr>
                        <a:t>please try again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a:effectLst/>
                          <a:cs typeface="+mj-cs"/>
                        </a:rPr>
                        <a:t>9</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Low predict percentage (96%&lt;)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Tree>
    <p:extLst>
      <p:ext uri="{BB962C8B-B14F-4D97-AF65-F5344CB8AC3E}">
        <p14:creationId xmlns:p14="http://schemas.microsoft.com/office/powerpoint/2010/main" val="38744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33502" y="2160589"/>
            <a:ext cx="8596668" cy="3880773"/>
          </a:xfrm>
        </p:spPr>
        <p:txBody>
          <a:bodyPr>
            <a:normAutofit/>
          </a:bodyPr>
          <a:lstStyle/>
          <a:p>
            <a:endParaRPr lang="he-IL"/>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692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41989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742742"/>
            <a:ext cx="9819603" cy="4781579"/>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carcinoma and invasive carcinoma.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can be diagnosed using several approaches, two of them: histopathology image analysis or mammography. Histopathology images are microscopic images of breast tissue that are extremely useful in early treatment of the cancer.                                                                                                               Mammography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21238" y="1728888"/>
            <a:ext cx="9529828" cy="4311045"/>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In 2022, an estimated 287,500 new cases of invasive breast cancer will be diagnosed in women in the U.S. as well as 51,400 new cases of non-invasive (in situ) breast cancer.                                                                                                 65% of breast cancer cases are diagnosed at a localized stage (there is no sign that the cancer has spread outside of the breast), for which the 5-year relative survival rate is 99%.                                                                                               Although rare, men get breast cancer too. In 2022, an estimated 2,710 men will be diagnosed with breast cancer in the U.S. and approximately 530 men will die from breast cancer.                                                                                                       Breast cancer is the most common cancer in American women, except for skin cancers. It is estimated that in 2022, approximately 30% of all new women cancer diagnoses will be breast cancer.</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976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41042" y="1313645"/>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p>
          <a:p>
            <a:pPr marL="0" indent="0" algn="l" rtl="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indent="0" algn="l" rtl="0">
              <a:buSzPct val="12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We will use 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(Histopathology) and RSNA Screening mammography dataset to research 2 CNN architectures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Inception V4) while testing different hyperparameters to maximize our accuracy of breast cancer detection.</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02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26524"/>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in place of general matrix multiplication in at least one of their layers.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They are specifically designed to process pixel data and are used in image recognition and processing</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05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err="1">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02558" y="1529366"/>
            <a:ext cx="10180748" cy="539624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The problems arise with CNNs when they go deeper. This is because the path for information from the input layer until the output layer (and for the gradient in the opposite direction) becomes so big, that they can get vanished before reaching the other side and here is where the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have the edge and overcome this problem.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type of convolutional neural network (CNN) that utilizes dense connections between layers, through Dense Blocks, where we connect all layers (with matching feature-map sizes) directly with each other in order to preserve the feed-forward nature, each layer obtains additional inputs from all preceding layers and passes on its own feature-maps to all subsequent layers. In order to gain maximum information and gradient flow, so each layer has direct access to the gradients from the loss. these connections patterns will decrease the vanishing of the gradient.                                      </a:t>
            </a:r>
            <a:r>
              <a:rPr lang="en-US" sz="2000" u="sng" dirty="0">
                <a:solidFill>
                  <a:schemeClr val="tx1"/>
                </a:solidFill>
                <a:latin typeface="Arial" panose="020B0604020202020204" pitchFamily="34" charset="0"/>
                <a:cs typeface="Arial" panose="020B0604020202020204" pitchFamily="34" charset="0"/>
              </a:rPr>
              <a:t>In short: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CNN that can get much deeper than other CNN's without decreasing its accuracy.</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154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9958D58-9181-D98A-A0F1-7C2BD705D196}"/>
              </a:ext>
            </a:extLst>
          </p:cNvPr>
          <p:cNvPicPr>
            <a:picLocks noGrp="1" noChangeAspect="1"/>
          </p:cNvPicPr>
          <p:nvPr>
            <p:ph idx="1"/>
          </p:nvPr>
        </p:nvPicPr>
        <p:blipFill>
          <a:blip r:embed="rId2"/>
          <a:stretch>
            <a:fillRect/>
          </a:stretch>
        </p:blipFill>
        <p:spPr>
          <a:xfrm>
            <a:off x="989604" y="4743635"/>
            <a:ext cx="10420909" cy="1383929"/>
          </a:xfrm>
        </p:spPr>
      </p:pic>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175351" y="589208"/>
            <a:ext cx="10273124" cy="415442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err="1">
                <a:solidFill>
                  <a:schemeClr val="accent5"/>
                </a:solidFill>
                <a:latin typeface="Arial" panose="020B0604020202020204" pitchFamily="34" charset="0"/>
                <a:cs typeface="Arial" panose="020B0604020202020204" pitchFamily="34" charset="0"/>
              </a:rPr>
              <a:t>DenseNets</a:t>
            </a:r>
            <a:r>
              <a:rPr lang="en-US" sz="2000" dirty="0">
                <a:solidFill>
                  <a:schemeClr val="accent5"/>
                </a:solidFill>
                <a:latin typeface="Arial" panose="020B0604020202020204" pitchFamily="34" charset="0"/>
                <a:cs typeface="Arial" panose="020B0604020202020204" pitchFamily="34" charset="0"/>
              </a:rPr>
              <a:t> are composed from Dense Blocks, the dimensions of the feature maps remains the same within a block, but the number of filters changes between them.</a:t>
            </a:r>
          </a:p>
          <a:p>
            <a:pPr marL="0" indent="0" algn="l" rtl="0">
              <a:buFont typeface="Wingdings 3" charset="2"/>
              <a:buNone/>
            </a:pPr>
            <a:r>
              <a:rPr lang="en-US" sz="2000" dirty="0">
                <a:solidFill>
                  <a:schemeClr val="accent5"/>
                </a:solidFill>
                <a:latin typeface="Arial" panose="020B0604020202020204" pitchFamily="34" charset="0"/>
                <a:cs typeface="Arial" panose="020B0604020202020204" pitchFamily="34" charset="0"/>
              </a:rPr>
              <a:t> The L </a:t>
            </a:r>
            <a:r>
              <a:rPr lang="en-US" sz="2000" dirty="0" err="1">
                <a:solidFill>
                  <a:schemeClr val="accent5"/>
                </a:solidFill>
                <a:latin typeface="Arial" panose="020B0604020202020204" pitchFamily="34" charset="0"/>
                <a:cs typeface="Arial" panose="020B0604020202020204" pitchFamily="34" charset="0"/>
              </a:rPr>
              <a:t>th</a:t>
            </a:r>
            <a:r>
              <a:rPr lang="en-US" sz="2000" dirty="0">
                <a:solidFill>
                  <a:schemeClr val="accent5"/>
                </a:solidFill>
                <a:latin typeface="Arial" panose="020B0604020202020204" pitchFamily="34" charset="0"/>
                <a:cs typeface="Arial" panose="020B0604020202020204" pitchFamily="34" charset="0"/>
              </a:rPr>
              <a:t> layer has L inputs,  consisting of the feature-maps of all preceding convolutional blocks. Its own feature-maps are passed on to all subsequent layers.</a:t>
            </a:r>
          </a:p>
          <a:p>
            <a:pPr marL="0" indent="0" algn="l" rtl="0">
              <a:buFont typeface="Wingdings 3" charset="2"/>
              <a:buNone/>
            </a:pPr>
            <a:r>
              <a:rPr lang="en-US" sz="2000" dirty="0" err="1">
                <a:solidFill>
                  <a:schemeClr val="accent5"/>
                </a:solidFill>
                <a:latin typeface="Arial" panose="020B0604020202020204" pitchFamily="34" charset="0"/>
                <a:cs typeface="Arial" panose="020B0604020202020204" pitchFamily="34" charset="0"/>
              </a:rPr>
              <a:t>DenseNet</a:t>
            </a:r>
            <a:r>
              <a:rPr lang="en-US" sz="2000" dirty="0">
                <a:solidFill>
                  <a:schemeClr val="accent5"/>
                </a:solidFill>
                <a:latin typeface="Arial" panose="020B0604020202020204" pitchFamily="34" charset="0"/>
                <a:cs typeface="Arial" panose="020B0604020202020204" pitchFamily="34" charset="0"/>
              </a:rPr>
              <a:t> layers are very narrow, adding only a small set of feature-maps to the “collective knowledge”.</a:t>
            </a:r>
          </a:p>
          <a:p>
            <a:pPr marL="0" indent="0" algn="l" rtl="0">
              <a:buFont typeface="Wingdings 3" charset="2"/>
              <a:buNone/>
            </a:pPr>
            <a:r>
              <a:rPr lang="en-US" sz="2000" dirty="0">
                <a:solidFill>
                  <a:schemeClr val="accent5"/>
                </a:solidFill>
                <a:latin typeface="Arial" panose="020B0604020202020204" pitchFamily="34" charset="0"/>
                <a:cs typeface="Arial" panose="020B0604020202020204" pitchFamily="34" charset="0"/>
              </a:rPr>
              <a:t>Dense connectivity pattern requires fewer parameters, as there is no need to relearn unnecessary feature-maps.</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89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 operation which all produces at the layer level an output with same dimensions only different depths which are than concatenated  as an output of the layer and passed on unto the next.</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7" name="תמונה 3">
            <a:extLst>
              <a:ext uri="{FF2B5EF4-FFF2-40B4-BE49-F238E27FC236}">
                <a16:creationId xmlns:a16="http://schemas.microsoft.com/office/drawing/2014/main" id="{75F36A9B-487A-03BB-B9F3-74178B948A20}"/>
              </a:ext>
            </a:extLst>
          </p:cNvPr>
          <p:cNvPicPr>
            <a:picLocks noChangeAspect="1"/>
          </p:cNvPicPr>
          <p:nvPr/>
        </p:nvPicPr>
        <p:blipFill>
          <a:blip r:embed="rId2"/>
          <a:stretch>
            <a:fillRect/>
          </a:stretch>
        </p:blipFill>
        <p:spPr>
          <a:xfrm>
            <a:off x="1170261" y="3621808"/>
            <a:ext cx="4925739" cy="2792321"/>
          </a:xfrm>
          <a:prstGeom prst="rect">
            <a:avLst/>
          </a:prstGeom>
        </p:spPr>
      </p:pic>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847" y="4224613"/>
            <a:ext cx="4925740" cy="1935610"/>
          </a:xfrm>
          <a:prstGeom prst="rect">
            <a:avLst/>
          </a:prstGeom>
          <a:noFill/>
          <a:ln>
            <a:noFill/>
          </a:ln>
        </p:spPr>
      </p:pic>
    </p:spTree>
    <p:extLst>
      <p:ext uri="{BB962C8B-B14F-4D97-AF65-F5344CB8AC3E}">
        <p14:creationId xmlns:p14="http://schemas.microsoft.com/office/powerpoint/2010/main" val="17056709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2730</TotalTime>
  <Words>1420</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פיאה</vt:lpstr>
      <vt:lpstr>Capstone Project Phase 1</vt:lpstr>
      <vt:lpstr>Table of Contents</vt:lpstr>
      <vt:lpstr>Introduction</vt:lpstr>
      <vt:lpstr>Breast cancer as of today</vt:lpstr>
      <vt:lpstr>Motivation</vt:lpstr>
      <vt:lpstr>CNN</vt:lpstr>
      <vt:lpstr>DenseNet</vt:lpstr>
      <vt:lpstr>PowerPoint Presentation</vt:lpstr>
      <vt:lpstr>Inception V4</vt:lpstr>
      <vt:lpstr>PowerPoint Presentation</vt:lpstr>
      <vt:lpstr>BreakHis</vt:lpstr>
      <vt:lpstr>RSNA</vt:lpstr>
      <vt:lpstr>Researched hyperparameters</vt:lpstr>
      <vt:lpstr>Diagrams</vt:lpstr>
      <vt:lpstr>GUI </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שנהב חזי</cp:lastModifiedBy>
  <cp:revision>16</cp:revision>
  <dcterms:created xsi:type="dcterms:W3CDTF">2023-01-02T15:15:49Z</dcterms:created>
  <dcterms:modified xsi:type="dcterms:W3CDTF">2023-01-05T12:16:55Z</dcterms:modified>
</cp:coreProperties>
</file>