
<file path=[Content_Types].xml><?xml version="1.0" encoding="utf-8"?>
<Types xmlns="http://schemas.openxmlformats.org/package/2006/content-types">
  <Default Extension="bin" ContentType="image/unknown"/>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08" r:id="rId1"/>
  </p:sldMasterIdLst>
  <p:notesMasterIdLst>
    <p:notesMasterId r:id="rId29"/>
  </p:notesMasterIdLst>
  <p:handoutMasterIdLst>
    <p:handoutMasterId r:id="rId30"/>
  </p:handoutMasterIdLst>
  <p:sldIdLst>
    <p:sldId id="259" r:id="rId2"/>
    <p:sldId id="258" r:id="rId3"/>
    <p:sldId id="260" r:id="rId4"/>
    <p:sldId id="281" r:id="rId5"/>
    <p:sldId id="261" r:id="rId6"/>
    <p:sldId id="262" r:id="rId7"/>
    <p:sldId id="263" r:id="rId8"/>
    <p:sldId id="264" r:id="rId9"/>
    <p:sldId id="267" r:id="rId10"/>
    <p:sldId id="272" r:id="rId11"/>
    <p:sldId id="278" r:id="rId12"/>
    <p:sldId id="283" r:id="rId13"/>
    <p:sldId id="276" r:id="rId14"/>
    <p:sldId id="273" r:id="rId15"/>
    <p:sldId id="284" r:id="rId16"/>
    <p:sldId id="285" r:id="rId17"/>
    <p:sldId id="287" r:id="rId18"/>
    <p:sldId id="288" r:id="rId19"/>
    <p:sldId id="291" r:id="rId20"/>
    <p:sldId id="289" r:id="rId21"/>
    <p:sldId id="290" r:id="rId22"/>
    <p:sldId id="292" r:id="rId23"/>
    <p:sldId id="294" r:id="rId24"/>
    <p:sldId id="295" r:id="rId25"/>
    <p:sldId id="274" r:id="rId26"/>
    <p:sldId id="286" r:id="rId27"/>
    <p:sldId id="28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nen zilber" initials="rz" lastIdx="9" clrIdx="0">
    <p:extLst>
      <p:ext uri="{19B8F6BF-5375-455C-9EA6-DF929625EA0E}">
        <p15:presenceInfo xmlns:p15="http://schemas.microsoft.com/office/powerpoint/2012/main" userId="d3a79df29daf318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100" autoAdjust="0"/>
    <p:restoredTop sz="94464" autoAdjust="0"/>
  </p:normalViewPr>
  <p:slideViewPr>
    <p:cSldViewPr snapToGrid="0">
      <p:cViewPr varScale="1">
        <p:scale>
          <a:sx n="74" d="100"/>
          <a:sy n="74" d="100"/>
        </p:scale>
        <p:origin x="408" y="4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9" d="100"/>
          <a:sy n="59" d="100"/>
        </p:scale>
        <p:origin x="2517"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a:extLst>
              <a:ext uri="{FF2B5EF4-FFF2-40B4-BE49-F238E27FC236}">
                <a16:creationId xmlns:a16="http://schemas.microsoft.com/office/drawing/2014/main" id="{E5422596-5FCF-E232-046E-ABA675682455}"/>
              </a:ext>
            </a:extLst>
          </p:cNvPr>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a:extLst>
              <a:ext uri="{FF2B5EF4-FFF2-40B4-BE49-F238E27FC236}">
                <a16:creationId xmlns:a16="http://schemas.microsoft.com/office/drawing/2014/main" id="{B089F8C2-319D-348F-D409-5FBEB262DBC3}"/>
              </a:ext>
            </a:extLst>
          </p:cNvPr>
          <p:cNvSpPr>
            <a:spLocks noGrp="1"/>
          </p:cNvSpPr>
          <p:nvPr>
            <p:ph type="dt" sz="quarter" idx="1"/>
          </p:nvPr>
        </p:nvSpPr>
        <p:spPr>
          <a:xfrm>
            <a:off x="1588" y="0"/>
            <a:ext cx="2971800" cy="458788"/>
          </a:xfrm>
          <a:prstGeom prst="rect">
            <a:avLst/>
          </a:prstGeom>
        </p:spPr>
        <p:txBody>
          <a:bodyPr vert="horz" lIns="91440" tIns="45720" rIns="91440" bIns="45720" rtlCol="1"/>
          <a:lstStyle>
            <a:lvl1pPr algn="l">
              <a:defRPr sz="1200"/>
            </a:lvl1pPr>
          </a:lstStyle>
          <a:p>
            <a:fld id="{1B09FBF7-821B-46D9-A9CC-2AA9EB732F83}" type="datetimeFigureOut">
              <a:rPr lang="he-IL" smtClean="0"/>
              <a:t>ו'/תמוז/תשפ"ג</a:t>
            </a:fld>
            <a:endParaRPr lang="he-IL"/>
          </a:p>
        </p:txBody>
      </p:sp>
      <p:sp>
        <p:nvSpPr>
          <p:cNvPr id="4" name="מציין מיקום של כותרת תחתונה 3">
            <a:extLst>
              <a:ext uri="{FF2B5EF4-FFF2-40B4-BE49-F238E27FC236}">
                <a16:creationId xmlns:a16="http://schemas.microsoft.com/office/drawing/2014/main" id="{44340AF6-3CEE-B301-ADEB-19E7247A4A3F}"/>
              </a:ext>
            </a:extLst>
          </p:cNvPr>
          <p:cNvSpPr>
            <a:spLocks noGrp="1"/>
          </p:cNvSpPr>
          <p:nvPr>
            <p:ph type="ftr" sz="quarter" idx="2"/>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5" name="מציין מיקום של מספר שקופית 4">
            <a:extLst>
              <a:ext uri="{FF2B5EF4-FFF2-40B4-BE49-F238E27FC236}">
                <a16:creationId xmlns:a16="http://schemas.microsoft.com/office/drawing/2014/main" id="{6E1FF7D4-A1CA-DBC9-6513-E9B272DF30A6}"/>
              </a:ext>
            </a:extLst>
          </p:cNvPr>
          <p:cNvSpPr>
            <a:spLocks noGrp="1"/>
          </p:cNvSpPr>
          <p:nvPr>
            <p:ph type="sldNum" sz="quarter" idx="3"/>
          </p:nvPr>
        </p:nvSpPr>
        <p:spPr>
          <a:xfrm>
            <a:off x="1588" y="8685213"/>
            <a:ext cx="2971800" cy="458787"/>
          </a:xfrm>
          <a:prstGeom prst="rect">
            <a:avLst/>
          </a:prstGeom>
        </p:spPr>
        <p:txBody>
          <a:bodyPr vert="horz" lIns="91440" tIns="45720" rIns="91440" bIns="45720" rtlCol="1" anchor="b"/>
          <a:lstStyle>
            <a:lvl1pPr algn="l">
              <a:defRPr sz="1200"/>
            </a:lvl1pPr>
          </a:lstStyle>
          <a:p>
            <a:fld id="{A640C348-7486-40B8-BCA8-BD8E544BB76C}" type="slidenum">
              <a:rPr lang="he-IL" smtClean="0"/>
              <a:t>‹#›</a:t>
            </a:fld>
            <a:endParaRPr lang="he-IL"/>
          </a:p>
        </p:txBody>
      </p:sp>
    </p:spTree>
    <p:extLst>
      <p:ext uri="{BB962C8B-B14F-4D97-AF65-F5344CB8AC3E}">
        <p14:creationId xmlns:p14="http://schemas.microsoft.com/office/powerpoint/2010/main" val="49382062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BA9A9A6A-E7C7-479C-A1C1-73E20B5013D8}" type="datetimeFigureOut">
              <a:rPr lang="he-IL" smtClean="0"/>
              <a:t>ו'/תמוז/תשפ"ג</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398D4DB8-10DC-431A-A77D-587759D9D9E5}" type="slidenum">
              <a:rPr lang="he-IL" smtClean="0"/>
              <a:t>‹#›</a:t>
            </a:fld>
            <a:endParaRPr lang="he-IL"/>
          </a:p>
        </p:txBody>
      </p:sp>
    </p:spTree>
    <p:extLst>
      <p:ext uri="{BB962C8B-B14F-4D97-AF65-F5344CB8AC3E}">
        <p14:creationId xmlns:p14="http://schemas.microsoft.com/office/powerpoint/2010/main" val="4088630672"/>
      </p:ext>
    </p:extLst>
  </p:cSld>
  <p:clrMap bg1="lt1" tx1="dk1" bg2="lt2" tx2="dk2" accent1="accent1" accent2="accent2" accent3="accent3" accent4="accent4" accent5="accent5" accent6="accent6" hlink="hlink" folHlink="folHlink"/>
  <p:hf hdr="0" ftr="0" dt="0"/>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Shenhav</a:t>
            </a:r>
            <a:endParaRPr lang="he-IL" dirty="0"/>
          </a:p>
        </p:txBody>
      </p:sp>
      <p:sp>
        <p:nvSpPr>
          <p:cNvPr id="4" name="Slide Number Placeholder 3"/>
          <p:cNvSpPr>
            <a:spLocks noGrp="1"/>
          </p:cNvSpPr>
          <p:nvPr>
            <p:ph type="sldNum" sz="quarter" idx="5"/>
          </p:nvPr>
        </p:nvSpPr>
        <p:spPr/>
        <p:txBody>
          <a:bodyPr/>
          <a:lstStyle/>
          <a:p>
            <a:fld id="{398D4DB8-10DC-431A-A77D-587759D9D9E5}" type="slidenum">
              <a:rPr lang="he-IL" smtClean="0"/>
              <a:t>1</a:t>
            </a:fld>
            <a:endParaRPr lang="he-IL"/>
          </a:p>
        </p:txBody>
      </p:sp>
    </p:spTree>
    <p:extLst>
      <p:ext uri="{BB962C8B-B14F-4D97-AF65-F5344CB8AC3E}">
        <p14:creationId xmlns:p14="http://schemas.microsoft.com/office/powerpoint/2010/main" val="34420874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he-IL" dirty="0"/>
          </a:p>
        </p:txBody>
      </p:sp>
      <p:sp>
        <p:nvSpPr>
          <p:cNvPr id="4" name="Slide Number Placeholder 3"/>
          <p:cNvSpPr>
            <a:spLocks noGrp="1"/>
          </p:cNvSpPr>
          <p:nvPr>
            <p:ph type="sldNum" sz="quarter" idx="5"/>
          </p:nvPr>
        </p:nvSpPr>
        <p:spPr/>
        <p:txBody>
          <a:bodyPr/>
          <a:lstStyle/>
          <a:p>
            <a:fld id="{398D4DB8-10DC-431A-A77D-587759D9D9E5}" type="slidenum">
              <a:rPr lang="he-IL" smtClean="0"/>
              <a:t>19</a:t>
            </a:fld>
            <a:endParaRPr lang="he-IL"/>
          </a:p>
        </p:txBody>
      </p:sp>
    </p:spTree>
    <p:extLst>
      <p:ext uri="{BB962C8B-B14F-4D97-AF65-F5344CB8AC3E}">
        <p14:creationId xmlns:p14="http://schemas.microsoft.com/office/powerpoint/2010/main" val="34217952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Shenhav</a:t>
            </a:r>
            <a:endParaRPr lang="he-IL" dirty="0"/>
          </a:p>
        </p:txBody>
      </p:sp>
      <p:sp>
        <p:nvSpPr>
          <p:cNvPr id="4" name="Slide Number Placeholder 3"/>
          <p:cNvSpPr>
            <a:spLocks noGrp="1"/>
          </p:cNvSpPr>
          <p:nvPr>
            <p:ph type="sldNum" sz="quarter" idx="5"/>
          </p:nvPr>
        </p:nvSpPr>
        <p:spPr/>
        <p:txBody>
          <a:bodyPr/>
          <a:lstStyle/>
          <a:p>
            <a:fld id="{398D4DB8-10DC-431A-A77D-587759D9D9E5}" type="slidenum">
              <a:rPr lang="he-IL" smtClean="0"/>
              <a:t>20</a:t>
            </a:fld>
            <a:endParaRPr lang="he-IL"/>
          </a:p>
        </p:txBody>
      </p:sp>
    </p:spTree>
    <p:extLst>
      <p:ext uri="{BB962C8B-B14F-4D97-AF65-F5344CB8AC3E}">
        <p14:creationId xmlns:p14="http://schemas.microsoft.com/office/powerpoint/2010/main" val="10714895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5"/>
          </p:nvPr>
        </p:nvSpPr>
        <p:spPr/>
        <p:txBody>
          <a:bodyPr/>
          <a:lstStyle/>
          <a:p>
            <a:fld id="{398D4DB8-10DC-431A-A77D-587759D9D9E5}" type="slidenum">
              <a:rPr lang="he-IL" smtClean="0"/>
              <a:t>23</a:t>
            </a:fld>
            <a:endParaRPr lang="he-IL"/>
          </a:p>
        </p:txBody>
      </p:sp>
    </p:spTree>
    <p:extLst>
      <p:ext uri="{BB962C8B-B14F-4D97-AF65-F5344CB8AC3E}">
        <p14:creationId xmlns:p14="http://schemas.microsoft.com/office/powerpoint/2010/main" val="8558872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Tomer</a:t>
            </a:r>
            <a:endParaRPr lang="he-IL" dirty="0"/>
          </a:p>
        </p:txBody>
      </p:sp>
      <p:sp>
        <p:nvSpPr>
          <p:cNvPr id="4" name="Slide Number Placeholder 3"/>
          <p:cNvSpPr>
            <a:spLocks noGrp="1"/>
          </p:cNvSpPr>
          <p:nvPr>
            <p:ph type="sldNum" sz="quarter" idx="5"/>
          </p:nvPr>
        </p:nvSpPr>
        <p:spPr/>
        <p:txBody>
          <a:bodyPr/>
          <a:lstStyle/>
          <a:p>
            <a:fld id="{398D4DB8-10DC-431A-A77D-587759D9D9E5}" type="slidenum">
              <a:rPr lang="he-IL" smtClean="0"/>
              <a:t>25</a:t>
            </a:fld>
            <a:endParaRPr lang="he-IL"/>
          </a:p>
        </p:txBody>
      </p:sp>
    </p:spTree>
    <p:extLst>
      <p:ext uri="{BB962C8B-B14F-4D97-AF65-F5344CB8AC3E}">
        <p14:creationId xmlns:p14="http://schemas.microsoft.com/office/powerpoint/2010/main" val="37901851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5"/>
          </p:nvPr>
        </p:nvSpPr>
        <p:spPr/>
        <p:txBody>
          <a:bodyPr/>
          <a:lstStyle/>
          <a:p>
            <a:fld id="{398D4DB8-10DC-431A-A77D-587759D9D9E5}" type="slidenum">
              <a:rPr lang="he-IL" smtClean="0"/>
              <a:t>2</a:t>
            </a:fld>
            <a:endParaRPr lang="he-IL"/>
          </a:p>
        </p:txBody>
      </p:sp>
    </p:spTree>
    <p:extLst>
      <p:ext uri="{BB962C8B-B14F-4D97-AF65-F5344CB8AC3E}">
        <p14:creationId xmlns:p14="http://schemas.microsoft.com/office/powerpoint/2010/main" val="17788114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dirty="0"/>
              <a:t>Benign = not danger but have a chance in future to be a breast cancer. </a:t>
            </a:r>
          </a:p>
          <a:p>
            <a:pPr algn="l" rtl="0"/>
            <a:r>
              <a:rPr lang="en-US" dirty="0"/>
              <a:t>In-situ cancer = </a:t>
            </a:r>
            <a:r>
              <a:rPr lang="en-US" sz="1200" kern="1200" dirty="0">
                <a:solidFill>
                  <a:schemeClr val="tx1"/>
                </a:solidFill>
                <a:latin typeface="+mn-lt"/>
                <a:ea typeface="+mn-ea"/>
                <a:cs typeface="+mn-cs"/>
              </a:rPr>
              <a:t>cancer cells that not spread out yet.</a:t>
            </a:r>
          </a:p>
          <a:p>
            <a:pPr algn="l" rtl="0"/>
            <a:r>
              <a:rPr lang="en-US" dirty="0"/>
              <a:t>Invasive carcinoma = cancer cells which spread out to another parts of the breasts.</a:t>
            </a:r>
          </a:p>
        </p:txBody>
      </p:sp>
      <p:sp>
        <p:nvSpPr>
          <p:cNvPr id="4" name="Slide Number Placeholder 3"/>
          <p:cNvSpPr>
            <a:spLocks noGrp="1"/>
          </p:cNvSpPr>
          <p:nvPr>
            <p:ph type="sldNum" sz="quarter" idx="5"/>
          </p:nvPr>
        </p:nvSpPr>
        <p:spPr/>
        <p:txBody>
          <a:bodyPr/>
          <a:lstStyle/>
          <a:p>
            <a:fld id="{398D4DB8-10DC-431A-A77D-587759D9D9E5}" type="slidenum">
              <a:rPr lang="he-IL" smtClean="0"/>
              <a:t>3</a:t>
            </a:fld>
            <a:endParaRPr lang="he-IL"/>
          </a:p>
        </p:txBody>
      </p:sp>
    </p:spTree>
    <p:extLst>
      <p:ext uri="{BB962C8B-B14F-4D97-AF65-F5344CB8AC3E}">
        <p14:creationId xmlns:p14="http://schemas.microsoft.com/office/powerpoint/2010/main" val="15463642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Tomer</a:t>
            </a:r>
            <a:endParaRPr lang="he-IL" dirty="0"/>
          </a:p>
        </p:txBody>
      </p:sp>
      <p:sp>
        <p:nvSpPr>
          <p:cNvPr id="4" name="Slide Number Placeholder 3"/>
          <p:cNvSpPr>
            <a:spLocks noGrp="1"/>
          </p:cNvSpPr>
          <p:nvPr>
            <p:ph type="sldNum" sz="quarter" idx="5"/>
          </p:nvPr>
        </p:nvSpPr>
        <p:spPr/>
        <p:txBody>
          <a:bodyPr/>
          <a:lstStyle/>
          <a:p>
            <a:fld id="{398D4DB8-10DC-431A-A77D-587759D9D9E5}" type="slidenum">
              <a:rPr lang="he-IL" smtClean="0"/>
              <a:t>6</a:t>
            </a:fld>
            <a:endParaRPr lang="he-IL"/>
          </a:p>
        </p:txBody>
      </p:sp>
    </p:spTree>
    <p:extLst>
      <p:ext uri="{BB962C8B-B14F-4D97-AF65-F5344CB8AC3E}">
        <p14:creationId xmlns:p14="http://schemas.microsoft.com/office/powerpoint/2010/main" val="22495229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buSzPct val="140000"/>
              <a:buFont typeface="Arial" panose="020B0604020202020204" pitchFamily="34" charset="0"/>
              <a:buChar char="•"/>
            </a:pPr>
            <a:r>
              <a:rPr lang="en-US" sz="1200" dirty="0">
                <a:solidFill>
                  <a:schemeClr val="tx1"/>
                </a:solidFill>
                <a:latin typeface="Arial" panose="020B0604020202020204" pitchFamily="34" charset="0"/>
                <a:cs typeface="Arial" panose="020B0604020202020204" pitchFamily="34" charset="0"/>
              </a:rPr>
              <a:t>convolution layer -  Its purpose is to extract features from the image.</a:t>
            </a:r>
            <a:br>
              <a:rPr lang="en-US" sz="1200" dirty="0">
                <a:solidFill>
                  <a:schemeClr val="tx1"/>
                </a:solidFill>
                <a:latin typeface="Arial" panose="020B0604020202020204" pitchFamily="34" charset="0"/>
                <a:cs typeface="Arial" panose="020B0604020202020204" pitchFamily="34" charset="0"/>
              </a:rPr>
            </a:br>
            <a:r>
              <a:rPr lang="en-US" sz="1200" dirty="0">
                <a:solidFill>
                  <a:schemeClr val="tx1"/>
                </a:solidFill>
                <a:latin typeface="Arial" panose="020B0604020202020204" pitchFamily="34" charset="0"/>
                <a:cs typeface="Arial" panose="020B0604020202020204" pitchFamily="34" charset="0"/>
              </a:rPr>
              <a:t>applying a filter on an input, passing the result to the next layer (feature maps).</a:t>
            </a:r>
          </a:p>
          <a:p>
            <a:pPr marL="0" indent="0" algn="l" rtl="0">
              <a:buSzPct val="140000"/>
              <a:buNone/>
            </a:pPr>
            <a:endParaRPr lang="en-US" sz="1200" dirty="0">
              <a:solidFill>
                <a:schemeClr val="tx1"/>
              </a:solidFill>
              <a:latin typeface="Arial" panose="020B0604020202020204" pitchFamily="34" charset="0"/>
              <a:cs typeface="Arial" panose="020B0604020202020204" pitchFamily="34" charset="0"/>
            </a:endParaRPr>
          </a:p>
          <a:p>
            <a:pPr algn="l" rtl="0">
              <a:buSzPct val="140000"/>
              <a:buFont typeface="Arial" panose="020B0604020202020204" pitchFamily="34" charset="0"/>
              <a:buChar char="•"/>
            </a:pPr>
            <a:r>
              <a:rPr lang="en-US" sz="1200" dirty="0">
                <a:solidFill>
                  <a:schemeClr val="tx1"/>
                </a:solidFill>
                <a:latin typeface="Arial" panose="020B0604020202020204" pitchFamily="34" charset="0"/>
                <a:cs typeface="Arial" panose="020B0604020202020204" pitchFamily="34" charset="0"/>
              </a:rPr>
              <a:t>pooling layers – Pooling layers reduce the dimensions of data by combining the outputs of neuron clusters at one layer into a single neuron in the next layer. </a:t>
            </a:r>
          </a:p>
          <a:p>
            <a:pPr marL="0" indent="0" algn="l" rtl="0">
              <a:buSzPct val="140000"/>
              <a:buNone/>
            </a:pPr>
            <a:r>
              <a:rPr lang="en-US" sz="1200" dirty="0">
                <a:solidFill>
                  <a:schemeClr val="tx1"/>
                </a:solidFill>
                <a:latin typeface="Arial" panose="020B0604020202020204" pitchFamily="34" charset="0"/>
                <a:cs typeface="Arial" panose="020B0604020202020204" pitchFamily="34" charset="0"/>
              </a:rPr>
              <a:t> </a:t>
            </a:r>
          </a:p>
          <a:p>
            <a:pPr algn="l" rtl="0">
              <a:buSzPct val="140000"/>
              <a:buFont typeface="Arial" panose="020B0604020202020204" pitchFamily="34" charset="0"/>
              <a:buChar char="•"/>
            </a:pPr>
            <a:r>
              <a:rPr lang="en-US" sz="1200" dirty="0">
                <a:solidFill>
                  <a:schemeClr val="tx1"/>
                </a:solidFill>
                <a:latin typeface="Arial" panose="020B0604020202020204" pitchFamily="34" charset="0"/>
                <a:cs typeface="Arial" panose="020B0604020202020204" pitchFamily="34" charset="0"/>
              </a:rPr>
              <a:t>fully connected layer - maps the extracted features into final output, They come as the last layers after convolution and pooling and these layers take the output of previous layers to classify the output.</a:t>
            </a:r>
          </a:p>
          <a:p>
            <a:endParaRPr lang="he-IL" dirty="0"/>
          </a:p>
        </p:txBody>
      </p:sp>
      <p:sp>
        <p:nvSpPr>
          <p:cNvPr id="4" name="Slide Number Placeholder 3"/>
          <p:cNvSpPr>
            <a:spLocks noGrp="1"/>
          </p:cNvSpPr>
          <p:nvPr>
            <p:ph type="sldNum" sz="quarter" idx="5"/>
          </p:nvPr>
        </p:nvSpPr>
        <p:spPr/>
        <p:txBody>
          <a:bodyPr/>
          <a:lstStyle/>
          <a:p>
            <a:fld id="{398D4DB8-10DC-431A-A77D-587759D9D9E5}" type="slidenum">
              <a:rPr lang="he-IL" smtClean="0"/>
              <a:t>7</a:t>
            </a:fld>
            <a:endParaRPr lang="he-IL"/>
          </a:p>
        </p:txBody>
      </p:sp>
    </p:spTree>
    <p:extLst>
      <p:ext uri="{BB962C8B-B14F-4D97-AF65-F5344CB8AC3E}">
        <p14:creationId xmlns:p14="http://schemas.microsoft.com/office/powerpoint/2010/main" val="35985905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rtl="0">
              <a:buNone/>
            </a:pPr>
            <a:r>
              <a:rPr lang="en-US" sz="1200" dirty="0">
                <a:solidFill>
                  <a:schemeClr val="tx1"/>
                </a:solidFill>
                <a:latin typeface="Arial" panose="020B0604020202020204" pitchFamily="34" charset="0"/>
                <a:cs typeface="Arial" panose="020B0604020202020204" pitchFamily="34" charset="0"/>
              </a:rPr>
              <a:t>This architecture is designed to alleviate the vanishing-gradient problem encountered in traditional deep neural networks, by using direct connections between layers, rather than stacking layers sequentially.  </a:t>
            </a:r>
          </a:p>
          <a:p>
            <a:pPr marL="0" indent="0" algn="l" rtl="0">
              <a:buNone/>
            </a:pPr>
            <a:r>
              <a:rPr lang="en-US" sz="1200" dirty="0">
                <a:solidFill>
                  <a:schemeClr val="tx1"/>
                </a:solidFill>
                <a:latin typeface="Arial" panose="020B0604020202020204" pitchFamily="34" charset="0"/>
                <a:cs typeface="Arial" panose="020B0604020202020204" pitchFamily="34" charset="0"/>
              </a:rPr>
              <a:t> </a:t>
            </a:r>
          </a:p>
          <a:p>
            <a:pPr marL="0" indent="0" algn="l" rtl="0">
              <a:buNone/>
            </a:pPr>
            <a:r>
              <a:rPr lang="en-US" sz="1200" dirty="0" err="1">
                <a:solidFill>
                  <a:schemeClr val="tx1"/>
                </a:solidFill>
                <a:latin typeface="Arial" panose="020B0604020202020204" pitchFamily="34" charset="0"/>
                <a:cs typeface="Arial" panose="020B0604020202020204" pitchFamily="34" charset="0"/>
              </a:rPr>
              <a:t>DenseNet</a:t>
            </a:r>
            <a:r>
              <a:rPr lang="en-US" sz="1200" dirty="0">
                <a:solidFill>
                  <a:schemeClr val="tx1"/>
                </a:solidFill>
                <a:latin typeface="Arial" panose="020B0604020202020204" pitchFamily="34" charset="0"/>
                <a:cs typeface="Arial" panose="020B0604020202020204" pitchFamily="34" charset="0"/>
              </a:rPr>
              <a:t> can be very deep, with hundreds of layers, and still be able to train effectively, We will use the </a:t>
            </a:r>
            <a:r>
              <a:rPr lang="en-US" sz="1200" dirty="0" err="1">
                <a:solidFill>
                  <a:schemeClr val="tx1"/>
                </a:solidFill>
                <a:latin typeface="Arial" panose="020B0604020202020204" pitchFamily="34" charset="0"/>
                <a:cs typeface="Arial" panose="020B0604020202020204" pitchFamily="34" charset="0"/>
              </a:rPr>
              <a:t>DensenNet</a:t>
            </a:r>
            <a:r>
              <a:rPr lang="en-US" sz="1200" dirty="0">
                <a:solidFill>
                  <a:schemeClr val="tx1"/>
                </a:solidFill>
                <a:latin typeface="Arial" panose="020B0604020202020204" pitchFamily="34" charset="0"/>
                <a:cs typeface="Arial" panose="020B0604020202020204" pitchFamily="34" charset="0"/>
              </a:rPr>
              <a:t> 121 which is one of the smaller </a:t>
            </a:r>
            <a:r>
              <a:rPr lang="en-US" sz="1200" dirty="0" err="1">
                <a:solidFill>
                  <a:schemeClr val="tx1"/>
                </a:solidFill>
                <a:latin typeface="Arial" panose="020B0604020202020204" pitchFamily="34" charset="0"/>
                <a:cs typeface="Arial" panose="020B0604020202020204" pitchFamily="34" charset="0"/>
              </a:rPr>
              <a:t>DenseNet</a:t>
            </a:r>
            <a:r>
              <a:rPr lang="en-US" sz="1200" dirty="0">
                <a:solidFill>
                  <a:schemeClr val="tx1"/>
                </a:solidFill>
                <a:latin typeface="Arial" panose="020B0604020202020204" pitchFamily="34" charset="0"/>
                <a:cs typeface="Arial" panose="020B0604020202020204" pitchFamily="34" charset="0"/>
              </a:rPr>
              <a:t> architectures contains 4 dense blocks each containing a fixed number of layers.</a:t>
            </a:r>
          </a:p>
          <a:p>
            <a:endParaRPr lang="he-IL" dirty="0"/>
          </a:p>
        </p:txBody>
      </p:sp>
      <p:sp>
        <p:nvSpPr>
          <p:cNvPr id="4" name="Slide Number Placeholder 3"/>
          <p:cNvSpPr>
            <a:spLocks noGrp="1"/>
          </p:cNvSpPr>
          <p:nvPr>
            <p:ph type="sldNum" sz="quarter" idx="5"/>
          </p:nvPr>
        </p:nvSpPr>
        <p:spPr/>
        <p:txBody>
          <a:bodyPr/>
          <a:lstStyle/>
          <a:p>
            <a:fld id="{398D4DB8-10DC-431A-A77D-587759D9D9E5}" type="slidenum">
              <a:rPr lang="he-IL" smtClean="0"/>
              <a:t>8</a:t>
            </a:fld>
            <a:endParaRPr lang="he-IL"/>
          </a:p>
        </p:txBody>
      </p:sp>
    </p:spTree>
    <p:extLst>
      <p:ext uri="{BB962C8B-B14F-4D97-AF65-F5344CB8AC3E}">
        <p14:creationId xmlns:p14="http://schemas.microsoft.com/office/powerpoint/2010/main" val="32379463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Shenhav</a:t>
            </a:r>
            <a:endParaRPr lang="he-IL" dirty="0"/>
          </a:p>
        </p:txBody>
      </p:sp>
      <p:sp>
        <p:nvSpPr>
          <p:cNvPr id="4" name="Slide Number Placeholder 3"/>
          <p:cNvSpPr>
            <a:spLocks noGrp="1"/>
          </p:cNvSpPr>
          <p:nvPr>
            <p:ph type="sldNum" sz="quarter" idx="5"/>
          </p:nvPr>
        </p:nvSpPr>
        <p:spPr/>
        <p:txBody>
          <a:bodyPr/>
          <a:lstStyle/>
          <a:p>
            <a:fld id="{398D4DB8-10DC-431A-A77D-587759D9D9E5}" type="slidenum">
              <a:rPr lang="he-IL" smtClean="0"/>
              <a:t>10</a:t>
            </a:fld>
            <a:endParaRPr lang="he-IL"/>
          </a:p>
        </p:txBody>
      </p:sp>
    </p:spTree>
    <p:extLst>
      <p:ext uri="{BB962C8B-B14F-4D97-AF65-F5344CB8AC3E}">
        <p14:creationId xmlns:p14="http://schemas.microsoft.com/office/powerpoint/2010/main" val="7510748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Tomer</a:t>
            </a:r>
            <a:endParaRPr lang="he-IL" dirty="0"/>
          </a:p>
        </p:txBody>
      </p:sp>
      <p:sp>
        <p:nvSpPr>
          <p:cNvPr id="4" name="Slide Number Placeholder 3"/>
          <p:cNvSpPr>
            <a:spLocks noGrp="1"/>
          </p:cNvSpPr>
          <p:nvPr>
            <p:ph type="sldNum" sz="quarter" idx="5"/>
          </p:nvPr>
        </p:nvSpPr>
        <p:spPr/>
        <p:txBody>
          <a:bodyPr/>
          <a:lstStyle/>
          <a:p>
            <a:fld id="{398D4DB8-10DC-431A-A77D-587759D9D9E5}" type="slidenum">
              <a:rPr lang="he-IL" smtClean="0"/>
              <a:t>14</a:t>
            </a:fld>
            <a:endParaRPr lang="he-IL"/>
          </a:p>
        </p:txBody>
      </p:sp>
    </p:spTree>
    <p:extLst>
      <p:ext uri="{BB962C8B-B14F-4D97-AF65-F5344CB8AC3E}">
        <p14:creationId xmlns:p14="http://schemas.microsoft.com/office/powerpoint/2010/main" val="9718610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5"/>
          </p:nvPr>
        </p:nvSpPr>
        <p:spPr/>
        <p:txBody>
          <a:bodyPr/>
          <a:lstStyle/>
          <a:p>
            <a:fld id="{398D4DB8-10DC-431A-A77D-587759D9D9E5}" type="slidenum">
              <a:rPr lang="he-IL" smtClean="0"/>
              <a:t>17</a:t>
            </a:fld>
            <a:endParaRPr lang="he-IL"/>
          </a:p>
        </p:txBody>
      </p:sp>
    </p:spTree>
    <p:extLst>
      <p:ext uri="{BB962C8B-B14F-4D97-AF65-F5344CB8AC3E}">
        <p14:creationId xmlns:p14="http://schemas.microsoft.com/office/powerpoint/2010/main" val="1086653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BC4B8964-0C60-42F0-8A7B-39789F9CAB98}" type="datetime8">
              <a:rPr lang="he-IL" smtClean="0"/>
              <a:t>25 יוני 23</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EDBE076-7370-4F39-B8CE-D2BB33626AF3}" type="slidenum">
              <a:rPr lang="he-IL" smtClean="0"/>
              <a:t>‹#›</a:t>
            </a:fld>
            <a:endParaRPr lang="he-IL"/>
          </a:p>
        </p:txBody>
      </p:sp>
    </p:spTree>
    <p:extLst>
      <p:ext uri="{BB962C8B-B14F-4D97-AF65-F5344CB8AC3E}">
        <p14:creationId xmlns:p14="http://schemas.microsoft.com/office/powerpoint/2010/main" val="2841703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44492D5F-5C5A-4427-A4A4-F7086FB0D825}" type="datetime8">
              <a:rPr lang="he-IL" smtClean="0"/>
              <a:t>25 יוני 23</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EDBE076-7370-4F39-B8CE-D2BB33626AF3}" type="slidenum">
              <a:rPr lang="he-IL" smtClean="0"/>
              <a:t>‹#›</a:t>
            </a:fld>
            <a:endParaRPr lang="he-IL"/>
          </a:p>
        </p:txBody>
      </p:sp>
    </p:spTree>
    <p:extLst>
      <p:ext uri="{BB962C8B-B14F-4D97-AF65-F5344CB8AC3E}">
        <p14:creationId xmlns:p14="http://schemas.microsoft.com/office/powerpoint/2010/main" val="942844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2F3682EE-130E-4230-AB1E-CAE76CFF0C5F}" type="datetime8">
              <a:rPr lang="he-IL" smtClean="0"/>
              <a:t>25 יוני 23</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EDBE076-7370-4F39-B8CE-D2BB33626AF3}" type="slidenum">
              <a:rPr lang="he-IL" smtClean="0"/>
              <a:t>‹#›</a:t>
            </a:fld>
            <a:endParaRPr lang="he-IL"/>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927733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5124BDF2-CCB8-42F8-9C06-6D4E7BD012F8}" type="datetime8">
              <a:rPr lang="he-IL" smtClean="0"/>
              <a:t>25 יוני 23</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EDBE076-7370-4F39-B8CE-D2BB33626AF3}" type="slidenum">
              <a:rPr lang="he-IL" smtClean="0"/>
              <a:t>‹#›</a:t>
            </a:fld>
            <a:endParaRPr lang="he-IL"/>
          </a:p>
        </p:txBody>
      </p:sp>
    </p:spTree>
    <p:extLst>
      <p:ext uri="{BB962C8B-B14F-4D97-AF65-F5344CB8AC3E}">
        <p14:creationId xmlns:p14="http://schemas.microsoft.com/office/powerpoint/2010/main" val="20981186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עם ציטוט">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B6002D6A-E79A-4FA0-941C-54C7EBE39EDF}" type="datetime8">
              <a:rPr lang="he-IL" smtClean="0"/>
              <a:t>25 יוני 23</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EDBE076-7370-4F39-B8CE-D2BB33626AF3}" type="slidenum">
              <a:rPr lang="he-IL" smtClean="0"/>
              <a:t>‹#›</a:t>
            </a:fld>
            <a:endParaRPr lang="he-IL"/>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185324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נכון או לא נכון">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A564A717-DCE1-439A-9B67-7D7188204F6F}" type="datetime8">
              <a:rPr lang="he-IL" smtClean="0"/>
              <a:t>25 יוני 23</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EDBE076-7370-4F39-B8CE-D2BB33626AF3}" type="slidenum">
              <a:rPr lang="he-IL" smtClean="0"/>
              <a:t>‹#›</a:t>
            </a:fld>
            <a:endParaRPr lang="he-IL"/>
          </a:p>
        </p:txBody>
      </p:sp>
    </p:spTree>
    <p:extLst>
      <p:ext uri="{BB962C8B-B14F-4D97-AF65-F5344CB8AC3E}">
        <p14:creationId xmlns:p14="http://schemas.microsoft.com/office/powerpoint/2010/main" val="34230516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478F9B6-294E-4621-AF80-B31B71B8B72B}" type="datetime8">
              <a:rPr lang="he-IL" smtClean="0"/>
              <a:t>25 יוני 23</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EDBE076-7370-4F39-B8CE-D2BB33626AF3}" type="slidenum">
              <a:rPr lang="he-IL" smtClean="0"/>
              <a:t>‹#›</a:t>
            </a:fld>
            <a:endParaRPr lang="he-IL"/>
          </a:p>
        </p:txBody>
      </p:sp>
    </p:spTree>
    <p:extLst>
      <p:ext uri="{BB962C8B-B14F-4D97-AF65-F5344CB8AC3E}">
        <p14:creationId xmlns:p14="http://schemas.microsoft.com/office/powerpoint/2010/main" val="26795111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A01D7BAB-3B1F-4321-BAE3-D9738DD3E45D}" type="datetime8">
              <a:rPr lang="he-IL" smtClean="0"/>
              <a:t>25 יוני 23</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EDBE076-7370-4F39-B8CE-D2BB33626AF3}" type="slidenum">
              <a:rPr lang="he-IL" smtClean="0"/>
              <a:t>‹#›</a:t>
            </a:fld>
            <a:endParaRPr lang="he-IL"/>
          </a:p>
        </p:txBody>
      </p:sp>
    </p:spTree>
    <p:extLst>
      <p:ext uri="{BB962C8B-B14F-4D97-AF65-F5344CB8AC3E}">
        <p14:creationId xmlns:p14="http://schemas.microsoft.com/office/powerpoint/2010/main" val="2687363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9A70225-B891-41BC-B1EB-C74B0A90B821}" type="datetime8">
              <a:rPr lang="he-IL" smtClean="0"/>
              <a:t>25 יוני 23</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EDBE076-7370-4F39-B8CE-D2BB33626AF3}" type="slidenum">
              <a:rPr lang="he-IL" smtClean="0"/>
              <a:t>‹#›</a:t>
            </a:fld>
            <a:endParaRPr lang="he-IL"/>
          </a:p>
        </p:txBody>
      </p:sp>
    </p:spTree>
    <p:extLst>
      <p:ext uri="{BB962C8B-B14F-4D97-AF65-F5344CB8AC3E}">
        <p14:creationId xmlns:p14="http://schemas.microsoft.com/office/powerpoint/2010/main" val="1202655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68354EA6-AE6A-40B6-9859-42518146A42A}" type="datetime8">
              <a:rPr lang="he-IL" smtClean="0"/>
              <a:t>25 יוני 23</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EDBE076-7370-4F39-B8CE-D2BB33626AF3}" type="slidenum">
              <a:rPr lang="he-IL" smtClean="0"/>
              <a:t>‹#›</a:t>
            </a:fld>
            <a:endParaRPr lang="he-IL"/>
          </a:p>
        </p:txBody>
      </p:sp>
    </p:spTree>
    <p:extLst>
      <p:ext uri="{BB962C8B-B14F-4D97-AF65-F5344CB8AC3E}">
        <p14:creationId xmlns:p14="http://schemas.microsoft.com/office/powerpoint/2010/main" val="2299158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1BC7F4CD-58D3-4335-B5D5-C38391E20D3C}" type="datetime8">
              <a:rPr lang="he-IL" smtClean="0"/>
              <a:t>25 יוני 23</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EDBE076-7370-4F39-B8CE-D2BB33626AF3}" type="slidenum">
              <a:rPr lang="he-IL" smtClean="0"/>
              <a:t>‹#›</a:t>
            </a:fld>
            <a:endParaRPr lang="he-IL"/>
          </a:p>
        </p:txBody>
      </p:sp>
    </p:spTree>
    <p:extLst>
      <p:ext uri="{BB962C8B-B14F-4D97-AF65-F5344CB8AC3E}">
        <p14:creationId xmlns:p14="http://schemas.microsoft.com/office/powerpoint/2010/main" val="558950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61465D9B-820F-435A-B19E-D10F7B776F41}" type="datetime8">
              <a:rPr lang="he-IL" smtClean="0"/>
              <a:t>25 יוני 23</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FEDBE076-7370-4F39-B8CE-D2BB33626AF3}" type="slidenum">
              <a:rPr lang="he-IL" smtClean="0"/>
              <a:t>‹#›</a:t>
            </a:fld>
            <a:endParaRPr lang="he-IL"/>
          </a:p>
        </p:txBody>
      </p:sp>
    </p:spTree>
    <p:extLst>
      <p:ext uri="{BB962C8B-B14F-4D97-AF65-F5344CB8AC3E}">
        <p14:creationId xmlns:p14="http://schemas.microsoft.com/office/powerpoint/2010/main" val="3013980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F35B8C53-FDF9-43B8-816B-448B03198626}" type="datetime8">
              <a:rPr lang="he-IL" smtClean="0"/>
              <a:t>25 יוני 23</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FEDBE076-7370-4F39-B8CE-D2BB33626AF3}" type="slidenum">
              <a:rPr lang="he-IL" smtClean="0"/>
              <a:t>‹#›</a:t>
            </a:fld>
            <a:endParaRPr lang="he-IL"/>
          </a:p>
        </p:txBody>
      </p:sp>
    </p:spTree>
    <p:extLst>
      <p:ext uri="{BB962C8B-B14F-4D97-AF65-F5344CB8AC3E}">
        <p14:creationId xmlns:p14="http://schemas.microsoft.com/office/powerpoint/2010/main" val="3134614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2DC438-7C71-453E-A629-9248B1F5CE1F}" type="datetime8">
              <a:rPr lang="he-IL" smtClean="0"/>
              <a:t>25 יוני 23</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FEDBE076-7370-4F39-B8CE-D2BB33626AF3}" type="slidenum">
              <a:rPr lang="he-IL" smtClean="0"/>
              <a:t>‹#›</a:t>
            </a:fld>
            <a:endParaRPr lang="he-IL"/>
          </a:p>
        </p:txBody>
      </p:sp>
    </p:spTree>
    <p:extLst>
      <p:ext uri="{BB962C8B-B14F-4D97-AF65-F5344CB8AC3E}">
        <p14:creationId xmlns:p14="http://schemas.microsoft.com/office/powerpoint/2010/main" val="1183375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0BD847BE-56B8-411B-A53F-42E7F389BB4A}" type="datetime8">
              <a:rPr lang="he-IL" smtClean="0"/>
              <a:t>25 יוני 23</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EDBE076-7370-4F39-B8CE-D2BB33626AF3}" type="slidenum">
              <a:rPr lang="he-IL" smtClean="0"/>
              <a:t>‹#›</a:t>
            </a:fld>
            <a:endParaRPr lang="he-IL"/>
          </a:p>
        </p:txBody>
      </p:sp>
    </p:spTree>
    <p:extLst>
      <p:ext uri="{BB962C8B-B14F-4D97-AF65-F5344CB8AC3E}">
        <p14:creationId xmlns:p14="http://schemas.microsoft.com/office/powerpoint/2010/main" val="3321958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FF59ECC8-B340-430C-BECB-9DB381B79EEB}" type="datetime8">
              <a:rPr lang="he-IL" smtClean="0"/>
              <a:t>25 יוני 23</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EDBE076-7370-4F39-B8CE-D2BB33626AF3}" type="slidenum">
              <a:rPr lang="he-IL" smtClean="0"/>
              <a:t>‹#›</a:t>
            </a:fld>
            <a:endParaRPr lang="he-IL"/>
          </a:p>
        </p:txBody>
      </p:sp>
    </p:spTree>
    <p:extLst>
      <p:ext uri="{BB962C8B-B14F-4D97-AF65-F5344CB8AC3E}">
        <p14:creationId xmlns:p14="http://schemas.microsoft.com/office/powerpoint/2010/main" val="831739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6DCC100-7695-42DC-BE2A-28A81F3C7902}" type="datetime8">
              <a:rPr lang="he-IL" smtClean="0"/>
              <a:t>25 יוני 23</a:t>
            </a:fld>
            <a:endParaRPr lang="he-IL"/>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EDBE076-7370-4F39-B8CE-D2BB33626AF3}" type="slidenum">
              <a:rPr lang="he-IL" smtClean="0"/>
              <a:t>‹#›</a:t>
            </a:fld>
            <a:endParaRPr lang="he-IL"/>
          </a:p>
        </p:txBody>
      </p:sp>
    </p:spTree>
    <p:extLst>
      <p:ext uri="{BB962C8B-B14F-4D97-AF65-F5344CB8AC3E}">
        <p14:creationId xmlns:p14="http://schemas.microsoft.com/office/powerpoint/2010/main" val="280576571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Lst>
  <p:hf hdr="0" ftr="0" dt="0"/>
  <p:txStyles>
    <p:titleStyle>
      <a:lvl1pPr algn="l" defTabSz="457200" rtl="1" eaLnBrk="1" latinLnBrk="0" hangingPunct="1">
        <a:spcBef>
          <a:spcPct val="0"/>
        </a:spcBef>
        <a:buNone/>
        <a:defRPr sz="3600" kern="1200">
          <a:solidFill>
            <a:schemeClr val="accent1"/>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bin"/><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 name="כותרת 1">
            <a:extLst>
              <a:ext uri="{FF2B5EF4-FFF2-40B4-BE49-F238E27FC236}">
                <a16:creationId xmlns:a16="http://schemas.microsoft.com/office/drawing/2014/main" id="{EF200FBE-F9BD-EFA7-2238-D14B5117CE28}"/>
              </a:ext>
            </a:extLst>
          </p:cNvPr>
          <p:cNvSpPr>
            <a:spLocks noGrp="1"/>
          </p:cNvSpPr>
          <p:nvPr>
            <p:ph idx="1"/>
          </p:nvPr>
        </p:nvSpPr>
        <p:spPr>
          <a:xfrm>
            <a:off x="1475972" y="2523700"/>
            <a:ext cx="9240055" cy="4167221"/>
          </a:xfrm>
        </p:spPr>
        <p:txBody>
          <a:bodyPr>
            <a:normAutofit fontScale="97500"/>
          </a:bodyPr>
          <a:lstStyle/>
          <a:p>
            <a:pPr marL="0" indent="0" algn="ctr" rtl="0">
              <a:buNone/>
            </a:pPr>
            <a:endParaRPr lang="en-US" sz="2900" b="1" dirty="0">
              <a:latin typeface="Arial" panose="020B0604020202020204" pitchFamily="34" charset="0"/>
              <a:cs typeface="Arial" panose="020B0604020202020204" pitchFamily="34" charset="0"/>
            </a:endParaRPr>
          </a:p>
          <a:p>
            <a:pPr marL="0" indent="0" algn="ctr" rtl="0">
              <a:buNone/>
            </a:pPr>
            <a:r>
              <a:rPr lang="en-US" sz="3200" b="1" dirty="0">
                <a:solidFill>
                  <a:schemeClr val="accent1"/>
                </a:solidFill>
              </a:rPr>
              <a:t>Capstone Project Phase 1</a:t>
            </a:r>
            <a:endParaRPr lang="en-US" sz="2900" b="1" dirty="0">
              <a:solidFill>
                <a:schemeClr val="accent1"/>
              </a:solidFill>
              <a:latin typeface="Arial" panose="020B0604020202020204" pitchFamily="34" charset="0"/>
              <a:cs typeface="Arial" panose="020B0604020202020204" pitchFamily="34" charset="0"/>
            </a:endParaRPr>
          </a:p>
          <a:p>
            <a:pPr marL="0" indent="0" algn="ctr" rtl="0">
              <a:buNone/>
            </a:pPr>
            <a:r>
              <a:rPr lang="en-US" sz="2900" b="1" dirty="0">
                <a:latin typeface="Arial" panose="020B0604020202020204" pitchFamily="34" charset="0"/>
                <a:cs typeface="Arial" panose="020B0604020202020204" pitchFamily="34" charset="0"/>
              </a:rPr>
              <a:t>Breast cancer cells classification using CNN</a:t>
            </a:r>
            <a:br>
              <a:rPr lang="en-US" sz="3200" dirty="0">
                <a:latin typeface="Arial" panose="020B0604020202020204" pitchFamily="34" charset="0"/>
                <a:cs typeface="Arial" panose="020B0604020202020204" pitchFamily="34" charset="0"/>
              </a:rPr>
            </a:br>
            <a:endParaRPr lang="en-US" sz="3200" dirty="0">
              <a:latin typeface="Arial" panose="020B0604020202020204" pitchFamily="34" charset="0"/>
              <a:cs typeface="Arial" panose="020B0604020202020204" pitchFamily="34" charset="0"/>
            </a:endParaRPr>
          </a:p>
          <a:p>
            <a:pPr marL="0" indent="0" algn="ctr" rtl="0">
              <a:buNone/>
            </a:pPr>
            <a:br>
              <a:rPr lang="en-US" sz="3200" dirty="0">
                <a:latin typeface="Arial" panose="020B0604020202020204" pitchFamily="34" charset="0"/>
                <a:cs typeface="Arial" panose="020B0604020202020204" pitchFamily="34" charset="0"/>
              </a:rPr>
            </a:br>
            <a:r>
              <a:rPr lang="en-US" sz="2900" dirty="0">
                <a:latin typeface="Arial" panose="020B0604020202020204" pitchFamily="34" charset="0"/>
                <a:cs typeface="Arial" panose="020B0604020202020204" pitchFamily="34" charset="0"/>
              </a:rPr>
              <a:t>Supervisor: Ronen Zilber</a:t>
            </a:r>
            <a:br>
              <a:rPr lang="en-US" sz="2900" dirty="0">
                <a:latin typeface="Arial" panose="020B0604020202020204" pitchFamily="34" charset="0"/>
                <a:cs typeface="Arial" panose="020B0604020202020204" pitchFamily="34" charset="0"/>
              </a:rPr>
            </a:br>
            <a:r>
              <a:rPr lang="en-US" sz="2900" dirty="0">
                <a:latin typeface="Arial" panose="020B0604020202020204" pitchFamily="34" charset="0"/>
                <a:cs typeface="Arial" panose="020B0604020202020204" pitchFamily="34" charset="0"/>
              </a:rPr>
              <a:t>Students: Shenhav Hezi, Tomer Boyanjo</a:t>
            </a:r>
            <a:endParaRPr lang="he-IL" sz="3200" dirty="0">
              <a:latin typeface="Arial" panose="020B0604020202020204" pitchFamily="34" charset="0"/>
              <a:cs typeface="Arial" panose="020B0604020202020204" pitchFamily="34" charset="0"/>
            </a:endParaRPr>
          </a:p>
        </p:txBody>
      </p:sp>
      <p:sp>
        <p:nvSpPr>
          <p:cNvPr id="2" name="מציין מיקום של מספר שקופית 1">
            <a:extLst>
              <a:ext uri="{FF2B5EF4-FFF2-40B4-BE49-F238E27FC236}">
                <a16:creationId xmlns:a16="http://schemas.microsoft.com/office/drawing/2014/main" id="{7174ACE3-A82A-1FBA-F5D2-39C609EB2A49}"/>
              </a:ext>
            </a:extLst>
          </p:cNvPr>
          <p:cNvSpPr>
            <a:spLocks noGrp="1"/>
          </p:cNvSpPr>
          <p:nvPr>
            <p:ph type="sldNum" sz="quarter" idx="12"/>
          </p:nvPr>
        </p:nvSpPr>
        <p:spPr>
          <a:xfrm>
            <a:off x="11007732" y="6508358"/>
            <a:ext cx="683339" cy="365125"/>
          </a:xfrm>
        </p:spPr>
        <p:txBody>
          <a:bodyPr/>
          <a:lstStyle/>
          <a:p>
            <a:fld id="{FEDBE076-7370-4F39-B8CE-D2BB33626AF3}" type="slidenum">
              <a:rPr lang="he-IL" sz="1200" smtClean="0">
                <a:latin typeface="Arial" panose="020B0604020202020204" pitchFamily="34" charset="0"/>
                <a:cs typeface="Arial" panose="020B0604020202020204" pitchFamily="34" charset="0"/>
              </a:rPr>
              <a:t>1</a:t>
            </a:fld>
            <a:endParaRPr lang="he-IL" sz="1000" dirty="0">
              <a:latin typeface="Arial" panose="020B0604020202020204" pitchFamily="34" charset="0"/>
              <a:cs typeface="Arial" panose="020B0604020202020204" pitchFamily="34" charset="0"/>
            </a:endParaRPr>
          </a:p>
        </p:txBody>
      </p:sp>
      <p:pic>
        <p:nvPicPr>
          <p:cNvPr id="4" name="תמונה 3" descr="תמונה שמכילה טקסט, אוסף תמונות&#10;&#10;התיאור נוצר באופן אוטומטי">
            <a:extLst>
              <a:ext uri="{FF2B5EF4-FFF2-40B4-BE49-F238E27FC236}">
                <a16:creationId xmlns:a16="http://schemas.microsoft.com/office/drawing/2014/main" id="{6F0A0FF5-B884-F456-D3C9-E7555D9847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5024" y="167079"/>
            <a:ext cx="7981950" cy="1933575"/>
          </a:xfrm>
          <a:prstGeom prst="rect">
            <a:avLst/>
          </a:prstGeom>
        </p:spPr>
      </p:pic>
    </p:spTree>
    <p:extLst>
      <p:ext uri="{BB962C8B-B14F-4D97-AF65-F5344CB8AC3E}">
        <p14:creationId xmlns:p14="http://schemas.microsoft.com/office/powerpoint/2010/main" val="3976309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2" name="כותרת 1">
            <a:extLst>
              <a:ext uri="{FF2B5EF4-FFF2-40B4-BE49-F238E27FC236}">
                <a16:creationId xmlns:a16="http://schemas.microsoft.com/office/drawing/2014/main" id="{1ACC9094-DF10-FE2C-933F-47FB37C8A6AB}"/>
              </a:ext>
            </a:extLst>
          </p:cNvPr>
          <p:cNvSpPr>
            <a:spLocks noGrp="1"/>
          </p:cNvSpPr>
          <p:nvPr>
            <p:ph type="title"/>
          </p:nvPr>
        </p:nvSpPr>
        <p:spPr>
          <a:xfrm>
            <a:off x="1694111" y="316864"/>
            <a:ext cx="8596668" cy="1320800"/>
          </a:xfrm>
        </p:spPr>
        <p:txBody>
          <a:bodyPr>
            <a:normAutofit/>
          </a:bodyPr>
          <a:lstStyle/>
          <a:p>
            <a:pPr algn="ctr" rtl="0"/>
            <a:r>
              <a:rPr lang="en-US" sz="4000" dirty="0">
                <a:latin typeface="Arial" panose="020B0604020202020204" pitchFamily="34" charset="0"/>
                <a:cs typeface="Arial" panose="020B0604020202020204" pitchFamily="34" charset="0"/>
              </a:rPr>
              <a:t>BreakHis</a:t>
            </a:r>
            <a:endParaRPr lang="he-IL" sz="4000" dirty="0">
              <a:latin typeface="Arial" panose="020B0604020202020204" pitchFamily="34" charset="0"/>
              <a:cs typeface="Arial" panose="020B0604020202020204" pitchFamily="34" charset="0"/>
            </a:endParaRPr>
          </a:p>
        </p:txBody>
      </p:sp>
      <p:sp>
        <p:nvSpPr>
          <p:cNvPr id="35" name="Isosceles Triangle 34">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מציין מיקום תוכן 2">
            <a:extLst>
              <a:ext uri="{FF2B5EF4-FFF2-40B4-BE49-F238E27FC236}">
                <a16:creationId xmlns:a16="http://schemas.microsoft.com/office/drawing/2014/main" id="{E63CB9F7-1BEA-5E29-A0FC-A93719833515}"/>
              </a:ext>
            </a:extLst>
          </p:cNvPr>
          <p:cNvSpPr>
            <a:spLocks noGrp="1"/>
          </p:cNvSpPr>
          <p:nvPr>
            <p:ph idx="1"/>
          </p:nvPr>
        </p:nvSpPr>
        <p:spPr>
          <a:xfrm>
            <a:off x="1383130" y="1038210"/>
            <a:ext cx="9819603" cy="4781579"/>
          </a:xfrm>
        </p:spPr>
        <p:txBody>
          <a:bodyPr>
            <a:normAutofit/>
          </a:bodyPr>
          <a:lstStyle/>
          <a:p>
            <a:pPr marL="0" indent="0" algn="l" rtl="0">
              <a:buNone/>
            </a:pPr>
            <a:r>
              <a:rPr lang="en-US" sz="1800" b="1" dirty="0">
                <a:solidFill>
                  <a:srgbClr val="000000"/>
                </a:solidFill>
                <a:effectLst/>
                <a:latin typeface="Arial" panose="020B0604020202020204" pitchFamily="34" charset="0"/>
                <a:ea typeface="Calibri" panose="020F0502020204030204" pitchFamily="34" charset="0"/>
              </a:rPr>
              <a:t>The Breast Cancer Histopathological Image Classification (BreakHis) composed of:</a:t>
            </a:r>
          </a:p>
          <a:p>
            <a:pPr algn="l" rtl="0">
              <a:buSzPct val="140000"/>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7,909 microscopic images of breast tumor tissue collected from 82 patients using different magnifying factors (40X, 100X, 200X, and 400X).  </a:t>
            </a:r>
          </a:p>
          <a:p>
            <a:pPr algn="l" rtl="0">
              <a:buSzPct val="140000"/>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2,480 benign </a:t>
            </a:r>
          </a:p>
          <a:p>
            <a:pPr algn="l" rtl="0">
              <a:buSzPct val="140000"/>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5,429 malignant samples (700X460 pixels, 3-channel RGB, 8-bit depth in each channel, PNG format for both benign and malignant images). </a:t>
            </a:r>
          </a:p>
          <a:p>
            <a:pPr marL="0" indent="0" algn="l" rtl="0">
              <a:buSzPct val="140000"/>
              <a:buNone/>
            </a:pPr>
            <a:r>
              <a:rPr lang="en-US" sz="2000" dirty="0">
                <a:solidFill>
                  <a:schemeClr val="tx1"/>
                </a:solidFill>
                <a:latin typeface="Arial" panose="020B0604020202020204" pitchFamily="34" charset="0"/>
                <a:cs typeface="Arial" panose="020B0604020202020204" pitchFamily="34" charset="0"/>
              </a:rPr>
              <a:t>The </a:t>
            </a:r>
            <a:r>
              <a:rPr lang="en-US" sz="2000" dirty="0" err="1">
                <a:solidFill>
                  <a:schemeClr val="tx1"/>
                </a:solidFill>
                <a:latin typeface="Arial" panose="020B0604020202020204" pitchFamily="34" charset="0"/>
                <a:cs typeface="Arial" panose="020B0604020202020204" pitchFamily="34" charset="0"/>
              </a:rPr>
              <a:t>BreaKHis</a:t>
            </a:r>
            <a:r>
              <a:rPr lang="en-US" sz="2000" dirty="0">
                <a:solidFill>
                  <a:schemeClr val="tx1"/>
                </a:solidFill>
                <a:latin typeface="Arial" panose="020B0604020202020204" pitchFamily="34" charset="0"/>
                <a:cs typeface="Arial" panose="020B0604020202020204" pitchFamily="34" charset="0"/>
              </a:rPr>
              <a:t> is structured as follows:</a:t>
            </a:r>
          </a:p>
        </p:txBody>
      </p:sp>
      <p:sp>
        <p:nvSpPr>
          <p:cNvPr id="37" name="Isosceles Triangle 36">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42577583-DC8D-C895-24EE-3F57A59E92F4}"/>
              </a:ext>
            </a:extLst>
          </p:cNvPr>
          <p:cNvPicPr>
            <a:picLocks noChangeAspect="1"/>
          </p:cNvPicPr>
          <p:nvPr/>
        </p:nvPicPr>
        <p:blipFill rotWithShape="1">
          <a:blip r:embed="rId3"/>
          <a:srcRect t="1953"/>
          <a:stretch/>
        </p:blipFill>
        <p:spPr>
          <a:xfrm>
            <a:off x="627066" y="3862552"/>
            <a:ext cx="10937868" cy="2399525"/>
          </a:xfrm>
          <a:prstGeom prst="rect">
            <a:avLst/>
          </a:prstGeom>
        </p:spPr>
      </p:pic>
      <p:sp>
        <p:nvSpPr>
          <p:cNvPr id="6" name="מציין מיקום של מספר שקופית 1">
            <a:extLst>
              <a:ext uri="{FF2B5EF4-FFF2-40B4-BE49-F238E27FC236}">
                <a16:creationId xmlns:a16="http://schemas.microsoft.com/office/drawing/2014/main" id="{67DB4948-AE9D-F19C-8B0C-E4554E340F9B}"/>
              </a:ext>
            </a:extLst>
          </p:cNvPr>
          <p:cNvSpPr>
            <a:spLocks noGrp="1"/>
          </p:cNvSpPr>
          <p:nvPr>
            <p:ph type="sldNum" sz="quarter" idx="12"/>
          </p:nvPr>
        </p:nvSpPr>
        <p:spPr>
          <a:xfrm>
            <a:off x="11059928" y="6531456"/>
            <a:ext cx="683339" cy="365125"/>
          </a:xfrm>
        </p:spPr>
        <p:txBody>
          <a:bodyPr/>
          <a:lstStyle/>
          <a:p>
            <a:fld id="{FEDBE076-7370-4F39-B8CE-D2BB33626AF3}" type="slidenum">
              <a:rPr lang="he-IL" sz="1200" smtClean="0">
                <a:latin typeface="Arial" panose="020B0604020202020204" pitchFamily="34" charset="0"/>
                <a:cs typeface="Arial" panose="020B0604020202020204" pitchFamily="34" charset="0"/>
              </a:rPr>
              <a:t>10</a:t>
            </a:fld>
            <a:endParaRPr lang="he-IL"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51241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2" name="כותרת 1">
            <a:extLst>
              <a:ext uri="{FF2B5EF4-FFF2-40B4-BE49-F238E27FC236}">
                <a16:creationId xmlns:a16="http://schemas.microsoft.com/office/drawing/2014/main" id="{1ACC9094-DF10-FE2C-933F-47FB37C8A6AB}"/>
              </a:ext>
            </a:extLst>
          </p:cNvPr>
          <p:cNvSpPr>
            <a:spLocks noGrp="1"/>
          </p:cNvSpPr>
          <p:nvPr>
            <p:ph type="title"/>
          </p:nvPr>
        </p:nvSpPr>
        <p:spPr>
          <a:xfrm>
            <a:off x="1694111" y="316864"/>
            <a:ext cx="8596668" cy="1320800"/>
          </a:xfrm>
        </p:spPr>
        <p:txBody>
          <a:bodyPr>
            <a:normAutofit/>
          </a:bodyPr>
          <a:lstStyle/>
          <a:p>
            <a:pPr algn="ctr" rtl="0"/>
            <a:r>
              <a:rPr lang="en-US" sz="4000" dirty="0">
                <a:latin typeface="Arial" panose="020B0604020202020204" pitchFamily="34" charset="0"/>
                <a:cs typeface="Arial" panose="020B0604020202020204" pitchFamily="34" charset="0"/>
              </a:rPr>
              <a:t>BreakHis</a:t>
            </a:r>
            <a:endParaRPr lang="he-IL" sz="4000" dirty="0">
              <a:latin typeface="Arial" panose="020B0604020202020204" pitchFamily="34" charset="0"/>
              <a:cs typeface="Arial" panose="020B0604020202020204" pitchFamily="34" charset="0"/>
            </a:endParaRPr>
          </a:p>
        </p:txBody>
      </p:sp>
      <p:sp>
        <p:nvSpPr>
          <p:cNvPr id="35" name="Isosceles Triangle 34">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 name="מציין מיקום תוכן 3">
            <a:extLst>
              <a:ext uri="{FF2B5EF4-FFF2-40B4-BE49-F238E27FC236}">
                <a16:creationId xmlns:a16="http://schemas.microsoft.com/office/drawing/2014/main" id="{B3681D86-2FDA-A3CF-6691-6FED8DEA93CE}"/>
              </a:ext>
            </a:extLst>
          </p:cNvPr>
          <p:cNvSpPr>
            <a:spLocks noGrp="1"/>
          </p:cNvSpPr>
          <p:nvPr>
            <p:ph idx="1"/>
          </p:nvPr>
        </p:nvSpPr>
        <p:spPr>
          <a:xfrm>
            <a:off x="1694111" y="5043949"/>
            <a:ext cx="8596668" cy="1076072"/>
          </a:xfrm>
        </p:spPr>
        <p:txBody>
          <a:bodyPr>
            <a:normAutofit fontScale="92500"/>
          </a:bodyPr>
          <a:lstStyle/>
          <a:p>
            <a:pPr marL="0" indent="0" algn="l" rtl="0">
              <a:buNone/>
            </a:pPr>
            <a:r>
              <a:rPr lang="en-US" b="0" i="0" dirty="0">
                <a:solidFill>
                  <a:srgbClr val="111111"/>
                </a:solidFill>
                <a:effectLst/>
                <a:latin typeface="Roboto" panose="02000000000000000000" pitchFamily="2" charset="0"/>
              </a:rPr>
              <a:t>BreakHis dataset composed of benign and malignant images : benign [(a) : adenosis, (b) : fibroadenoma, (c) : phyllodes tumor, (d) : tubular adenoma], malignant [(e) : ductal carcinoma, (f) : lobular carcinoma, (g) : mucinous carcinoma, (h) : papillary carcinoma]</a:t>
            </a:r>
          </a:p>
          <a:p>
            <a:pPr algn="l" rtl="0"/>
            <a:endParaRPr lang="he-IL" dirty="0"/>
          </a:p>
        </p:txBody>
      </p:sp>
      <p:pic>
        <p:nvPicPr>
          <p:cNvPr id="7" name="תמונה 6">
            <a:extLst>
              <a:ext uri="{FF2B5EF4-FFF2-40B4-BE49-F238E27FC236}">
                <a16:creationId xmlns:a16="http://schemas.microsoft.com/office/drawing/2014/main" id="{720EDC13-972D-5F68-DC23-E8CB64DF68C3}"/>
              </a:ext>
            </a:extLst>
          </p:cNvPr>
          <p:cNvPicPr>
            <a:picLocks noChangeAspect="1"/>
          </p:cNvPicPr>
          <p:nvPr/>
        </p:nvPicPr>
        <p:blipFill>
          <a:blip r:embed="rId2"/>
          <a:stretch>
            <a:fillRect/>
          </a:stretch>
        </p:blipFill>
        <p:spPr>
          <a:xfrm>
            <a:off x="1594134" y="977264"/>
            <a:ext cx="8169299" cy="3837801"/>
          </a:xfrm>
          <a:prstGeom prst="rect">
            <a:avLst/>
          </a:prstGeom>
        </p:spPr>
      </p:pic>
      <p:sp>
        <p:nvSpPr>
          <p:cNvPr id="8" name="תיבת טקסט 7">
            <a:extLst>
              <a:ext uri="{FF2B5EF4-FFF2-40B4-BE49-F238E27FC236}">
                <a16:creationId xmlns:a16="http://schemas.microsoft.com/office/drawing/2014/main" id="{4167358B-6C4E-6F5F-A490-534C10963D0A}"/>
              </a:ext>
            </a:extLst>
          </p:cNvPr>
          <p:cNvSpPr txBox="1"/>
          <p:nvPr/>
        </p:nvSpPr>
        <p:spPr>
          <a:xfrm>
            <a:off x="511565" y="6131272"/>
            <a:ext cx="11562735" cy="261610"/>
          </a:xfrm>
          <a:prstGeom prst="rect">
            <a:avLst/>
          </a:prstGeom>
          <a:noFill/>
        </p:spPr>
        <p:txBody>
          <a:bodyPr wrap="square" rtlCol="1">
            <a:spAutoFit/>
          </a:bodyPr>
          <a:lstStyle/>
          <a:p>
            <a:r>
              <a:rPr lang="en-US" sz="1100" dirty="0"/>
              <a:t>Source: https://www.researchgate.net/figure/BreakHis-dataset-composed-of-benign-and-malignant-images-benign-a-adenosis-b_fig2_327528970</a:t>
            </a:r>
            <a:endParaRPr lang="he-IL" sz="1100" dirty="0"/>
          </a:p>
        </p:txBody>
      </p:sp>
      <p:sp>
        <p:nvSpPr>
          <p:cNvPr id="3" name="מציין מיקום של מספר שקופית 1">
            <a:extLst>
              <a:ext uri="{FF2B5EF4-FFF2-40B4-BE49-F238E27FC236}">
                <a16:creationId xmlns:a16="http://schemas.microsoft.com/office/drawing/2014/main" id="{87CC7790-BF8D-CF93-74A2-129934C84B4B}"/>
              </a:ext>
            </a:extLst>
          </p:cNvPr>
          <p:cNvSpPr txBox="1">
            <a:spLocks/>
          </p:cNvSpPr>
          <p:nvPr/>
        </p:nvSpPr>
        <p:spPr>
          <a:xfrm>
            <a:off x="11059928" y="6504126"/>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EDBE076-7370-4F39-B8CE-D2BB33626AF3}" type="slidenum">
              <a:rPr lang="he-IL" sz="1200" smtClean="0">
                <a:latin typeface="Arial" panose="020B0604020202020204" pitchFamily="34" charset="0"/>
                <a:cs typeface="Arial" panose="020B0604020202020204" pitchFamily="34" charset="0"/>
              </a:rPr>
              <a:pPr/>
              <a:t>11</a:t>
            </a:fld>
            <a:endParaRPr lang="he-IL"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18183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A5EF528-8926-C75A-0A66-DFFD9B397017}"/>
              </a:ext>
            </a:extLst>
          </p:cNvPr>
          <p:cNvSpPr>
            <a:spLocks noGrp="1"/>
          </p:cNvSpPr>
          <p:nvPr>
            <p:ph type="title"/>
          </p:nvPr>
        </p:nvSpPr>
        <p:spPr/>
        <p:txBody>
          <a:bodyPr/>
          <a:lstStyle/>
          <a:p>
            <a:pPr algn="ctr"/>
            <a:r>
              <a:rPr lang="en-US" sz="4000" dirty="0">
                <a:latin typeface="Arial" panose="020B0604020202020204" pitchFamily="34" charset="0"/>
                <a:cs typeface="Arial" panose="020B0604020202020204" pitchFamily="34" charset="0"/>
              </a:rPr>
              <a:t>DDSM Mammography</a:t>
            </a:r>
            <a:br>
              <a:rPr lang="en-US" b="1" i="0" dirty="0">
                <a:solidFill>
                  <a:srgbClr val="202124"/>
                </a:solidFill>
                <a:effectLst/>
                <a:latin typeface="zeitung"/>
              </a:rPr>
            </a:br>
            <a:endParaRPr lang="he-IL" dirty="0"/>
          </a:p>
        </p:txBody>
      </p:sp>
      <p:sp>
        <p:nvSpPr>
          <p:cNvPr id="3" name="מציין מיקום תוכן 2">
            <a:extLst>
              <a:ext uri="{FF2B5EF4-FFF2-40B4-BE49-F238E27FC236}">
                <a16:creationId xmlns:a16="http://schemas.microsoft.com/office/drawing/2014/main" id="{B55DE91A-0A39-1043-5B3B-448176961EEF}"/>
              </a:ext>
            </a:extLst>
          </p:cNvPr>
          <p:cNvSpPr>
            <a:spLocks noGrp="1"/>
          </p:cNvSpPr>
          <p:nvPr>
            <p:ph idx="1"/>
          </p:nvPr>
        </p:nvSpPr>
        <p:spPr>
          <a:xfrm>
            <a:off x="677334" y="1338218"/>
            <a:ext cx="9189477" cy="4365896"/>
          </a:xfrm>
        </p:spPr>
        <p:txBody>
          <a:bodyPr>
            <a:normAutofit/>
          </a:bodyPr>
          <a:lstStyle/>
          <a:p>
            <a:pPr marL="0" indent="0" algn="l" fontAlgn="base">
              <a:buNone/>
            </a:pPr>
            <a:endParaRPr lang="he-IL" b="0" i="0" dirty="0">
              <a:solidFill>
                <a:srgbClr val="3C4043"/>
              </a:solidFill>
              <a:effectLst/>
              <a:latin typeface="Inter"/>
            </a:endParaRPr>
          </a:p>
          <a:p>
            <a:pPr marL="0" indent="0" algn="l" fontAlgn="base">
              <a:buNone/>
            </a:pPr>
            <a:r>
              <a:rPr lang="en-US" sz="1800" b="1" dirty="0">
                <a:solidFill>
                  <a:srgbClr val="000000"/>
                </a:solidFill>
                <a:effectLst/>
                <a:latin typeface="Arial" panose="020B0604020202020204" pitchFamily="34" charset="0"/>
                <a:ea typeface="Calibri" panose="020F0502020204030204" pitchFamily="34" charset="0"/>
              </a:rPr>
              <a:t>The Breast Cancer Mammography Image Classification (DDSM) composed of:</a:t>
            </a:r>
          </a:p>
          <a:p>
            <a:pPr marL="0" indent="0" algn="l" fontAlgn="base">
              <a:buNone/>
            </a:pPr>
            <a:endParaRPr lang="en-US" sz="1800" b="1" dirty="0">
              <a:solidFill>
                <a:srgbClr val="000000"/>
              </a:solidFill>
              <a:effectLst/>
              <a:latin typeface="Arial" panose="020B0604020202020204" pitchFamily="34" charset="0"/>
              <a:ea typeface="Calibri" panose="020F0502020204030204" pitchFamily="34" charset="0"/>
            </a:endParaRPr>
          </a:p>
          <a:p>
            <a:pPr algn="l" rtl="0">
              <a:buSzPct val="140000"/>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consists of images from the DDSM [1] and CBIS-DDSM [3] datasets. </a:t>
            </a:r>
          </a:p>
          <a:p>
            <a:pPr algn="l" rtl="0">
              <a:buSzPct val="140000"/>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images have been pre-processed and converted to 299x299 images</a:t>
            </a:r>
          </a:p>
          <a:p>
            <a:pPr algn="l" rtl="0">
              <a:buSzPct val="140000"/>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The data is stored as </a:t>
            </a:r>
            <a:r>
              <a:rPr lang="en-US" sz="2000" dirty="0" err="1">
                <a:solidFill>
                  <a:schemeClr val="tx1"/>
                </a:solidFill>
                <a:latin typeface="Arial" panose="020B0604020202020204" pitchFamily="34" charset="0"/>
                <a:cs typeface="Arial" panose="020B0604020202020204" pitchFamily="34" charset="0"/>
              </a:rPr>
              <a:t>tfrecords</a:t>
            </a:r>
            <a:r>
              <a:rPr lang="en-US" sz="2000" dirty="0">
                <a:solidFill>
                  <a:schemeClr val="tx1"/>
                </a:solidFill>
                <a:latin typeface="Arial" panose="020B0604020202020204" pitchFamily="34" charset="0"/>
                <a:cs typeface="Arial" panose="020B0604020202020204" pitchFamily="34" charset="0"/>
              </a:rPr>
              <a:t> files for TensorFlow.</a:t>
            </a:r>
          </a:p>
          <a:p>
            <a:pPr algn="l" rtl="0">
              <a:buSzPct val="140000"/>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dataset contains 55,890 training examples, of which 14% are positive and the remaining 86% negative, divided into 5 </a:t>
            </a:r>
            <a:r>
              <a:rPr lang="en-US" sz="2000" dirty="0" err="1">
                <a:solidFill>
                  <a:schemeClr val="tx1"/>
                </a:solidFill>
                <a:latin typeface="Arial" panose="020B0604020202020204" pitchFamily="34" charset="0"/>
                <a:cs typeface="Arial" panose="020B0604020202020204" pitchFamily="34" charset="0"/>
              </a:rPr>
              <a:t>tfrecords</a:t>
            </a:r>
            <a:r>
              <a:rPr lang="en-US" sz="2000" dirty="0">
                <a:solidFill>
                  <a:schemeClr val="tx1"/>
                </a:solidFill>
                <a:latin typeface="Arial" panose="020B0604020202020204" pitchFamily="34" charset="0"/>
                <a:cs typeface="Arial" panose="020B0604020202020204" pitchFamily="34" charset="0"/>
              </a:rPr>
              <a:t> files.</a:t>
            </a:r>
          </a:p>
          <a:p>
            <a:pPr marL="0" indent="0" algn="l" rtl="0">
              <a:buNone/>
            </a:pPr>
            <a:endParaRPr lang="he-IL" dirty="0"/>
          </a:p>
        </p:txBody>
      </p:sp>
      <p:sp>
        <p:nvSpPr>
          <p:cNvPr id="4" name="מציין מיקום של מספר שקופית 3">
            <a:extLst>
              <a:ext uri="{FF2B5EF4-FFF2-40B4-BE49-F238E27FC236}">
                <a16:creationId xmlns:a16="http://schemas.microsoft.com/office/drawing/2014/main" id="{746D9E89-EA66-14B0-4EAA-6A72772765DD}"/>
              </a:ext>
            </a:extLst>
          </p:cNvPr>
          <p:cNvSpPr>
            <a:spLocks noGrp="1"/>
          </p:cNvSpPr>
          <p:nvPr>
            <p:ph type="sldNum" sz="quarter" idx="12"/>
          </p:nvPr>
        </p:nvSpPr>
        <p:spPr/>
        <p:txBody>
          <a:bodyPr/>
          <a:lstStyle/>
          <a:p>
            <a:fld id="{FEDBE076-7370-4F39-B8CE-D2BB33626AF3}" type="slidenum">
              <a:rPr lang="he-IL" smtClean="0"/>
              <a:t>12</a:t>
            </a:fld>
            <a:endParaRPr lang="he-IL"/>
          </a:p>
        </p:txBody>
      </p:sp>
    </p:spTree>
    <p:extLst>
      <p:ext uri="{BB962C8B-B14F-4D97-AF65-F5344CB8AC3E}">
        <p14:creationId xmlns:p14="http://schemas.microsoft.com/office/powerpoint/2010/main" val="2947623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2" name="כותרת 1">
            <a:extLst>
              <a:ext uri="{FF2B5EF4-FFF2-40B4-BE49-F238E27FC236}">
                <a16:creationId xmlns:a16="http://schemas.microsoft.com/office/drawing/2014/main" id="{1ACC9094-DF10-FE2C-933F-47FB37C8A6AB}"/>
              </a:ext>
            </a:extLst>
          </p:cNvPr>
          <p:cNvSpPr>
            <a:spLocks noGrp="1"/>
          </p:cNvSpPr>
          <p:nvPr>
            <p:ph type="title"/>
          </p:nvPr>
        </p:nvSpPr>
        <p:spPr>
          <a:xfrm>
            <a:off x="1694111" y="316864"/>
            <a:ext cx="8596668" cy="1320800"/>
          </a:xfrm>
        </p:spPr>
        <p:txBody>
          <a:bodyPr>
            <a:normAutofit/>
          </a:bodyPr>
          <a:lstStyle/>
          <a:p>
            <a:pPr algn="ctr" rtl="0"/>
            <a:r>
              <a:rPr lang="en-US" sz="4000" dirty="0">
                <a:latin typeface="Arial" panose="020B0604020202020204" pitchFamily="34" charset="0"/>
                <a:cs typeface="Arial" panose="020B0604020202020204" pitchFamily="34" charset="0"/>
              </a:rPr>
              <a:t>Researched hyperparameters</a:t>
            </a:r>
          </a:p>
        </p:txBody>
      </p:sp>
      <p:sp>
        <p:nvSpPr>
          <p:cNvPr id="35" name="Isosceles Triangle 34">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מציין מיקום תוכן 2">
            <a:extLst>
              <a:ext uri="{FF2B5EF4-FFF2-40B4-BE49-F238E27FC236}">
                <a16:creationId xmlns:a16="http://schemas.microsoft.com/office/drawing/2014/main" id="{E63CB9F7-1BEA-5E29-A0FC-A93719833515}"/>
              </a:ext>
            </a:extLst>
          </p:cNvPr>
          <p:cNvSpPr>
            <a:spLocks noGrp="1"/>
          </p:cNvSpPr>
          <p:nvPr>
            <p:ph idx="1"/>
          </p:nvPr>
        </p:nvSpPr>
        <p:spPr>
          <a:xfrm>
            <a:off x="1304447" y="1360080"/>
            <a:ext cx="9819603" cy="4833552"/>
          </a:xfrm>
        </p:spPr>
        <p:txBody>
          <a:bodyPr>
            <a:normAutofit lnSpcReduction="10000"/>
          </a:bodyPr>
          <a:lstStyle/>
          <a:p>
            <a:pPr algn="l" rtl="0">
              <a:buSzPct val="120000"/>
              <a:buFont typeface="Arial" panose="020B0604020202020204" pitchFamily="34" charset="0"/>
              <a:buChar char="•"/>
            </a:pPr>
            <a:r>
              <a:rPr lang="en-US" sz="2000" b="1" dirty="0">
                <a:solidFill>
                  <a:schemeClr val="tx1"/>
                </a:solidFill>
                <a:latin typeface="Arial" panose="020B0604020202020204" pitchFamily="34" charset="0"/>
                <a:cs typeface="Arial" panose="020B0604020202020204" pitchFamily="34" charset="0"/>
              </a:rPr>
              <a:t>Learning rate </a:t>
            </a:r>
            <a:r>
              <a:rPr lang="en-US" sz="2000" dirty="0">
                <a:solidFill>
                  <a:schemeClr val="tx1"/>
                </a:solidFill>
                <a:latin typeface="Arial" panose="020B0604020202020204" pitchFamily="34" charset="0"/>
                <a:cs typeface="Arial" panose="020B0604020202020204" pitchFamily="34" charset="0"/>
              </a:rPr>
              <a:t>{0.0005 – 0.000005}, learning rate determines the step size at each iteration while moving toward a minimum of a loss function.</a:t>
            </a:r>
          </a:p>
          <a:p>
            <a:pPr marL="0" indent="0" algn="l" rtl="0">
              <a:buSzPct val="120000"/>
              <a:buNone/>
            </a:pPr>
            <a:endParaRPr lang="en-US" sz="2000" dirty="0">
              <a:solidFill>
                <a:schemeClr val="tx1"/>
              </a:solidFill>
              <a:latin typeface="Arial" panose="020B0604020202020204" pitchFamily="34" charset="0"/>
              <a:cs typeface="Arial" panose="020B0604020202020204" pitchFamily="34" charset="0"/>
            </a:endParaRPr>
          </a:p>
          <a:p>
            <a:pPr algn="l" rtl="0">
              <a:buSzPct val="120000"/>
              <a:buFont typeface="Arial" panose="020B0604020202020204" pitchFamily="34" charset="0"/>
              <a:buChar char="•"/>
            </a:pPr>
            <a:r>
              <a:rPr lang="en-US" sz="2000" b="1" dirty="0">
                <a:solidFill>
                  <a:schemeClr val="tx1"/>
                </a:solidFill>
                <a:latin typeface="Arial" panose="020B0604020202020204" pitchFamily="34" charset="0"/>
                <a:cs typeface="Arial" panose="020B0604020202020204" pitchFamily="34" charset="0"/>
              </a:rPr>
              <a:t>Epochs</a:t>
            </a:r>
            <a:r>
              <a:rPr lang="en-US" sz="2000" dirty="0">
                <a:solidFill>
                  <a:schemeClr val="tx1"/>
                </a:solidFill>
                <a:latin typeface="Arial" panose="020B0604020202020204" pitchFamily="34" charset="0"/>
                <a:cs typeface="Arial" panose="020B0604020202020204" pitchFamily="34" charset="0"/>
              </a:rPr>
              <a:t> {50, 100, 150},  specifies the number of epochs or full passes of the entire training dataset through the algorithm’s training or learning process.</a:t>
            </a:r>
          </a:p>
          <a:p>
            <a:pPr marL="0" indent="0" algn="l" rtl="0">
              <a:buSzPct val="120000"/>
              <a:buNone/>
            </a:pPr>
            <a:endParaRPr lang="en-US" sz="2000" dirty="0">
              <a:solidFill>
                <a:schemeClr val="tx1"/>
              </a:solidFill>
              <a:latin typeface="Arial" panose="020B0604020202020204" pitchFamily="34" charset="0"/>
              <a:cs typeface="Arial" panose="020B0604020202020204" pitchFamily="34" charset="0"/>
            </a:endParaRPr>
          </a:p>
          <a:p>
            <a:pPr algn="l" rtl="0">
              <a:buSzPct val="120000"/>
              <a:buFont typeface="Arial" panose="020B0604020202020204" pitchFamily="34" charset="0"/>
              <a:buChar char="•"/>
            </a:pPr>
            <a:r>
              <a:rPr lang="en-US" sz="2000" b="1" dirty="0">
                <a:solidFill>
                  <a:schemeClr val="tx1"/>
                </a:solidFill>
                <a:latin typeface="Arial" panose="020B0604020202020204" pitchFamily="34" charset="0"/>
                <a:cs typeface="Arial" panose="020B0604020202020204" pitchFamily="34" charset="0"/>
              </a:rPr>
              <a:t>Batch size </a:t>
            </a:r>
            <a:r>
              <a:rPr lang="en-US" sz="2000" dirty="0">
                <a:solidFill>
                  <a:schemeClr val="tx1"/>
                </a:solidFill>
                <a:latin typeface="Arial" panose="020B0604020202020204" pitchFamily="34" charset="0"/>
                <a:cs typeface="Arial" panose="020B0604020202020204" pitchFamily="34" charset="0"/>
              </a:rPr>
              <a:t>{64, 128}, batch size is the number of samples that are passed through the model before the model is updated. The size of a batch must be less than the number of samples in the training dataset.</a:t>
            </a:r>
          </a:p>
          <a:p>
            <a:pPr marL="0" indent="0" algn="l" rtl="0">
              <a:buSzPct val="120000"/>
              <a:buNone/>
            </a:pPr>
            <a:endParaRPr lang="en-US" sz="2000" dirty="0">
              <a:solidFill>
                <a:schemeClr val="tx1"/>
              </a:solidFill>
              <a:latin typeface="Arial" panose="020B0604020202020204" pitchFamily="34" charset="0"/>
              <a:cs typeface="Arial" panose="020B0604020202020204" pitchFamily="34" charset="0"/>
            </a:endParaRPr>
          </a:p>
          <a:p>
            <a:pPr algn="l" rtl="0">
              <a:buSzPct val="120000"/>
              <a:buFont typeface="Arial" panose="020B0604020202020204" pitchFamily="34" charset="0"/>
              <a:buChar char="•"/>
            </a:pPr>
            <a:r>
              <a:rPr lang="en-US" sz="2000" b="1" dirty="0">
                <a:solidFill>
                  <a:schemeClr val="tx1"/>
                </a:solidFill>
                <a:latin typeface="Arial" panose="020B0604020202020204" pitchFamily="34" charset="0"/>
                <a:cs typeface="Arial" panose="020B0604020202020204" pitchFamily="34" charset="0"/>
              </a:rPr>
              <a:t>Dropout</a:t>
            </a:r>
            <a:r>
              <a:rPr lang="en-US" sz="2000" dirty="0">
                <a:solidFill>
                  <a:schemeClr val="tx1"/>
                </a:solidFill>
                <a:latin typeface="Arial" panose="020B0604020202020204" pitchFamily="34" charset="0"/>
                <a:cs typeface="Arial" panose="020B0604020202020204" pitchFamily="34" charset="0"/>
              </a:rPr>
              <a:t> {0.2} Dropout is a technique where randomly selected neurons are ignored during training. They are “dropped out” randomly. Dropout helps combat overfitting of the model</a:t>
            </a:r>
            <a:br>
              <a:rPr lang="en-US" sz="2000" dirty="0">
                <a:solidFill>
                  <a:schemeClr val="tx1"/>
                </a:solidFill>
                <a:latin typeface="Arial" panose="020B0604020202020204" pitchFamily="34" charset="0"/>
                <a:cs typeface="Arial" panose="020B0604020202020204" pitchFamily="34" charset="0"/>
              </a:rPr>
            </a:br>
            <a:endParaRPr lang="en-US" sz="2000" dirty="0">
              <a:solidFill>
                <a:schemeClr val="tx1"/>
              </a:solidFill>
              <a:latin typeface="Arial" panose="020B0604020202020204" pitchFamily="34" charset="0"/>
              <a:cs typeface="Arial" panose="020B0604020202020204" pitchFamily="34" charset="0"/>
            </a:endParaRPr>
          </a:p>
        </p:txBody>
      </p:sp>
      <p:sp>
        <p:nvSpPr>
          <p:cNvPr id="37" name="Isosceles Triangle 36">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מציין מיקום של מספר שקופית 1">
            <a:extLst>
              <a:ext uri="{FF2B5EF4-FFF2-40B4-BE49-F238E27FC236}">
                <a16:creationId xmlns:a16="http://schemas.microsoft.com/office/drawing/2014/main" id="{26183483-AE2E-7DA4-F844-431F2B8F2832}"/>
              </a:ext>
            </a:extLst>
          </p:cNvPr>
          <p:cNvSpPr txBox="1">
            <a:spLocks/>
          </p:cNvSpPr>
          <p:nvPr/>
        </p:nvSpPr>
        <p:spPr>
          <a:xfrm>
            <a:off x="11059927" y="6492875"/>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EDBE076-7370-4F39-B8CE-D2BB33626AF3}" type="slidenum">
              <a:rPr lang="he-IL" sz="1200" smtClean="0">
                <a:latin typeface="Arial" panose="020B0604020202020204" pitchFamily="34" charset="0"/>
                <a:cs typeface="Arial" panose="020B0604020202020204" pitchFamily="34" charset="0"/>
              </a:rPr>
              <a:pPr/>
              <a:t>13</a:t>
            </a:fld>
            <a:endParaRPr lang="he-IL"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99272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2" name="כותרת 1">
            <a:extLst>
              <a:ext uri="{FF2B5EF4-FFF2-40B4-BE49-F238E27FC236}">
                <a16:creationId xmlns:a16="http://schemas.microsoft.com/office/drawing/2014/main" id="{1ACC9094-DF10-FE2C-933F-47FB37C8A6AB}"/>
              </a:ext>
            </a:extLst>
          </p:cNvPr>
          <p:cNvSpPr>
            <a:spLocks noGrp="1"/>
          </p:cNvSpPr>
          <p:nvPr>
            <p:ph type="title"/>
          </p:nvPr>
        </p:nvSpPr>
        <p:spPr>
          <a:xfrm>
            <a:off x="1694111" y="316864"/>
            <a:ext cx="8596668" cy="1320800"/>
          </a:xfrm>
        </p:spPr>
        <p:txBody>
          <a:bodyPr>
            <a:normAutofit/>
          </a:bodyPr>
          <a:lstStyle/>
          <a:p>
            <a:pPr algn="ctr" rtl="0"/>
            <a:r>
              <a:rPr lang="en-US" sz="4000" dirty="0">
                <a:latin typeface="Arial" panose="020B0604020202020204" pitchFamily="34" charset="0"/>
                <a:cs typeface="Arial" panose="020B0604020202020204" pitchFamily="34" charset="0"/>
              </a:rPr>
              <a:t>Diagrams</a:t>
            </a:r>
            <a:endParaRPr lang="he-IL" sz="4000" dirty="0">
              <a:latin typeface="Arial" panose="020B0604020202020204" pitchFamily="34" charset="0"/>
              <a:cs typeface="Arial" panose="020B0604020202020204" pitchFamily="34" charset="0"/>
            </a:endParaRPr>
          </a:p>
        </p:txBody>
      </p:sp>
      <p:sp>
        <p:nvSpPr>
          <p:cNvPr id="35" name="Isosceles Triangle 34">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Content Placeholder 3">
            <a:extLst>
              <a:ext uri="{FF2B5EF4-FFF2-40B4-BE49-F238E27FC236}">
                <a16:creationId xmlns:a16="http://schemas.microsoft.com/office/drawing/2014/main" id="{809E897D-B03D-6F2E-2224-1A10EB4A0B3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25510" y="1612965"/>
            <a:ext cx="6061166" cy="5234450"/>
          </a:xfrm>
          <a:prstGeom prst="rect">
            <a:avLst/>
          </a:prstGeom>
        </p:spPr>
      </p:pic>
      <p:sp>
        <p:nvSpPr>
          <p:cNvPr id="8" name="TextBox 7">
            <a:extLst>
              <a:ext uri="{FF2B5EF4-FFF2-40B4-BE49-F238E27FC236}">
                <a16:creationId xmlns:a16="http://schemas.microsoft.com/office/drawing/2014/main" id="{2AE0A272-21DA-E1AC-76FB-7E6607441349}"/>
              </a:ext>
            </a:extLst>
          </p:cNvPr>
          <p:cNvSpPr txBox="1"/>
          <p:nvPr/>
        </p:nvSpPr>
        <p:spPr>
          <a:xfrm>
            <a:off x="759875" y="1244611"/>
            <a:ext cx="3773510" cy="400110"/>
          </a:xfrm>
          <a:prstGeom prst="rect">
            <a:avLst/>
          </a:prstGeom>
          <a:noFill/>
        </p:spPr>
        <p:txBody>
          <a:bodyPr wrap="square" rtlCol="1">
            <a:spAutoFit/>
          </a:bodyPr>
          <a:lstStyle/>
          <a:p>
            <a:r>
              <a:rPr lang="en-US" sz="2000" b="1" dirty="0">
                <a:latin typeface="Arial" panose="020B0604020202020204" pitchFamily="34" charset="0"/>
                <a:cs typeface="Arial" panose="020B0604020202020204" pitchFamily="34" charset="0"/>
              </a:rPr>
              <a:t>Sequence diagram:</a:t>
            </a:r>
            <a:endParaRPr lang="he-IL" sz="2000" b="1" dirty="0">
              <a:latin typeface="Arial" panose="020B0604020202020204" pitchFamily="34" charset="0"/>
              <a:cs typeface="Arial" panose="020B0604020202020204" pitchFamily="34" charset="0"/>
            </a:endParaRPr>
          </a:p>
        </p:txBody>
      </p:sp>
      <p:sp>
        <p:nvSpPr>
          <p:cNvPr id="7" name="מציין מיקום של מספר שקופית 1">
            <a:extLst>
              <a:ext uri="{FF2B5EF4-FFF2-40B4-BE49-F238E27FC236}">
                <a16:creationId xmlns:a16="http://schemas.microsoft.com/office/drawing/2014/main" id="{FABBD92E-9872-BF6C-18A4-42B53AFE63B3}"/>
              </a:ext>
            </a:extLst>
          </p:cNvPr>
          <p:cNvSpPr txBox="1">
            <a:spLocks/>
          </p:cNvSpPr>
          <p:nvPr/>
        </p:nvSpPr>
        <p:spPr>
          <a:xfrm>
            <a:off x="10983151" y="6492875"/>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EDBE076-7370-4F39-B8CE-D2BB33626AF3}" type="slidenum">
              <a:rPr lang="he-IL" sz="1200" smtClean="0">
                <a:latin typeface="Arial" panose="020B0604020202020204" pitchFamily="34" charset="0"/>
                <a:cs typeface="Arial" panose="020B0604020202020204" pitchFamily="34" charset="0"/>
              </a:rPr>
              <a:pPr/>
              <a:t>14</a:t>
            </a:fld>
            <a:endParaRPr lang="he-IL" sz="1000" dirty="0">
              <a:latin typeface="Arial" panose="020B060402020202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62DFD020-4B1C-5774-0E3C-77B84D2CB3F0}"/>
              </a:ext>
            </a:extLst>
          </p:cNvPr>
          <p:cNvPicPr>
            <a:picLocks noChangeAspect="1"/>
          </p:cNvPicPr>
          <p:nvPr/>
        </p:nvPicPr>
        <p:blipFill rotWithShape="1">
          <a:blip r:embed="rId4"/>
          <a:srcRect l="9185" t="1120" r="6478" b="-723"/>
          <a:stretch/>
        </p:blipFill>
        <p:spPr>
          <a:xfrm>
            <a:off x="7188458" y="1612965"/>
            <a:ext cx="3036539" cy="4883205"/>
          </a:xfrm>
          <a:prstGeom prst="rect">
            <a:avLst/>
          </a:prstGeom>
        </p:spPr>
      </p:pic>
    </p:spTree>
    <p:extLst>
      <p:ext uri="{BB962C8B-B14F-4D97-AF65-F5344CB8AC3E}">
        <p14:creationId xmlns:p14="http://schemas.microsoft.com/office/powerpoint/2010/main" val="24226099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16F7838-8DE6-8EA0-76B0-71C281038DAD}"/>
              </a:ext>
            </a:extLst>
          </p:cNvPr>
          <p:cNvSpPr>
            <a:spLocks noGrp="1"/>
          </p:cNvSpPr>
          <p:nvPr>
            <p:ph type="title"/>
          </p:nvPr>
        </p:nvSpPr>
        <p:spPr/>
        <p:txBody>
          <a:bodyPr/>
          <a:lstStyle/>
          <a:p>
            <a:pPr algn="ctr"/>
            <a:r>
              <a:rPr lang="en-US" dirty="0"/>
              <a:t>Technologies</a:t>
            </a:r>
            <a:endParaRPr lang="he-IL" dirty="0"/>
          </a:p>
        </p:txBody>
      </p:sp>
      <p:sp>
        <p:nvSpPr>
          <p:cNvPr id="3" name="מציין מיקום תוכן 2">
            <a:extLst>
              <a:ext uri="{FF2B5EF4-FFF2-40B4-BE49-F238E27FC236}">
                <a16:creationId xmlns:a16="http://schemas.microsoft.com/office/drawing/2014/main" id="{51C61357-4181-5952-41AF-274330358112}"/>
              </a:ext>
            </a:extLst>
          </p:cNvPr>
          <p:cNvSpPr>
            <a:spLocks noGrp="1"/>
          </p:cNvSpPr>
          <p:nvPr>
            <p:ph idx="1"/>
          </p:nvPr>
        </p:nvSpPr>
        <p:spPr/>
        <p:txBody>
          <a:bodyPr/>
          <a:lstStyle/>
          <a:p>
            <a:pPr marL="228600" lvl="0" indent="0" algn="l" rtl="0">
              <a:lnSpc>
                <a:spcPct val="150000"/>
              </a:lnSpc>
              <a:spcBef>
                <a:spcPts val="300"/>
              </a:spcBef>
              <a:spcAft>
                <a:spcPts val="0"/>
              </a:spcAft>
              <a:buNone/>
            </a:pPr>
            <a:r>
              <a:rPr lang="en-US" dirty="0">
                <a:solidFill>
                  <a:schemeClr val="dk1"/>
                </a:solidFill>
                <a:latin typeface="Exo 2"/>
                <a:ea typeface="Exo 2"/>
                <a:cs typeface="Exo 2"/>
                <a:sym typeface="Exo 2"/>
              </a:rPr>
              <a:t>The  programming language that was used to write the system is </a:t>
            </a:r>
            <a:r>
              <a:rPr lang="en-US" b="1" dirty="0">
                <a:solidFill>
                  <a:schemeClr val="accent1"/>
                </a:solidFill>
                <a:latin typeface="Exo 2"/>
                <a:ea typeface="Exo 2"/>
                <a:cs typeface="Exo 2"/>
                <a:sym typeface="Exo 2"/>
              </a:rPr>
              <a:t>Python</a:t>
            </a:r>
            <a:r>
              <a:rPr lang="en-US" dirty="0">
                <a:solidFill>
                  <a:schemeClr val="dk1"/>
                </a:solidFill>
                <a:latin typeface="Exo 2"/>
                <a:ea typeface="Exo 2"/>
                <a:cs typeface="Exo 2"/>
                <a:sym typeface="Exo 2"/>
              </a:rPr>
              <a:t>. </a:t>
            </a:r>
          </a:p>
          <a:p>
            <a:pPr marL="228600" lvl="0" indent="0" algn="l" rtl="0">
              <a:lnSpc>
                <a:spcPct val="150000"/>
              </a:lnSpc>
              <a:spcBef>
                <a:spcPts val="300"/>
              </a:spcBef>
              <a:spcAft>
                <a:spcPts val="0"/>
              </a:spcAft>
              <a:buNone/>
            </a:pPr>
            <a:r>
              <a:rPr lang="en-US" dirty="0">
                <a:solidFill>
                  <a:schemeClr val="dk1"/>
                </a:solidFill>
                <a:latin typeface="Exo 2"/>
                <a:ea typeface="Exo 2"/>
                <a:cs typeface="Exo 2"/>
                <a:sym typeface="Exo 2"/>
              </a:rPr>
              <a:t>We used the following libraries for our system:</a:t>
            </a:r>
          </a:p>
          <a:p>
            <a:pPr marL="457200" lvl="0" indent="-317500" algn="l" rtl="0">
              <a:lnSpc>
                <a:spcPct val="150000"/>
              </a:lnSpc>
              <a:spcBef>
                <a:spcPts val="0"/>
              </a:spcBef>
              <a:spcAft>
                <a:spcPts val="0"/>
              </a:spcAft>
              <a:buClr>
                <a:schemeClr val="dk1"/>
              </a:buClr>
              <a:buSzPts val="1400"/>
              <a:buFont typeface="Exo 2"/>
              <a:buChar char="●"/>
            </a:pPr>
            <a:r>
              <a:rPr lang="en-US" b="1" dirty="0" err="1">
                <a:solidFill>
                  <a:schemeClr val="accent1"/>
                </a:solidFill>
                <a:latin typeface="Exo 2"/>
                <a:ea typeface="Exo 2"/>
                <a:cs typeface="Exo 2"/>
                <a:sym typeface="Exo 2"/>
              </a:rPr>
              <a:t>Keras</a:t>
            </a:r>
            <a:r>
              <a:rPr lang="en-US" b="1" dirty="0">
                <a:solidFill>
                  <a:schemeClr val="accent1"/>
                </a:solidFill>
                <a:latin typeface="Exo 2"/>
                <a:sym typeface="Exo 2"/>
              </a:rPr>
              <a:t>:</a:t>
            </a:r>
            <a:r>
              <a:rPr lang="en-US" dirty="0">
                <a:solidFill>
                  <a:schemeClr val="dk1"/>
                </a:solidFill>
                <a:latin typeface="Exo 2"/>
                <a:ea typeface="Exo 2"/>
                <a:cs typeface="Exo 2"/>
                <a:sym typeface="Exo 2"/>
              </a:rPr>
              <a:t> used for the CNN models, layers, loss and optimizer.</a:t>
            </a:r>
          </a:p>
          <a:p>
            <a:pPr marL="457200" lvl="0" indent="-317500" algn="l" rtl="0">
              <a:lnSpc>
                <a:spcPct val="150000"/>
              </a:lnSpc>
              <a:spcBef>
                <a:spcPts val="0"/>
              </a:spcBef>
              <a:spcAft>
                <a:spcPts val="0"/>
              </a:spcAft>
              <a:buClr>
                <a:schemeClr val="dk1"/>
              </a:buClr>
              <a:buSzPts val="1400"/>
              <a:buFont typeface="Exo 2"/>
              <a:buChar char="●"/>
            </a:pPr>
            <a:r>
              <a:rPr lang="en-US" b="1" dirty="0" err="1">
                <a:solidFill>
                  <a:schemeClr val="accent1"/>
                </a:solidFill>
                <a:latin typeface="Exo 2"/>
                <a:ea typeface="Exo 2"/>
                <a:cs typeface="Exo 2"/>
                <a:sym typeface="Exo 2"/>
              </a:rPr>
              <a:t>Os</a:t>
            </a:r>
            <a:r>
              <a:rPr lang="en-US" b="1" dirty="0">
                <a:solidFill>
                  <a:schemeClr val="accent1"/>
                </a:solidFill>
                <a:latin typeface="Exo 2"/>
                <a:sym typeface="Exo 2"/>
              </a:rPr>
              <a:t>:</a:t>
            </a:r>
            <a:r>
              <a:rPr lang="en-US" dirty="0">
                <a:solidFill>
                  <a:schemeClr val="dk1"/>
                </a:solidFill>
                <a:latin typeface="Exo 2"/>
                <a:ea typeface="Exo 2"/>
                <a:cs typeface="Exo 2"/>
                <a:sym typeface="Exo 2"/>
              </a:rPr>
              <a:t> used loading the data from the folders. </a:t>
            </a:r>
          </a:p>
          <a:p>
            <a:pPr marL="457200" lvl="0" indent="-317500" algn="l" rtl="0">
              <a:lnSpc>
                <a:spcPct val="150000"/>
              </a:lnSpc>
              <a:spcBef>
                <a:spcPts val="0"/>
              </a:spcBef>
              <a:spcAft>
                <a:spcPts val="0"/>
              </a:spcAft>
              <a:buClr>
                <a:schemeClr val="dk1"/>
              </a:buClr>
              <a:buSzPts val="1400"/>
              <a:buFont typeface="Exo 2"/>
              <a:buChar char="●"/>
            </a:pPr>
            <a:r>
              <a:rPr lang="en-US" b="1" dirty="0" err="1">
                <a:solidFill>
                  <a:schemeClr val="accent1"/>
                </a:solidFill>
                <a:latin typeface="Exo 2"/>
                <a:ea typeface="Exo 2"/>
                <a:cs typeface="Exo 2"/>
                <a:sym typeface="Exo 2"/>
              </a:rPr>
              <a:t>Sklearn</a:t>
            </a:r>
            <a:r>
              <a:rPr lang="en-US" b="1" dirty="0">
                <a:solidFill>
                  <a:schemeClr val="accent1"/>
                </a:solidFill>
                <a:latin typeface="Exo 2"/>
                <a:sym typeface="Exo 2"/>
              </a:rPr>
              <a:t>:</a:t>
            </a:r>
            <a:r>
              <a:rPr lang="en-US" dirty="0">
                <a:solidFill>
                  <a:schemeClr val="dk1"/>
                </a:solidFill>
                <a:latin typeface="Exo 2"/>
                <a:ea typeface="Exo 2"/>
                <a:cs typeface="Exo 2"/>
                <a:sym typeface="Exo 2"/>
              </a:rPr>
              <a:t> used for the train test data split.</a:t>
            </a:r>
          </a:p>
          <a:p>
            <a:pPr marL="457200" lvl="0" indent="-317500" algn="l" rtl="0">
              <a:lnSpc>
                <a:spcPct val="150000"/>
              </a:lnSpc>
              <a:spcBef>
                <a:spcPts val="0"/>
              </a:spcBef>
              <a:spcAft>
                <a:spcPts val="0"/>
              </a:spcAft>
              <a:buClr>
                <a:schemeClr val="dk1"/>
              </a:buClr>
              <a:buSzPts val="1400"/>
              <a:buFont typeface="Exo 2"/>
              <a:buChar char="●"/>
            </a:pPr>
            <a:r>
              <a:rPr lang="en-US" b="1" dirty="0">
                <a:solidFill>
                  <a:schemeClr val="accent1"/>
                </a:solidFill>
                <a:latin typeface="Exo 2"/>
                <a:ea typeface="Exo 2"/>
                <a:cs typeface="Exo 2"/>
                <a:sym typeface="Exo 2"/>
              </a:rPr>
              <a:t>Matplotlib</a:t>
            </a:r>
            <a:r>
              <a:rPr lang="en-US" b="1" dirty="0">
                <a:solidFill>
                  <a:schemeClr val="accent1"/>
                </a:solidFill>
                <a:latin typeface="Exo 2"/>
                <a:sym typeface="Exo 2"/>
              </a:rPr>
              <a:t>:</a:t>
            </a:r>
            <a:r>
              <a:rPr lang="en-US" dirty="0">
                <a:solidFill>
                  <a:schemeClr val="dk1"/>
                </a:solidFill>
                <a:latin typeface="Exo 2"/>
                <a:ea typeface="Exo 2"/>
                <a:cs typeface="Exo 2"/>
                <a:sym typeface="Exo 2"/>
              </a:rPr>
              <a:t> used to plot the accuracy and loss graphs.</a:t>
            </a:r>
          </a:p>
          <a:p>
            <a:pPr marL="457200" lvl="0" indent="-317500" algn="l" rtl="0">
              <a:lnSpc>
                <a:spcPct val="150000"/>
              </a:lnSpc>
              <a:spcBef>
                <a:spcPts val="0"/>
              </a:spcBef>
              <a:spcAft>
                <a:spcPts val="0"/>
              </a:spcAft>
              <a:buClr>
                <a:schemeClr val="dk1"/>
              </a:buClr>
              <a:buSzPts val="1400"/>
              <a:buFont typeface="Exo 2"/>
              <a:buChar char="●"/>
            </a:pPr>
            <a:r>
              <a:rPr lang="en-US" b="1" dirty="0">
                <a:solidFill>
                  <a:schemeClr val="accent1"/>
                </a:solidFill>
                <a:latin typeface="Exo 2"/>
                <a:ea typeface="Exo 2"/>
                <a:cs typeface="Exo 2"/>
                <a:sym typeface="Exo 2"/>
              </a:rPr>
              <a:t>Pyqt5</a:t>
            </a:r>
            <a:r>
              <a:rPr lang="en-US" b="1" dirty="0">
                <a:solidFill>
                  <a:schemeClr val="accent1"/>
                </a:solidFill>
                <a:latin typeface="Exo 2"/>
                <a:sym typeface="Exo 2"/>
              </a:rPr>
              <a:t>:</a:t>
            </a:r>
            <a:r>
              <a:rPr lang="en-US" b="1" dirty="0">
                <a:solidFill>
                  <a:schemeClr val="dk1"/>
                </a:solidFill>
                <a:latin typeface="Exo 2"/>
                <a:ea typeface="Exo 2"/>
                <a:cs typeface="Exo 2"/>
                <a:sym typeface="Exo 2"/>
              </a:rPr>
              <a:t> </a:t>
            </a:r>
            <a:r>
              <a:rPr lang="en-US" dirty="0">
                <a:solidFill>
                  <a:schemeClr val="dk1"/>
                </a:solidFill>
                <a:latin typeface="Exo 2"/>
                <a:ea typeface="Exo 2"/>
                <a:cs typeface="Exo 2"/>
                <a:sym typeface="Exo 2"/>
              </a:rPr>
              <a:t>used for the Gui.</a:t>
            </a:r>
          </a:p>
          <a:p>
            <a:pPr marL="457200" lvl="0" indent="-317500" algn="l" rtl="0">
              <a:lnSpc>
                <a:spcPct val="150000"/>
              </a:lnSpc>
              <a:spcBef>
                <a:spcPts val="0"/>
              </a:spcBef>
              <a:spcAft>
                <a:spcPts val="0"/>
              </a:spcAft>
              <a:buClr>
                <a:schemeClr val="dk1"/>
              </a:buClr>
              <a:buSzPts val="1400"/>
              <a:buFont typeface="Exo 2"/>
              <a:buChar char="●"/>
            </a:pPr>
            <a:r>
              <a:rPr lang="en-US" b="1" dirty="0" err="1">
                <a:solidFill>
                  <a:schemeClr val="accent1"/>
                </a:solidFill>
                <a:latin typeface="Exo 2"/>
                <a:sym typeface="Exo 2"/>
              </a:rPr>
              <a:t>Tfrecords</a:t>
            </a:r>
            <a:r>
              <a:rPr lang="en-US" b="1" dirty="0">
                <a:solidFill>
                  <a:schemeClr val="accent1"/>
                </a:solidFill>
                <a:latin typeface="Exo 2"/>
                <a:sym typeface="Exo 2"/>
              </a:rPr>
              <a:t>: </a:t>
            </a:r>
            <a:r>
              <a:rPr lang="en-US" dirty="0">
                <a:solidFill>
                  <a:schemeClr val="dk1"/>
                </a:solidFill>
                <a:latin typeface="Exo 2"/>
                <a:sym typeface="Exo 2"/>
              </a:rPr>
              <a:t>simple format for storing a sequence of binary records.</a:t>
            </a:r>
          </a:p>
          <a:p>
            <a:pPr algn="l" rtl="0"/>
            <a:endParaRPr lang="he-IL" dirty="0"/>
          </a:p>
        </p:txBody>
      </p:sp>
      <p:sp>
        <p:nvSpPr>
          <p:cNvPr id="4" name="מציין מיקום של מספר שקופית 3">
            <a:extLst>
              <a:ext uri="{FF2B5EF4-FFF2-40B4-BE49-F238E27FC236}">
                <a16:creationId xmlns:a16="http://schemas.microsoft.com/office/drawing/2014/main" id="{8B041641-ACE9-4078-3AF8-F727B812A14E}"/>
              </a:ext>
            </a:extLst>
          </p:cNvPr>
          <p:cNvSpPr>
            <a:spLocks noGrp="1"/>
          </p:cNvSpPr>
          <p:nvPr>
            <p:ph type="sldNum" sz="quarter" idx="12"/>
          </p:nvPr>
        </p:nvSpPr>
        <p:spPr/>
        <p:txBody>
          <a:bodyPr/>
          <a:lstStyle/>
          <a:p>
            <a:fld id="{FEDBE076-7370-4F39-B8CE-D2BB33626AF3}" type="slidenum">
              <a:rPr lang="he-IL" smtClean="0"/>
              <a:t>15</a:t>
            </a:fld>
            <a:endParaRPr lang="he-IL"/>
          </a:p>
        </p:txBody>
      </p:sp>
    </p:spTree>
    <p:extLst>
      <p:ext uri="{BB962C8B-B14F-4D97-AF65-F5344CB8AC3E}">
        <p14:creationId xmlns:p14="http://schemas.microsoft.com/office/powerpoint/2010/main" val="2007832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F4938CD-6CCF-BB1E-648C-3D6F5EBC57DA}"/>
              </a:ext>
            </a:extLst>
          </p:cNvPr>
          <p:cNvSpPr>
            <a:spLocks noGrp="1"/>
          </p:cNvSpPr>
          <p:nvPr>
            <p:ph type="title"/>
          </p:nvPr>
        </p:nvSpPr>
        <p:spPr/>
        <p:txBody>
          <a:bodyPr/>
          <a:lstStyle/>
          <a:p>
            <a:pPr algn="ctr"/>
            <a:r>
              <a:rPr lang="en-US" dirty="0"/>
              <a:t>Google Collab</a:t>
            </a:r>
            <a:endParaRPr lang="he-IL" dirty="0"/>
          </a:p>
        </p:txBody>
      </p:sp>
      <p:sp>
        <p:nvSpPr>
          <p:cNvPr id="3" name="מציין מיקום תוכן 2">
            <a:extLst>
              <a:ext uri="{FF2B5EF4-FFF2-40B4-BE49-F238E27FC236}">
                <a16:creationId xmlns:a16="http://schemas.microsoft.com/office/drawing/2014/main" id="{8B410504-8907-25BD-45A0-04F04803202B}"/>
              </a:ext>
            </a:extLst>
          </p:cNvPr>
          <p:cNvSpPr>
            <a:spLocks noGrp="1"/>
          </p:cNvSpPr>
          <p:nvPr>
            <p:ph idx="1"/>
          </p:nvPr>
        </p:nvSpPr>
        <p:spPr/>
        <p:txBody>
          <a:bodyPr>
            <a:normAutofit/>
          </a:bodyPr>
          <a:lstStyle/>
          <a:p>
            <a:pPr algn="l" rtl="0">
              <a:buSzPct val="120000"/>
              <a:buFont typeface="Arial" panose="020B0604020202020204" pitchFamily="34" charset="0"/>
              <a:buChar char="•"/>
            </a:pPr>
            <a:r>
              <a:rPr lang="en" sz="1800" b="0" dirty="0"/>
              <a:t>Collab allows anybody to write and execute python code through the browser in a similar fashion to the populer jupyter notebook.</a:t>
            </a:r>
          </a:p>
          <a:p>
            <a:pPr algn="l" rtl="0">
              <a:buSzPct val="120000"/>
              <a:buFont typeface="Arial" panose="020B0604020202020204" pitchFamily="34" charset="0"/>
              <a:buChar char="•"/>
            </a:pPr>
            <a:endParaRPr lang="en" dirty="0"/>
          </a:p>
          <a:p>
            <a:pPr lvl="0" algn="l" rtl="0">
              <a:lnSpc>
                <a:spcPct val="115000"/>
              </a:lnSpc>
              <a:buSzPct val="120000"/>
              <a:buFont typeface="Arial" panose="020B0604020202020204" pitchFamily="34" charset="0"/>
              <a:buChar char="•"/>
            </a:pPr>
            <a:r>
              <a:rPr lang="en-US" dirty="0">
                <a:sym typeface="Exo 2"/>
              </a:rPr>
              <a:t>Collab requires no setup to use, providing access free of charge to computing resources including GPUs and CPUs on the cloud.</a:t>
            </a:r>
          </a:p>
          <a:p>
            <a:pPr lvl="0" algn="l" rtl="0">
              <a:lnSpc>
                <a:spcPct val="115000"/>
              </a:lnSpc>
              <a:buSzPct val="120000"/>
              <a:buFont typeface="Arial" panose="020B0604020202020204" pitchFamily="34" charset="0"/>
              <a:buChar char="•"/>
            </a:pPr>
            <a:endParaRPr lang="en-US" dirty="0">
              <a:sym typeface="Exo 2"/>
            </a:endParaRPr>
          </a:p>
          <a:p>
            <a:pPr lvl="0" algn="l" rtl="0">
              <a:lnSpc>
                <a:spcPct val="115000"/>
              </a:lnSpc>
              <a:buSzPct val="120000"/>
              <a:buFont typeface="Arial" panose="020B0604020202020204" pitchFamily="34" charset="0"/>
              <a:buChar char="•"/>
            </a:pPr>
            <a:r>
              <a:rPr lang="en-US" dirty="0">
                <a:sym typeface="Exo 2"/>
              </a:rPr>
              <a:t>Collab resources are not guaranteed and not unlimited, and the usage limits sometimes change.</a:t>
            </a:r>
          </a:p>
          <a:p>
            <a:pPr lvl="0" algn="l" rtl="0">
              <a:lnSpc>
                <a:spcPct val="115000"/>
              </a:lnSpc>
            </a:pPr>
            <a:endParaRPr lang="en-US" dirty="0">
              <a:sym typeface="Exo 2"/>
            </a:endParaRPr>
          </a:p>
          <a:p>
            <a:pPr algn="l" rtl="0"/>
            <a:endParaRPr lang="he-IL" dirty="0"/>
          </a:p>
        </p:txBody>
      </p:sp>
      <p:sp>
        <p:nvSpPr>
          <p:cNvPr id="4" name="מציין מיקום של מספר שקופית 3">
            <a:extLst>
              <a:ext uri="{FF2B5EF4-FFF2-40B4-BE49-F238E27FC236}">
                <a16:creationId xmlns:a16="http://schemas.microsoft.com/office/drawing/2014/main" id="{48BBBFBE-AA04-3CE8-139B-3160C4AEF767}"/>
              </a:ext>
            </a:extLst>
          </p:cNvPr>
          <p:cNvSpPr>
            <a:spLocks noGrp="1"/>
          </p:cNvSpPr>
          <p:nvPr>
            <p:ph type="sldNum" sz="quarter" idx="12"/>
          </p:nvPr>
        </p:nvSpPr>
        <p:spPr/>
        <p:txBody>
          <a:bodyPr/>
          <a:lstStyle/>
          <a:p>
            <a:fld id="{FEDBE076-7370-4F39-B8CE-D2BB33626AF3}" type="slidenum">
              <a:rPr lang="he-IL" smtClean="0"/>
              <a:t>16</a:t>
            </a:fld>
            <a:endParaRPr lang="he-IL"/>
          </a:p>
        </p:txBody>
      </p:sp>
    </p:spTree>
    <p:extLst>
      <p:ext uri="{BB962C8B-B14F-4D97-AF65-F5344CB8AC3E}">
        <p14:creationId xmlns:p14="http://schemas.microsoft.com/office/powerpoint/2010/main" val="35727751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F62D7C6-136D-31BA-84B3-8F6413105A8F}"/>
              </a:ext>
            </a:extLst>
          </p:cNvPr>
          <p:cNvSpPr>
            <a:spLocks noGrp="1"/>
          </p:cNvSpPr>
          <p:nvPr>
            <p:ph type="title"/>
          </p:nvPr>
        </p:nvSpPr>
        <p:spPr>
          <a:xfrm>
            <a:off x="677334" y="374468"/>
            <a:ext cx="8596668" cy="679269"/>
          </a:xfrm>
        </p:spPr>
        <p:txBody>
          <a:bodyPr>
            <a:normAutofit fontScale="90000"/>
          </a:bodyPr>
          <a:lstStyle/>
          <a:p>
            <a:pPr algn="ctr"/>
            <a:r>
              <a:rPr lang="en-US" dirty="0"/>
              <a:t>Results Mammography</a:t>
            </a:r>
            <a:br>
              <a:rPr lang="en-US" dirty="0"/>
            </a:br>
            <a:br>
              <a:rPr lang="en-US" sz="1800" dirty="0">
                <a:effectLst/>
                <a:latin typeface="Times New Roman" panose="02020603050405020304" pitchFamily="18" charset="0"/>
                <a:ea typeface="Times New Roman" panose="02020603050405020304" pitchFamily="18" charset="0"/>
              </a:rPr>
            </a:br>
            <a:br>
              <a:rPr lang="en-US" dirty="0"/>
            </a:br>
            <a:endParaRPr lang="he-IL" dirty="0"/>
          </a:p>
        </p:txBody>
      </p:sp>
      <p:sp>
        <p:nvSpPr>
          <p:cNvPr id="4" name="מציין מיקום של מספר שקופית 3">
            <a:extLst>
              <a:ext uri="{FF2B5EF4-FFF2-40B4-BE49-F238E27FC236}">
                <a16:creationId xmlns:a16="http://schemas.microsoft.com/office/drawing/2014/main" id="{3173B7BD-ACFA-5DB3-682D-1D4DB641EFF3}"/>
              </a:ext>
            </a:extLst>
          </p:cNvPr>
          <p:cNvSpPr>
            <a:spLocks noGrp="1"/>
          </p:cNvSpPr>
          <p:nvPr>
            <p:ph type="sldNum" sz="quarter" idx="12"/>
          </p:nvPr>
        </p:nvSpPr>
        <p:spPr/>
        <p:txBody>
          <a:bodyPr/>
          <a:lstStyle/>
          <a:p>
            <a:fld id="{FEDBE076-7370-4F39-B8CE-D2BB33626AF3}" type="slidenum">
              <a:rPr lang="he-IL" smtClean="0"/>
              <a:t>17</a:t>
            </a:fld>
            <a:endParaRPr lang="he-IL"/>
          </a:p>
        </p:txBody>
      </p:sp>
      <p:pic>
        <p:nvPicPr>
          <p:cNvPr id="6" name="תמונה 5">
            <a:extLst>
              <a:ext uri="{FF2B5EF4-FFF2-40B4-BE49-F238E27FC236}">
                <a16:creationId xmlns:a16="http://schemas.microsoft.com/office/drawing/2014/main" id="{B9EA500B-6C97-C5F5-2371-ACBCCFAC4510}"/>
              </a:ext>
            </a:extLst>
          </p:cNvPr>
          <p:cNvPicPr>
            <a:picLocks noChangeAspect="1"/>
          </p:cNvPicPr>
          <p:nvPr/>
        </p:nvPicPr>
        <p:blipFill>
          <a:blip r:embed="rId3"/>
          <a:stretch>
            <a:fillRect/>
          </a:stretch>
        </p:blipFill>
        <p:spPr>
          <a:xfrm>
            <a:off x="1466354" y="2087519"/>
            <a:ext cx="7018628" cy="4160881"/>
          </a:xfrm>
          <a:prstGeom prst="rect">
            <a:avLst/>
          </a:prstGeom>
        </p:spPr>
      </p:pic>
      <p:sp>
        <p:nvSpPr>
          <p:cNvPr id="5" name="כותרת 1">
            <a:extLst>
              <a:ext uri="{FF2B5EF4-FFF2-40B4-BE49-F238E27FC236}">
                <a16:creationId xmlns:a16="http://schemas.microsoft.com/office/drawing/2014/main" id="{AFF3E9F6-299D-885A-4501-87DFB9F4F247}"/>
              </a:ext>
            </a:extLst>
          </p:cNvPr>
          <p:cNvSpPr txBox="1">
            <a:spLocks/>
          </p:cNvSpPr>
          <p:nvPr/>
        </p:nvSpPr>
        <p:spPr>
          <a:xfrm>
            <a:off x="1562489" y="1623427"/>
            <a:ext cx="1864569" cy="505097"/>
          </a:xfrm>
          <a:prstGeom prst="rect">
            <a:avLst/>
          </a:prstGeom>
        </p:spPr>
        <p:txBody>
          <a:bodyPr vert="horz" lIns="91440" tIns="45720" rIns="91440" bIns="45720" rtlCol="0">
            <a:noAutofit/>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l">
              <a:buFont typeface="Wingdings 3" charset="2"/>
              <a:buNone/>
            </a:pPr>
            <a:r>
              <a:rPr lang="en-US" sz="2000" b="1" dirty="0">
                <a:solidFill>
                  <a:schemeClr val="accent1"/>
                </a:solidFill>
                <a:latin typeface="+mj-lt"/>
                <a:ea typeface="+mj-ea"/>
                <a:cs typeface="+mj-cs"/>
              </a:rPr>
              <a:t>DenseNet-121</a:t>
            </a:r>
            <a:endParaRPr lang="he-IL" sz="2000" b="1" dirty="0">
              <a:solidFill>
                <a:schemeClr val="accent1"/>
              </a:solidFill>
              <a:latin typeface="+mj-lt"/>
              <a:ea typeface="+mj-ea"/>
              <a:cs typeface="+mj-cs"/>
            </a:endParaRPr>
          </a:p>
        </p:txBody>
      </p:sp>
    </p:spTree>
    <p:extLst>
      <p:ext uri="{BB962C8B-B14F-4D97-AF65-F5344CB8AC3E}">
        <p14:creationId xmlns:p14="http://schemas.microsoft.com/office/powerpoint/2010/main" val="8370220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מציין מיקום תוכן 5">
            <a:extLst>
              <a:ext uri="{FF2B5EF4-FFF2-40B4-BE49-F238E27FC236}">
                <a16:creationId xmlns:a16="http://schemas.microsoft.com/office/drawing/2014/main" id="{6C347519-035B-DA1D-5A14-84C6960D8498}"/>
              </a:ext>
            </a:extLst>
          </p:cNvPr>
          <p:cNvPicPr>
            <a:picLocks noGrp="1" noChangeAspect="1"/>
          </p:cNvPicPr>
          <p:nvPr>
            <p:ph idx="1"/>
          </p:nvPr>
        </p:nvPicPr>
        <p:blipFill>
          <a:blip r:embed="rId2"/>
          <a:stretch>
            <a:fillRect/>
          </a:stretch>
        </p:blipFill>
        <p:spPr>
          <a:xfrm>
            <a:off x="1285639" y="2100861"/>
            <a:ext cx="6990079" cy="4177093"/>
          </a:xfrm>
        </p:spPr>
      </p:pic>
      <p:sp>
        <p:nvSpPr>
          <p:cNvPr id="4" name="מציין מיקום של מספר שקופית 3">
            <a:extLst>
              <a:ext uri="{FF2B5EF4-FFF2-40B4-BE49-F238E27FC236}">
                <a16:creationId xmlns:a16="http://schemas.microsoft.com/office/drawing/2014/main" id="{071B1E92-C92A-226E-BCFD-39D85D3CBE54}"/>
              </a:ext>
            </a:extLst>
          </p:cNvPr>
          <p:cNvSpPr>
            <a:spLocks noGrp="1"/>
          </p:cNvSpPr>
          <p:nvPr>
            <p:ph type="sldNum" sz="quarter" idx="12"/>
          </p:nvPr>
        </p:nvSpPr>
        <p:spPr/>
        <p:txBody>
          <a:bodyPr/>
          <a:lstStyle/>
          <a:p>
            <a:fld id="{FEDBE076-7370-4F39-B8CE-D2BB33626AF3}" type="slidenum">
              <a:rPr lang="he-IL" smtClean="0"/>
              <a:t>18</a:t>
            </a:fld>
            <a:endParaRPr lang="he-IL"/>
          </a:p>
        </p:txBody>
      </p:sp>
      <p:sp>
        <p:nvSpPr>
          <p:cNvPr id="7" name="כותרת 1">
            <a:extLst>
              <a:ext uri="{FF2B5EF4-FFF2-40B4-BE49-F238E27FC236}">
                <a16:creationId xmlns:a16="http://schemas.microsoft.com/office/drawing/2014/main" id="{7A337FA2-DB6F-3EFF-6F7C-71DA31165C23}"/>
              </a:ext>
            </a:extLst>
          </p:cNvPr>
          <p:cNvSpPr txBox="1">
            <a:spLocks/>
          </p:cNvSpPr>
          <p:nvPr/>
        </p:nvSpPr>
        <p:spPr>
          <a:xfrm>
            <a:off x="1435980" y="1682850"/>
            <a:ext cx="1682160" cy="505097"/>
          </a:xfrm>
          <a:prstGeom prst="rect">
            <a:avLst/>
          </a:prstGeom>
        </p:spPr>
        <p:txBody>
          <a:bodyPr vert="horz" lIns="91440" tIns="45720" rIns="91440" bIns="45720" rtlCol="0">
            <a:normAutofit fontScale="55000" lnSpcReduction="20000"/>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l">
              <a:buFont typeface="Wingdings 3" charset="2"/>
              <a:buNone/>
            </a:pPr>
            <a:r>
              <a:rPr lang="en-US" sz="3600" b="1" dirty="0">
                <a:solidFill>
                  <a:schemeClr val="accent1"/>
                </a:solidFill>
                <a:latin typeface="+mj-lt"/>
                <a:ea typeface="+mj-ea"/>
                <a:cs typeface="+mj-cs"/>
              </a:rPr>
              <a:t>Inception V3</a:t>
            </a:r>
            <a:endParaRPr lang="he-IL" sz="3600" b="1" dirty="0">
              <a:solidFill>
                <a:schemeClr val="accent1"/>
              </a:solidFill>
              <a:latin typeface="+mj-lt"/>
              <a:ea typeface="+mj-ea"/>
              <a:cs typeface="+mj-cs"/>
            </a:endParaRPr>
          </a:p>
        </p:txBody>
      </p:sp>
    </p:spTree>
    <p:extLst>
      <p:ext uri="{BB962C8B-B14F-4D97-AF65-F5344CB8AC3E}">
        <p14:creationId xmlns:p14="http://schemas.microsoft.com/office/powerpoint/2010/main" val="28631275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3344453-B1F2-FFD6-65B2-B18392AF4C66}"/>
              </a:ext>
            </a:extLst>
          </p:cNvPr>
          <p:cNvSpPr>
            <a:spLocks noGrp="1"/>
          </p:cNvSpPr>
          <p:nvPr>
            <p:ph type="title"/>
          </p:nvPr>
        </p:nvSpPr>
        <p:spPr>
          <a:xfrm>
            <a:off x="912465" y="348343"/>
            <a:ext cx="8596668" cy="1320800"/>
          </a:xfrm>
        </p:spPr>
        <p:txBody>
          <a:bodyPr/>
          <a:lstStyle/>
          <a:p>
            <a:pPr algn="ctr"/>
            <a:r>
              <a:rPr lang="en-US" dirty="0"/>
              <a:t>Best result Mammography</a:t>
            </a:r>
            <a:endParaRPr lang="he-IL" dirty="0"/>
          </a:p>
        </p:txBody>
      </p:sp>
      <p:sp>
        <p:nvSpPr>
          <p:cNvPr id="4" name="מציין מיקום של מספר שקופית 3">
            <a:extLst>
              <a:ext uri="{FF2B5EF4-FFF2-40B4-BE49-F238E27FC236}">
                <a16:creationId xmlns:a16="http://schemas.microsoft.com/office/drawing/2014/main" id="{79B2A84B-5077-F752-5DBE-66BD3E9E6366}"/>
              </a:ext>
            </a:extLst>
          </p:cNvPr>
          <p:cNvSpPr>
            <a:spLocks noGrp="1"/>
          </p:cNvSpPr>
          <p:nvPr>
            <p:ph type="sldNum" sz="quarter" idx="12"/>
          </p:nvPr>
        </p:nvSpPr>
        <p:spPr/>
        <p:txBody>
          <a:bodyPr/>
          <a:lstStyle/>
          <a:p>
            <a:fld id="{FEDBE076-7370-4F39-B8CE-D2BB33626AF3}" type="slidenum">
              <a:rPr lang="he-IL" smtClean="0"/>
              <a:t>19</a:t>
            </a:fld>
            <a:endParaRPr lang="he-IL"/>
          </a:p>
        </p:txBody>
      </p:sp>
      <p:pic>
        <p:nvPicPr>
          <p:cNvPr id="5" name="תמונה 4">
            <a:extLst>
              <a:ext uri="{FF2B5EF4-FFF2-40B4-BE49-F238E27FC236}">
                <a16:creationId xmlns:a16="http://schemas.microsoft.com/office/drawing/2014/main" id="{CDE08750-D22B-CB50-2AB4-C41BF0F02A9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26112" y="1270000"/>
            <a:ext cx="3654678" cy="2740370"/>
          </a:xfrm>
          <a:prstGeom prst="rect">
            <a:avLst/>
          </a:prstGeom>
          <a:noFill/>
        </p:spPr>
      </p:pic>
      <p:pic>
        <p:nvPicPr>
          <p:cNvPr id="6" name="תמונה 5">
            <a:extLst>
              <a:ext uri="{FF2B5EF4-FFF2-40B4-BE49-F238E27FC236}">
                <a16:creationId xmlns:a16="http://schemas.microsoft.com/office/drawing/2014/main" id="{AF8D7773-43F9-C5F6-DED3-C41E96C72E03}"/>
              </a:ext>
            </a:extLst>
          </p:cNvPr>
          <p:cNvPicPr>
            <a:picLocks noChangeAspect="1"/>
          </p:cNvPicPr>
          <p:nvPr/>
        </p:nvPicPr>
        <p:blipFill rotWithShape="1">
          <a:blip r:embed="rId4">
            <a:extLst>
              <a:ext uri="{28A0092B-C50C-407E-A947-70E740481C1C}">
                <a14:useLocalDpi xmlns:a14="http://schemas.microsoft.com/office/drawing/2010/main" val="0"/>
              </a:ext>
            </a:extLst>
          </a:blip>
          <a:srcRect b="2693"/>
          <a:stretch/>
        </p:blipFill>
        <p:spPr bwMode="auto">
          <a:xfrm>
            <a:off x="2739025" y="4010370"/>
            <a:ext cx="3654679" cy="2682989"/>
          </a:xfrm>
          <a:prstGeom prst="rect">
            <a:avLst/>
          </a:prstGeom>
          <a:noFill/>
          <a:ln>
            <a:noFill/>
          </a:ln>
          <a:extLst>
            <a:ext uri="{53640926-AAD7-44D8-BBD7-CCE9431645EC}">
              <a14:shadowObscured xmlns:a14="http://schemas.microsoft.com/office/drawing/2010/main"/>
            </a:ext>
          </a:extLst>
        </p:spPr>
      </p:pic>
      <p:sp>
        <p:nvSpPr>
          <p:cNvPr id="7" name="כותרת 1">
            <a:extLst>
              <a:ext uri="{FF2B5EF4-FFF2-40B4-BE49-F238E27FC236}">
                <a16:creationId xmlns:a16="http://schemas.microsoft.com/office/drawing/2014/main" id="{03D7D02B-FC8F-24B7-2F67-64A71BB039F9}"/>
              </a:ext>
            </a:extLst>
          </p:cNvPr>
          <p:cNvSpPr txBox="1">
            <a:spLocks/>
          </p:cNvSpPr>
          <p:nvPr/>
        </p:nvSpPr>
        <p:spPr>
          <a:xfrm>
            <a:off x="691632" y="2082111"/>
            <a:ext cx="1864569" cy="505097"/>
          </a:xfrm>
          <a:prstGeom prst="rect">
            <a:avLst/>
          </a:prstGeom>
        </p:spPr>
        <p:txBody>
          <a:bodyPr vert="horz" lIns="91440" tIns="45720" rIns="91440" bIns="45720" rtlCol="0">
            <a:noAutofit/>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l">
              <a:buFont typeface="Wingdings 3" charset="2"/>
              <a:buNone/>
            </a:pPr>
            <a:r>
              <a:rPr lang="en-US" sz="2000" b="1" dirty="0">
                <a:solidFill>
                  <a:schemeClr val="accent1"/>
                </a:solidFill>
                <a:latin typeface="+mj-lt"/>
                <a:ea typeface="+mj-ea"/>
                <a:cs typeface="+mj-cs"/>
              </a:rPr>
              <a:t>DenseNet-121</a:t>
            </a:r>
            <a:endParaRPr lang="he-IL" sz="2000" b="1" dirty="0">
              <a:solidFill>
                <a:schemeClr val="accent1"/>
              </a:solidFill>
              <a:latin typeface="+mj-lt"/>
              <a:ea typeface="+mj-ea"/>
              <a:cs typeface="+mj-cs"/>
            </a:endParaRPr>
          </a:p>
        </p:txBody>
      </p:sp>
      <p:sp>
        <p:nvSpPr>
          <p:cNvPr id="10" name="כותרת 1">
            <a:extLst>
              <a:ext uri="{FF2B5EF4-FFF2-40B4-BE49-F238E27FC236}">
                <a16:creationId xmlns:a16="http://schemas.microsoft.com/office/drawing/2014/main" id="{3080C23F-36B3-297F-ED3E-5E9647DFAC21}"/>
              </a:ext>
            </a:extLst>
          </p:cNvPr>
          <p:cNvSpPr>
            <a:spLocks noGrp="1"/>
          </p:cNvSpPr>
          <p:nvPr>
            <p:ph idx="1"/>
          </p:nvPr>
        </p:nvSpPr>
        <p:spPr>
          <a:xfrm>
            <a:off x="782837" y="5009524"/>
            <a:ext cx="1682160" cy="505097"/>
          </a:xfrm>
        </p:spPr>
        <p:txBody>
          <a:bodyPr vert="horz" lIns="91440" tIns="45720" rIns="91440" bIns="45720" rtlCol="0">
            <a:normAutofit fontScale="55000" lnSpcReduction="20000"/>
          </a:bodyPr>
          <a:lstStyle/>
          <a:p>
            <a:pPr marL="0" indent="0" algn="l">
              <a:buNone/>
            </a:pPr>
            <a:r>
              <a:rPr lang="en-US" sz="3600" b="1" dirty="0">
                <a:solidFill>
                  <a:schemeClr val="accent1"/>
                </a:solidFill>
                <a:latin typeface="+mj-lt"/>
                <a:ea typeface="+mj-ea"/>
                <a:cs typeface="+mj-cs"/>
              </a:rPr>
              <a:t>Inception V3</a:t>
            </a:r>
            <a:endParaRPr lang="he-IL" sz="3600" b="1" dirty="0">
              <a:solidFill>
                <a:schemeClr val="accent1"/>
              </a:solidFill>
              <a:latin typeface="+mj-lt"/>
              <a:ea typeface="+mj-ea"/>
              <a:cs typeface="+mj-cs"/>
            </a:endParaRPr>
          </a:p>
        </p:txBody>
      </p:sp>
    </p:spTree>
    <p:extLst>
      <p:ext uri="{BB962C8B-B14F-4D97-AF65-F5344CB8AC3E}">
        <p14:creationId xmlns:p14="http://schemas.microsoft.com/office/powerpoint/2010/main" val="2238326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1ACC9094-DF10-FE2C-933F-47FB37C8A6AB}"/>
              </a:ext>
            </a:extLst>
          </p:cNvPr>
          <p:cNvSpPr>
            <a:spLocks noGrp="1"/>
          </p:cNvSpPr>
          <p:nvPr>
            <p:ph type="title"/>
          </p:nvPr>
        </p:nvSpPr>
        <p:spPr>
          <a:xfrm>
            <a:off x="1565322" y="467932"/>
            <a:ext cx="8596668" cy="1320800"/>
          </a:xfrm>
        </p:spPr>
        <p:txBody>
          <a:bodyPr>
            <a:normAutofit/>
          </a:bodyPr>
          <a:lstStyle/>
          <a:p>
            <a:pPr algn="ctr" rtl="0"/>
            <a:r>
              <a:rPr lang="en-US" sz="4000" dirty="0">
                <a:latin typeface="Arial" panose="020B0604020202020204" pitchFamily="34" charset="0"/>
                <a:cs typeface="Arial" panose="020B0604020202020204" pitchFamily="34" charset="0"/>
              </a:rPr>
              <a:t>Table of Contents</a:t>
            </a:r>
            <a:endParaRPr lang="he-IL" sz="4000" dirty="0">
              <a:latin typeface="Arial" panose="020B0604020202020204" pitchFamily="34" charset="0"/>
              <a:cs typeface="Arial" panose="020B0604020202020204" pitchFamily="34" charset="0"/>
            </a:endParaRPr>
          </a:p>
        </p:txBody>
      </p:sp>
      <p:sp>
        <p:nvSpPr>
          <p:cNvPr id="35" name="Isosceles Triangle 34">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מציין מיקום תוכן 2">
            <a:extLst>
              <a:ext uri="{FF2B5EF4-FFF2-40B4-BE49-F238E27FC236}">
                <a16:creationId xmlns:a16="http://schemas.microsoft.com/office/drawing/2014/main" id="{E63CB9F7-1BEA-5E29-A0FC-A93719833515}"/>
              </a:ext>
            </a:extLst>
          </p:cNvPr>
          <p:cNvSpPr>
            <a:spLocks noGrp="1"/>
          </p:cNvSpPr>
          <p:nvPr>
            <p:ph idx="1"/>
          </p:nvPr>
        </p:nvSpPr>
        <p:spPr>
          <a:xfrm>
            <a:off x="1277677" y="1511909"/>
            <a:ext cx="10333858" cy="5211620"/>
          </a:xfrm>
        </p:spPr>
        <p:txBody>
          <a:bodyPr numCol="1">
            <a:normAutofit fontScale="77500" lnSpcReduction="20000"/>
          </a:bodyPr>
          <a:lstStyle/>
          <a:p>
            <a:pPr algn="l" rtl="0">
              <a:buFont typeface="+mj-lt"/>
              <a:buAutoNum type="arabicPeriod"/>
            </a:pPr>
            <a:r>
              <a:rPr lang="en-US" sz="1900" b="1" dirty="0">
                <a:latin typeface="Arial" panose="020B0604020202020204" pitchFamily="34" charset="0"/>
                <a:cs typeface="Arial" panose="020B0604020202020204" pitchFamily="34" charset="0"/>
              </a:rPr>
              <a:t>Introduction</a:t>
            </a:r>
          </a:p>
          <a:p>
            <a:pPr algn="l" rtl="0">
              <a:buFont typeface="+mj-lt"/>
              <a:buAutoNum type="arabicPeriod"/>
            </a:pPr>
            <a:r>
              <a:rPr lang="en-US" sz="1900" b="1" dirty="0">
                <a:latin typeface="Arial" panose="020B0604020202020204" pitchFamily="34" charset="0"/>
                <a:cs typeface="Arial" panose="020B0604020202020204" pitchFamily="34" charset="0"/>
              </a:rPr>
              <a:t>Breast cancer as of today</a:t>
            </a:r>
          </a:p>
          <a:p>
            <a:pPr algn="l" rtl="0">
              <a:buFont typeface="+mj-lt"/>
              <a:buAutoNum type="arabicPeriod"/>
            </a:pPr>
            <a:r>
              <a:rPr lang="en-US" sz="1900" b="1" dirty="0">
                <a:latin typeface="Arial" panose="020B0604020202020204" pitchFamily="34" charset="0"/>
                <a:cs typeface="Arial" panose="020B0604020202020204" pitchFamily="34" charset="0"/>
                <a:sym typeface="Arial"/>
              </a:rPr>
              <a:t>Motivation</a:t>
            </a:r>
          </a:p>
          <a:p>
            <a:pPr algn="l" rtl="0">
              <a:buFont typeface="+mj-lt"/>
              <a:buAutoNum type="arabicPeriod"/>
            </a:pPr>
            <a:r>
              <a:rPr lang="en-US" sz="1900" b="1" dirty="0">
                <a:latin typeface="Arial" panose="020B0604020202020204" pitchFamily="34" charset="0"/>
                <a:cs typeface="Arial" panose="020B0604020202020204" pitchFamily="34" charset="0"/>
              </a:rPr>
              <a:t>CNN</a:t>
            </a:r>
          </a:p>
          <a:p>
            <a:pPr algn="l" rtl="0">
              <a:buFont typeface="+mj-lt"/>
              <a:buAutoNum type="arabicPeriod"/>
            </a:pPr>
            <a:r>
              <a:rPr lang="en-US" sz="1900" b="1" dirty="0">
                <a:latin typeface="Arial" panose="020B0604020202020204" pitchFamily="34" charset="0"/>
                <a:cs typeface="Arial" panose="020B0604020202020204" pitchFamily="34" charset="0"/>
              </a:rPr>
              <a:t>DenseNet</a:t>
            </a:r>
          </a:p>
          <a:p>
            <a:pPr algn="l" rtl="0">
              <a:buFont typeface="+mj-lt"/>
              <a:buAutoNum type="arabicPeriod"/>
            </a:pPr>
            <a:r>
              <a:rPr lang="en-US" sz="1900" b="1" dirty="0">
                <a:latin typeface="Arial" panose="020B0604020202020204" pitchFamily="34" charset="0"/>
                <a:cs typeface="Arial" panose="020B0604020202020204" pitchFamily="34" charset="0"/>
              </a:rPr>
              <a:t>Inception </a:t>
            </a:r>
          </a:p>
          <a:p>
            <a:pPr algn="l" rtl="0">
              <a:lnSpc>
                <a:spcPct val="120000"/>
              </a:lnSpc>
              <a:buFont typeface="+mj-lt"/>
              <a:buAutoNum type="arabicPeriod"/>
            </a:pPr>
            <a:r>
              <a:rPr lang="en-US" sz="1900" b="1" dirty="0">
                <a:latin typeface="Arial" panose="020B0604020202020204" pitchFamily="34" charset="0"/>
                <a:cs typeface="Arial" panose="020B0604020202020204" pitchFamily="34" charset="0"/>
              </a:rPr>
              <a:t>Datasets:  </a:t>
            </a:r>
          </a:p>
          <a:p>
            <a:pPr lvl="1" algn="l" rtl="0">
              <a:lnSpc>
                <a:spcPct val="120000"/>
              </a:lnSpc>
              <a:buSzPct val="120000"/>
              <a:buFont typeface="Arial" panose="020B0604020202020204" pitchFamily="34" charset="0"/>
              <a:buChar char="•"/>
            </a:pPr>
            <a:r>
              <a:rPr lang="en-US" sz="1900" b="1" dirty="0" err="1">
                <a:latin typeface="Arial" panose="020B0604020202020204" pitchFamily="34" charset="0"/>
                <a:cs typeface="Arial" panose="020B0604020202020204" pitchFamily="34" charset="0"/>
              </a:rPr>
              <a:t>BreakHis</a:t>
            </a:r>
            <a:endParaRPr lang="en-US" sz="1900" b="1" dirty="0">
              <a:latin typeface="Arial" panose="020B0604020202020204" pitchFamily="34" charset="0"/>
              <a:cs typeface="Arial" panose="020B0604020202020204" pitchFamily="34" charset="0"/>
            </a:endParaRPr>
          </a:p>
          <a:p>
            <a:pPr lvl="1" algn="l" rtl="0">
              <a:lnSpc>
                <a:spcPct val="120000"/>
              </a:lnSpc>
              <a:buSzPct val="120000"/>
              <a:buFont typeface="Arial" panose="020B0604020202020204" pitchFamily="34" charset="0"/>
              <a:buChar char="•"/>
            </a:pPr>
            <a:r>
              <a:rPr lang="en-US" sz="1900" b="1" dirty="0">
                <a:latin typeface="Arial" panose="020B0604020202020204" pitchFamily="34" charset="0"/>
                <a:cs typeface="Arial" panose="020B0604020202020204" pitchFamily="34" charset="0"/>
              </a:rPr>
              <a:t>DDSM</a:t>
            </a:r>
          </a:p>
          <a:p>
            <a:pPr algn="l" rtl="0">
              <a:lnSpc>
                <a:spcPct val="120000"/>
              </a:lnSpc>
              <a:buFont typeface="+mj-lt"/>
              <a:buAutoNum type="arabicPeriod"/>
            </a:pPr>
            <a:r>
              <a:rPr lang="en-US" sz="1900" b="1" dirty="0">
                <a:latin typeface="Arial" panose="020B0604020202020204" pitchFamily="34" charset="0"/>
                <a:cs typeface="Arial" panose="020B0604020202020204" pitchFamily="34" charset="0"/>
              </a:rPr>
              <a:t>Researched hyperparameters</a:t>
            </a:r>
          </a:p>
          <a:p>
            <a:pPr algn="l" rtl="0">
              <a:lnSpc>
                <a:spcPct val="120000"/>
              </a:lnSpc>
              <a:buFont typeface="+mj-lt"/>
              <a:buAutoNum type="arabicPeriod"/>
            </a:pPr>
            <a:r>
              <a:rPr lang="en-US" sz="1900" b="1" dirty="0">
                <a:latin typeface="Arial" panose="020B0604020202020204" pitchFamily="34" charset="0"/>
                <a:cs typeface="Arial" panose="020B0604020202020204" pitchFamily="34" charset="0"/>
              </a:rPr>
              <a:t>Technologies</a:t>
            </a:r>
          </a:p>
          <a:p>
            <a:pPr algn="l" rtl="0">
              <a:lnSpc>
                <a:spcPct val="120000"/>
              </a:lnSpc>
              <a:buFont typeface="+mj-lt"/>
              <a:buAutoNum type="arabicPeriod"/>
            </a:pPr>
            <a:r>
              <a:rPr lang="en-US" sz="1900" b="1" dirty="0">
                <a:latin typeface="Arial" panose="020B0604020202020204" pitchFamily="34" charset="0"/>
                <a:cs typeface="Arial" panose="020B0604020202020204" pitchFamily="34" charset="0"/>
              </a:rPr>
              <a:t>Google Collab</a:t>
            </a:r>
          </a:p>
          <a:p>
            <a:pPr algn="l" rtl="0">
              <a:buFont typeface="+mj-lt"/>
              <a:buAutoNum type="arabicPeriod"/>
            </a:pPr>
            <a:r>
              <a:rPr lang="en-US" sz="1900" b="1" dirty="0">
                <a:latin typeface="Arial" panose="020B0604020202020204" pitchFamily="34" charset="0"/>
                <a:cs typeface="Arial" panose="020B0604020202020204" pitchFamily="34" charset="0"/>
              </a:rPr>
              <a:t>Results</a:t>
            </a:r>
          </a:p>
          <a:p>
            <a:pPr algn="l" rtl="0">
              <a:buFont typeface="+mj-lt"/>
              <a:buAutoNum type="arabicPeriod"/>
            </a:pPr>
            <a:r>
              <a:rPr lang="en-US" sz="1900" b="1" dirty="0">
                <a:latin typeface="Arial" panose="020B0604020202020204" pitchFamily="34" charset="0"/>
                <a:cs typeface="Arial" panose="020B0604020202020204" pitchFamily="34" charset="0"/>
              </a:rPr>
              <a:t>GUI</a:t>
            </a:r>
          </a:p>
          <a:p>
            <a:pPr algn="l" rtl="0">
              <a:buFont typeface="+mj-lt"/>
              <a:buAutoNum type="arabicPeriod"/>
            </a:pPr>
            <a:r>
              <a:rPr lang="en-US" sz="1900" b="1" dirty="0">
                <a:latin typeface="Arial" panose="020B0604020202020204" pitchFamily="34" charset="0"/>
                <a:cs typeface="Arial" panose="020B0604020202020204" pitchFamily="34" charset="0"/>
              </a:rPr>
              <a:t>Conclusion</a:t>
            </a:r>
            <a:br>
              <a:rPr lang="en-US" sz="1700" b="1" dirty="0">
                <a:latin typeface="Arial" panose="020B0604020202020204" pitchFamily="34" charset="0"/>
                <a:cs typeface="Arial" panose="020B0604020202020204" pitchFamily="34" charset="0"/>
              </a:rPr>
            </a:br>
            <a:br>
              <a:rPr lang="en-US" sz="1700" b="1" dirty="0">
                <a:latin typeface="Arial" panose="020B0604020202020204" pitchFamily="34" charset="0"/>
                <a:cs typeface="Arial" panose="020B0604020202020204" pitchFamily="34" charset="0"/>
              </a:rPr>
            </a:br>
            <a:endParaRPr lang="en-US" sz="1700" b="1" dirty="0">
              <a:latin typeface="Arial" panose="020B0604020202020204" pitchFamily="34" charset="0"/>
              <a:cs typeface="Arial" panose="020B0604020202020204" pitchFamily="34" charset="0"/>
            </a:endParaRPr>
          </a:p>
          <a:p>
            <a:pPr algn="l" rtl="0">
              <a:buFont typeface="+mj-lt"/>
              <a:buAutoNum type="arabicPeriod"/>
            </a:pPr>
            <a:endParaRPr lang="he-IL" dirty="0"/>
          </a:p>
        </p:txBody>
      </p:sp>
      <p:sp>
        <p:nvSpPr>
          <p:cNvPr id="37" name="Isosceles Triangle 36">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מציין מיקום של מספר שקופית 1">
            <a:extLst>
              <a:ext uri="{FF2B5EF4-FFF2-40B4-BE49-F238E27FC236}">
                <a16:creationId xmlns:a16="http://schemas.microsoft.com/office/drawing/2014/main" id="{BD522F67-9129-1815-52B0-D4FA9E0B791E}"/>
              </a:ext>
            </a:extLst>
          </p:cNvPr>
          <p:cNvSpPr txBox="1">
            <a:spLocks/>
          </p:cNvSpPr>
          <p:nvPr/>
        </p:nvSpPr>
        <p:spPr>
          <a:xfrm>
            <a:off x="10981260" y="6515271"/>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EDBE076-7370-4F39-B8CE-D2BB33626AF3}" type="slidenum">
              <a:rPr lang="he-IL" sz="1200" smtClean="0">
                <a:latin typeface="Arial" panose="020B0604020202020204" pitchFamily="34" charset="0"/>
                <a:cs typeface="Arial" panose="020B0604020202020204" pitchFamily="34" charset="0"/>
              </a:rPr>
              <a:pPr/>
              <a:t>2</a:t>
            </a:fld>
            <a:endParaRPr lang="he-IL"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692623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80B4B2E-BACE-782D-939A-E19E88ACD121}"/>
              </a:ext>
            </a:extLst>
          </p:cNvPr>
          <p:cNvSpPr>
            <a:spLocks noGrp="1"/>
          </p:cNvSpPr>
          <p:nvPr>
            <p:ph type="title"/>
          </p:nvPr>
        </p:nvSpPr>
        <p:spPr>
          <a:xfrm>
            <a:off x="677334" y="328295"/>
            <a:ext cx="8596668" cy="975360"/>
          </a:xfrm>
        </p:spPr>
        <p:txBody>
          <a:bodyPr>
            <a:normAutofit fontScale="90000"/>
          </a:bodyPr>
          <a:lstStyle/>
          <a:p>
            <a:pPr algn="ctr"/>
            <a:r>
              <a:rPr lang="en-US" dirty="0"/>
              <a:t>Results Histopathology</a:t>
            </a:r>
            <a:br>
              <a:rPr lang="en-US" dirty="0"/>
            </a:br>
            <a:br>
              <a:rPr lang="en-US" sz="1800" dirty="0">
                <a:effectLst/>
                <a:latin typeface="Times New Roman" panose="02020603050405020304" pitchFamily="18" charset="0"/>
                <a:ea typeface="Times New Roman" panose="02020603050405020304" pitchFamily="18" charset="0"/>
              </a:rPr>
            </a:br>
            <a:endParaRPr lang="he-IL" dirty="0"/>
          </a:p>
        </p:txBody>
      </p:sp>
      <p:pic>
        <p:nvPicPr>
          <p:cNvPr id="6" name="מציין מיקום תוכן 5">
            <a:extLst>
              <a:ext uri="{FF2B5EF4-FFF2-40B4-BE49-F238E27FC236}">
                <a16:creationId xmlns:a16="http://schemas.microsoft.com/office/drawing/2014/main" id="{E9711522-CE8B-C8F5-A4E4-879D9A93C9DC}"/>
              </a:ext>
            </a:extLst>
          </p:cNvPr>
          <p:cNvPicPr>
            <a:picLocks noGrp="1" noChangeAspect="1"/>
          </p:cNvPicPr>
          <p:nvPr>
            <p:ph idx="1"/>
          </p:nvPr>
        </p:nvPicPr>
        <p:blipFill>
          <a:blip r:embed="rId3"/>
          <a:stretch>
            <a:fillRect/>
          </a:stretch>
        </p:blipFill>
        <p:spPr>
          <a:xfrm>
            <a:off x="1659418" y="2160588"/>
            <a:ext cx="6633202" cy="3881437"/>
          </a:xfrm>
        </p:spPr>
      </p:pic>
      <p:sp>
        <p:nvSpPr>
          <p:cNvPr id="4" name="מציין מיקום של מספר שקופית 3">
            <a:extLst>
              <a:ext uri="{FF2B5EF4-FFF2-40B4-BE49-F238E27FC236}">
                <a16:creationId xmlns:a16="http://schemas.microsoft.com/office/drawing/2014/main" id="{9A82AC2B-4868-FA9E-8FB8-A9737B340289}"/>
              </a:ext>
            </a:extLst>
          </p:cNvPr>
          <p:cNvSpPr>
            <a:spLocks noGrp="1"/>
          </p:cNvSpPr>
          <p:nvPr>
            <p:ph type="sldNum" sz="quarter" idx="12"/>
          </p:nvPr>
        </p:nvSpPr>
        <p:spPr/>
        <p:txBody>
          <a:bodyPr/>
          <a:lstStyle/>
          <a:p>
            <a:fld id="{FEDBE076-7370-4F39-B8CE-D2BB33626AF3}" type="slidenum">
              <a:rPr lang="he-IL" smtClean="0"/>
              <a:t>20</a:t>
            </a:fld>
            <a:endParaRPr lang="he-IL"/>
          </a:p>
        </p:txBody>
      </p:sp>
      <p:sp>
        <p:nvSpPr>
          <p:cNvPr id="3" name="כותרת 1">
            <a:extLst>
              <a:ext uri="{FF2B5EF4-FFF2-40B4-BE49-F238E27FC236}">
                <a16:creationId xmlns:a16="http://schemas.microsoft.com/office/drawing/2014/main" id="{665661A8-80E8-2339-139C-BB561E77DCB0}"/>
              </a:ext>
            </a:extLst>
          </p:cNvPr>
          <p:cNvSpPr txBox="1">
            <a:spLocks/>
          </p:cNvSpPr>
          <p:nvPr/>
        </p:nvSpPr>
        <p:spPr>
          <a:xfrm>
            <a:off x="1771494" y="1733868"/>
            <a:ext cx="1864569" cy="505097"/>
          </a:xfrm>
          <a:prstGeom prst="rect">
            <a:avLst/>
          </a:prstGeom>
        </p:spPr>
        <p:txBody>
          <a:bodyPr vert="horz" lIns="91440" tIns="45720" rIns="91440" bIns="45720" rtlCol="0">
            <a:noAutofit/>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l">
              <a:buFont typeface="Wingdings 3" charset="2"/>
              <a:buNone/>
            </a:pPr>
            <a:r>
              <a:rPr lang="en-US" sz="2000" b="1" dirty="0">
                <a:solidFill>
                  <a:schemeClr val="accent1"/>
                </a:solidFill>
                <a:latin typeface="+mj-lt"/>
                <a:ea typeface="+mj-ea"/>
                <a:cs typeface="+mj-cs"/>
              </a:rPr>
              <a:t>DenseNet-121</a:t>
            </a:r>
            <a:endParaRPr lang="he-IL" sz="2000" b="1" dirty="0">
              <a:solidFill>
                <a:schemeClr val="accent1"/>
              </a:solidFill>
              <a:latin typeface="+mj-lt"/>
              <a:ea typeface="+mj-ea"/>
              <a:cs typeface="+mj-cs"/>
            </a:endParaRPr>
          </a:p>
        </p:txBody>
      </p:sp>
    </p:spTree>
    <p:extLst>
      <p:ext uri="{BB962C8B-B14F-4D97-AF65-F5344CB8AC3E}">
        <p14:creationId xmlns:p14="http://schemas.microsoft.com/office/powerpoint/2010/main" val="6453362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מציין מיקום תוכן 5">
            <a:extLst>
              <a:ext uri="{FF2B5EF4-FFF2-40B4-BE49-F238E27FC236}">
                <a16:creationId xmlns:a16="http://schemas.microsoft.com/office/drawing/2014/main" id="{D12F54B0-569D-6622-A183-5CD58F669D7A}"/>
              </a:ext>
            </a:extLst>
          </p:cNvPr>
          <p:cNvPicPr>
            <a:picLocks noGrp="1" noChangeAspect="1"/>
          </p:cNvPicPr>
          <p:nvPr>
            <p:ph idx="1"/>
          </p:nvPr>
        </p:nvPicPr>
        <p:blipFill>
          <a:blip r:embed="rId2"/>
          <a:stretch>
            <a:fillRect/>
          </a:stretch>
        </p:blipFill>
        <p:spPr>
          <a:xfrm>
            <a:off x="1566609" y="2083443"/>
            <a:ext cx="6666637" cy="4020338"/>
          </a:xfrm>
        </p:spPr>
      </p:pic>
      <p:sp>
        <p:nvSpPr>
          <p:cNvPr id="4" name="מציין מיקום של מספר שקופית 3">
            <a:extLst>
              <a:ext uri="{FF2B5EF4-FFF2-40B4-BE49-F238E27FC236}">
                <a16:creationId xmlns:a16="http://schemas.microsoft.com/office/drawing/2014/main" id="{60112EBD-9E9A-11F6-15A9-7DE39ECB8C8A}"/>
              </a:ext>
            </a:extLst>
          </p:cNvPr>
          <p:cNvSpPr>
            <a:spLocks noGrp="1"/>
          </p:cNvSpPr>
          <p:nvPr>
            <p:ph type="sldNum" sz="quarter" idx="12"/>
          </p:nvPr>
        </p:nvSpPr>
        <p:spPr/>
        <p:txBody>
          <a:bodyPr/>
          <a:lstStyle/>
          <a:p>
            <a:fld id="{FEDBE076-7370-4F39-B8CE-D2BB33626AF3}" type="slidenum">
              <a:rPr lang="he-IL" smtClean="0"/>
              <a:t>21</a:t>
            </a:fld>
            <a:endParaRPr lang="he-IL"/>
          </a:p>
        </p:txBody>
      </p:sp>
      <p:sp>
        <p:nvSpPr>
          <p:cNvPr id="7" name="כותרת 1">
            <a:extLst>
              <a:ext uri="{FF2B5EF4-FFF2-40B4-BE49-F238E27FC236}">
                <a16:creationId xmlns:a16="http://schemas.microsoft.com/office/drawing/2014/main" id="{7374CFF1-EEEC-ABFC-D6FA-C8C469F8F143}"/>
              </a:ext>
            </a:extLst>
          </p:cNvPr>
          <p:cNvSpPr txBox="1">
            <a:spLocks/>
          </p:cNvSpPr>
          <p:nvPr/>
        </p:nvSpPr>
        <p:spPr>
          <a:xfrm>
            <a:off x="1566609" y="1769935"/>
            <a:ext cx="1682160" cy="505097"/>
          </a:xfrm>
          <a:prstGeom prst="rect">
            <a:avLst/>
          </a:prstGeom>
        </p:spPr>
        <p:txBody>
          <a:bodyPr vert="horz" lIns="91440" tIns="45720" rIns="91440" bIns="45720" rtlCol="0">
            <a:normAutofit fontScale="55000" lnSpcReduction="20000"/>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l">
              <a:buFont typeface="Wingdings 3" charset="2"/>
              <a:buNone/>
            </a:pPr>
            <a:r>
              <a:rPr lang="en-US" sz="3600" b="1" dirty="0">
                <a:solidFill>
                  <a:schemeClr val="accent1"/>
                </a:solidFill>
                <a:latin typeface="+mj-lt"/>
                <a:ea typeface="+mj-ea"/>
                <a:cs typeface="+mj-cs"/>
              </a:rPr>
              <a:t>Inception V3</a:t>
            </a:r>
            <a:endParaRPr lang="he-IL" sz="3600" b="1" dirty="0">
              <a:solidFill>
                <a:schemeClr val="accent1"/>
              </a:solidFill>
              <a:latin typeface="+mj-lt"/>
              <a:ea typeface="+mj-ea"/>
              <a:cs typeface="+mj-cs"/>
            </a:endParaRPr>
          </a:p>
        </p:txBody>
      </p:sp>
    </p:spTree>
    <p:extLst>
      <p:ext uri="{BB962C8B-B14F-4D97-AF65-F5344CB8AC3E}">
        <p14:creationId xmlns:p14="http://schemas.microsoft.com/office/powerpoint/2010/main" val="15877443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A275BA0-87B3-96D4-2644-6728E06836FD}"/>
              </a:ext>
            </a:extLst>
          </p:cNvPr>
          <p:cNvSpPr>
            <a:spLocks noGrp="1"/>
          </p:cNvSpPr>
          <p:nvPr>
            <p:ph type="title"/>
          </p:nvPr>
        </p:nvSpPr>
        <p:spPr>
          <a:xfrm>
            <a:off x="1797666" y="243840"/>
            <a:ext cx="8596668" cy="1320800"/>
          </a:xfrm>
        </p:spPr>
        <p:txBody>
          <a:bodyPr/>
          <a:lstStyle/>
          <a:p>
            <a:r>
              <a:rPr lang="en-US" dirty="0"/>
              <a:t>Best results histopathology</a:t>
            </a:r>
            <a:endParaRPr lang="he-IL" dirty="0"/>
          </a:p>
        </p:txBody>
      </p:sp>
      <p:sp>
        <p:nvSpPr>
          <p:cNvPr id="4" name="מציין מיקום של מספר שקופית 3">
            <a:extLst>
              <a:ext uri="{FF2B5EF4-FFF2-40B4-BE49-F238E27FC236}">
                <a16:creationId xmlns:a16="http://schemas.microsoft.com/office/drawing/2014/main" id="{70EDAD45-C6C3-F3A1-D036-08628460CEB7}"/>
              </a:ext>
            </a:extLst>
          </p:cNvPr>
          <p:cNvSpPr>
            <a:spLocks noGrp="1"/>
          </p:cNvSpPr>
          <p:nvPr>
            <p:ph type="sldNum" sz="quarter" idx="12"/>
          </p:nvPr>
        </p:nvSpPr>
        <p:spPr/>
        <p:txBody>
          <a:bodyPr/>
          <a:lstStyle/>
          <a:p>
            <a:fld id="{FEDBE076-7370-4F39-B8CE-D2BB33626AF3}" type="slidenum">
              <a:rPr lang="he-IL" smtClean="0"/>
              <a:t>22</a:t>
            </a:fld>
            <a:endParaRPr lang="he-IL"/>
          </a:p>
        </p:txBody>
      </p:sp>
      <p:pic>
        <p:nvPicPr>
          <p:cNvPr id="8" name="Picture 7">
            <a:extLst>
              <a:ext uri="{FF2B5EF4-FFF2-40B4-BE49-F238E27FC236}">
                <a16:creationId xmlns:a16="http://schemas.microsoft.com/office/drawing/2014/main" id="{D2BE5AA7-9A59-65E5-C022-FAFB6E517D7D}"/>
              </a:ext>
            </a:extLst>
          </p:cNvPr>
          <p:cNvPicPr>
            <a:picLocks noChangeAspect="1"/>
          </p:cNvPicPr>
          <p:nvPr/>
        </p:nvPicPr>
        <p:blipFill>
          <a:blip r:embed="rId2"/>
          <a:stretch>
            <a:fillRect/>
          </a:stretch>
        </p:blipFill>
        <p:spPr>
          <a:xfrm>
            <a:off x="2869473" y="1109046"/>
            <a:ext cx="3627121" cy="2778594"/>
          </a:xfrm>
          <a:prstGeom prst="rect">
            <a:avLst/>
          </a:prstGeom>
        </p:spPr>
      </p:pic>
      <p:pic>
        <p:nvPicPr>
          <p:cNvPr id="10" name="Picture 9">
            <a:extLst>
              <a:ext uri="{FF2B5EF4-FFF2-40B4-BE49-F238E27FC236}">
                <a16:creationId xmlns:a16="http://schemas.microsoft.com/office/drawing/2014/main" id="{B4F9D8B3-813D-3CDE-7EDD-09C9C40A2C1B}"/>
              </a:ext>
            </a:extLst>
          </p:cNvPr>
          <p:cNvPicPr>
            <a:picLocks noChangeAspect="1"/>
          </p:cNvPicPr>
          <p:nvPr/>
        </p:nvPicPr>
        <p:blipFill>
          <a:blip r:embed="rId3"/>
          <a:stretch>
            <a:fillRect/>
          </a:stretch>
        </p:blipFill>
        <p:spPr>
          <a:xfrm>
            <a:off x="2852059" y="3887640"/>
            <a:ext cx="3810000" cy="2941965"/>
          </a:xfrm>
          <a:prstGeom prst="rect">
            <a:avLst/>
          </a:prstGeom>
        </p:spPr>
      </p:pic>
      <p:sp>
        <p:nvSpPr>
          <p:cNvPr id="14" name="כותרת 1">
            <a:extLst>
              <a:ext uri="{FF2B5EF4-FFF2-40B4-BE49-F238E27FC236}">
                <a16:creationId xmlns:a16="http://schemas.microsoft.com/office/drawing/2014/main" id="{0A14CC9E-846F-B691-8CBF-C04BE46B7BCE}"/>
              </a:ext>
            </a:extLst>
          </p:cNvPr>
          <p:cNvSpPr>
            <a:spLocks noGrp="1"/>
          </p:cNvSpPr>
          <p:nvPr>
            <p:ph idx="1"/>
          </p:nvPr>
        </p:nvSpPr>
        <p:spPr>
          <a:xfrm>
            <a:off x="764420" y="4922439"/>
            <a:ext cx="1682160" cy="505097"/>
          </a:xfrm>
        </p:spPr>
        <p:txBody>
          <a:bodyPr vert="horz" lIns="91440" tIns="45720" rIns="91440" bIns="45720" rtlCol="0">
            <a:normAutofit fontScale="55000" lnSpcReduction="20000"/>
          </a:bodyPr>
          <a:lstStyle/>
          <a:p>
            <a:pPr marL="0" indent="0" algn="l">
              <a:buNone/>
            </a:pPr>
            <a:r>
              <a:rPr lang="en-US" sz="3600" b="1" dirty="0">
                <a:solidFill>
                  <a:schemeClr val="accent1"/>
                </a:solidFill>
                <a:latin typeface="+mj-lt"/>
                <a:ea typeface="+mj-ea"/>
                <a:cs typeface="+mj-cs"/>
              </a:rPr>
              <a:t>Inception V3</a:t>
            </a:r>
            <a:endParaRPr lang="he-IL" sz="3600" b="1" dirty="0">
              <a:solidFill>
                <a:schemeClr val="accent1"/>
              </a:solidFill>
              <a:latin typeface="+mj-lt"/>
              <a:ea typeface="+mj-ea"/>
              <a:cs typeface="+mj-cs"/>
            </a:endParaRPr>
          </a:p>
        </p:txBody>
      </p:sp>
      <p:sp>
        <p:nvSpPr>
          <p:cNvPr id="15" name="כותרת 1">
            <a:extLst>
              <a:ext uri="{FF2B5EF4-FFF2-40B4-BE49-F238E27FC236}">
                <a16:creationId xmlns:a16="http://schemas.microsoft.com/office/drawing/2014/main" id="{7BBC1572-7164-E8E9-0DE5-2144614B9EA8}"/>
              </a:ext>
            </a:extLst>
          </p:cNvPr>
          <p:cNvSpPr txBox="1">
            <a:spLocks/>
          </p:cNvSpPr>
          <p:nvPr/>
        </p:nvSpPr>
        <p:spPr>
          <a:xfrm>
            <a:off x="764420" y="2073881"/>
            <a:ext cx="1939588" cy="505097"/>
          </a:xfrm>
          <a:prstGeom prst="rect">
            <a:avLst/>
          </a:prstGeom>
        </p:spPr>
        <p:txBody>
          <a:bodyPr vert="horz" lIns="91440" tIns="45720" rIns="91440" bIns="45720" rtlCol="0">
            <a:noAutofit/>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l">
              <a:buFont typeface="Wingdings 3" charset="2"/>
              <a:buNone/>
            </a:pPr>
            <a:r>
              <a:rPr lang="en-US" sz="2000" b="1" dirty="0">
                <a:solidFill>
                  <a:schemeClr val="accent1"/>
                </a:solidFill>
                <a:latin typeface="+mj-lt"/>
                <a:ea typeface="+mj-ea"/>
                <a:cs typeface="+mj-cs"/>
              </a:rPr>
              <a:t>DenseNet-121</a:t>
            </a:r>
            <a:endParaRPr lang="he-IL" sz="2000" b="1" dirty="0">
              <a:solidFill>
                <a:schemeClr val="accent1"/>
              </a:solidFill>
              <a:latin typeface="+mj-lt"/>
              <a:ea typeface="+mj-ea"/>
              <a:cs typeface="+mj-cs"/>
            </a:endParaRPr>
          </a:p>
        </p:txBody>
      </p:sp>
    </p:spTree>
    <p:extLst>
      <p:ext uri="{BB962C8B-B14F-4D97-AF65-F5344CB8AC3E}">
        <p14:creationId xmlns:p14="http://schemas.microsoft.com/office/powerpoint/2010/main" val="42335254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802A08C-F2B0-B6F6-A7D2-D8C06603B7E2}"/>
              </a:ext>
            </a:extLst>
          </p:cNvPr>
          <p:cNvSpPr>
            <a:spLocks noGrp="1"/>
          </p:cNvSpPr>
          <p:nvPr>
            <p:ph type="title"/>
          </p:nvPr>
        </p:nvSpPr>
        <p:spPr>
          <a:xfrm>
            <a:off x="908111" y="232465"/>
            <a:ext cx="8596668" cy="699352"/>
          </a:xfrm>
        </p:spPr>
        <p:txBody>
          <a:bodyPr/>
          <a:lstStyle/>
          <a:p>
            <a:pPr algn="ctr"/>
            <a:r>
              <a:rPr lang="en-US" dirty="0"/>
              <a:t>Comparison </a:t>
            </a:r>
            <a:endParaRPr lang="he-IL" dirty="0"/>
          </a:p>
        </p:txBody>
      </p:sp>
      <p:sp>
        <p:nvSpPr>
          <p:cNvPr id="4" name="מציין מיקום של מספר שקופית 3">
            <a:extLst>
              <a:ext uri="{FF2B5EF4-FFF2-40B4-BE49-F238E27FC236}">
                <a16:creationId xmlns:a16="http://schemas.microsoft.com/office/drawing/2014/main" id="{E2A5E72B-CA65-A6E1-B458-8A4AC0A87621}"/>
              </a:ext>
            </a:extLst>
          </p:cNvPr>
          <p:cNvSpPr>
            <a:spLocks noGrp="1"/>
          </p:cNvSpPr>
          <p:nvPr>
            <p:ph type="sldNum" sz="quarter" idx="12"/>
          </p:nvPr>
        </p:nvSpPr>
        <p:spPr/>
        <p:txBody>
          <a:bodyPr/>
          <a:lstStyle/>
          <a:p>
            <a:fld id="{FEDBE076-7370-4F39-B8CE-D2BB33626AF3}" type="slidenum">
              <a:rPr lang="he-IL" smtClean="0"/>
              <a:t>23</a:t>
            </a:fld>
            <a:endParaRPr lang="he-IL"/>
          </a:p>
        </p:txBody>
      </p:sp>
      <p:sp>
        <p:nvSpPr>
          <p:cNvPr id="3" name="כותרת 1">
            <a:extLst>
              <a:ext uri="{FF2B5EF4-FFF2-40B4-BE49-F238E27FC236}">
                <a16:creationId xmlns:a16="http://schemas.microsoft.com/office/drawing/2014/main" id="{5910577E-7A3E-2E0F-C9BE-29058FE7C1B7}"/>
              </a:ext>
            </a:extLst>
          </p:cNvPr>
          <p:cNvSpPr txBox="1">
            <a:spLocks/>
          </p:cNvSpPr>
          <p:nvPr/>
        </p:nvSpPr>
        <p:spPr>
          <a:xfrm>
            <a:off x="803609" y="1212181"/>
            <a:ext cx="8596668" cy="1320800"/>
          </a:xfrm>
          <a:prstGeom prst="rect">
            <a:avLst/>
          </a:prstGeom>
        </p:spPr>
        <p:txBody>
          <a:bodyPr vert="horz" lIns="91440" tIns="45720" rIns="91440" bIns="45720" rtlCol="0" anchor="t">
            <a:normAutofit/>
          </a:bodyPr>
          <a:lstStyle>
            <a:lvl1pPr algn="l" defTabSz="457200" rtl="1" eaLnBrk="1" latinLnBrk="0" hangingPunct="1">
              <a:spcBef>
                <a:spcPct val="0"/>
              </a:spcBef>
              <a:buNone/>
              <a:defRPr sz="3600" kern="1200">
                <a:solidFill>
                  <a:schemeClr val="accent1"/>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endParaRPr lang="he-IL" sz="2800" dirty="0"/>
          </a:p>
        </p:txBody>
      </p:sp>
      <p:sp>
        <p:nvSpPr>
          <p:cNvPr id="7" name="כותרת 1">
            <a:extLst>
              <a:ext uri="{FF2B5EF4-FFF2-40B4-BE49-F238E27FC236}">
                <a16:creationId xmlns:a16="http://schemas.microsoft.com/office/drawing/2014/main" id="{9EA31BF2-4A86-D93B-D193-90AAF6CC2837}"/>
              </a:ext>
            </a:extLst>
          </p:cNvPr>
          <p:cNvSpPr txBox="1">
            <a:spLocks/>
          </p:cNvSpPr>
          <p:nvPr/>
        </p:nvSpPr>
        <p:spPr>
          <a:xfrm>
            <a:off x="223286" y="1212181"/>
            <a:ext cx="4450179" cy="865679"/>
          </a:xfrm>
          <a:prstGeom prst="rect">
            <a:avLst/>
          </a:prstGeom>
        </p:spPr>
        <p:txBody>
          <a:bodyPr vert="horz" lIns="91440" tIns="45720" rIns="91440" bIns="45720" rtlCol="0" anchor="t">
            <a:normAutofit/>
          </a:bodyPr>
          <a:lstStyle>
            <a:lvl1pPr algn="l" defTabSz="457200" rtl="1" eaLnBrk="1" latinLnBrk="0" hangingPunct="1">
              <a:spcBef>
                <a:spcPct val="0"/>
              </a:spcBef>
              <a:buNone/>
              <a:defRPr sz="3600" kern="1200">
                <a:solidFill>
                  <a:schemeClr val="accent1"/>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en-US" sz="2400" dirty="0"/>
              <a:t>DenseNet-121</a:t>
            </a:r>
            <a:endParaRPr lang="he-IL" sz="2400" dirty="0"/>
          </a:p>
        </p:txBody>
      </p:sp>
      <p:sp>
        <p:nvSpPr>
          <p:cNvPr id="8" name="כותרת 1">
            <a:extLst>
              <a:ext uri="{FF2B5EF4-FFF2-40B4-BE49-F238E27FC236}">
                <a16:creationId xmlns:a16="http://schemas.microsoft.com/office/drawing/2014/main" id="{32D9E7F1-9AA3-7EFF-AF93-9126D2DB6215}"/>
              </a:ext>
            </a:extLst>
          </p:cNvPr>
          <p:cNvSpPr txBox="1">
            <a:spLocks/>
          </p:cNvSpPr>
          <p:nvPr/>
        </p:nvSpPr>
        <p:spPr>
          <a:xfrm>
            <a:off x="1445019" y="5235540"/>
            <a:ext cx="2771722" cy="1309817"/>
          </a:xfrm>
          <a:prstGeom prst="rect">
            <a:avLst/>
          </a:prstGeom>
        </p:spPr>
        <p:txBody>
          <a:bodyPr vert="horz" lIns="91440" tIns="45720" rIns="91440" bIns="45720" rtlCol="0" anchor="t">
            <a:normAutofit/>
          </a:bodyPr>
          <a:lstStyle>
            <a:lvl1pPr algn="l" defTabSz="457200" rtl="1" eaLnBrk="1" latinLnBrk="0" hangingPunct="1">
              <a:spcBef>
                <a:spcPct val="0"/>
              </a:spcBef>
              <a:buNone/>
              <a:defRPr sz="3600" kern="1200">
                <a:solidFill>
                  <a:schemeClr val="accent1"/>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r>
              <a:rPr lang="en-US" sz="1600" b="1" dirty="0"/>
              <a:t>Accuracy: 0.8532</a:t>
            </a:r>
          </a:p>
          <a:p>
            <a:r>
              <a:rPr lang="en-US" sz="1600" b="1" dirty="0"/>
              <a:t>Precision: 0.8640</a:t>
            </a:r>
          </a:p>
          <a:p>
            <a:r>
              <a:rPr lang="en-US" sz="1600" b="1" dirty="0"/>
              <a:t>F1 Score: 0.8956</a:t>
            </a:r>
            <a:endParaRPr lang="he-IL" sz="1600" b="1" dirty="0"/>
          </a:p>
        </p:txBody>
      </p:sp>
      <p:cxnSp>
        <p:nvCxnSpPr>
          <p:cNvPr id="10" name="Straight Connector 9">
            <a:extLst>
              <a:ext uri="{FF2B5EF4-FFF2-40B4-BE49-F238E27FC236}">
                <a16:creationId xmlns:a16="http://schemas.microsoft.com/office/drawing/2014/main" id="{FAE682A7-6185-9C15-4DC9-B9D14A68FC23}"/>
              </a:ext>
            </a:extLst>
          </p:cNvPr>
          <p:cNvCxnSpPr>
            <a:cxnSpLocks/>
          </p:cNvCxnSpPr>
          <p:nvPr/>
        </p:nvCxnSpPr>
        <p:spPr>
          <a:xfrm>
            <a:off x="5161621" y="1381174"/>
            <a:ext cx="0" cy="5164183"/>
          </a:xfrm>
          <a:prstGeom prst="line">
            <a:avLst/>
          </a:prstGeom>
          <a:ln>
            <a:solidFill>
              <a:schemeClr val="accent2">
                <a:lumMod val="60000"/>
                <a:lumOff val="40000"/>
              </a:schemeClr>
            </a:solidFill>
          </a:ln>
        </p:spPr>
        <p:style>
          <a:lnRef idx="3">
            <a:schemeClr val="accent1"/>
          </a:lnRef>
          <a:fillRef idx="0">
            <a:schemeClr val="accent1"/>
          </a:fillRef>
          <a:effectRef idx="2">
            <a:schemeClr val="accent1"/>
          </a:effectRef>
          <a:fontRef idx="minor">
            <a:schemeClr val="tx1"/>
          </a:fontRef>
        </p:style>
      </p:cxnSp>
      <p:pic>
        <p:nvPicPr>
          <p:cNvPr id="14" name="Picture 13">
            <a:extLst>
              <a:ext uri="{FF2B5EF4-FFF2-40B4-BE49-F238E27FC236}">
                <a16:creationId xmlns:a16="http://schemas.microsoft.com/office/drawing/2014/main" id="{1E2F7140-5A5D-6AD9-46FF-3961EB6EDE55}"/>
              </a:ext>
            </a:extLst>
          </p:cNvPr>
          <p:cNvPicPr>
            <a:picLocks noChangeAspect="1"/>
          </p:cNvPicPr>
          <p:nvPr/>
        </p:nvPicPr>
        <p:blipFill>
          <a:blip r:embed="rId3"/>
          <a:stretch>
            <a:fillRect/>
          </a:stretch>
        </p:blipFill>
        <p:spPr>
          <a:xfrm>
            <a:off x="528828" y="1756131"/>
            <a:ext cx="3687913" cy="3086451"/>
          </a:xfrm>
          <a:prstGeom prst="rect">
            <a:avLst/>
          </a:prstGeom>
        </p:spPr>
      </p:pic>
      <p:sp>
        <p:nvSpPr>
          <p:cNvPr id="15" name="כותרת 1">
            <a:extLst>
              <a:ext uri="{FF2B5EF4-FFF2-40B4-BE49-F238E27FC236}">
                <a16:creationId xmlns:a16="http://schemas.microsoft.com/office/drawing/2014/main" id="{9AA21F31-61E2-15E2-54C9-984E469B214A}"/>
              </a:ext>
            </a:extLst>
          </p:cNvPr>
          <p:cNvSpPr txBox="1">
            <a:spLocks/>
          </p:cNvSpPr>
          <p:nvPr/>
        </p:nvSpPr>
        <p:spPr>
          <a:xfrm>
            <a:off x="6106502" y="1212181"/>
            <a:ext cx="3167500" cy="543950"/>
          </a:xfrm>
          <a:prstGeom prst="rect">
            <a:avLst/>
          </a:prstGeom>
        </p:spPr>
        <p:txBody>
          <a:bodyPr vert="horz" lIns="91440" tIns="45720" rIns="91440" bIns="45720" rtlCol="0" anchor="t">
            <a:normAutofit/>
          </a:bodyPr>
          <a:lstStyle>
            <a:lvl1pPr algn="l" defTabSz="457200" rtl="1" eaLnBrk="1" latinLnBrk="0" hangingPunct="1">
              <a:spcBef>
                <a:spcPct val="0"/>
              </a:spcBef>
              <a:buNone/>
              <a:defRPr sz="3600" kern="1200">
                <a:solidFill>
                  <a:schemeClr val="accent1"/>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en-US" sz="2400" dirty="0"/>
              <a:t>Inception V3</a:t>
            </a:r>
            <a:endParaRPr lang="he-IL" sz="2400" dirty="0"/>
          </a:p>
        </p:txBody>
      </p:sp>
      <p:pic>
        <p:nvPicPr>
          <p:cNvPr id="17" name="Picture 16">
            <a:extLst>
              <a:ext uri="{FF2B5EF4-FFF2-40B4-BE49-F238E27FC236}">
                <a16:creationId xmlns:a16="http://schemas.microsoft.com/office/drawing/2014/main" id="{75D8BA2C-8239-DB4C-4CEE-510225E2FF8B}"/>
              </a:ext>
            </a:extLst>
          </p:cNvPr>
          <p:cNvPicPr>
            <a:picLocks noChangeAspect="1"/>
          </p:cNvPicPr>
          <p:nvPr/>
        </p:nvPicPr>
        <p:blipFill>
          <a:blip r:embed="rId4"/>
          <a:stretch>
            <a:fillRect/>
          </a:stretch>
        </p:blipFill>
        <p:spPr>
          <a:xfrm>
            <a:off x="5649778" y="1756131"/>
            <a:ext cx="3863528" cy="3233425"/>
          </a:xfrm>
          <a:prstGeom prst="rect">
            <a:avLst/>
          </a:prstGeom>
        </p:spPr>
      </p:pic>
      <p:sp>
        <p:nvSpPr>
          <p:cNvPr id="18" name="כותרת 1">
            <a:extLst>
              <a:ext uri="{FF2B5EF4-FFF2-40B4-BE49-F238E27FC236}">
                <a16:creationId xmlns:a16="http://schemas.microsoft.com/office/drawing/2014/main" id="{0DABD1B1-0CE9-D7AD-7ED4-7C6D0939CB83}"/>
              </a:ext>
            </a:extLst>
          </p:cNvPr>
          <p:cNvSpPr txBox="1">
            <a:spLocks/>
          </p:cNvSpPr>
          <p:nvPr/>
        </p:nvSpPr>
        <p:spPr>
          <a:xfrm>
            <a:off x="6628555" y="5235539"/>
            <a:ext cx="2771722" cy="1309817"/>
          </a:xfrm>
          <a:prstGeom prst="rect">
            <a:avLst/>
          </a:prstGeom>
        </p:spPr>
        <p:txBody>
          <a:bodyPr vert="horz" lIns="91440" tIns="45720" rIns="91440" bIns="45720" rtlCol="0" anchor="t">
            <a:normAutofit/>
          </a:bodyPr>
          <a:lstStyle>
            <a:lvl1pPr algn="l" defTabSz="457200" rtl="1" eaLnBrk="1" latinLnBrk="0" hangingPunct="1">
              <a:spcBef>
                <a:spcPct val="0"/>
              </a:spcBef>
              <a:buNone/>
              <a:defRPr sz="3600" kern="1200">
                <a:solidFill>
                  <a:schemeClr val="accent1"/>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r>
              <a:rPr lang="en-US" sz="1600" b="1" dirty="0"/>
              <a:t>Accuracy: 0.6807</a:t>
            </a:r>
          </a:p>
          <a:p>
            <a:r>
              <a:rPr lang="en-US" sz="1600" b="1" dirty="0"/>
              <a:t>Precision: 0.6796</a:t>
            </a:r>
          </a:p>
          <a:p>
            <a:r>
              <a:rPr lang="en-US" sz="1600" b="1" dirty="0"/>
              <a:t>F1 Score: 0.8092</a:t>
            </a:r>
            <a:endParaRPr lang="he-IL" sz="1600" b="1" dirty="0"/>
          </a:p>
        </p:txBody>
      </p:sp>
    </p:spTree>
    <p:extLst>
      <p:ext uri="{BB962C8B-B14F-4D97-AF65-F5344CB8AC3E}">
        <p14:creationId xmlns:p14="http://schemas.microsoft.com/office/powerpoint/2010/main" val="42732478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D96F5-9E71-3AB9-436E-9CE398D396F0}"/>
              </a:ext>
            </a:extLst>
          </p:cNvPr>
          <p:cNvSpPr>
            <a:spLocks noGrp="1"/>
          </p:cNvSpPr>
          <p:nvPr>
            <p:ph type="title"/>
          </p:nvPr>
        </p:nvSpPr>
        <p:spPr>
          <a:xfrm>
            <a:off x="761047" y="451513"/>
            <a:ext cx="8596668" cy="1320800"/>
          </a:xfrm>
        </p:spPr>
        <p:txBody>
          <a:bodyPr/>
          <a:lstStyle/>
          <a:p>
            <a:pPr algn="ctr"/>
            <a:r>
              <a:rPr lang="en-US" dirty="0"/>
              <a:t>Obstacles and solutions</a:t>
            </a:r>
            <a:endParaRPr lang="he-IL" dirty="0"/>
          </a:p>
        </p:txBody>
      </p:sp>
      <p:sp>
        <p:nvSpPr>
          <p:cNvPr id="4" name="Slide Number Placeholder 3">
            <a:extLst>
              <a:ext uri="{FF2B5EF4-FFF2-40B4-BE49-F238E27FC236}">
                <a16:creationId xmlns:a16="http://schemas.microsoft.com/office/drawing/2014/main" id="{AC5DBE6A-4850-0C3D-CC95-4067994F85E8}"/>
              </a:ext>
            </a:extLst>
          </p:cNvPr>
          <p:cNvSpPr>
            <a:spLocks noGrp="1"/>
          </p:cNvSpPr>
          <p:nvPr>
            <p:ph type="sldNum" sz="quarter" idx="12"/>
          </p:nvPr>
        </p:nvSpPr>
        <p:spPr/>
        <p:txBody>
          <a:bodyPr/>
          <a:lstStyle/>
          <a:p>
            <a:fld id="{FEDBE076-7370-4F39-B8CE-D2BB33626AF3}" type="slidenum">
              <a:rPr lang="he-IL" smtClean="0"/>
              <a:t>24</a:t>
            </a:fld>
            <a:endParaRPr lang="he-IL"/>
          </a:p>
        </p:txBody>
      </p:sp>
      <p:sp>
        <p:nvSpPr>
          <p:cNvPr id="5" name="מציין מיקום תוכן 2">
            <a:extLst>
              <a:ext uri="{FF2B5EF4-FFF2-40B4-BE49-F238E27FC236}">
                <a16:creationId xmlns:a16="http://schemas.microsoft.com/office/drawing/2014/main" id="{C31274F0-E197-687E-67D6-C33AD8C56FA0}"/>
              </a:ext>
            </a:extLst>
          </p:cNvPr>
          <p:cNvSpPr>
            <a:spLocks noGrp="1"/>
          </p:cNvSpPr>
          <p:nvPr>
            <p:ph idx="1"/>
          </p:nvPr>
        </p:nvSpPr>
        <p:spPr>
          <a:xfrm>
            <a:off x="677334" y="1468191"/>
            <a:ext cx="8878790" cy="4618247"/>
          </a:xfrm>
        </p:spPr>
        <p:txBody>
          <a:bodyPr>
            <a:normAutofit/>
          </a:bodyPr>
          <a:lstStyle/>
          <a:p>
            <a:pPr algn="l" rtl="0">
              <a:buSzPct val="120000"/>
              <a:buFont typeface="Arial" panose="020B0604020202020204" pitchFamily="34" charset="0"/>
              <a:buChar char="•"/>
            </a:pPr>
            <a:r>
              <a:rPr lang="en" sz="1800" b="0" dirty="0"/>
              <a:t>Inception V4 was not available in lib</a:t>
            </a:r>
            <a:r>
              <a:rPr lang="en-US" sz="1800" b="0" dirty="0"/>
              <a:t>r</a:t>
            </a:r>
            <a:r>
              <a:rPr lang="en" sz="1800" b="0" dirty="0"/>
              <a:t>ary – We used Inception V3 instead.</a:t>
            </a:r>
          </a:p>
          <a:p>
            <a:pPr algn="l" rtl="0">
              <a:buSzPct val="120000"/>
              <a:buFont typeface="Arial" panose="020B0604020202020204" pitchFamily="34" charset="0"/>
              <a:buChar char="•"/>
            </a:pPr>
            <a:endParaRPr lang="en" dirty="0"/>
          </a:p>
          <a:p>
            <a:pPr lvl="0" algn="l" rtl="0">
              <a:lnSpc>
                <a:spcPct val="115000"/>
              </a:lnSpc>
              <a:buSzPct val="120000"/>
              <a:buFont typeface="Arial" panose="020B0604020202020204" pitchFamily="34" charset="0"/>
              <a:buChar char="•"/>
            </a:pPr>
            <a:r>
              <a:rPr lang="en-US" dirty="0">
                <a:sym typeface="Exo 2"/>
              </a:rPr>
              <a:t>Lack of memory in google collab for Mammography data, Led to use TF records which we can’t use in the app – We demonstrated only Histopathology in our app.</a:t>
            </a:r>
          </a:p>
          <a:p>
            <a:pPr lvl="0" algn="l" rtl="0">
              <a:lnSpc>
                <a:spcPct val="115000"/>
              </a:lnSpc>
              <a:buSzPct val="120000"/>
              <a:buFont typeface="Arial" panose="020B0604020202020204" pitchFamily="34" charset="0"/>
              <a:buChar char="•"/>
            </a:pPr>
            <a:endParaRPr lang="en-US" dirty="0">
              <a:sym typeface="Exo 2"/>
            </a:endParaRPr>
          </a:p>
          <a:p>
            <a:pPr lvl="0" algn="l" rtl="0">
              <a:lnSpc>
                <a:spcPct val="115000"/>
              </a:lnSpc>
              <a:buSzPct val="120000"/>
              <a:buFont typeface="Arial" panose="020B0604020202020204" pitchFamily="34" charset="0"/>
              <a:buChar char="•"/>
            </a:pPr>
            <a:r>
              <a:rPr lang="en-US" dirty="0">
                <a:sym typeface="Exo 2"/>
              </a:rPr>
              <a:t>Big dataset led to long time training – We used Google collab pro which let us use 100 GPU unit to train our models faster.</a:t>
            </a:r>
          </a:p>
          <a:p>
            <a:pPr lvl="0" algn="l" rtl="0">
              <a:lnSpc>
                <a:spcPct val="115000"/>
              </a:lnSpc>
            </a:pPr>
            <a:endParaRPr lang="en-US" dirty="0">
              <a:sym typeface="Exo 2"/>
            </a:endParaRPr>
          </a:p>
          <a:p>
            <a:pPr algn="l" rtl="0"/>
            <a:endParaRPr lang="he-IL" dirty="0"/>
          </a:p>
        </p:txBody>
      </p:sp>
    </p:spTree>
    <p:extLst>
      <p:ext uri="{BB962C8B-B14F-4D97-AF65-F5344CB8AC3E}">
        <p14:creationId xmlns:p14="http://schemas.microsoft.com/office/powerpoint/2010/main" val="28865202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useBgFill="1">
        <p:nvSpPr>
          <p:cNvPr id="65" name="Rectangle 64">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67" name="Rectangle 66">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Straight Connector 68">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73"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Isosceles Triangle 76">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Isosceles Triangle 80">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3" name="Freeform: Shape 82">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כותרת 1">
            <a:extLst>
              <a:ext uri="{FF2B5EF4-FFF2-40B4-BE49-F238E27FC236}">
                <a16:creationId xmlns:a16="http://schemas.microsoft.com/office/drawing/2014/main" id="{1ACC9094-DF10-FE2C-933F-47FB37C8A6AB}"/>
              </a:ext>
            </a:extLst>
          </p:cNvPr>
          <p:cNvSpPr>
            <a:spLocks noGrp="1"/>
          </p:cNvSpPr>
          <p:nvPr>
            <p:ph type="title"/>
          </p:nvPr>
        </p:nvSpPr>
        <p:spPr>
          <a:xfrm>
            <a:off x="5031474" y="110505"/>
            <a:ext cx="4512989" cy="781878"/>
          </a:xfrm>
        </p:spPr>
        <p:txBody>
          <a:bodyPr vert="horz" lIns="91440" tIns="45720" rIns="91440" bIns="45720" rtlCol="0" anchor="ctr">
            <a:normAutofit/>
          </a:bodyPr>
          <a:lstStyle/>
          <a:p>
            <a:pPr rtl="0"/>
            <a:r>
              <a:rPr lang="en-US" dirty="0">
                <a:solidFill>
                  <a:srgbClr val="FFFFFF"/>
                </a:solidFill>
              </a:rPr>
              <a:t>GUI </a:t>
            </a:r>
          </a:p>
        </p:txBody>
      </p:sp>
      <p:sp>
        <p:nvSpPr>
          <p:cNvPr id="4" name="מציין מיקום של מספר שקופית 1">
            <a:extLst>
              <a:ext uri="{FF2B5EF4-FFF2-40B4-BE49-F238E27FC236}">
                <a16:creationId xmlns:a16="http://schemas.microsoft.com/office/drawing/2014/main" id="{31BF610A-6ED5-07A8-EA45-FFCEB86310E6}"/>
              </a:ext>
            </a:extLst>
          </p:cNvPr>
          <p:cNvSpPr txBox="1">
            <a:spLocks/>
          </p:cNvSpPr>
          <p:nvPr/>
        </p:nvSpPr>
        <p:spPr>
          <a:xfrm>
            <a:off x="7285973" y="2907459"/>
            <a:ext cx="4512988" cy="3317938"/>
          </a:xfrm>
          <a:prstGeom prst="rect">
            <a:avLst/>
          </a:prstGeom>
        </p:spPr>
        <p:txBody>
          <a:bodyPr vert="horz" lIns="91440" tIns="45720" rIns="91440" bIns="45720" rtlCol="0" anchor="t">
            <a:normAutofit/>
          </a:bodyP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spcBef>
                <a:spcPts val="1000"/>
              </a:spcBef>
              <a:buClr>
                <a:schemeClr val="accent1"/>
              </a:buClr>
              <a:buSzPct val="80000"/>
            </a:pPr>
            <a:endParaRPr lang="en-US" dirty="0">
              <a:solidFill>
                <a:srgbClr val="FFFFFF"/>
              </a:solidFill>
            </a:endParaRPr>
          </a:p>
        </p:txBody>
      </p:sp>
      <p:pic>
        <p:nvPicPr>
          <p:cNvPr id="6" name="Picture 5">
            <a:extLst>
              <a:ext uri="{FF2B5EF4-FFF2-40B4-BE49-F238E27FC236}">
                <a16:creationId xmlns:a16="http://schemas.microsoft.com/office/drawing/2014/main" id="{252F6B21-52FA-BBA8-E46F-18C218356F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2177" y="1032924"/>
            <a:ext cx="5471444" cy="5105932"/>
          </a:xfrm>
          <a:prstGeom prst="rect">
            <a:avLst/>
          </a:prstGeom>
        </p:spPr>
      </p:pic>
    </p:spTree>
    <p:extLst>
      <p:ext uri="{BB962C8B-B14F-4D97-AF65-F5344CB8AC3E}">
        <p14:creationId xmlns:p14="http://schemas.microsoft.com/office/powerpoint/2010/main" val="6191001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FCA724E-6594-7301-E0C8-952D7C056197}"/>
              </a:ext>
            </a:extLst>
          </p:cNvPr>
          <p:cNvSpPr>
            <a:spLocks noGrp="1"/>
          </p:cNvSpPr>
          <p:nvPr>
            <p:ph type="title"/>
          </p:nvPr>
        </p:nvSpPr>
        <p:spPr>
          <a:xfrm>
            <a:off x="677334" y="379411"/>
            <a:ext cx="8596668" cy="1320800"/>
          </a:xfrm>
        </p:spPr>
        <p:txBody>
          <a:bodyPr/>
          <a:lstStyle/>
          <a:p>
            <a:pPr algn="ctr"/>
            <a:r>
              <a:rPr lang="en-US" dirty="0"/>
              <a:t>Conclusions</a:t>
            </a:r>
            <a:endParaRPr lang="he-IL" dirty="0"/>
          </a:p>
        </p:txBody>
      </p:sp>
      <p:sp>
        <p:nvSpPr>
          <p:cNvPr id="3" name="מציין מיקום תוכן 2">
            <a:extLst>
              <a:ext uri="{FF2B5EF4-FFF2-40B4-BE49-F238E27FC236}">
                <a16:creationId xmlns:a16="http://schemas.microsoft.com/office/drawing/2014/main" id="{0E6E8FD1-63C2-7C0D-CE0B-ACF63CB67E53}"/>
              </a:ext>
            </a:extLst>
          </p:cNvPr>
          <p:cNvSpPr>
            <a:spLocks noGrp="1"/>
          </p:cNvSpPr>
          <p:nvPr>
            <p:ph idx="1"/>
          </p:nvPr>
        </p:nvSpPr>
        <p:spPr>
          <a:xfrm>
            <a:off x="677334" y="1930400"/>
            <a:ext cx="8596668" cy="3880773"/>
          </a:xfrm>
        </p:spPr>
        <p:txBody>
          <a:bodyPr/>
          <a:lstStyle/>
          <a:p>
            <a:pPr algn="l" rtl="0">
              <a:buSzPct val="120000"/>
              <a:buFont typeface="Arial" panose="020B0604020202020204" pitchFamily="34" charset="0"/>
              <a:buChar char="•"/>
            </a:pPr>
            <a:r>
              <a:rPr lang="en-US" dirty="0"/>
              <a:t>We have compared and found that </a:t>
            </a:r>
            <a:r>
              <a:rPr lang="en-US" dirty="0" err="1"/>
              <a:t>Densenet</a:t>
            </a:r>
            <a:r>
              <a:rPr lang="en-US" dirty="0"/>
              <a:t> 121 produced better results for both mammography and histopathology in terms of accuracy.</a:t>
            </a:r>
          </a:p>
          <a:p>
            <a:pPr algn="l" rtl="0">
              <a:buSzPct val="120000"/>
              <a:buFont typeface="Arial" panose="020B0604020202020204" pitchFamily="34" charset="0"/>
              <a:buChar char="•"/>
            </a:pPr>
            <a:endParaRPr lang="en-US" dirty="0"/>
          </a:p>
          <a:p>
            <a:pPr algn="l" rtl="0">
              <a:buSzPct val="120000"/>
              <a:buFont typeface="Arial" panose="020B0604020202020204" pitchFamily="34" charset="0"/>
              <a:buChar char="•"/>
            </a:pPr>
            <a:r>
              <a:rPr lang="en-US" dirty="0"/>
              <a:t>Mammography has been easier to get better accuracy.</a:t>
            </a:r>
          </a:p>
          <a:p>
            <a:pPr algn="l" rtl="0">
              <a:buSzPct val="120000"/>
              <a:buFont typeface="Arial" panose="020B0604020202020204" pitchFamily="34" charset="0"/>
              <a:buChar char="•"/>
            </a:pPr>
            <a:endParaRPr lang="en-US" dirty="0"/>
          </a:p>
          <a:p>
            <a:pPr algn="l" rtl="0">
              <a:buSzPct val="120000"/>
              <a:buFont typeface="Arial" panose="020B0604020202020204" pitchFamily="34" charset="0"/>
              <a:buChar char="•"/>
            </a:pPr>
            <a:r>
              <a:rPr lang="en-US" dirty="0"/>
              <a:t>It is possible to help medical staff with evaluation of conditions.  </a:t>
            </a:r>
          </a:p>
          <a:p>
            <a:pPr algn="l" rtl="0">
              <a:buSzPct val="120000"/>
              <a:buFont typeface="Arial" panose="020B0604020202020204" pitchFamily="34" charset="0"/>
              <a:buChar char="•"/>
            </a:pPr>
            <a:endParaRPr lang="en-US" dirty="0"/>
          </a:p>
          <a:p>
            <a:pPr algn="l" rtl="0"/>
            <a:endParaRPr lang="en-US" dirty="0"/>
          </a:p>
          <a:p>
            <a:pPr algn="l" rtl="0"/>
            <a:endParaRPr lang="en-US" dirty="0"/>
          </a:p>
          <a:p>
            <a:pPr algn="l" rtl="0"/>
            <a:endParaRPr lang="en-US" dirty="0"/>
          </a:p>
          <a:p>
            <a:pPr algn="l" rtl="0"/>
            <a:endParaRPr lang="en-US" dirty="0"/>
          </a:p>
          <a:p>
            <a:pPr algn="l" rtl="0"/>
            <a:endParaRPr lang="he-IL" dirty="0"/>
          </a:p>
        </p:txBody>
      </p:sp>
      <p:sp>
        <p:nvSpPr>
          <p:cNvPr id="4" name="מציין מיקום של מספר שקופית 3">
            <a:extLst>
              <a:ext uri="{FF2B5EF4-FFF2-40B4-BE49-F238E27FC236}">
                <a16:creationId xmlns:a16="http://schemas.microsoft.com/office/drawing/2014/main" id="{D88092EE-FC5A-B76E-F5AB-FA1A7B571765}"/>
              </a:ext>
            </a:extLst>
          </p:cNvPr>
          <p:cNvSpPr>
            <a:spLocks noGrp="1"/>
          </p:cNvSpPr>
          <p:nvPr>
            <p:ph type="sldNum" sz="quarter" idx="12"/>
          </p:nvPr>
        </p:nvSpPr>
        <p:spPr/>
        <p:txBody>
          <a:bodyPr/>
          <a:lstStyle/>
          <a:p>
            <a:fld id="{FEDBE076-7370-4F39-B8CE-D2BB33626AF3}" type="slidenum">
              <a:rPr lang="he-IL" smtClean="0"/>
              <a:t>26</a:t>
            </a:fld>
            <a:endParaRPr lang="he-IL"/>
          </a:p>
        </p:txBody>
      </p:sp>
    </p:spTree>
    <p:extLst>
      <p:ext uri="{BB962C8B-B14F-4D97-AF65-F5344CB8AC3E}">
        <p14:creationId xmlns:p14="http://schemas.microsoft.com/office/powerpoint/2010/main" val="18616576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35" name="Isosceles Triangle 34">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מציין מיקום של מספר שקופית 1">
            <a:extLst>
              <a:ext uri="{FF2B5EF4-FFF2-40B4-BE49-F238E27FC236}">
                <a16:creationId xmlns:a16="http://schemas.microsoft.com/office/drawing/2014/main" id="{16580572-979A-EE00-FA1C-EAF9FED6E1E1}"/>
              </a:ext>
            </a:extLst>
          </p:cNvPr>
          <p:cNvSpPr txBox="1">
            <a:spLocks/>
          </p:cNvSpPr>
          <p:nvPr/>
        </p:nvSpPr>
        <p:spPr>
          <a:xfrm>
            <a:off x="10962277" y="6492875"/>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EDBE076-7370-4F39-B8CE-D2BB33626AF3}" type="slidenum">
              <a:rPr lang="he-IL" sz="1200" smtClean="0">
                <a:latin typeface="Arial" panose="020B0604020202020204" pitchFamily="34" charset="0"/>
                <a:cs typeface="Arial" panose="020B0604020202020204" pitchFamily="34" charset="0"/>
              </a:rPr>
              <a:pPr/>
              <a:t>27</a:t>
            </a:fld>
            <a:endParaRPr lang="he-IL" sz="1000"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92A82912-0FB4-7C5C-28CC-9996A0AE8804}"/>
              </a:ext>
            </a:extLst>
          </p:cNvPr>
          <p:cNvPicPr>
            <a:picLocks noChangeAspect="1"/>
          </p:cNvPicPr>
          <p:nvPr/>
        </p:nvPicPr>
        <p:blipFill>
          <a:blip r:embed="rId2"/>
          <a:stretch>
            <a:fillRect/>
          </a:stretch>
        </p:blipFill>
        <p:spPr>
          <a:xfrm>
            <a:off x="940247" y="735806"/>
            <a:ext cx="10760493" cy="5487797"/>
          </a:xfrm>
          <a:prstGeom prst="rect">
            <a:avLst/>
          </a:prstGeom>
        </p:spPr>
      </p:pic>
    </p:spTree>
    <p:extLst>
      <p:ext uri="{BB962C8B-B14F-4D97-AF65-F5344CB8AC3E}">
        <p14:creationId xmlns:p14="http://schemas.microsoft.com/office/powerpoint/2010/main" val="3240258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1ACC9094-DF10-FE2C-933F-47FB37C8A6AB}"/>
              </a:ext>
            </a:extLst>
          </p:cNvPr>
          <p:cNvSpPr>
            <a:spLocks noGrp="1"/>
          </p:cNvSpPr>
          <p:nvPr>
            <p:ph type="title"/>
          </p:nvPr>
        </p:nvSpPr>
        <p:spPr>
          <a:xfrm>
            <a:off x="1797665" y="209947"/>
            <a:ext cx="9776551" cy="1738689"/>
          </a:xfrm>
        </p:spPr>
        <p:txBody>
          <a:bodyPr>
            <a:normAutofit fontScale="90000"/>
          </a:bodyPr>
          <a:lstStyle/>
          <a:p>
            <a:pPr algn="ctr" rtl="0"/>
            <a:r>
              <a:rPr lang="en-US" sz="4000" dirty="0">
                <a:latin typeface="Arial" panose="020B0604020202020204" pitchFamily="34" charset="0"/>
                <a:cs typeface="Arial" panose="020B0604020202020204" pitchFamily="34" charset="0"/>
              </a:rPr>
              <a:t>breast cancer cells classification using CNN on histopathology and mammography imaging </a:t>
            </a:r>
            <a:r>
              <a:rPr lang="en-US" sz="4000" b="1" dirty="0">
                <a:latin typeface="Arial" panose="020B0604020202020204" pitchFamily="34" charset="0"/>
                <a:cs typeface="Arial" panose="020B0604020202020204" pitchFamily="34" charset="0"/>
              </a:rPr>
              <a:t>- </a:t>
            </a:r>
            <a:r>
              <a:rPr lang="en-US" sz="4000" dirty="0">
                <a:latin typeface="Arial" panose="020B0604020202020204" pitchFamily="34" charset="0"/>
                <a:cs typeface="Arial" panose="020B0604020202020204" pitchFamily="34" charset="0"/>
              </a:rPr>
              <a:t>Introduction</a:t>
            </a:r>
            <a:endParaRPr lang="he-IL" sz="4000" dirty="0">
              <a:latin typeface="Arial" panose="020B0604020202020204" pitchFamily="34" charset="0"/>
              <a:cs typeface="Arial" panose="020B0604020202020204" pitchFamily="34" charset="0"/>
            </a:endParaRPr>
          </a:p>
        </p:txBody>
      </p:sp>
      <p:sp>
        <p:nvSpPr>
          <p:cNvPr id="35" name="Isosceles Triangle 34">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מציין מיקום תוכן 2">
            <a:extLst>
              <a:ext uri="{FF2B5EF4-FFF2-40B4-BE49-F238E27FC236}">
                <a16:creationId xmlns:a16="http://schemas.microsoft.com/office/drawing/2014/main" id="{E63CB9F7-1BEA-5E29-A0FC-A93719833515}"/>
              </a:ext>
            </a:extLst>
          </p:cNvPr>
          <p:cNvSpPr>
            <a:spLocks noGrp="1"/>
          </p:cNvSpPr>
          <p:nvPr>
            <p:ph idx="1"/>
          </p:nvPr>
        </p:nvSpPr>
        <p:spPr>
          <a:xfrm>
            <a:off x="1438362" y="2030025"/>
            <a:ext cx="9819603" cy="4365738"/>
          </a:xfrm>
        </p:spPr>
        <p:txBody>
          <a:bodyPr>
            <a:normAutofit/>
          </a:bodyPr>
          <a:lstStyle/>
          <a:p>
            <a:pPr marL="0" indent="0" algn="l" rtl="0">
              <a:lnSpc>
                <a:spcPct val="150000"/>
              </a:lnSpc>
              <a:buNone/>
            </a:pPr>
            <a:r>
              <a:rPr lang="en-US" sz="2000" dirty="0">
                <a:solidFill>
                  <a:schemeClr val="tx1"/>
                </a:solidFill>
                <a:latin typeface="Arial" panose="020B0604020202020204" pitchFamily="34" charset="0"/>
                <a:cs typeface="Arial" panose="020B0604020202020204" pitchFamily="34" charset="0"/>
              </a:rPr>
              <a:t>Breast cancer is the second most diagnosed cancer worldwide. </a:t>
            </a:r>
            <a:br>
              <a:rPr lang="en-US" sz="2000" dirty="0">
                <a:solidFill>
                  <a:schemeClr val="tx1"/>
                </a:solidFill>
                <a:latin typeface="Arial" panose="020B0604020202020204" pitchFamily="34" charset="0"/>
                <a:cs typeface="Arial" panose="020B0604020202020204" pitchFamily="34" charset="0"/>
              </a:rPr>
            </a:br>
            <a:r>
              <a:rPr lang="en-US" sz="2000" dirty="0">
                <a:solidFill>
                  <a:schemeClr val="tx1"/>
                </a:solidFill>
                <a:latin typeface="Arial" panose="020B0604020202020204" pitchFamily="34" charset="0"/>
                <a:cs typeface="Arial" panose="020B0604020202020204" pitchFamily="34" charset="0"/>
              </a:rPr>
              <a:t>Breast cancer occurs in four main types: normal, benign, in-situ cancer and invasive cancer. </a:t>
            </a:r>
            <a:br>
              <a:rPr lang="en-US" sz="2000" dirty="0">
                <a:solidFill>
                  <a:schemeClr val="tx1"/>
                </a:solidFill>
                <a:latin typeface="Arial" panose="020B0604020202020204" pitchFamily="34" charset="0"/>
                <a:cs typeface="Arial" panose="020B0604020202020204" pitchFamily="34" charset="0"/>
              </a:rPr>
            </a:br>
            <a:endParaRPr lang="en-US" sz="2000" dirty="0">
              <a:solidFill>
                <a:schemeClr val="tx1"/>
              </a:solidFill>
              <a:latin typeface="Arial" panose="020B0604020202020204" pitchFamily="34" charset="0"/>
              <a:cs typeface="Arial" panose="020B0604020202020204" pitchFamily="34" charset="0"/>
            </a:endParaRPr>
          </a:p>
          <a:p>
            <a:pPr marL="0" indent="0" algn="l" rtl="0">
              <a:buNone/>
            </a:pPr>
            <a:endParaRPr lang="he-IL" dirty="0">
              <a:solidFill>
                <a:schemeClr val="tx1"/>
              </a:solidFill>
            </a:endParaRPr>
          </a:p>
        </p:txBody>
      </p:sp>
      <p:sp>
        <p:nvSpPr>
          <p:cNvPr id="37" name="Isosceles Triangle 36">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מציין מיקום של מספר שקופית 1">
            <a:extLst>
              <a:ext uri="{FF2B5EF4-FFF2-40B4-BE49-F238E27FC236}">
                <a16:creationId xmlns:a16="http://schemas.microsoft.com/office/drawing/2014/main" id="{B6C48F98-D4E0-F6B7-FC6F-78BA25EE1922}"/>
              </a:ext>
            </a:extLst>
          </p:cNvPr>
          <p:cNvSpPr>
            <a:spLocks noGrp="1"/>
          </p:cNvSpPr>
          <p:nvPr>
            <p:ph type="sldNum" sz="quarter" idx="12"/>
          </p:nvPr>
        </p:nvSpPr>
        <p:spPr>
          <a:xfrm>
            <a:off x="11014027" y="6477152"/>
            <a:ext cx="683339" cy="365125"/>
          </a:xfrm>
        </p:spPr>
        <p:txBody>
          <a:bodyPr/>
          <a:lstStyle/>
          <a:p>
            <a:fld id="{FEDBE076-7370-4F39-B8CE-D2BB33626AF3}" type="slidenum">
              <a:rPr lang="he-IL" sz="1200" smtClean="0">
                <a:latin typeface="Arial" panose="020B0604020202020204" pitchFamily="34" charset="0"/>
                <a:cs typeface="Arial" panose="020B0604020202020204" pitchFamily="34" charset="0"/>
              </a:rPr>
              <a:t>3</a:t>
            </a:fld>
            <a:endParaRPr lang="he-IL" sz="10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6D0C9643-665E-F2B1-3D4F-95B0ABE9DE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7601" y="3303602"/>
            <a:ext cx="5968065" cy="3360020"/>
          </a:xfrm>
          <a:prstGeom prst="rect">
            <a:avLst/>
          </a:prstGeom>
        </p:spPr>
      </p:pic>
    </p:spTree>
    <p:extLst>
      <p:ext uri="{BB962C8B-B14F-4D97-AF65-F5344CB8AC3E}">
        <p14:creationId xmlns:p14="http://schemas.microsoft.com/office/powerpoint/2010/main" val="1752797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1ACC9094-DF10-FE2C-933F-47FB37C8A6AB}"/>
              </a:ext>
            </a:extLst>
          </p:cNvPr>
          <p:cNvSpPr>
            <a:spLocks noGrp="1"/>
          </p:cNvSpPr>
          <p:nvPr>
            <p:ph type="title"/>
          </p:nvPr>
        </p:nvSpPr>
        <p:spPr>
          <a:xfrm>
            <a:off x="1383130" y="299055"/>
            <a:ext cx="9776551" cy="1738689"/>
          </a:xfrm>
        </p:spPr>
        <p:txBody>
          <a:bodyPr>
            <a:normAutofit fontScale="90000"/>
          </a:bodyPr>
          <a:lstStyle/>
          <a:p>
            <a:pPr algn="ctr" rtl="0"/>
            <a:r>
              <a:rPr lang="en-US" sz="4000" dirty="0">
                <a:latin typeface="Arial" panose="020B0604020202020204" pitchFamily="34" charset="0"/>
                <a:cs typeface="Arial" panose="020B0604020202020204" pitchFamily="34" charset="0"/>
              </a:rPr>
              <a:t>breast cancer cells classification using CNN on histopathology and mammography imaging </a:t>
            </a:r>
            <a:r>
              <a:rPr lang="en-US" sz="4000" b="1" dirty="0">
                <a:latin typeface="Arial" panose="020B0604020202020204" pitchFamily="34" charset="0"/>
                <a:cs typeface="Arial" panose="020B0604020202020204" pitchFamily="34" charset="0"/>
              </a:rPr>
              <a:t>- </a:t>
            </a:r>
            <a:r>
              <a:rPr lang="en-US" sz="4000" dirty="0">
                <a:latin typeface="Arial" panose="020B0604020202020204" pitchFamily="34" charset="0"/>
                <a:cs typeface="Arial" panose="020B0604020202020204" pitchFamily="34" charset="0"/>
              </a:rPr>
              <a:t>Introduction</a:t>
            </a:r>
            <a:endParaRPr lang="he-IL" sz="4000" dirty="0">
              <a:latin typeface="Arial" panose="020B0604020202020204" pitchFamily="34" charset="0"/>
              <a:cs typeface="Arial" panose="020B0604020202020204" pitchFamily="34" charset="0"/>
            </a:endParaRPr>
          </a:p>
        </p:txBody>
      </p:sp>
      <p:sp>
        <p:nvSpPr>
          <p:cNvPr id="35" name="Isosceles Triangle 34">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מציין מיקום תוכן 2">
            <a:extLst>
              <a:ext uri="{FF2B5EF4-FFF2-40B4-BE49-F238E27FC236}">
                <a16:creationId xmlns:a16="http://schemas.microsoft.com/office/drawing/2014/main" id="{E63CB9F7-1BEA-5E29-A0FC-A93719833515}"/>
              </a:ext>
            </a:extLst>
          </p:cNvPr>
          <p:cNvSpPr>
            <a:spLocks noGrp="1"/>
          </p:cNvSpPr>
          <p:nvPr>
            <p:ph idx="1"/>
          </p:nvPr>
        </p:nvSpPr>
        <p:spPr>
          <a:xfrm>
            <a:off x="1383130" y="1830331"/>
            <a:ext cx="9819603" cy="4365738"/>
          </a:xfrm>
        </p:spPr>
        <p:txBody>
          <a:bodyPr>
            <a:normAutofit/>
          </a:bodyPr>
          <a:lstStyle/>
          <a:p>
            <a:pPr marL="0" indent="0" algn="l" rtl="0">
              <a:buNone/>
            </a:pPr>
            <a:br>
              <a:rPr lang="en-US" sz="2000" dirty="0">
                <a:solidFill>
                  <a:schemeClr val="tx1"/>
                </a:solidFill>
                <a:latin typeface="Arial" panose="020B0604020202020204" pitchFamily="34" charset="0"/>
                <a:cs typeface="Arial" panose="020B0604020202020204" pitchFamily="34" charset="0"/>
              </a:rPr>
            </a:br>
            <a:endParaRPr lang="en-US" sz="2000" dirty="0">
              <a:solidFill>
                <a:schemeClr val="tx1"/>
              </a:solidFill>
              <a:latin typeface="Arial" panose="020B0604020202020204" pitchFamily="34" charset="0"/>
              <a:cs typeface="Arial" panose="020B0604020202020204" pitchFamily="34" charset="0"/>
            </a:endParaRPr>
          </a:p>
          <a:p>
            <a:pPr marL="0" indent="0" algn="l" rtl="0">
              <a:buNone/>
            </a:pPr>
            <a:r>
              <a:rPr lang="en-US" sz="2000" b="1" dirty="0">
                <a:solidFill>
                  <a:schemeClr val="tx1"/>
                </a:solidFill>
                <a:latin typeface="Arial" panose="020B0604020202020204" pitchFamily="34" charset="0"/>
                <a:cs typeface="Arial" panose="020B0604020202020204" pitchFamily="34" charset="0"/>
              </a:rPr>
              <a:t>Breast cancer can be diagnosed using several approaches, two of them:</a:t>
            </a:r>
          </a:p>
          <a:p>
            <a:pPr marL="0" indent="0" algn="l" rtl="0">
              <a:buNone/>
            </a:pPr>
            <a:endParaRPr lang="en-US" sz="2000" b="1" dirty="0">
              <a:solidFill>
                <a:schemeClr val="tx1"/>
              </a:solidFill>
              <a:latin typeface="Arial" panose="020B0604020202020204" pitchFamily="34" charset="0"/>
              <a:cs typeface="Arial" panose="020B0604020202020204" pitchFamily="34" charset="0"/>
            </a:endParaRPr>
          </a:p>
          <a:p>
            <a:pPr algn="l" rtl="0">
              <a:buSzPct val="120000"/>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Histopathology images, which are microscopic images of breast tissue that are extremely useful in early treatment of the cancer.  </a:t>
            </a:r>
          </a:p>
          <a:p>
            <a:pPr marL="0" indent="0" algn="l" rtl="0">
              <a:buSzPct val="120000"/>
              <a:buNone/>
            </a:pPr>
            <a:r>
              <a:rPr lang="en-US" sz="2000" dirty="0">
                <a:solidFill>
                  <a:schemeClr val="tx1"/>
                </a:solidFill>
                <a:latin typeface="Arial" panose="020B0604020202020204" pitchFamily="34" charset="0"/>
                <a:cs typeface="Arial" panose="020B0604020202020204" pitchFamily="34" charset="0"/>
              </a:rPr>
              <a:t>                                                                                                             </a:t>
            </a:r>
          </a:p>
          <a:p>
            <a:pPr algn="l" rtl="0">
              <a:buSzPct val="120000"/>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Mammography which is specialized medical imaging that uses a low-dose x-ray system to see inside the breasts. A mammography exam, called a mammogram, aids in the early detection and diagnosis of breast diseases in women.</a:t>
            </a:r>
          </a:p>
          <a:p>
            <a:pPr marL="0" indent="0" algn="l" rtl="0">
              <a:buNone/>
            </a:pPr>
            <a:endParaRPr lang="he-IL" dirty="0">
              <a:solidFill>
                <a:schemeClr val="tx1"/>
              </a:solidFill>
            </a:endParaRPr>
          </a:p>
        </p:txBody>
      </p:sp>
      <p:sp>
        <p:nvSpPr>
          <p:cNvPr id="37" name="Isosceles Triangle 36">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מציין מיקום של מספר שקופית 1">
            <a:extLst>
              <a:ext uri="{FF2B5EF4-FFF2-40B4-BE49-F238E27FC236}">
                <a16:creationId xmlns:a16="http://schemas.microsoft.com/office/drawing/2014/main" id="{B6C48F98-D4E0-F6B7-FC6F-78BA25EE1922}"/>
              </a:ext>
            </a:extLst>
          </p:cNvPr>
          <p:cNvSpPr>
            <a:spLocks noGrp="1"/>
          </p:cNvSpPr>
          <p:nvPr>
            <p:ph type="sldNum" sz="quarter" idx="12"/>
          </p:nvPr>
        </p:nvSpPr>
        <p:spPr>
          <a:xfrm>
            <a:off x="11014027" y="6477152"/>
            <a:ext cx="683339" cy="365125"/>
          </a:xfrm>
        </p:spPr>
        <p:txBody>
          <a:bodyPr/>
          <a:lstStyle/>
          <a:p>
            <a:fld id="{FEDBE076-7370-4F39-B8CE-D2BB33626AF3}" type="slidenum">
              <a:rPr lang="he-IL" sz="1200" smtClean="0">
                <a:latin typeface="Arial" panose="020B0604020202020204" pitchFamily="34" charset="0"/>
                <a:cs typeface="Arial" panose="020B0604020202020204" pitchFamily="34" charset="0"/>
              </a:rPr>
              <a:t>4</a:t>
            </a:fld>
            <a:endParaRPr lang="he-IL"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64009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1ACC9094-DF10-FE2C-933F-47FB37C8A6AB}"/>
              </a:ext>
            </a:extLst>
          </p:cNvPr>
          <p:cNvSpPr>
            <a:spLocks noGrp="1"/>
          </p:cNvSpPr>
          <p:nvPr>
            <p:ph type="title"/>
          </p:nvPr>
        </p:nvSpPr>
        <p:spPr>
          <a:xfrm>
            <a:off x="1655474" y="467932"/>
            <a:ext cx="8596668" cy="1320800"/>
          </a:xfrm>
        </p:spPr>
        <p:txBody>
          <a:bodyPr>
            <a:normAutofit/>
          </a:bodyPr>
          <a:lstStyle/>
          <a:p>
            <a:pPr algn="ctr" rtl="0"/>
            <a:r>
              <a:rPr lang="en-US" sz="4000" dirty="0">
                <a:latin typeface="Arial" panose="020B0604020202020204" pitchFamily="34" charset="0"/>
                <a:cs typeface="Arial" panose="020B0604020202020204" pitchFamily="34" charset="0"/>
              </a:rPr>
              <a:t>Breast cancer as of today</a:t>
            </a:r>
            <a:endParaRPr lang="he-IL" sz="4000" dirty="0">
              <a:latin typeface="Arial" panose="020B0604020202020204" pitchFamily="34" charset="0"/>
              <a:cs typeface="Arial" panose="020B0604020202020204" pitchFamily="34" charset="0"/>
            </a:endParaRPr>
          </a:p>
        </p:txBody>
      </p:sp>
      <p:sp>
        <p:nvSpPr>
          <p:cNvPr id="35" name="Isosceles Triangle 34">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מציין מיקום של מספר שקופית 1">
            <a:extLst>
              <a:ext uri="{FF2B5EF4-FFF2-40B4-BE49-F238E27FC236}">
                <a16:creationId xmlns:a16="http://schemas.microsoft.com/office/drawing/2014/main" id="{BC8F6398-4BCC-76A8-754F-3394D5F9B978}"/>
              </a:ext>
            </a:extLst>
          </p:cNvPr>
          <p:cNvSpPr>
            <a:spLocks noGrp="1"/>
          </p:cNvSpPr>
          <p:nvPr>
            <p:ph type="sldNum" sz="quarter" idx="12"/>
          </p:nvPr>
        </p:nvSpPr>
        <p:spPr>
          <a:xfrm>
            <a:off x="11032713" y="6492875"/>
            <a:ext cx="683339" cy="365125"/>
          </a:xfrm>
        </p:spPr>
        <p:txBody>
          <a:bodyPr/>
          <a:lstStyle/>
          <a:p>
            <a:fld id="{FEDBE076-7370-4F39-B8CE-D2BB33626AF3}" type="slidenum">
              <a:rPr lang="he-IL" sz="1200" smtClean="0">
                <a:latin typeface="Arial" panose="020B0604020202020204" pitchFamily="34" charset="0"/>
                <a:cs typeface="Arial" panose="020B0604020202020204" pitchFamily="34" charset="0"/>
              </a:rPr>
              <a:t>5</a:t>
            </a:fld>
            <a:endParaRPr lang="he-IL" sz="10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495D8785-4D34-7720-3450-8557FE6FEDCD}"/>
              </a:ext>
            </a:extLst>
          </p:cNvPr>
          <p:cNvPicPr>
            <a:picLocks noChangeAspect="1"/>
          </p:cNvPicPr>
          <p:nvPr/>
        </p:nvPicPr>
        <p:blipFill rotWithShape="1">
          <a:blip r:embed="rId2"/>
          <a:srcRect b="2317"/>
          <a:stretch/>
        </p:blipFill>
        <p:spPr>
          <a:xfrm>
            <a:off x="1511907" y="1372562"/>
            <a:ext cx="2612740" cy="2587158"/>
          </a:xfrm>
          <a:prstGeom prst="rect">
            <a:avLst/>
          </a:prstGeom>
        </p:spPr>
      </p:pic>
      <p:pic>
        <p:nvPicPr>
          <p:cNvPr id="8" name="Picture 7">
            <a:extLst>
              <a:ext uri="{FF2B5EF4-FFF2-40B4-BE49-F238E27FC236}">
                <a16:creationId xmlns:a16="http://schemas.microsoft.com/office/drawing/2014/main" id="{CC73B7F4-7F46-DBF1-57DF-822D102ACCEE}"/>
              </a:ext>
            </a:extLst>
          </p:cNvPr>
          <p:cNvPicPr>
            <a:picLocks noChangeAspect="1"/>
          </p:cNvPicPr>
          <p:nvPr/>
        </p:nvPicPr>
        <p:blipFill>
          <a:blip r:embed="rId3"/>
          <a:stretch>
            <a:fillRect/>
          </a:stretch>
        </p:blipFill>
        <p:spPr>
          <a:xfrm>
            <a:off x="8731718" y="1373339"/>
            <a:ext cx="2612739" cy="2639861"/>
          </a:xfrm>
          <a:prstGeom prst="rect">
            <a:avLst/>
          </a:prstGeom>
        </p:spPr>
      </p:pic>
      <p:pic>
        <p:nvPicPr>
          <p:cNvPr id="10" name="Picture 9">
            <a:extLst>
              <a:ext uri="{FF2B5EF4-FFF2-40B4-BE49-F238E27FC236}">
                <a16:creationId xmlns:a16="http://schemas.microsoft.com/office/drawing/2014/main" id="{75C78006-8D4C-F45B-B03A-EB7AD4CE54B0}"/>
              </a:ext>
            </a:extLst>
          </p:cNvPr>
          <p:cNvPicPr>
            <a:picLocks noChangeAspect="1"/>
          </p:cNvPicPr>
          <p:nvPr/>
        </p:nvPicPr>
        <p:blipFill>
          <a:blip r:embed="rId4"/>
          <a:stretch>
            <a:fillRect/>
          </a:stretch>
        </p:blipFill>
        <p:spPr>
          <a:xfrm>
            <a:off x="5193626" y="1372562"/>
            <a:ext cx="2612739" cy="2648902"/>
          </a:xfrm>
          <a:prstGeom prst="rect">
            <a:avLst/>
          </a:prstGeom>
        </p:spPr>
      </p:pic>
      <p:pic>
        <p:nvPicPr>
          <p:cNvPr id="12" name="Picture 11">
            <a:extLst>
              <a:ext uri="{FF2B5EF4-FFF2-40B4-BE49-F238E27FC236}">
                <a16:creationId xmlns:a16="http://schemas.microsoft.com/office/drawing/2014/main" id="{FE4E2BC0-01DE-583A-6A77-042712FF56A4}"/>
              </a:ext>
            </a:extLst>
          </p:cNvPr>
          <p:cNvPicPr>
            <a:picLocks noChangeAspect="1"/>
          </p:cNvPicPr>
          <p:nvPr/>
        </p:nvPicPr>
        <p:blipFill>
          <a:blip r:embed="rId5"/>
          <a:stretch>
            <a:fillRect/>
          </a:stretch>
        </p:blipFill>
        <p:spPr>
          <a:xfrm>
            <a:off x="6924756" y="4227529"/>
            <a:ext cx="2443162" cy="2512472"/>
          </a:xfrm>
          <a:prstGeom prst="rect">
            <a:avLst/>
          </a:prstGeom>
        </p:spPr>
      </p:pic>
      <p:pic>
        <p:nvPicPr>
          <p:cNvPr id="14" name="Picture 13">
            <a:extLst>
              <a:ext uri="{FF2B5EF4-FFF2-40B4-BE49-F238E27FC236}">
                <a16:creationId xmlns:a16="http://schemas.microsoft.com/office/drawing/2014/main" id="{873D952F-83FF-1207-8000-0B0298895CCD}"/>
              </a:ext>
            </a:extLst>
          </p:cNvPr>
          <p:cNvPicPr>
            <a:picLocks noChangeAspect="1"/>
          </p:cNvPicPr>
          <p:nvPr/>
        </p:nvPicPr>
        <p:blipFill>
          <a:blip r:embed="rId6"/>
          <a:stretch>
            <a:fillRect/>
          </a:stretch>
        </p:blipFill>
        <p:spPr>
          <a:xfrm>
            <a:off x="3548062" y="4227529"/>
            <a:ext cx="2486117" cy="2512472"/>
          </a:xfrm>
          <a:prstGeom prst="rect">
            <a:avLst/>
          </a:prstGeom>
        </p:spPr>
      </p:pic>
    </p:spTree>
    <p:extLst>
      <p:ext uri="{BB962C8B-B14F-4D97-AF65-F5344CB8AC3E}">
        <p14:creationId xmlns:p14="http://schemas.microsoft.com/office/powerpoint/2010/main" val="3809761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1ACC9094-DF10-FE2C-933F-47FB37C8A6AB}"/>
              </a:ext>
            </a:extLst>
          </p:cNvPr>
          <p:cNvSpPr>
            <a:spLocks noGrp="1"/>
          </p:cNvSpPr>
          <p:nvPr>
            <p:ph type="title"/>
          </p:nvPr>
        </p:nvSpPr>
        <p:spPr>
          <a:xfrm>
            <a:off x="1661912" y="377780"/>
            <a:ext cx="8596668" cy="1320800"/>
          </a:xfrm>
        </p:spPr>
        <p:txBody>
          <a:bodyPr>
            <a:normAutofit/>
          </a:bodyPr>
          <a:lstStyle/>
          <a:p>
            <a:pPr marL="0" marR="0" lvl="0" indent="0" algn="ctr" rtl="0">
              <a:spcBef>
                <a:spcPts val="0"/>
              </a:spcBef>
              <a:spcAft>
                <a:spcPts val="0"/>
              </a:spcAft>
              <a:buNone/>
            </a:pPr>
            <a:r>
              <a:rPr lang="en-US" sz="4000" dirty="0">
                <a:latin typeface="Arial" panose="020B0604020202020204" pitchFamily="34" charset="0"/>
                <a:cs typeface="Arial" panose="020B0604020202020204" pitchFamily="34" charset="0"/>
                <a:sym typeface="Arial"/>
              </a:rPr>
              <a:t>Motivation</a:t>
            </a:r>
            <a:endParaRPr lang="en-US" sz="4000" dirty="0">
              <a:latin typeface="Arial" panose="020B0604020202020204" pitchFamily="34" charset="0"/>
              <a:cs typeface="Arial" panose="020B0604020202020204" pitchFamily="34" charset="0"/>
            </a:endParaRPr>
          </a:p>
        </p:txBody>
      </p:sp>
      <p:sp>
        <p:nvSpPr>
          <p:cNvPr id="35" name="Isosceles Triangle 34">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מציין מיקום תוכן 2">
            <a:extLst>
              <a:ext uri="{FF2B5EF4-FFF2-40B4-BE49-F238E27FC236}">
                <a16:creationId xmlns:a16="http://schemas.microsoft.com/office/drawing/2014/main" id="{E63CB9F7-1BEA-5E29-A0FC-A93719833515}"/>
              </a:ext>
            </a:extLst>
          </p:cNvPr>
          <p:cNvSpPr>
            <a:spLocks noGrp="1"/>
          </p:cNvSpPr>
          <p:nvPr>
            <p:ph idx="1"/>
          </p:nvPr>
        </p:nvSpPr>
        <p:spPr>
          <a:xfrm>
            <a:off x="1050157" y="1401932"/>
            <a:ext cx="10485550" cy="5544355"/>
          </a:xfrm>
        </p:spPr>
        <p:txBody>
          <a:bodyPr>
            <a:noAutofit/>
          </a:bodyPr>
          <a:lstStyle/>
          <a:p>
            <a:pPr marL="0" indent="0" algn="l" rtl="0">
              <a:buNone/>
            </a:pPr>
            <a:r>
              <a:rPr lang="en-US"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There are places and countries where there is shortage of specialist doctors, and patients cannot get results of test to find whether they have breast cancer quickly enough which can worsen survivability rates for them.</a:t>
            </a:r>
            <a:br>
              <a:rPr lang="en-US"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br>
            <a:br>
              <a:rPr lang="en-US"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br>
            <a:r>
              <a:rPr lang="en-US" sz="20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Early detection using automated classification tool can bring about these aspects:</a:t>
            </a:r>
            <a:endParaRPr lang="en-US" sz="2000" dirty="0">
              <a:solidFill>
                <a:schemeClr val="tx1"/>
              </a:solidFill>
              <a:latin typeface="Arial" panose="020B0604020202020204" pitchFamily="34" charset="0"/>
              <a:ea typeface="Calibri" panose="020F0502020204030204" pitchFamily="34" charset="0"/>
              <a:cs typeface="Arial" panose="020B0604020202020204" pitchFamily="34" charset="0"/>
            </a:endParaRPr>
          </a:p>
          <a:p>
            <a:pPr algn="l" rtl="0">
              <a:buSzPct val="140000"/>
              <a:buFont typeface="Arial" panose="020B0604020202020204" pitchFamily="34" charset="0"/>
              <a:buChar char="•"/>
            </a:pPr>
            <a:r>
              <a:rPr lang="en-US"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earlier detection can drastically improve the patient's survival chances.</a:t>
            </a:r>
          </a:p>
          <a:p>
            <a:pPr algn="l" rtl="0">
              <a:buSzPct val="140000"/>
              <a:buFont typeface="Arial" panose="020B0604020202020204" pitchFamily="34" charset="0"/>
              <a:buChar char="•"/>
            </a:pPr>
            <a:r>
              <a:rPr lang="en-US"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waiting time for a diagnosis will be reduced and patient can get treatment earlier.</a:t>
            </a:r>
          </a:p>
          <a:p>
            <a:pPr algn="l" rtl="0">
              <a:buSzPct val="140000"/>
              <a:buFont typeface="Arial" panose="020B0604020202020204" pitchFamily="34" charset="0"/>
              <a:buChar char="•"/>
            </a:pPr>
            <a:r>
              <a:rPr lang="en-US" sz="2000" dirty="0">
                <a:solidFill>
                  <a:schemeClr val="tx1"/>
                </a:solidFill>
                <a:latin typeface="Arial" panose="020B0604020202020204" pitchFamily="34" charset="0"/>
                <a:ea typeface="Calibri" panose="020F0502020204030204" pitchFamily="34" charset="0"/>
                <a:cs typeface="Arial" panose="020B0604020202020204" pitchFamily="34" charset="0"/>
              </a:rPr>
              <a:t>When there is lack of specialist doctors, these tools can help serve as secondary opinions </a:t>
            </a:r>
            <a:endParaRPr lang="en-US"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0" indent="0" algn="l" rtl="0">
              <a:buSzPct val="140000"/>
              <a:buNone/>
            </a:pPr>
            <a:br>
              <a:rPr lang="en-US"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lang="en-US" sz="2000" dirty="0">
              <a:solidFill>
                <a:schemeClr val="tx1"/>
              </a:solidFill>
              <a:effectLst/>
              <a:latin typeface="Arial" panose="020B0604020202020204" pitchFamily="34" charset="0"/>
              <a:ea typeface="Calibri" panose="020F0502020204030204" pitchFamily="34" charset="0"/>
            </a:endParaRPr>
          </a:p>
          <a:p>
            <a:pPr marL="0" indent="0" algn="l" rtl="0">
              <a:buNone/>
            </a:pPr>
            <a:endParaRPr lang="he-IL" sz="2000" dirty="0">
              <a:solidFill>
                <a:schemeClr val="tx1"/>
              </a:solidFill>
            </a:endParaRPr>
          </a:p>
        </p:txBody>
      </p:sp>
      <p:sp>
        <p:nvSpPr>
          <p:cNvPr id="37" name="Isosceles Triangle 36">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מציין מיקום של מספר שקופית 1">
            <a:extLst>
              <a:ext uri="{FF2B5EF4-FFF2-40B4-BE49-F238E27FC236}">
                <a16:creationId xmlns:a16="http://schemas.microsoft.com/office/drawing/2014/main" id="{D97A153C-E38E-40E3-D83C-A8030D5D8966}"/>
              </a:ext>
            </a:extLst>
          </p:cNvPr>
          <p:cNvSpPr txBox="1">
            <a:spLocks/>
          </p:cNvSpPr>
          <p:nvPr/>
        </p:nvSpPr>
        <p:spPr>
          <a:xfrm>
            <a:off x="11041698" y="6513364"/>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EDBE076-7370-4F39-B8CE-D2BB33626AF3}" type="slidenum">
              <a:rPr lang="he-IL" sz="1200" smtClean="0">
                <a:latin typeface="Arial" panose="020B0604020202020204" pitchFamily="34" charset="0"/>
                <a:cs typeface="Arial" panose="020B0604020202020204" pitchFamily="34" charset="0"/>
              </a:rPr>
              <a:pPr/>
              <a:t>6</a:t>
            </a:fld>
            <a:endParaRPr lang="he-IL"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00252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1ACC9094-DF10-FE2C-933F-47FB37C8A6AB}"/>
              </a:ext>
            </a:extLst>
          </p:cNvPr>
          <p:cNvSpPr>
            <a:spLocks noGrp="1"/>
          </p:cNvSpPr>
          <p:nvPr>
            <p:ph type="title"/>
          </p:nvPr>
        </p:nvSpPr>
        <p:spPr>
          <a:xfrm>
            <a:off x="1681231" y="419895"/>
            <a:ext cx="8596668" cy="1177085"/>
          </a:xfrm>
        </p:spPr>
        <p:txBody>
          <a:bodyPr>
            <a:normAutofit/>
          </a:bodyPr>
          <a:lstStyle/>
          <a:p>
            <a:pPr algn="ctr" rtl="0"/>
            <a:r>
              <a:rPr lang="en-US" sz="4000" dirty="0">
                <a:latin typeface="Arial" panose="020B0604020202020204" pitchFamily="34" charset="0"/>
                <a:cs typeface="Arial" panose="020B0604020202020204" pitchFamily="34" charset="0"/>
              </a:rPr>
              <a:t>CNN</a:t>
            </a:r>
            <a:endParaRPr lang="he-IL" sz="4000" dirty="0">
              <a:latin typeface="Arial" panose="020B0604020202020204" pitchFamily="34" charset="0"/>
              <a:cs typeface="Arial" panose="020B0604020202020204" pitchFamily="34" charset="0"/>
            </a:endParaRPr>
          </a:p>
        </p:txBody>
      </p:sp>
      <p:sp>
        <p:nvSpPr>
          <p:cNvPr id="35" name="Isosceles Triangle 34">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מציין מיקום תוכן 2">
            <a:extLst>
              <a:ext uri="{FF2B5EF4-FFF2-40B4-BE49-F238E27FC236}">
                <a16:creationId xmlns:a16="http://schemas.microsoft.com/office/drawing/2014/main" id="{E63CB9F7-1BEA-5E29-A0FC-A93719833515}"/>
              </a:ext>
            </a:extLst>
          </p:cNvPr>
          <p:cNvSpPr>
            <a:spLocks noGrp="1"/>
          </p:cNvSpPr>
          <p:nvPr>
            <p:ph idx="1"/>
          </p:nvPr>
        </p:nvSpPr>
        <p:spPr>
          <a:xfrm>
            <a:off x="1249788" y="1357209"/>
            <a:ext cx="9954831" cy="5215943"/>
          </a:xfrm>
        </p:spPr>
        <p:txBody>
          <a:bodyPr>
            <a:normAutofit/>
          </a:bodyPr>
          <a:lstStyle/>
          <a:p>
            <a:pPr marL="0" indent="0" algn="l" rtl="0">
              <a:buNone/>
            </a:pPr>
            <a:r>
              <a:rPr lang="en-US"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Convolutional neural networks are a specialized type of artificial neural networks that use a mathematical operation called convolution. </a:t>
            </a:r>
            <a:br>
              <a:rPr lang="en-US"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lang="en-US"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0" indent="0" algn="l" rtl="0">
              <a:buNone/>
            </a:pPr>
            <a:r>
              <a:rPr lang="en-US" sz="2000" b="1" dirty="0">
                <a:solidFill>
                  <a:schemeClr val="tx1"/>
                </a:solidFill>
                <a:latin typeface="Arial" panose="020B0604020202020204" pitchFamily="34" charset="0"/>
                <a:cs typeface="Arial" panose="020B0604020202020204" pitchFamily="34" charset="0"/>
              </a:rPr>
              <a:t>There are usually 3 types of layers  in CNNs:</a:t>
            </a:r>
          </a:p>
          <a:p>
            <a:pPr algn="l" rtl="0">
              <a:buSzPct val="140000"/>
              <a:buFont typeface="Arial" panose="020B0604020202020204" pitchFamily="34" charset="0"/>
              <a:buChar char="•"/>
            </a:pPr>
            <a:endParaRPr lang="en-US" sz="2000" dirty="0">
              <a:solidFill>
                <a:schemeClr val="tx1"/>
              </a:solidFill>
              <a:latin typeface="Arial" panose="020B0604020202020204" pitchFamily="34" charset="0"/>
              <a:cs typeface="Arial" panose="020B0604020202020204" pitchFamily="34" charset="0"/>
            </a:endParaRPr>
          </a:p>
          <a:p>
            <a:pPr algn="l" rtl="0">
              <a:buSzPct val="140000"/>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convolution layer</a:t>
            </a:r>
          </a:p>
          <a:p>
            <a:pPr algn="l" rtl="0">
              <a:buSzPct val="140000"/>
              <a:buFont typeface="Arial" panose="020B0604020202020204" pitchFamily="34" charset="0"/>
              <a:buChar char="•"/>
            </a:pPr>
            <a:endParaRPr lang="en-US" sz="2000" dirty="0">
              <a:solidFill>
                <a:schemeClr val="tx1"/>
              </a:solidFill>
              <a:latin typeface="Arial" panose="020B0604020202020204" pitchFamily="34" charset="0"/>
              <a:cs typeface="Arial" panose="020B0604020202020204" pitchFamily="34" charset="0"/>
            </a:endParaRPr>
          </a:p>
          <a:p>
            <a:pPr algn="l" rtl="0">
              <a:buSzPct val="140000"/>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pooling layers </a:t>
            </a:r>
          </a:p>
          <a:p>
            <a:pPr algn="l" rtl="0">
              <a:buSzPct val="140000"/>
              <a:buFont typeface="Arial" panose="020B0604020202020204" pitchFamily="34" charset="0"/>
              <a:buChar char="•"/>
            </a:pPr>
            <a:endParaRPr lang="en-US" sz="2000" dirty="0">
              <a:solidFill>
                <a:schemeClr val="tx1"/>
              </a:solidFill>
              <a:latin typeface="Arial" panose="020B0604020202020204" pitchFamily="34" charset="0"/>
              <a:cs typeface="Arial" panose="020B0604020202020204" pitchFamily="34" charset="0"/>
            </a:endParaRPr>
          </a:p>
          <a:p>
            <a:pPr algn="l" rtl="0">
              <a:buSzPct val="140000"/>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fully connected layer </a:t>
            </a:r>
          </a:p>
          <a:p>
            <a:pPr marL="0" indent="0" algn="l" rtl="0">
              <a:buSzPct val="140000"/>
              <a:buNone/>
            </a:pPr>
            <a:endParaRPr lang="he-IL" dirty="0">
              <a:solidFill>
                <a:schemeClr val="tx1"/>
              </a:solidFill>
            </a:endParaRPr>
          </a:p>
        </p:txBody>
      </p:sp>
      <p:sp>
        <p:nvSpPr>
          <p:cNvPr id="37" name="Isosceles Triangle 36">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מציין מיקום של מספר שקופית 1">
            <a:extLst>
              <a:ext uri="{FF2B5EF4-FFF2-40B4-BE49-F238E27FC236}">
                <a16:creationId xmlns:a16="http://schemas.microsoft.com/office/drawing/2014/main" id="{B7CAE51E-CB33-8EAB-B824-BAAC3774DE18}"/>
              </a:ext>
            </a:extLst>
          </p:cNvPr>
          <p:cNvSpPr txBox="1">
            <a:spLocks/>
          </p:cNvSpPr>
          <p:nvPr/>
        </p:nvSpPr>
        <p:spPr>
          <a:xfrm>
            <a:off x="11014970" y="6533014"/>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EDBE076-7370-4F39-B8CE-D2BB33626AF3}" type="slidenum">
              <a:rPr lang="he-IL" sz="1200" smtClean="0">
                <a:latin typeface="Arial" panose="020B0604020202020204" pitchFamily="34" charset="0"/>
                <a:cs typeface="Arial" panose="020B0604020202020204" pitchFamily="34" charset="0"/>
              </a:rPr>
              <a:pPr/>
              <a:t>7</a:t>
            </a:fld>
            <a:endParaRPr lang="he-IL" sz="10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F60D0951-0148-01AF-5AC4-1A7729169A33}"/>
              </a:ext>
            </a:extLst>
          </p:cNvPr>
          <p:cNvPicPr>
            <a:picLocks noChangeAspect="1"/>
          </p:cNvPicPr>
          <p:nvPr/>
        </p:nvPicPr>
        <p:blipFill>
          <a:blip r:embed="rId3"/>
          <a:stretch>
            <a:fillRect/>
          </a:stretch>
        </p:blipFill>
        <p:spPr>
          <a:xfrm>
            <a:off x="4199206" y="2954189"/>
            <a:ext cx="7050371" cy="3761387"/>
          </a:xfrm>
          <a:prstGeom prst="rect">
            <a:avLst/>
          </a:prstGeom>
        </p:spPr>
      </p:pic>
    </p:spTree>
    <p:extLst>
      <p:ext uri="{BB962C8B-B14F-4D97-AF65-F5344CB8AC3E}">
        <p14:creationId xmlns:p14="http://schemas.microsoft.com/office/powerpoint/2010/main" val="3060536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1ACC9094-DF10-FE2C-933F-47FB37C8A6AB}"/>
              </a:ext>
            </a:extLst>
          </p:cNvPr>
          <p:cNvSpPr>
            <a:spLocks noGrp="1"/>
          </p:cNvSpPr>
          <p:nvPr>
            <p:ph type="title"/>
          </p:nvPr>
        </p:nvSpPr>
        <p:spPr>
          <a:xfrm>
            <a:off x="1681231" y="419895"/>
            <a:ext cx="8596668" cy="1177085"/>
          </a:xfrm>
        </p:spPr>
        <p:txBody>
          <a:bodyPr>
            <a:normAutofit/>
          </a:bodyPr>
          <a:lstStyle/>
          <a:p>
            <a:pPr algn="ctr" rtl="0"/>
            <a:r>
              <a:rPr lang="en-US" sz="4000" dirty="0">
                <a:latin typeface="Arial" panose="020B0604020202020204" pitchFamily="34" charset="0"/>
                <a:cs typeface="Arial" panose="020B0604020202020204" pitchFamily="34" charset="0"/>
              </a:rPr>
              <a:t>DenseNet</a:t>
            </a:r>
            <a:endParaRPr lang="he-IL" sz="4000" dirty="0">
              <a:latin typeface="Arial" panose="020B0604020202020204" pitchFamily="34" charset="0"/>
              <a:cs typeface="Arial" panose="020B0604020202020204" pitchFamily="34" charset="0"/>
            </a:endParaRPr>
          </a:p>
        </p:txBody>
      </p:sp>
      <p:sp>
        <p:nvSpPr>
          <p:cNvPr id="35" name="Isosceles Triangle 34">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מציין מיקום תוכן 2">
            <a:extLst>
              <a:ext uri="{FF2B5EF4-FFF2-40B4-BE49-F238E27FC236}">
                <a16:creationId xmlns:a16="http://schemas.microsoft.com/office/drawing/2014/main" id="{E63CB9F7-1BEA-5E29-A0FC-A93719833515}"/>
              </a:ext>
            </a:extLst>
          </p:cNvPr>
          <p:cNvSpPr>
            <a:spLocks noGrp="1"/>
          </p:cNvSpPr>
          <p:nvPr>
            <p:ph idx="1"/>
          </p:nvPr>
        </p:nvSpPr>
        <p:spPr>
          <a:xfrm>
            <a:off x="1005626" y="1881647"/>
            <a:ext cx="10180748" cy="5396248"/>
          </a:xfrm>
        </p:spPr>
        <p:txBody>
          <a:bodyPr>
            <a:normAutofit/>
          </a:bodyPr>
          <a:lstStyle/>
          <a:p>
            <a:pPr algn="l" rtl="0">
              <a:buSzPct val="120000"/>
              <a:buFont typeface="Arial" panose="020B0604020202020204" pitchFamily="34" charset="0"/>
              <a:buChar char="•"/>
            </a:pPr>
            <a:r>
              <a:rPr lang="en-US" sz="2000" dirty="0" err="1">
                <a:solidFill>
                  <a:schemeClr val="tx1"/>
                </a:solidFill>
                <a:latin typeface="Arial" panose="020B0604020202020204" pitchFamily="34" charset="0"/>
                <a:cs typeface="Arial" panose="020B0604020202020204" pitchFamily="34" charset="0"/>
              </a:rPr>
              <a:t>DenseNet</a:t>
            </a:r>
            <a:r>
              <a:rPr lang="en-US" sz="2000" dirty="0">
                <a:solidFill>
                  <a:schemeClr val="tx1"/>
                </a:solidFill>
                <a:latin typeface="Arial" panose="020B0604020202020204" pitchFamily="34" charset="0"/>
                <a:cs typeface="Arial" panose="020B0604020202020204" pitchFamily="34" charset="0"/>
              </a:rPr>
              <a:t> is a convolutional neural network architecture that connects each layer to every other layer in a feed-forward fashion.    </a:t>
            </a:r>
          </a:p>
          <a:p>
            <a:pPr algn="l" rtl="0">
              <a:buSzPct val="120000"/>
              <a:buFont typeface="Arial" panose="020B0604020202020204" pitchFamily="34" charset="0"/>
              <a:buChar char="•"/>
            </a:pPr>
            <a:endParaRPr lang="en-US" sz="2000" dirty="0">
              <a:solidFill>
                <a:schemeClr val="tx1"/>
              </a:solidFill>
              <a:latin typeface="Arial" panose="020B0604020202020204" pitchFamily="34" charset="0"/>
              <a:cs typeface="Arial" panose="020B0604020202020204" pitchFamily="34" charset="0"/>
            </a:endParaRPr>
          </a:p>
          <a:p>
            <a:pPr algn="l" rtl="0">
              <a:buSzPct val="120000"/>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This architecture is designed to alleviate the vanishing-gradient problem encountered in traditional deep neural networks.</a:t>
            </a:r>
          </a:p>
          <a:p>
            <a:pPr algn="l" rtl="0">
              <a:buSzPct val="120000"/>
              <a:buFont typeface="Arial" panose="020B0604020202020204" pitchFamily="34" charset="0"/>
              <a:buChar char="•"/>
            </a:pPr>
            <a:endParaRPr lang="en-US" sz="2000" dirty="0">
              <a:solidFill>
                <a:schemeClr val="tx1"/>
              </a:solidFill>
              <a:latin typeface="Arial" panose="020B0604020202020204" pitchFamily="34" charset="0"/>
              <a:cs typeface="Arial" panose="020B0604020202020204" pitchFamily="34" charset="0"/>
            </a:endParaRPr>
          </a:p>
          <a:p>
            <a:pPr algn="l" rtl="0">
              <a:buSzPct val="120000"/>
              <a:buFont typeface="Arial" panose="020B0604020202020204" pitchFamily="34" charset="0"/>
              <a:buChar char="•"/>
            </a:pPr>
            <a:r>
              <a:rPr lang="en-US" sz="2000" dirty="0" err="1">
                <a:solidFill>
                  <a:schemeClr val="tx1"/>
                </a:solidFill>
                <a:latin typeface="Arial" panose="020B0604020202020204" pitchFamily="34" charset="0"/>
                <a:cs typeface="Arial" panose="020B0604020202020204" pitchFamily="34" charset="0"/>
              </a:rPr>
              <a:t>DenseNet</a:t>
            </a:r>
            <a:r>
              <a:rPr lang="en-US" sz="2000" dirty="0">
                <a:solidFill>
                  <a:schemeClr val="tx1"/>
                </a:solidFill>
                <a:latin typeface="Arial" panose="020B0604020202020204" pitchFamily="34" charset="0"/>
                <a:cs typeface="Arial" panose="020B0604020202020204" pitchFamily="34" charset="0"/>
              </a:rPr>
              <a:t> can be very deep, with hundreds of layers, and still be able to train effectively. </a:t>
            </a:r>
          </a:p>
        </p:txBody>
      </p:sp>
      <p:sp>
        <p:nvSpPr>
          <p:cNvPr id="37" name="Isosceles Triangle 36">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מציין מיקום של מספר שקופית 1">
            <a:extLst>
              <a:ext uri="{FF2B5EF4-FFF2-40B4-BE49-F238E27FC236}">
                <a16:creationId xmlns:a16="http://schemas.microsoft.com/office/drawing/2014/main" id="{5088E16D-986C-963F-043A-CF6E0F8516F4}"/>
              </a:ext>
            </a:extLst>
          </p:cNvPr>
          <p:cNvSpPr txBox="1">
            <a:spLocks/>
          </p:cNvSpPr>
          <p:nvPr/>
        </p:nvSpPr>
        <p:spPr>
          <a:xfrm>
            <a:off x="11049694" y="6526682"/>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EDBE076-7370-4F39-B8CE-D2BB33626AF3}" type="slidenum">
              <a:rPr lang="he-IL" sz="1200" smtClean="0">
                <a:latin typeface="Arial" panose="020B0604020202020204" pitchFamily="34" charset="0"/>
                <a:cs typeface="Arial" panose="020B0604020202020204" pitchFamily="34" charset="0"/>
              </a:rPr>
              <a:pPr/>
              <a:t>8</a:t>
            </a:fld>
            <a:endParaRPr lang="he-IL" sz="1000" dirty="0">
              <a:latin typeface="Arial" panose="020B0604020202020204" pitchFamily="34" charset="0"/>
              <a:cs typeface="Arial" panose="020B0604020202020204" pitchFamily="34" charset="0"/>
            </a:endParaRPr>
          </a:p>
        </p:txBody>
      </p:sp>
      <p:pic>
        <p:nvPicPr>
          <p:cNvPr id="4" name="Picture 9">
            <a:extLst>
              <a:ext uri="{FF2B5EF4-FFF2-40B4-BE49-F238E27FC236}">
                <a16:creationId xmlns:a16="http://schemas.microsoft.com/office/drawing/2014/main" id="{DA22FEF9-DE6C-20F3-2C5D-6830626F611F}"/>
              </a:ext>
            </a:extLst>
          </p:cNvPr>
          <p:cNvPicPr>
            <a:picLocks noChangeAspect="1"/>
          </p:cNvPicPr>
          <p:nvPr/>
        </p:nvPicPr>
        <p:blipFill>
          <a:blip r:embed="rId3"/>
          <a:stretch>
            <a:fillRect/>
          </a:stretch>
        </p:blipFill>
        <p:spPr>
          <a:xfrm>
            <a:off x="6781801" y="4669025"/>
            <a:ext cx="2961289" cy="1769080"/>
          </a:xfrm>
          <a:prstGeom prst="rect">
            <a:avLst/>
          </a:prstGeom>
        </p:spPr>
      </p:pic>
      <p:grpSp>
        <p:nvGrpSpPr>
          <p:cNvPr id="6" name="Group 8">
            <a:extLst>
              <a:ext uri="{FF2B5EF4-FFF2-40B4-BE49-F238E27FC236}">
                <a16:creationId xmlns:a16="http://schemas.microsoft.com/office/drawing/2014/main" id="{8C9A105B-7A90-EC56-82B6-EF91D81B693E}"/>
              </a:ext>
            </a:extLst>
          </p:cNvPr>
          <p:cNvGrpSpPr/>
          <p:nvPr/>
        </p:nvGrpSpPr>
        <p:grpSpPr>
          <a:xfrm>
            <a:off x="743041" y="5059571"/>
            <a:ext cx="5875731" cy="1321314"/>
            <a:chOff x="1090393" y="4667862"/>
            <a:chExt cx="8964468" cy="1321314"/>
          </a:xfrm>
        </p:grpSpPr>
        <p:pic>
          <p:nvPicPr>
            <p:cNvPr id="7" name="Content Placeholder 4">
              <a:extLst>
                <a:ext uri="{FF2B5EF4-FFF2-40B4-BE49-F238E27FC236}">
                  <a16:creationId xmlns:a16="http://schemas.microsoft.com/office/drawing/2014/main" id="{D96D69A5-ACCC-D5A9-BFB3-99FA57537244}"/>
                </a:ext>
              </a:extLst>
            </p:cNvPr>
            <p:cNvPicPr>
              <a:picLocks noChangeAspect="1"/>
            </p:cNvPicPr>
            <p:nvPr/>
          </p:nvPicPr>
          <p:blipFill>
            <a:blip r:embed="rId4"/>
            <a:stretch>
              <a:fillRect/>
            </a:stretch>
          </p:blipFill>
          <p:spPr>
            <a:xfrm>
              <a:off x="1090393" y="4667862"/>
              <a:ext cx="8964468" cy="1190509"/>
            </a:xfrm>
            <a:prstGeom prst="rect">
              <a:avLst/>
            </a:prstGeom>
          </p:spPr>
        </p:pic>
        <p:sp>
          <p:nvSpPr>
            <p:cNvPr id="8" name="TextBox 5">
              <a:extLst>
                <a:ext uri="{FF2B5EF4-FFF2-40B4-BE49-F238E27FC236}">
                  <a16:creationId xmlns:a16="http://schemas.microsoft.com/office/drawing/2014/main" id="{2956EB8A-5192-42EA-D67B-1F4909044FE2}"/>
                </a:ext>
              </a:extLst>
            </p:cNvPr>
            <p:cNvSpPr txBox="1"/>
            <p:nvPr/>
          </p:nvSpPr>
          <p:spPr>
            <a:xfrm>
              <a:off x="1090393" y="5727566"/>
              <a:ext cx="4670190" cy="261610"/>
            </a:xfrm>
            <a:prstGeom prst="rect">
              <a:avLst/>
            </a:prstGeom>
            <a:noFill/>
          </p:spPr>
          <p:txBody>
            <a:bodyPr wrap="square" rtlCol="1">
              <a:spAutoFit/>
            </a:bodyPr>
            <a:lstStyle/>
            <a:p>
              <a:r>
                <a:rPr lang="en-US" sz="1100" dirty="0">
                  <a:cs typeface="+mj-cs"/>
                </a:rPr>
                <a:t>Source: Densely Connected Convolutional Networks original paper.</a:t>
              </a:r>
              <a:endParaRPr lang="he-IL" sz="1100" dirty="0">
                <a:cs typeface="+mj-cs"/>
              </a:endParaRPr>
            </a:p>
          </p:txBody>
        </p:sp>
      </p:grpSp>
    </p:spTree>
    <p:extLst>
      <p:ext uri="{BB962C8B-B14F-4D97-AF65-F5344CB8AC3E}">
        <p14:creationId xmlns:p14="http://schemas.microsoft.com/office/powerpoint/2010/main" val="3741545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 name="מציין מיקום תוכן 2">
            <a:extLst>
              <a:ext uri="{FF2B5EF4-FFF2-40B4-BE49-F238E27FC236}">
                <a16:creationId xmlns:a16="http://schemas.microsoft.com/office/drawing/2014/main" id="{91E00044-A01A-C55E-CB95-201D0795360D}"/>
              </a:ext>
            </a:extLst>
          </p:cNvPr>
          <p:cNvSpPr txBox="1">
            <a:spLocks/>
          </p:cNvSpPr>
          <p:nvPr/>
        </p:nvSpPr>
        <p:spPr>
          <a:xfrm>
            <a:off x="1063496" y="1496180"/>
            <a:ext cx="10273124" cy="2200058"/>
          </a:xfrm>
          <a:prstGeom prst="rect">
            <a:avLst/>
          </a:prstGeom>
        </p:spPr>
        <p:txBody>
          <a:bodyPr vert="horz" lIns="91440" tIns="45720" rIns="91440" bIns="45720" rtlCol="0">
            <a:normAutofit/>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l" rtl="0">
              <a:buFont typeface="Wingdings 3" charset="2"/>
              <a:buNone/>
            </a:pPr>
            <a:r>
              <a:rPr lang="en-US" sz="2000" dirty="0">
                <a:solidFill>
                  <a:schemeClr val="tx1"/>
                </a:solidFill>
                <a:latin typeface="Arial" panose="020B0604020202020204" pitchFamily="34" charset="0"/>
                <a:cs typeface="Arial" panose="020B0604020202020204" pitchFamily="34" charset="0"/>
              </a:rPr>
              <a:t>The inception network which was introduced as </a:t>
            </a:r>
            <a:r>
              <a:rPr lang="en-US" sz="2000" dirty="0" err="1">
                <a:solidFill>
                  <a:schemeClr val="tx1"/>
                </a:solidFill>
                <a:latin typeface="Arial" panose="020B0604020202020204" pitchFamily="34" charset="0"/>
                <a:cs typeface="Arial" panose="020B0604020202020204" pitchFamily="34" charset="0"/>
              </a:rPr>
              <a:t>Googlenet</a:t>
            </a:r>
            <a:r>
              <a:rPr lang="en-US" sz="2000" dirty="0">
                <a:solidFill>
                  <a:schemeClr val="tx1"/>
                </a:solidFill>
                <a:latin typeface="Arial" panose="020B0604020202020204" pitchFamily="34" charset="0"/>
                <a:cs typeface="Arial" panose="020B0604020202020204" pitchFamily="34" charset="0"/>
              </a:rPr>
              <a:t> in 2014 takes a new approach to deep layers models where before different types of convolutions and pooling layers were stacked upon each other but now in an inception module we combine within the same layer different convolutions and a pooling.</a:t>
            </a:r>
          </a:p>
          <a:p>
            <a:pPr marL="0" indent="0" algn="l" rtl="0">
              <a:buFont typeface="Wingdings 3" charset="2"/>
              <a:buNone/>
            </a:pPr>
            <a:endParaRPr lang="en-US" sz="2000" dirty="0">
              <a:solidFill>
                <a:schemeClr val="tx1"/>
              </a:solidFill>
              <a:latin typeface="Arial" panose="020B0604020202020204" pitchFamily="34" charset="0"/>
              <a:cs typeface="Arial" panose="020B0604020202020204" pitchFamily="34" charset="0"/>
            </a:endParaRPr>
          </a:p>
        </p:txBody>
      </p:sp>
      <p:sp>
        <p:nvSpPr>
          <p:cNvPr id="2" name="כותרת 1">
            <a:extLst>
              <a:ext uri="{FF2B5EF4-FFF2-40B4-BE49-F238E27FC236}">
                <a16:creationId xmlns:a16="http://schemas.microsoft.com/office/drawing/2014/main" id="{4A834D02-D58D-B4E3-F567-967483BA00F8}"/>
              </a:ext>
            </a:extLst>
          </p:cNvPr>
          <p:cNvSpPr>
            <a:spLocks noGrp="1"/>
          </p:cNvSpPr>
          <p:nvPr>
            <p:ph type="title"/>
          </p:nvPr>
        </p:nvSpPr>
        <p:spPr>
          <a:xfrm>
            <a:off x="1681231" y="407466"/>
            <a:ext cx="8596668" cy="1177085"/>
          </a:xfrm>
        </p:spPr>
        <p:txBody>
          <a:bodyPr>
            <a:normAutofit/>
          </a:bodyPr>
          <a:lstStyle/>
          <a:p>
            <a:pPr algn="ctr" rtl="0"/>
            <a:r>
              <a:rPr lang="en-US" sz="4000" dirty="0">
                <a:latin typeface="Arial" panose="020B0604020202020204" pitchFamily="34" charset="0"/>
                <a:cs typeface="Arial" panose="020B0604020202020204" pitchFamily="34" charset="0"/>
              </a:rPr>
              <a:t>Inception V3</a:t>
            </a:r>
            <a:endParaRPr lang="he-IL" sz="4000" dirty="0">
              <a:latin typeface="Arial" panose="020B0604020202020204" pitchFamily="34" charset="0"/>
              <a:cs typeface="Arial" panose="020B0604020202020204" pitchFamily="34" charset="0"/>
            </a:endParaRPr>
          </a:p>
        </p:txBody>
      </p:sp>
      <p:pic>
        <p:nvPicPr>
          <p:cNvPr id="8" name="תמונה 4">
            <a:extLst>
              <a:ext uri="{FF2B5EF4-FFF2-40B4-BE49-F238E27FC236}">
                <a16:creationId xmlns:a16="http://schemas.microsoft.com/office/drawing/2014/main" id="{332A766A-4017-982F-6300-1E432CDC12D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3530" y="4461848"/>
            <a:ext cx="5629736" cy="2212251"/>
          </a:xfrm>
          <a:prstGeom prst="rect">
            <a:avLst/>
          </a:prstGeom>
          <a:noFill/>
          <a:ln>
            <a:noFill/>
          </a:ln>
        </p:spPr>
      </p:pic>
      <p:sp>
        <p:nvSpPr>
          <p:cNvPr id="4" name="מציין מיקום של מספר שקופית 1">
            <a:extLst>
              <a:ext uri="{FF2B5EF4-FFF2-40B4-BE49-F238E27FC236}">
                <a16:creationId xmlns:a16="http://schemas.microsoft.com/office/drawing/2014/main" id="{E371C45A-03D2-C51D-03C1-1BFEB9A96412}"/>
              </a:ext>
            </a:extLst>
          </p:cNvPr>
          <p:cNvSpPr txBox="1">
            <a:spLocks/>
          </p:cNvSpPr>
          <p:nvPr/>
        </p:nvSpPr>
        <p:spPr>
          <a:xfrm>
            <a:off x="11059927" y="6506035"/>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EDBE076-7370-4F39-B8CE-D2BB33626AF3}" type="slidenum">
              <a:rPr lang="he-IL" sz="1200" smtClean="0">
                <a:latin typeface="Arial" panose="020B0604020202020204" pitchFamily="34" charset="0"/>
                <a:cs typeface="Arial" panose="020B0604020202020204" pitchFamily="34" charset="0"/>
              </a:rPr>
              <a:pPr/>
              <a:t>9</a:t>
            </a:fld>
            <a:endParaRPr lang="he-IL" sz="10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A4AD37DC-9646-CD92-4275-655005D86445}"/>
              </a:ext>
            </a:extLst>
          </p:cNvPr>
          <p:cNvPicPr>
            <a:picLocks noChangeAspect="1"/>
          </p:cNvPicPr>
          <p:nvPr/>
        </p:nvPicPr>
        <p:blipFill>
          <a:blip r:embed="rId3"/>
          <a:stretch>
            <a:fillRect/>
          </a:stretch>
        </p:blipFill>
        <p:spPr>
          <a:xfrm>
            <a:off x="363854" y="3228536"/>
            <a:ext cx="5795215" cy="3467408"/>
          </a:xfrm>
          <a:prstGeom prst="rect">
            <a:avLst/>
          </a:prstGeom>
        </p:spPr>
      </p:pic>
    </p:spTree>
    <p:extLst>
      <p:ext uri="{BB962C8B-B14F-4D97-AF65-F5344CB8AC3E}">
        <p14:creationId xmlns:p14="http://schemas.microsoft.com/office/powerpoint/2010/main" val="1705670930"/>
      </p:ext>
    </p:extLst>
  </p:cSld>
  <p:clrMapOvr>
    <a:masterClrMapping/>
  </p:clrMapOvr>
</p:sld>
</file>

<file path=ppt/theme/theme1.xml><?xml version="1.0" encoding="utf-8"?>
<a:theme xmlns:a="http://schemas.openxmlformats.org/drawingml/2006/main" name="פיאה">
  <a:themeElements>
    <a:clrScheme name="פיאה">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פיאה">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פיאה">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4857</TotalTime>
  <Words>1383</Words>
  <Application>Microsoft Office PowerPoint</Application>
  <PresentationFormat>Widescreen</PresentationFormat>
  <Paragraphs>190</Paragraphs>
  <Slides>27</Slides>
  <Notes>13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27</vt:i4>
      </vt:variant>
    </vt:vector>
  </HeadingPairs>
  <TitlesOfParts>
    <vt:vector size="37" baseType="lpstr">
      <vt:lpstr>Arial</vt:lpstr>
      <vt:lpstr>Calibri</vt:lpstr>
      <vt:lpstr>Exo 2</vt:lpstr>
      <vt:lpstr>Inter</vt:lpstr>
      <vt:lpstr>Roboto</vt:lpstr>
      <vt:lpstr>Times New Roman</vt:lpstr>
      <vt:lpstr>Trebuchet MS</vt:lpstr>
      <vt:lpstr>Wingdings 3</vt:lpstr>
      <vt:lpstr>zeitung</vt:lpstr>
      <vt:lpstr>פיאה</vt:lpstr>
      <vt:lpstr>PowerPoint Presentation</vt:lpstr>
      <vt:lpstr>Table of Contents</vt:lpstr>
      <vt:lpstr>breast cancer cells classification using CNN on histopathology and mammography imaging - Introduction</vt:lpstr>
      <vt:lpstr>breast cancer cells classification using CNN on histopathology and mammography imaging - Introduction</vt:lpstr>
      <vt:lpstr>Breast cancer as of today</vt:lpstr>
      <vt:lpstr>Motivation</vt:lpstr>
      <vt:lpstr>CNN</vt:lpstr>
      <vt:lpstr>DenseNet</vt:lpstr>
      <vt:lpstr>Inception V3</vt:lpstr>
      <vt:lpstr>BreakHis</vt:lpstr>
      <vt:lpstr>BreakHis</vt:lpstr>
      <vt:lpstr>DDSM Mammography </vt:lpstr>
      <vt:lpstr>Researched hyperparameters</vt:lpstr>
      <vt:lpstr>Diagrams</vt:lpstr>
      <vt:lpstr>Technologies</vt:lpstr>
      <vt:lpstr>Google Collab</vt:lpstr>
      <vt:lpstr>Results Mammography   </vt:lpstr>
      <vt:lpstr>PowerPoint Presentation</vt:lpstr>
      <vt:lpstr>Best result Mammography</vt:lpstr>
      <vt:lpstr>Results Histopathology  </vt:lpstr>
      <vt:lpstr>PowerPoint Presentation</vt:lpstr>
      <vt:lpstr>Best results histopathology</vt:lpstr>
      <vt:lpstr>Comparison </vt:lpstr>
      <vt:lpstr>Obstacles and solutions</vt:lpstr>
      <vt:lpstr>GUI </vt:lpstr>
      <vt:lpstr>Conclusions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Phase 1 breast cancer cells classification using CNN on histopathology and mammography imaging  supervisor: Ronen Zilber students: Shenhav Hezi, Tomer Boyanjo    </dc:title>
  <dc:creator>תומר בוינגו</dc:creator>
  <cp:lastModifiedBy>שנהב חזי</cp:lastModifiedBy>
  <cp:revision>61</cp:revision>
  <dcterms:created xsi:type="dcterms:W3CDTF">2023-01-02T15:15:49Z</dcterms:created>
  <dcterms:modified xsi:type="dcterms:W3CDTF">2023-06-25T20:11:00Z</dcterms:modified>
</cp:coreProperties>
</file>