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notesMasterIdLst>
    <p:notesMasterId r:id="rId21"/>
  </p:notesMasterIdLst>
  <p:handoutMasterIdLst>
    <p:handoutMasterId r:id="rId22"/>
  </p:handoutMasterIdLst>
  <p:sldIdLst>
    <p:sldId id="259" r:id="rId2"/>
    <p:sldId id="258" r:id="rId3"/>
    <p:sldId id="260" r:id="rId4"/>
    <p:sldId id="261" r:id="rId5"/>
    <p:sldId id="262" r:id="rId6"/>
    <p:sldId id="277" r:id="rId7"/>
    <p:sldId id="263" r:id="rId8"/>
    <p:sldId id="264" r:id="rId9"/>
    <p:sldId id="265" r:id="rId10"/>
    <p:sldId id="267" r:id="rId11"/>
    <p:sldId id="268" r:id="rId12"/>
    <p:sldId id="272" r:id="rId13"/>
    <p:sldId id="278" r:id="rId14"/>
    <p:sldId id="271" r:id="rId15"/>
    <p:sldId id="279" r:id="rId16"/>
    <p:sldId id="276"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441" autoAdjust="0"/>
    <p:restoredTop sz="94660"/>
  </p:normalViewPr>
  <p:slideViewPr>
    <p:cSldViewPr snapToGrid="0">
      <p:cViewPr varScale="1">
        <p:scale>
          <a:sx n="78" d="100"/>
          <a:sy n="78" d="100"/>
        </p:scale>
        <p:origin x="11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E5422596-5FCF-E232-046E-ABA675682455}"/>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B089F8C2-319D-348F-D409-5FBEB262DBC3}"/>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1B09FBF7-821B-46D9-A9CC-2AA9EB732F83}" type="datetimeFigureOut">
              <a:rPr lang="he-IL" smtClean="0"/>
              <a:t>כ'/טבת/תשפ"ג</a:t>
            </a:fld>
            <a:endParaRPr lang="he-IL"/>
          </a:p>
        </p:txBody>
      </p:sp>
      <p:sp>
        <p:nvSpPr>
          <p:cNvPr id="4" name="מציין מיקום של כותרת תחתונה 3">
            <a:extLst>
              <a:ext uri="{FF2B5EF4-FFF2-40B4-BE49-F238E27FC236}">
                <a16:creationId xmlns:a16="http://schemas.microsoft.com/office/drawing/2014/main" id="{44340AF6-3CEE-B301-ADEB-19E7247A4A3F}"/>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6E1FF7D4-A1CA-DBC9-6513-E9B272DF30A6}"/>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A640C348-7486-40B8-BCA8-BD8E544BB76C}" type="slidenum">
              <a:rPr lang="he-IL" smtClean="0"/>
              <a:t>‹#›</a:t>
            </a:fld>
            <a:endParaRPr lang="he-IL"/>
          </a:p>
        </p:txBody>
      </p:sp>
    </p:spTree>
    <p:extLst>
      <p:ext uri="{BB962C8B-B14F-4D97-AF65-F5344CB8AC3E}">
        <p14:creationId xmlns:p14="http://schemas.microsoft.com/office/powerpoint/2010/main" val="4938206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A9A9A6A-E7C7-479C-A1C1-73E20B5013D8}" type="datetimeFigureOut">
              <a:rPr lang="he-IL" smtClean="0"/>
              <a:t>כ'/טבת/תשפ"ג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98D4DB8-10DC-431A-A77D-587759D9D9E5}" type="slidenum">
              <a:rPr lang="he-IL" smtClean="0"/>
              <a:t>‹#›</a:t>
            </a:fld>
            <a:endParaRPr lang="he-IL"/>
          </a:p>
        </p:txBody>
      </p:sp>
    </p:spTree>
    <p:extLst>
      <p:ext uri="{BB962C8B-B14F-4D97-AF65-F5344CB8AC3E}">
        <p14:creationId xmlns:p14="http://schemas.microsoft.com/office/powerpoint/2010/main" val="40886306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C4B8964-0C60-42F0-8A7B-39789F9CAB98}" type="datetime8">
              <a:rPr lang="he-IL" smtClean="0"/>
              <a:t>13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84170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4492D5F-5C5A-4427-A4A4-F7086FB0D825}" type="datetime8">
              <a:rPr lang="he-IL" smtClean="0"/>
              <a:t>13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94284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F3682EE-130E-4230-AB1E-CAE76CFF0C5F}" type="datetime8">
              <a:rPr lang="he-IL" smtClean="0"/>
              <a:t>13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277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124BDF2-CCB8-42F8-9C06-6D4E7BD012F8}" type="datetime8">
              <a:rPr lang="he-IL" smtClean="0"/>
              <a:t>13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09811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002D6A-E79A-4FA0-941C-54C7EBE39EDF}" type="datetime8">
              <a:rPr lang="he-IL" smtClean="0"/>
              <a:t>13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853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564A717-DCE1-439A-9B67-7D7188204F6F}" type="datetime8">
              <a:rPr lang="he-IL" smtClean="0"/>
              <a:t>13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42305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478F9B6-294E-4621-AF80-B31B71B8B72B}" type="datetime8">
              <a:rPr lang="he-IL" smtClean="0"/>
              <a:t>13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7951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1D7BAB-3B1F-4321-BAE3-D9738DD3E45D}" type="datetime8">
              <a:rPr lang="he-IL" smtClean="0"/>
              <a:t>13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8736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9A70225-B891-41BC-B1EB-C74B0A90B821}" type="datetime8">
              <a:rPr lang="he-IL" smtClean="0"/>
              <a:t>13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20265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354EA6-AE6A-40B6-9859-42518146A42A}" type="datetime8">
              <a:rPr lang="he-IL" smtClean="0"/>
              <a:t>13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29915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BC7F4CD-58D3-4335-B5D5-C38391E20D3C}" type="datetime8">
              <a:rPr lang="he-IL" smtClean="0"/>
              <a:t>13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5589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1465D9B-820F-435A-B19E-D10F7B776F41}" type="datetime8">
              <a:rPr lang="he-IL" smtClean="0"/>
              <a:t>13 ינואר 23</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01398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35B8C53-FDF9-43B8-816B-448B03198626}" type="datetime8">
              <a:rPr lang="he-IL" smtClean="0"/>
              <a:t>13 ינואר 23</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1346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DC438-7C71-453E-A629-9248B1F5CE1F}" type="datetime8">
              <a:rPr lang="he-IL" smtClean="0"/>
              <a:t>13 ינואר 23</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18337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BD847BE-56B8-411B-A53F-42E7F389BB4A}" type="datetime8">
              <a:rPr lang="he-IL" smtClean="0"/>
              <a:t>13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32195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59ECC8-B340-430C-BECB-9DB381B79EEB}" type="datetime8">
              <a:rPr lang="he-IL" smtClean="0"/>
              <a:t>13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83173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DCC100-7695-42DC-BE2A-28A81F3C7902}" type="datetime8">
              <a:rPr lang="he-IL" smtClean="0"/>
              <a:t>13 ינואר 23</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DBE076-7370-4F39-B8CE-D2BB33626AF3}" type="slidenum">
              <a:rPr lang="he-IL" smtClean="0"/>
              <a:t>‹#›</a:t>
            </a:fld>
            <a:endParaRPr lang="he-IL"/>
          </a:p>
        </p:txBody>
      </p:sp>
    </p:spTree>
    <p:extLst>
      <p:ext uri="{BB962C8B-B14F-4D97-AF65-F5344CB8AC3E}">
        <p14:creationId xmlns:p14="http://schemas.microsoft.com/office/powerpoint/2010/main" val="2805765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כותרת 4">
            <a:extLst>
              <a:ext uri="{FF2B5EF4-FFF2-40B4-BE49-F238E27FC236}">
                <a16:creationId xmlns:a16="http://schemas.microsoft.com/office/drawing/2014/main" id="{B2795BFB-0BB1-BC6F-1FD8-391689350E0C}"/>
              </a:ext>
            </a:extLst>
          </p:cNvPr>
          <p:cNvSpPr>
            <a:spLocks noGrp="1"/>
          </p:cNvSpPr>
          <p:nvPr>
            <p:ph type="title"/>
          </p:nvPr>
        </p:nvSpPr>
        <p:spPr>
          <a:xfrm>
            <a:off x="2740724" y="698229"/>
            <a:ext cx="6865098" cy="858684"/>
          </a:xfrm>
        </p:spPr>
        <p:txBody>
          <a:bodyPr>
            <a:normAutofit/>
          </a:bodyPr>
          <a:lstStyle/>
          <a:p>
            <a:r>
              <a:rPr lang="en-US" sz="4000" b="1" dirty="0"/>
              <a:t>Capstone Project Phase 1</a:t>
            </a:r>
            <a:endParaRPr lang="he-IL" sz="4000" b="1" dirty="0"/>
          </a:p>
        </p:txBody>
      </p:sp>
      <p:sp>
        <p:nvSpPr>
          <p:cNvPr id="6" name="כותרת 1">
            <a:extLst>
              <a:ext uri="{FF2B5EF4-FFF2-40B4-BE49-F238E27FC236}">
                <a16:creationId xmlns:a16="http://schemas.microsoft.com/office/drawing/2014/main" id="{EF200FBE-F9BD-EFA7-2238-D14B5117CE28}"/>
              </a:ext>
            </a:extLst>
          </p:cNvPr>
          <p:cNvSpPr>
            <a:spLocks noGrp="1"/>
          </p:cNvSpPr>
          <p:nvPr>
            <p:ph idx="1"/>
          </p:nvPr>
        </p:nvSpPr>
        <p:spPr>
          <a:xfrm>
            <a:off x="1475972" y="2255142"/>
            <a:ext cx="9240055" cy="4435779"/>
          </a:xfrm>
        </p:spPr>
        <p:txBody>
          <a:bodyPr>
            <a:normAutofit fontScale="97500"/>
          </a:bodyPr>
          <a:lstStyle/>
          <a:p>
            <a:pPr marL="0" indent="0" algn="ctr" rtl="0">
              <a:buNone/>
            </a:pPr>
            <a:endParaRPr lang="en-US" sz="2900" b="1" dirty="0">
              <a:latin typeface="Arial" panose="020B0604020202020204" pitchFamily="34" charset="0"/>
              <a:cs typeface="Arial" panose="020B0604020202020204" pitchFamily="34" charset="0"/>
            </a:endParaRPr>
          </a:p>
          <a:p>
            <a:pPr marL="0" indent="0" algn="ctr" rtl="0">
              <a:buNone/>
            </a:pPr>
            <a:r>
              <a:rPr lang="en-US" sz="2900" b="1" dirty="0">
                <a:latin typeface="Arial" panose="020B0604020202020204" pitchFamily="34" charset="0"/>
                <a:cs typeface="Arial" panose="020B0604020202020204" pitchFamily="34" charset="0"/>
              </a:rPr>
              <a:t>breast cancer cells classification using CNN</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br>
              <a:rPr lang="en-US" sz="32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Supervisor: Ronen Zilber</a:t>
            </a:r>
            <a:br>
              <a:rPr lang="en-US" sz="29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Students: Shenhav Hezi, Tomer Boyanjo</a:t>
            </a:r>
            <a:endParaRPr lang="he-IL" sz="3200" dirty="0">
              <a:latin typeface="Arial" panose="020B0604020202020204" pitchFamily="34" charset="0"/>
              <a:cs typeface="Arial" panose="020B0604020202020204" pitchFamily="34" charset="0"/>
            </a:endParaRPr>
          </a:p>
        </p:txBody>
      </p:sp>
      <p:sp>
        <p:nvSpPr>
          <p:cNvPr id="2" name="מציין מיקום של מספר שקופית 1">
            <a:extLst>
              <a:ext uri="{FF2B5EF4-FFF2-40B4-BE49-F238E27FC236}">
                <a16:creationId xmlns:a16="http://schemas.microsoft.com/office/drawing/2014/main" id="{7174ACE3-A82A-1FBA-F5D2-39C609EB2A49}"/>
              </a:ext>
            </a:extLst>
          </p:cNvPr>
          <p:cNvSpPr>
            <a:spLocks noGrp="1"/>
          </p:cNvSpPr>
          <p:nvPr>
            <p:ph type="sldNum" sz="quarter" idx="12"/>
          </p:nvPr>
        </p:nvSpPr>
        <p:spPr>
          <a:xfrm>
            <a:off x="10666063" y="6051195"/>
            <a:ext cx="683339" cy="365125"/>
          </a:xfrm>
        </p:spPr>
        <p:txBody>
          <a:bodyPr/>
          <a:lstStyle/>
          <a:p>
            <a:fld id="{FEDBE076-7370-4F39-B8CE-D2BB33626AF3}" type="slidenum">
              <a:rPr lang="he-IL" smtClean="0"/>
              <a:t>1</a:t>
            </a:fld>
            <a:endParaRPr lang="he-IL" dirty="0"/>
          </a:p>
        </p:txBody>
      </p:sp>
    </p:spTree>
    <p:extLst>
      <p:ext uri="{BB962C8B-B14F-4D97-AF65-F5344CB8AC3E}">
        <p14:creationId xmlns:p14="http://schemas.microsoft.com/office/powerpoint/2010/main" val="397630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63496" y="1496180"/>
            <a:ext cx="10273124" cy="2200058"/>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a:solidFill>
                  <a:schemeClr val="tx1"/>
                </a:solidFill>
                <a:latin typeface="Arial" panose="020B0604020202020204" pitchFamily="34" charset="0"/>
                <a:cs typeface="Arial" panose="020B0604020202020204" pitchFamily="34" charset="0"/>
              </a:rPr>
              <a:t>The inception network which was introduced as </a:t>
            </a:r>
            <a:r>
              <a:rPr lang="en-US" sz="2000" dirty="0" err="1">
                <a:solidFill>
                  <a:schemeClr val="tx1"/>
                </a:solidFill>
                <a:latin typeface="Arial" panose="020B0604020202020204" pitchFamily="34" charset="0"/>
                <a:cs typeface="Arial" panose="020B0604020202020204" pitchFamily="34" charset="0"/>
              </a:rPr>
              <a:t>Googlenet</a:t>
            </a:r>
            <a:r>
              <a:rPr lang="en-US" sz="2000" dirty="0">
                <a:solidFill>
                  <a:schemeClr val="tx1"/>
                </a:solidFill>
                <a:latin typeface="Arial" panose="020B0604020202020204" pitchFamily="34" charset="0"/>
                <a:cs typeface="Arial" panose="020B0604020202020204" pitchFamily="34" charset="0"/>
              </a:rPr>
              <a:t> in 2014 takes a new approach to deep layers models where before different types of convolutions and pooling layers were stacked upon each other but now in an inception module we combine within the same layer different convolutions and a pooling operation which all produces at the layer level an output with same dimensions only different depths which are than concatenated  as an output of the layer and passed on unto the next.</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sp>
        <p:nvSpPr>
          <p:cNvPr id="2" name="כותרת 1">
            <a:extLst>
              <a:ext uri="{FF2B5EF4-FFF2-40B4-BE49-F238E27FC236}">
                <a16:creationId xmlns:a16="http://schemas.microsoft.com/office/drawing/2014/main" id="{4A834D02-D58D-B4E3-F567-967483BA00F8}"/>
              </a:ext>
            </a:extLst>
          </p:cNvPr>
          <p:cNvSpPr>
            <a:spLocks noGrp="1"/>
          </p:cNvSpPr>
          <p:nvPr>
            <p:ph type="title"/>
          </p:nvPr>
        </p:nvSpPr>
        <p:spPr>
          <a:xfrm>
            <a:off x="1681231" y="407466"/>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Inception V4</a:t>
            </a:r>
            <a:endParaRPr lang="he-IL" sz="4000" dirty="0">
              <a:latin typeface="Arial" panose="020B0604020202020204" pitchFamily="34" charset="0"/>
              <a:cs typeface="Arial" panose="020B0604020202020204" pitchFamily="34" charset="0"/>
            </a:endParaRPr>
          </a:p>
        </p:txBody>
      </p:sp>
      <p:pic>
        <p:nvPicPr>
          <p:cNvPr id="7" name="תמונה 3">
            <a:extLst>
              <a:ext uri="{FF2B5EF4-FFF2-40B4-BE49-F238E27FC236}">
                <a16:creationId xmlns:a16="http://schemas.microsoft.com/office/drawing/2014/main" id="{75F36A9B-487A-03BB-B9F3-74178B948A20}"/>
              </a:ext>
            </a:extLst>
          </p:cNvPr>
          <p:cNvPicPr>
            <a:picLocks noChangeAspect="1"/>
          </p:cNvPicPr>
          <p:nvPr/>
        </p:nvPicPr>
        <p:blipFill>
          <a:blip r:embed="rId2"/>
          <a:stretch>
            <a:fillRect/>
          </a:stretch>
        </p:blipFill>
        <p:spPr>
          <a:xfrm>
            <a:off x="1170261" y="3621808"/>
            <a:ext cx="4925739" cy="2792321"/>
          </a:xfrm>
          <a:prstGeom prst="rect">
            <a:avLst/>
          </a:prstGeom>
        </p:spPr>
      </p:pic>
      <p:pic>
        <p:nvPicPr>
          <p:cNvPr id="8" name="תמונה 4">
            <a:extLst>
              <a:ext uri="{FF2B5EF4-FFF2-40B4-BE49-F238E27FC236}">
                <a16:creationId xmlns:a16="http://schemas.microsoft.com/office/drawing/2014/main" id="{332A766A-4017-982F-6300-1E432CDC12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1847" y="4224613"/>
            <a:ext cx="4925740" cy="1935610"/>
          </a:xfrm>
          <a:prstGeom prst="rect">
            <a:avLst/>
          </a:prstGeom>
          <a:noFill/>
          <a:ln>
            <a:noFill/>
          </a:ln>
        </p:spPr>
      </p:pic>
      <p:sp>
        <p:nvSpPr>
          <p:cNvPr id="3" name="מציין מיקום של מספר שקופית 2">
            <a:extLst>
              <a:ext uri="{FF2B5EF4-FFF2-40B4-BE49-F238E27FC236}">
                <a16:creationId xmlns:a16="http://schemas.microsoft.com/office/drawing/2014/main" id="{3907D8F0-E39C-5EB7-AD42-F91E45BA6DD6}"/>
              </a:ext>
            </a:extLst>
          </p:cNvPr>
          <p:cNvSpPr>
            <a:spLocks noGrp="1"/>
          </p:cNvSpPr>
          <p:nvPr>
            <p:ph type="sldNum" sz="quarter" idx="12"/>
          </p:nvPr>
        </p:nvSpPr>
        <p:spPr/>
        <p:txBody>
          <a:bodyPr/>
          <a:lstStyle/>
          <a:p>
            <a:fld id="{FEDBE076-7370-4F39-B8CE-D2BB33626AF3}" type="slidenum">
              <a:rPr lang="he-IL" smtClean="0"/>
              <a:t>10</a:t>
            </a:fld>
            <a:endParaRPr lang="he-IL"/>
          </a:p>
        </p:txBody>
      </p:sp>
    </p:spTree>
    <p:extLst>
      <p:ext uri="{BB962C8B-B14F-4D97-AF65-F5344CB8AC3E}">
        <p14:creationId xmlns:p14="http://schemas.microsoft.com/office/powerpoint/2010/main" val="170567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92368" y="310979"/>
            <a:ext cx="10333996" cy="3340181"/>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a:solidFill>
                  <a:schemeClr val="tx1"/>
                </a:solidFill>
                <a:latin typeface="Arial" panose="020B0604020202020204" pitchFamily="34" charset="0"/>
                <a:cs typeface="Arial" panose="020B0604020202020204" pitchFamily="34" charset="0"/>
              </a:rPr>
              <a:t>Inception v3 is also introduced in the same paper with v2 and is a variation of v2 with batch normalization on the auxiliary classifiers and not just on convolutions.</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the Inception architecture is highly tunable, meaning that there are a lot of possible changes to the number of filters in the various layers that do not affect the quality of the fully trained network.</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inception v4 is an updated version of inception which made use of advancements and newer tools from when v3 was published.</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researchers note not simplifying earlier choices in the architecture resulted in networks that looked more complicated than they needed to be and made changes </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pic>
        <p:nvPicPr>
          <p:cNvPr id="3" name="מציין מיקום תוכן 3">
            <a:extLst>
              <a:ext uri="{FF2B5EF4-FFF2-40B4-BE49-F238E27FC236}">
                <a16:creationId xmlns:a16="http://schemas.microsoft.com/office/drawing/2014/main" id="{5CA90DAF-8ECA-48B2-381C-3CE976BAACE4}"/>
              </a:ext>
            </a:extLst>
          </p:cNvPr>
          <p:cNvPicPr>
            <a:picLocks noGrp="1" noChangeAspect="1"/>
          </p:cNvPicPr>
          <p:nvPr>
            <p:ph idx="1"/>
          </p:nvPr>
        </p:nvPicPr>
        <p:blipFill>
          <a:blip r:embed="rId2"/>
          <a:stretch>
            <a:fillRect/>
          </a:stretch>
        </p:blipFill>
        <p:spPr>
          <a:xfrm>
            <a:off x="4551340" y="3215048"/>
            <a:ext cx="2544919" cy="3533548"/>
          </a:xfrm>
          <a:prstGeom prst="rect">
            <a:avLst/>
          </a:prstGeom>
        </p:spPr>
      </p:pic>
      <p:sp>
        <p:nvSpPr>
          <p:cNvPr id="2" name="מציין מיקום של מספר שקופית 1">
            <a:extLst>
              <a:ext uri="{FF2B5EF4-FFF2-40B4-BE49-F238E27FC236}">
                <a16:creationId xmlns:a16="http://schemas.microsoft.com/office/drawing/2014/main" id="{7F506F77-1EAA-502C-6EDE-B143AC3D7BD0}"/>
              </a:ext>
            </a:extLst>
          </p:cNvPr>
          <p:cNvSpPr>
            <a:spLocks noGrp="1"/>
          </p:cNvSpPr>
          <p:nvPr>
            <p:ph type="sldNum" sz="quarter" idx="12"/>
          </p:nvPr>
        </p:nvSpPr>
        <p:spPr/>
        <p:txBody>
          <a:bodyPr/>
          <a:lstStyle/>
          <a:p>
            <a:fld id="{FEDBE076-7370-4F39-B8CE-D2BB33626AF3}" type="slidenum">
              <a:rPr lang="he-IL" smtClean="0"/>
              <a:t>11</a:t>
            </a:fld>
            <a:endParaRPr lang="he-IL"/>
          </a:p>
        </p:txBody>
      </p:sp>
    </p:spTree>
    <p:extLst>
      <p:ext uri="{BB962C8B-B14F-4D97-AF65-F5344CB8AC3E}">
        <p14:creationId xmlns:p14="http://schemas.microsoft.com/office/powerpoint/2010/main" val="246665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1038210"/>
            <a:ext cx="9819603" cy="4781579"/>
          </a:xfrm>
        </p:spPr>
        <p:txBody>
          <a:bodyPr>
            <a:normAutofit/>
          </a:bodyPr>
          <a:lstStyle/>
          <a:p>
            <a:pPr marL="0" indent="0" algn="l" rtl="0">
              <a:buNone/>
            </a:pPr>
            <a:r>
              <a:rPr lang="en-US" sz="1800" dirty="0">
                <a:solidFill>
                  <a:srgbClr val="000000"/>
                </a:solidFill>
                <a:effectLst/>
                <a:latin typeface="Arial" panose="020B0604020202020204" pitchFamily="34" charset="0"/>
                <a:ea typeface="Calibri" panose="020F0502020204030204" pitchFamily="34" charset="0"/>
              </a:rPr>
              <a:t>The Breast Cancer Histopathological Image Classification (BreakHis) composed of:</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7,909 microscopic images of breast tumor tissue collected from 82 patients using different magnifying factors (40X, 100X, 200X, and 400X).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2,480 benign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5,429 malignant samples (700X460 pixels, 3-channel RGB, 8-bit depth in each channel, PNG format for both benign and malignant images). </a:t>
            </a:r>
          </a:p>
          <a:p>
            <a:pPr marL="0" indent="0" algn="l" rtl="0">
              <a:buSzPct val="140000"/>
              <a:buNone/>
            </a:pPr>
            <a:r>
              <a:rPr lang="en-US" sz="2000" dirty="0">
                <a:solidFill>
                  <a:schemeClr val="tx1"/>
                </a:solidFill>
                <a:latin typeface="Arial" panose="020B0604020202020204" pitchFamily="34" charset="0"/>
                <a:cs typeface="Arial" panose="020B0604020202020204" pitchFamily="34" charset="0"/>
              </a:rPr>
              <a:t>The </a:t>
            </a:r>
            <a:r>
              <a:rPr lang="en-US" sz="2000" dirty="0" err="1">
                <a:solidFill>
                  <a:schemeClr val="tx1"/>
                </a:solidFill>
                <a:latin typeface="Arial" panose="020B0604020202020204" pitchFamily="34" charset="0"/>
                <a:cs typeface="Arial" panose="020B0604020202020204" pitchFamily="34" charset="0"/>
              </a:rPr>
              <a:t>BreaKHis</a:t>
            </a:r>
            <a:r>
              <a:rPr lang="en-US" sz="2000" dirty="0">
                <a:solidFill>
                  <a:schemeClr val="tx1"/>
                </a:solidFill>
                <a:latin typeface="Arial" panose="020B0604020202020204" pitchFamily="34" charset="0"/>
                <a:cs typeface="Arial" panose="020B0604020202020204" pitchFamily="34" charset="0"/>
              </a:rPr>
              <a:t> is structured as follows:</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2577583-DC8D-C895-24EE-3F57A59E92F4}"/>
              </a:ext>
            </a:extLst>
          </p:cNvPr>
          <p:cNvPicPr>
            <a:picLocks noChangeAspect="1"/>
          </p:cNvPicPr>
          <p:nvPr/>
        </p:nvPicPr>
        <p:blipFill rotWithShape="1">
          <a:blip r:embed="rId2"/>
          <a:srcRect t="1953"/>
          <a:stretch/>
        </p:blipFill>
        <p:spPr>
          <a:xfrm>
            <a:off x="627066" y="3798922"/>
            <a:ext cx="10937868" cy="2463155"/>
          </a:xfrm>
          <a:prstGeom prst="rect">
            <a:avLst/>
          </a:prstGeom>
        </p:spPr>
      </p:pic>
      <p:sp>
        <p:nvSpPr>
          <p:cNvPr id="4" name="מציין מיקום של מספר שקופית 3">
            <a:extLst>
              <a:ext uri="{FF2B5EF4-FFF2-40B4-BE49-F238E27FC236}">
                <a16:creationId xmlns:a16="http://schemas.microsoft.com/office/drawing/2014/main" id="{7EFBDBCC-49F5-A122-7688-1E4733CC2C24}"/>
              </a:ext>
            </a:extLst>
          </p:cNvPr>
          <p:cNvSpPr>
            <a:spLocks noGrp="1"/>
          </p:cNvSpPr>
          <p:nvPr>
            <p:ph type="sldNum" sz="quarter" idx="12"/>
          </p:nvPr>
        </p:nvSpPr>
        <p:spPr/>
        <p:txBody>
          <a:bodyPr/>
          <a:lstStyle/>
          <a:p>
            <a:fld id="{FEDBE076-7370-4F39-B8CE-D2BB33626AF3}" type="slidenum">
              <a:rPr lang="he-IL" smtClean="0"/>
              <a:t>12</a:t>
            </a:fld>
            <a:endParaRPr lang="he-IL"/>
          </a:p>
        </p:txBody>
      </p:sp>
    </p:spTree>
    <p:extLst>
      <p:ext uri="{BB962C8B-B14F-4D97-AF65-F5344CB8AC3E}">
        <p14:creationId xmlns:p14="http://schemas.microsoft.com/office/powerpoint/2010/main" val="2751241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תוכן 3">
            <a:extLst>
              <a:ext uri="{FF2B5EF4-FFF2-40B4-BE49-F238E27FC236}">
                <a16:creationId xmlns:a16="http://schemas.microsoft.com/office/drawing/2014/main" id="{B3681D86-2FDA-A3CF-6691-6FED8DEA93CE}"/>
              </a:ext>
            </a:extLst>
          </p:cNvPr>
          <p:cNvSpPr>
            <a:spLocks noGrp="1"/>
          </p:cNvSpPr>
          <p:nvPr>
            <p:ph idx="1"/>
          </p:nvPr>
        </p:nvSpPr>
        <p:spPr>
          <a:xfrm>
            <a:off x="1694111" y="5043949"/>
            <a:ext cx="8596668" cy="1076072"/>
          </a:xfrm>
        </p:spPr>
        <p:txBody>
          <a:bodyPr>
            <a:normAutofit fontScale="92500"/>
          </a:bodyPr>
          <a:lstStyle/>
          <a:p>
            <a:pPr marL="0" indent="0" algn="l" rtl="0">
              <a:buNone/>
            </a:pPr>
            <a:r>
              <a:rPr lang="en-US" b="0" i="0" dirty="0">
                <a:solidFill>
                  <a:srgbClr val="111111"/>
                </a:solidFill>
                <a:effectLst/>
                <a:latin typeface="Roboto" panose="02000000000000000000" pitchFamily="2" charset="0"/>
              </a:rPr>
              <a:t>BreakHis dataset composed of benign and malignant images : benign [(a) : adenosis, (b) : fibroadenoma, (c) : phyllodes tumor, (d) : tubular adenoma], malignant [(e) : ductal carcinoma, (f) : lobular carcinoma, (g) : mucinous carcinoma, (h) : papillary carcinoma]</a:t>
            </a:r>
          </a:p>
          <a:p>
            <a:pPr algn="l" rtl="0"/>
            <a:endParaRPr lang="he-IL" dirty="0"/>
          </a:p>
        </p:txBody>
      </p:sp>
      <p:pic>
        <p:nvPicPr>
          <p:cNvPr id="7" name="תמונה 6">
            <a:extLst>
              <a:ext uri="{FF2B5EF4-FFF2-40B4-BE49-F238E27FC236}">
                <a16:creationId xmlns:a16="http://schemas.microsoft.com/office/drawing/2014/main" id="{720EDC13-972D-5F68-DC23-E8CB64DF68C3}"/>
              </a:ext>
            </a:extLst>
          </p:cNvPr>
          <p:cNvPicPr>
            <a:picLocks noChangeAspect="1"/>
          </p:cNvPicPr>
          <p:nvPr/>
        </p:nvPicPr>
        <p:blipFill>
          <a:blip r:embed="rId2"/>
          <a:stretch>
            <a:fillRect/>
          </a:stretch>
        </p:blipFill>
        <p:spPr>
          <a:xfrm>
            <a:off x="1594134" y="977264"/>
            <a:ext cx="8169299" cy="3837801"/>
          </a:xfrm>
          <a:prstGeom prst="rect">
            <a:avLst/>
          </a:prstGeom>
        </p:spPr>
      </p:pic>
      <p:sp>
        <p:nvSpPr>
          <p:cNvPr id="8" name="תיבת טקסט 7">
            <a:extLst>
              <a:ext uri="{FF2B5EF4-FFF2-40B4-BE49-F238E27FC236}">
                <a16:creationId xmlns:a16="http://schemas.microsoft.com/office/drawing/2014/main" id="{4167358B-6C4E-6F5F-A490-534C10963D0A}"/>
              </a:ext>
            </a:extLst>
          </p:cNvPr>
          <p:cNvSpPr txBox="1"/>
          <p:nvPr/>
        </p:nvSpPr>
        <p:spPr>
          <a:xfrm>
            <a:off x="511565" y="6131272"/>
            <a:ext cx="11562735" cy="261610"/>
          </a:xfrm>
          <a:prstGeom prst="rect">
            <a:avLst/>
          </a:prstGeom>
          <a:noFill/>
        </p:spPr>
        <p:txBody>
          <a:bodyPr wrap="square" rtlCol="1">
            <a:spAutoFit/>
          </a:bodyPr>
          <a:lstStyle/>
          <a:p>
            <a:r>
              <a:rPr lang="en-US" sz="1100" dirty="0"/>
              <a:t>Source: https://www.researchgate.net/figure/BreakHis-dataset-composed-of-benign-and-malignant-images-benign-a-adenosis-b_fig2_327528970</a:t>
            </a:r>
            <a:endParaRPr lang="he-IL" sz="1100" dirty="0"/>
          </a:p>
        </p:txBody>
      </p:sp>
      <p:sp>
        <p:nvSpPr>
          <p:cNvPr id="9" name="מציין מיקום של מספר שקופית 8">
            <a:extLst>
              <a:ext uri="{FF2B5EF4-FFF2-40B4-BE49-F238E27FC236}">
                <a16:creationId xmlns:a16="http://schemas.microsoft.com/office/drawing/2014/main" id="{34C0456E-DE46-53BA-D91B-2EA7B7D582FF}"/>
              </a:ext>
            </a:extLst>
          </p:cNvPr>
          <p:cNvSpPr>
            <a:spLocks noGrp="1"/>
          </p:cNvSpPr>
          <p:nvPr>
            <p:ph type="sldNum" sz="quarter" idx="12"/>
          </p:nvPr>
        </p:nvSpPr>
        <p:spPr/>
        <p:txBody>
          <a:bodyPr/>
          <a:lstStyle/>
          <a:p>
            <a:fld id="{FEDBE076-7370-4F39-B8CE-D2BB33626AF3}" type="slidenum">
              <a:rPr lang="he-IL" smtClean="0"/>
              <a:t>13</a:t>
            </a:fld>
            <a:endParaRPr lang="he-IL"/>
          </a:p>
        </p:txBody>
      </p:sp>
    </p:spTree>
    <p:extLst>
      <p:ext uri="{BB962C8B-B14F-4D97-AF65-F5344CB8AC3E}">
        <p14:creationId xmlns:p14="http://schemas.microsoft.com/office/powerpoint/2010/main" val="3418183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RSNA</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18735" y="1295786"/>
            <a:ext cx="9819603" cy="4781579"/>
          </a:xfrm>
        </p:spPr>
        <p:txBody>
          <a:bodyPr>
            <a:normAutofit fontScale="92500" lnSpcReduction="10000"/>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Radiological Society of North America (RSNA)</a:t>
            </a:r>
            <a:r>
              <a:rPr lang="en-US" sz="2000" dirty="0">
                <a:effectLst/>
                <a:latin typeface="Arial" panose="020B0604020202020204" pitchFamily="34" charset="0"/>
                <a:ea typeface="Times New Roman" panose="02020603050405020304" pitchFamily="18" charset="0"/>
              </a:rPr>
              <a:t> </a:t>
            </a:r>
            <a:r>
              <a:rPr lang="en-US" sz="2000" dirty="0">
                <a:solidFill>
                  <a:schemeClr val="tx1"/>
                </a:solidFill>
                <a:latin typeface="Arial" panose="020B0604020202020204" pitchFamily="34" charset="0"/>
                <a:cs typeface="Arial" panose="020B0604020202020204" pitchFamily="34" charset="0"/>
              </a:rPr>
              <a:t>Screening mammography breast cancer detection dataset composed of: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54713 files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size of 314.72gb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roughly 8,000 patients in the hidden test set (there are usually but not always 4 images per patient).</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Contains the following labels:</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cancer - Whether or not the breast was positive for malignant cancer.</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BIRADS - 0 if the breast required follow-up, 1 if the breast was rated as negative for cancer, and 2 if the breast was rated as normal. Only provided for train.</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invasive - If the breast is positive for cancer, whether or not the cancer proved to be invasive.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של מספר שקופית 3">
            <a:extLst>
              <a:ext uri="{FF2B5EF4-FFF2-40B4-BE49-F238E27FC236}">
                <a16:creationId xmlns:a16="http://schemas.microsoft.com/office/drawing/2014/main" id="{B4760022-33B6-D21C-0AD2-DEE0EF4B1BDD}"/>
              </a:ext>
            </a:extLst>
          </p:cNvPr>
          <p:cNvSpPr>
            <a:spLocks noGrp="1"/>
          </p:cNvSpPr>
          <p:nvPr>
            <p:ph type="sldNum" sz="quarter" idx="12"/>
          </p:nvPr>
        </p:nvSpPr>
        <p:spPr/>
        <p:txBody>
          <a:bodyPr/>
          <a:lstStyle/>
          <a:p>
            <a:fld id="{FEDBE076-7370-4F39-B8CE-D2BB33626AF3}" type="slidenum">
              <a:rPr lang="he-IL" smtClean="0"/>
              <a:t>14</a:t>
            </a:fld>
            <a:endParaRPr lang="he-IL"/>
          </a:p>
        </p:txBody>
      </p:sp>
    </p:spTree>
    <p:extLst>
      <p:ext uri="{BB962C8B-B14F-4D97-AF65-F5344CB8AC3E}">
        <p14:creationId xmlns:p14="http://schemas.microsoft.com/office/powerpoint/2010/main" val="79634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RSNA</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מציין מיקום תוכן 8">
            <a:extLst>
              <a:ext uri="{FF2B5EF4-FFF2-40B4-BE49-F238E27FC236}">
                <a16:creationId xmlns:a16="http://schemas.microsoft.com/office/drawing/2014/main" id="{9747C6C9-4DC3-A104-9E09-E34F6EE79369}"/>
              </a:ext>
            </a:extLst>
          </p:cNvPr>
          <p:cNvPicPr>
            <a:picLocks noGrp="1" noChangeAspect="1"/>
          </p:cNvPicPr>
          <p:nvPr>
            <p:ph idx="1"/>
          </p:nvPr>
        </p:nvPicPr>
        <p:blipFill>
          <a:blip r:embed="rId2"/>
          <a:stretch>
            <a:fillRect/>
          </a:stretch>
        </p:blipFill>
        <p:spPr>
          <a:xfrm>
            <a:off x="1829571" y="1215868"/>
            <a:ext cx="9359697" cy="5116106"/>
          </a:xfrm>
        </p:spPr>
      </p:pic>
      <p:sp>
        <p:nvSpPr>
          <p:cNvPr id="10" name="מציין מיקום של מספר שקופית 9">
            <a:extLst>
              <a:ext uri="{FF2B5EF4-FFF2-40B4-BE49-F238E27FC236}">
                <a16:creationId xmlns:a16="http://schemas.microsoft.com/office/drawing/2014/main" id="{856F6F66-33FB-C15E-A222-64E4F4F9BBD0}"/>
              </a:ext>
            </a:extLst>
          </p:cNvPr>
          <p:cNvSpPr>
            <a:spLocks noGrp="1"/>
          </p:cNvSpPr>
          <p:nvPr>
            <p:ph type="sldNum" sz="quarter" idx="12"/>
          </p:nvPr>
        </p:nvSpPr>
        <p:spPr/>
        <p:txBody>
          <a:bodyPr/>
          <a:lstStyle/>
          <a:p>
            <a:fld id="{FEDBE076-7370-4F39-B8CE-D2BB33626AF3}" type="slidenum">
              <a:rPr lang="he-IL" smtClean="0"/>
              <a:t>15</a:t>
            </a:fld>
            <a:endParaRPr lang="he-IL"/>
          </a:p>
        </p:txBody>
      </p:sp>
    </p:spTree>
    <p:extLst>
      <p:ext uri="{BB962C8B-B14F-4D97-AF65-F5344CB8AC3E}">
        <p14:creationId xmlns:p14="http://schemas.microsoft.com/office/powerpoint/2010/main" val="2359142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Researched hyperparameters</a:t>
            </a: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18735" y="1295786"/>
            <a:ext cx="9819603" cy="4781579"/>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Learning rate {0.1 – 0.000001}, learning rate determines the step size at each iteration while moving toward a minimum of a loss function.</a:t>
            </a:r>
          </a:p>
          <a:p>
            <a:pPr marL="0" indent="0" algn="l" rtl="0">
              <a:buNone/>
            </a:pPr>
            <a:r>
              <a:rPr lang="en-US" sz="2000" dirty="0">
                <a:solidFill>
                  <a:schemeClr val="tx1"/>
                </a:solidFill>
                <a:latin typeface="Arial" panose="020B0604020202020204" pitchFamily="34" charset="0"/>
                <a:cs typeface="Arial" panose="020B0604020202020204" pitchFamily="34" charset="0"/>
              </a:rPr>
              <a:t>Epochs {10, 50, 250},  specifies the number of epochs or full passes of the entire training dataset through the algorithm’s training or learning process.</a:t>
            </a:r>
          </a:p>
          <a:p>
            <a:pPr marL="0" indent="0" algn="l" rtl="0">
              <a:buNone/>
            </a:pPr>
            <a:r>
              <a:rPr lang="en-US" sz="2000" dirty="0">
                <a:solidFill>
                  <a:schemeClr val="tx1"/>
                </a:solidFill>
                <a:latin typeface="Arial" panose="020B0604020202020204" pitchFamily="34" charset="0"/>
                <a:cs typeface="Arial" panose="020B0604020202020204" pitchFamily="34" charset="0"/>
              </a:rPr>
              <a:t>Batch size {32, 64}, batch size is the number of samples that are passed through the model before the model is updated. The size of a batch must be less than the number of samples in the training dataset.</a:t>
            </a:r>
          </a:p>
          <a:p>
            <a:pPr marL="0" indent="0" algn="l" rtl="0">
              <a:buNone/>
            </a:pPr>
            <a:r>
              <a:rPr lang="en-US" sz="2000" dirty="0">
                <a:solidFill>
                  <a:schemeClr val="tx1"/>
                </a:solidFill>
                <a:latin typeface="Arial" panose="020B0604020202020204" pitchFamily="34" charset="0"/>
                <a:cs typeface="Arial" panose="020B0604020202020204" pitchFamily="34" charset="0"/>
              </a:rPr>
              <a:t>Dropout {0.2-0.5} Dropout is a technique where randomly selected neurons are ignored during training. They are “dropped out” randomly. Dropout helps combat overfitting of the model</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של מספר שקופית 3">
            <a:extLst>
              <a:ext uri="{FF2B5EF4-FFF2-40B4-BE49-F238E27FC236}">
                <a16:creationId xmlns:a16="http://schemas.microsoft.com/office/drawing/2014/main" id="{B9CA3579-175A-B438-C061-0BCB1D0AE430}"/>
              </a:ext>
            </a:extLst>
          </p:cNvPr>
          <p:cNvSpPr>
            <a:spLocks noGrp="1"/>
          </p:cNvSpPr>
          <p:nvPr>
            <p:ph type="sldNum" sz="quarter" idx="12"/>
          </p:nvPr>
        </p:nvSpPr>
        <p:spPr/>
        <p:txBody>
          <a:bodyPr/>
          <a:lstStyle/>
          <a:p>
            <a:fld id="{FEDBE076-7370-4F39-B8CE-D2BB33626AF3}" type="slidenum">
              <a:rPr lang="he-IL" smtClean="0"/>
              <a:t>16</a:t>
            </a:fld>
            <a:endParaRPr lang="he-IL"/>
          </a:p>
        </p:txBody>
      </p:sp>
    </p:spTree>
    <p:extLst>
      <p:ext uri="{BB962C8B-B14F-4D97-AF65-F5344CB8AC3E}">
        <p14:creationId xmlns:p14="http://schemas.microsoft.com/office/powerpoint/2010/main" val="3199272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Diagrams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809E897D-B03D-6F2E-2224-1A10EB4A0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1253" y="2046377"/>
            <a:ext cx="6142014" cy="4781550"/>
          </a:xfrm>
          <a:prstGeom prst="rect">
            <a:avLst/>
          </a:prstGeom>
        </p:spPr>
      </p:pic>
      <p:pic>
        <p:nvPicPr>
          <p:cNvPr id="5" name="Picture 4">
            <a:extLst>
              <a:ext uri="{FF2B5EF4-FFF2-40B4-BE49-F238E27FC236}">
                <a16:creationId xmlns:a16="http://schemas.microsoft.com/office/drawing/2014/main" id="{79073C6F-B326-E14D-0AA2-F0C25740C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221" y="2452460"/>
            <a:ext cx="3057525" cy="3969385"/>
          </a:xfrm>
          <a:prstGeom prst="rect">
            <a:avLst/>
          </a:prstGeom>
        </p:spPr>
      </p:pic>
      <p:sp>
        <p:nvSpPr>
          <p:cNvPr id="6" name="TextBox 5">
            <a:extLst>
              <a:ext uri="{FF2B5EF4-FFF2-40B4-BE49-F238E27FC236}">
                <a16:creationId xmlns:a16="http://schemas.microsoft.com/office/drawing/2014/main" id="{4AB84E7F-073E-4B15-BC83-DDA0EE333F04}"/>
              </a:ext>
            </a:extLst>
          </p:cNvPr>
          <p:cNvSpPr txBox="1"/>
          <p:nvPr/>
        </p:nvSpPr>
        <p:spPr>
          <a:xfrm>
            <a:off x="936964" y="1616196"/>
            <a:ext cx="3773510" cy="400110"/>
          </a:xfrm>
          <a:prstGeom prst="rect">
            <a:avLst/>
          </a:prstGeom>
          <a:noFill/>
        </p:spPr>
        <p:txBody>
          <a:bodyPr wrap="square" rtlCol="1">
            <a:spAutoFit/>
          </a:bodyPr>
          <a:lstStyle/>
          <a:p>
            <a:r>
              <a:rPr lang="en-US" sz="2000" dirty="0">
                <a:latin typeface="Arial" panose="020B0604020202020204" pitchFamily="34" charset="0"/>
                <a:cs typeface="Arial" panose="020B0604020202020204" pitchFamily="34" charset="0"/>
              </a:rPr>
              <a:t>      Flowchart diagram:</a:t>
            </a:r>
            <a:endParaRPr lang="he-IL"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AE0A272-21DA-E1AC-76FB-7E6607441349}"/>
              </a:ext>
            </a:extLst>
          </p:cNvPr>
          <p:cNvSpPr txBox="1"/>
          <p:nvPr/>
        </p:nvSpPr>
        <p:spPr>
          <a:xfrm>
            <a:off x="7551311" y="1612854"/>
            <a:ext cx="3773510" cy="400110"/>
          </a:xfrm>
          <a:prstGeom prst="rect">
            <a:avLst/>
          </a:prstGeom>
          <a:noFill/>
        </p:spPr>
        <p:txBody>
          <a:bodyPr wrap="square" rtlCol="1">
            <a:spAutoFit/>
          </a:bodyPr>
          <a:lstStyle/>
          <a:p>
            <a:r>
              <a:rPr lang="en-US" sz="2000" dirty="0">
                <a:latin typeface="Arial" panose="020B0604020202020204" pitchFamily="34" charset="0"/>
                <a:cs typeface="Arial" panose="020B0604020202020204" pitchFamily="34" charset="0"/>
              </a:rPr>
              <a:t>Sequence diagram:</a:t>
            </a:r>
            <a:endParaRPr lang="he-IL" sz="2000" dirty="0">
              <a:latin typeface="Arial" panose="020B0604020202020204" pitchFamily="34" charset="0"/>
              <a:cs typeface="Arial" panose="020B0604020202020204" pitchFamily="34" charset="0"/>
            </a:endParaRPr>
          </a:p>
        </p:txBody>
      </p:sp>
      <p:sp>
        <p:nvSpPr>
          <p:cNvPr id="3" name="מציין מיקום של מספר שקופית 2">
            <a:extLst>
              <a:ext uri="{FF2B5EF4-FFF2-40B4-BE49-F238E27FC236}">
                <a16:creationId xmlns:a16="http://schemas.microsoft.com/office/drawing/2014/main" id="{41FA42F4-17F6-7605-883D-3658694B0F25}"/>
              </a:ext>
            </a:extLst>
          </p:cNvPr>
          <p:cNvSpPr>
            <a:spLocks noGrp="1"/>
          </p:cNvSpPr>
          <p:nvPr>
            <p:ph type="sldNum" sz="quarter" idx="12"/>
          </p:nvPr>
        </p:nvSpPr>
        <p:spPr/>
        <p:txBody>
          <a:bodyPr/>
          <a:lstStyle/>
          <a:p>
            <a:fld id="{FEDBE076-7370-4F39-B8CE-D2BB33626AF3}" type="slidenum">
              <a:rPr lang="he-IL" smtClean="0"/>
              <a:t>17</a:t>
            </a:fld>
            <a:endParaRPr lang="he-IL"/>
          </a:p>
        </p:txBody>
      </p:sp>
    </p:spTree>
    <p:extLst>
      <p:ext uri="{BB962C8B-B14F-4D97-AF65-F5344CB8AC3E}">
        <p14:creationId xmlns:p14="http://schemas.microsoft.com/office/powerpoint/2010/main" val="2422609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GUI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F925EFE4-BC37-B878-83A7-877CCA701E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2791" y="1136053"/>
            <a:ext cx="7555001" cy="5422202"/>
          </a:xfrm>
          <a:prstGeom prst="rect">
            <a:avLst/>
          </a:prstGeom>
          <a:noFill/>
          <a:ln>
            <a:noFill/>
          </a:ln>
        </p:spPr>
      </p:pic>
      <p:sp>
        <p:nvSpPr>
          <p:cNvPr id="3" name="מציין מיקום של מספר שקופית 2">
            <a:extLst>
              <a:ext uri="{FF2B5EF4-FFF2-40B4-BE49-F238E27FC236}">
                <a16:creationId xmlns:a16="http://schemas.microsoft.com/office/drawing/2014/main" id="{15E6CA61-A6A1-E3FA-1CBF-C50B7687693C}"/>
              </a:ext>
            </a:extLst>
          </p:cNvPr>
          <p:cNvSpPr>
            <a:spLocks noGrp="1"/>
          </p:cNvSpPr>
          <p:nvPr>
            <p:ph type="sldNum" sz="quarter" idx="12"/>
          </p:nvPr>
        </p:nvSpPr>
        <p:spPr/>
        <p:txBody>
          <a:bodyPr/>
          <a:lstStyle/>
          <a:p>
            <a:fld id="{FEDBE076-7370-4F39-B8CE-D2BB33626AF3}" type="slidenum">
              <a:rPr lang="he-IL" smtClean="0"/>
              <a:t>18</a:t>
            </a:fld>
            <a:endParaRPr lang="he-IL"/>
          </a:p>
        </p:txBody>
      </p:sp>
    </p:spTree>
    <p:extLst>
      <p:ext uri="{BB962C8B-B14F-4D97-AF65-F5344CB8AC3E}">
        <p14:creationId xmlns:p14="http://schemas.microsoft.com/office/powerpoint/2010/main" val="61910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26308" y="310425"/>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Evaluation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F7CD6FCD-A193-02A2-4821-2709BD0D58ED}"/>
              </a:ext>
            </a:extLst>
          </p:cNvPr>
          <p:cNvGraphicFramePr>
            <a:graphicFrameLocks noGrp="1"/>
          </p:cNvGraphicFramePr>
          <p:nvPr>
            <p:extLst>
              <p:ext uri="{D42A27DB-BD31-4B8C-83A1-F6EECF244321}">
                <p14:modId xmlns:p14="http://schemas.microsoft.com/office/powerpoint/2010/main" val="4037275447"/>
              </p:ext>
            </p:extLst>
          </p:nvPr>
        </p:nvGraphicFramePr>
        <p:xfrm>
          <a:off x="2096625" y="1026403"/>
          <a:ext cx="7998750" cy="5682216"/>
        </p:xfrm>
        <a:graphic>
          <a:graphicData uri="http://schemas.openxmlformats.org/drawingml/2006/table">
            <a:tbl>
              <a:tblPr firstRow="1" firstCol="1" bandRow="1">
                <a:tableStyleId>{5C22544A-7EE6-4342-B048-85BDC9FD1C3A}</a:tableStyleId>
              </a:tblPr>
              <a:tblGrid>
                <a:gridCol w="614378">
                  <a:extLst>
                    <a:ext uri="{9D8B030D-6E8A-4147-A177-3AD203B41FA5}">
                      <a16:colId xmlns:a16="http://schemas.microsoft.com/office/drawing/2014/main" val="2765099700"/>
                    </a:ext>
                  </a:extLst>
                </a:gridCol>
                <a:gridCol w="4062882">
                  <a:extLst>
                    <a:ext uri="{9D8B030D-6E8A-4147-A177-3AD203B41FA5}">
                      <a16:colId xmlns:a16="http://schemas.microsoft.com/office/drawing/2014/main" val="4226056660"/>
                    </a:ext>
                  </a:extLst>
                </a:gridCol>
                <a:gridCol w="3321490">
                  <a:extLst>
                    <a:ext uri="{9D8B030D-6E8A-4147-A177-3AD203B41FA5}">
                      <a16:colId xmlns:a16="http://schemas.microsoft.com/office/drawing/2014/main" val="811448435"/>
                    </a:ext>
                  </a:extLst>
                </a:gridCol>
              </a:tblGrid>
              <a:tr h="283883">
                <a:tc>
                  <a:txBody>
                    <a:bodyPr/>
                    <a:lstStyle/>
                    <a:p>
                      <a:pPr algn="l" fontAlgn="base">
                        <a:lnSpc>
                          <a:spcPct val="150000"/>
                        </a:lnSpc>
                      </a:pPr>
                      <a:r>
                        <a:rPr lang="en-US" sz="1400" b="1" dirty="0">
                          <a:effectLst/>
                          <a:cs typeface="+mj-cs"/>
                        </a:rPr>
                        <a:t>Case</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Case test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Result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341477212"/>
                  </a:ext>
                </a:extLst>
              </a:tr>
              <a:tr h="516013">
                <a:tc>
                  <a:txBody>
                    <a:bodyPr/>
                    <a:lstStyle/>
                    <a:p>
                      <a:pPr algn="l" fontAlgn="base">
                        <a:lnSpc>
                          <a:spcPct val="150000"/>
                        </a:lnSpc>
                      </a:pPr>
                      <a:r>
                        <a:rPr lang="en-US" sz="1200" b="1">
                          <a:effectLst/>
                          <a:cs typeface="+mj-cs"/>
                        </a:rPr>
                        <a:t>1</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Trying to predict without an image loaded</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dirty="0">
                          <a:effectLst/>
                          <a:cs typeface="+mj-cs"/>
                        </a:rPr>
                        <a:t>please lode image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527404370"/>
                  </a:ext>
                </a:extLst>
              </a:tr>
              <a:tr h="632389">
                <a:tc>
                  <a:txBody>
                    <a:bodyPr/>
                    <a:lstStyle/>
                    <a:p>
                      <a:pPr algn="l" fontAlgn="base">
                        <a:lnSpc>
                          <a:spcPct val="150000"/>
                        </a:lnSpc>
                      </a:pPr>
                      <a:r>
                        <a:rPr lang="en-US" sz="1200" b="1">
                          <a:effectLst/>
                          <a:cs typeface="+mj-cs"/>
                        </a:rPr>
                        <a:t>2</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image without choosing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dirty="0">
                          <a:effectLst/>
                          <a:cs typeface="+mj-cs"/>
                        </a:rPr>
                        <a:t>please choose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4448544"/>
                  </a:ext>
                </a:extLst>
              </a:tr>
              <a:tr h="516013">
                <a:tc>
                  <a:txBody>
                    <a:bodyPr/>
                    <a:lstStyle/>
                    <a:p>
                      <a:pPr algn="l" fontAlgn="base">
                        <a:lnSpc>
                          <a:spcPct val="150000"/>
                        </a:lnSpc>
                      </a:pPr>
                      <a:r>
                        <a:rPr lang="en-US" sz="1200" b="1">
                          <a:effectLst/>
                          <a:cs typeface="+mj-cs"/>
                        </a:rPr>
                        <a:t>3</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wrong image (wrong format)</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 </a:t>
                      </a:r>
                    </a:p>
                    <a:p>
                      <a:pPr algn="l" fontAlgn="base">
                        <a:lnSpc>
                          <a:spcPct val="150000"/>
                        </a:lnSpc>
                      </a:pPr>
                      <a:r>
                        <a:rPr lang="en-US" sz="1200" b="1">
                          <a:effectLst/>
                          <a:cs typeface="+mj-cs"/>
                        </a:rPr>
                        <a:t>wrong format</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2277809733"/>
                  </a:ext>
                </a:extLst>
              </a:tr>
              <a:tr h="516013">
                <a:tc>
                  <a:txBody>
                    <a:bodyPr/>
                    <a:lstStyle/>
                    <a:p>
                      <a:pPr algn="l" fontAlgn="base">
                        <a:lnSpc>
                          <a:spcPct val="150000"/>
                        </a:lnSpc>
                      </a:pPr>
                      <a:r>
                        <a:rPr lang="en-US" sz="1200" b="1">
                          <a:effectLst/>
                          <a:cs typeface="+mj-cs"/>
                        </a:rPr>
                        <a:t>4</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correct image and choose type and architecture </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Image will appear on screen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397737487"/>
                  </a:ext>
                </a:extLst>
              </a:tr>
              <a:tr h="632389">
                <a:tc>
                  <a:txBody>
                    <a:bodyPr/>
                    <a:lstStyle/>
                    <a:p>
                      <a:pPr algn="l" fontAlgn="base">
                        <a:lnSpc>
                          <a:spcPct val="150000"/>
                        </a:lnSpc>
                      </a:pPr>
                      <a:r>
                        <a:rPr lang="en-US" sz="1200" b="1">
                          <a:effectLst/>
                          <a:cs typeface="+mj-cs"/>
                        </a:rPr>
                        <a:t>5</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 to submit image without choosing architecture </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a:t>
                      </a:r>
                      <a:br>
                        <a:rPr lang="en-US" sz="1200" b="1">
                          <a:effectLst/>
                          <a:cs typeface="+mj-cs"/>
                        </a:rPr>
                      </a:br>
                      <a:r>
                        <a:rPr lang="en-US" sz="1200" b="1">
                          <a:effectLst/>
                          <a:cs typeface="+mj-cs"/>
                        </a:rPr>
                        <a:t>please choose architecture</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260293656"/>
                  </a:ext>
                </a:extLst>
              </a:tr>
              <a:tr h="516013">
                <a:tc>
                  <a:txBody>
                    <a:bodyPr/>
                    <a:lstStyle/>
                    <a:p>
                      <a:pPr algn="l" fontAlgn="base">
                        <a:lnSpc>
                          <a:spcPct val="150000"/>
                        </a:lnSpc>
                      </a:pPr>
                      <a:r>
                        <a:rPr lang="en-US" sz="1200" b="1">
                          <a:effectLst/>
                          <a:cs typeface="+mj-cs"/>
                        </a:rPr>
                        <a:t>6</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 to submit with correct image and chosen type and architecture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Result message will appear on screen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746144779"/>
                  </a:ext>
                </a:extLst>
              </a:tr>
              <a:tr h="632389">
                <a:tc>
                  <a:txBody>
                    <a:bodyPr/>
                    <a:lstStyle/>
                    <a:p>
                      <a:pPr algn="l" fontAlgn="base">
                        <a:lnSpc>
                          <a:spcPct val="150000"/>
                        </a:lnSpc>
                      </a:pPr>
                      <a:r>
                        <a:rPr lang="en-US" sz="1200" b="1">
                          <a:effectLst/>
                          <a:cs typeface="+mj-cs"/>
                        </a:rPr>
                        <a:t>7</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Load Image with low resolution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Result message with low predicted percentage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05524572"/>
                  </a:ext>
                </a:extLst>
              </a:tr>
              <a:tr h="788662">
                <a:tc>
                  <a:txBody>
                    <a:bodyPr/>
                    <a:lstStyle/>
                    <a:p>
                      <a:pPr algn="l" fontAlgn="base">
                        <a:lnSpc>
                          <a:spcPct val="150000"/>
                        </a:lnSpc>
                      </a:pPr>
                      <a:r>
                        <a:rPr lang="en-US" sz="1200" b="1">
                          <a:effectLst/>
                          <a:cs typeface="+mj-cs"/>
                        </a:rPr>
                        <a:t>8</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Issue with loading the Image</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 </a:t>
                      </a:r>
                    </a:p>
                    <a:p>
                      <a:pPr algn="l" fontAlgn="base">
                        <a:lnSpc>
                          <a:spcPct val="150000"/>
                        </a:lnSpc>
                      </a:pPr>
                      <a:r>
                        <a:rPr lang="en-US" sz="1200" b="1">
                          <a:effectLst/>
                          <a:cs typeface="+mj-cs"/>
                        </a:rPr>
                        <a:t>Can't load image,</a:t>
                      </a:r>
                    </a:p>
                    <a:p>
                      <a:pPr algn="l" fontAlgn="base">
                        <a:lnSpc>
                          <a:spcPct val="150000"/>
                        </a:lnSpc>
                      </a:pPr>
                      <a:r>
                        <a:rPr lang="en-US" sz="1200" b="1">
                          <a:effectLst/>
                          <a:cs typeface="+mj-cs"/>
                        </a:rPr>
                        <a:t>please try again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644751861"/>
                  </a:ext>
                </a:extLst>
              </a:tr>
              <a:tr h="632389">
                <a:tc>
                  <a:txBody>
                    <a:bodyPr/>
                    <a:lstStyle/>
                    <a:p>
                      <a:pPr algn="l" fontAlgn="base">
                        <a:lnSpc>
                          <a:spcPct val="150000"/>
                        </a:lnSpc>
                      </a:pPr>
                      <a:r>
                        <a:rPr lang="en-US" sz="1200" b="1">
                          <a:effectLst/>
                          <a:cs typeface="+mj-cs"/>
                        </a:rPr>
                        <a:t>9</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Low predict percentage (96%&lt;)</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Warning message:</a:t>
                      </a:r>
                    </a:p>
                    <a:p>
                      <a:pPr algn="l" fontAlgn="base">
                        <a:lnSpc>
                          <a:spcPct val="150000"/>
                        </a:lnSpc>
                      </a:pPr>
                      <a:r>
                        <a:rPr lang="en-US" sz="1200" b="1" dirty="0">
                          <a:effectLst/>
                          <a:cs typeface="+mj-cs"/>
                        </a:rPr>
                        <a:t>Predicted result is not accurate.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499168863"/>
                  </a:ext>
                </a:extLst>
              </a:tr>
            </a:tbl>
          </a:graphicData>
        </a:graphic>
      </p:graphicFrame>
      <p:sp>
        <p:nvSpPr>
          <p:cNvPr id="3" name="מציין מיקום של מספר שקופית 2">
            <a:extLst>
              <a:ext uri="{FF2B5EF4-FFF2-40B4-BE49-F238E27FC236}">
                <a16:creationId xmlns:a16="http://schemas.microsoft.com/office/drawing/2014/main" id="{CE6367C6-23A1-1A3D-120F-7B14900E4B6B}"/>
              </a:ext>
            </a:extLst>
          </p:cNvPr>
          <p:cNvSpPr>
            <a:spLocks noGrp="1"/>
          </p:cNvSpPr>
          <p:nvPr>
            <p:ph type="sldNum" sz="quarter" idx="12"/>
          </p:nvPr>
        </p:nvSpPr>
        <p:spPr/>
        <p:txBody>
          <a:bodyPr/>
          <a:lstStyle/>
          <a:p>
            <a:fld id="{FEDBE076-7370-4F39-B8CE-D2BB33626AF3}" type="slidenum">
              <a:rPr lang="he-IL" smtClean="0"/>
              <a:t>19</a:t>
            </a:fld>
            <a:endParaRPr lang="he-IL"/>
          </a:p>
        </p:txBody>
      </p:sp>
    </p:spTree>
    <p:extLst>
      <p:ext uri="{BB962C8B-B14F-4D97-AF65-F5344CB8AC3E}">
        <p14:creationId xmlns:p14="http://schemas.microsoft.com/office/powerpoint/2010/main" val="387443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565322"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Table of Contents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184266" y="1488613"/>
            <a:ext cx="9192321" cy="4901455"/>
          </a:xfrm>
        </p:spPr>
        <p:txBody>
          <a:bodyPr>
            <a:normAutofit fontScale="92500" lnSpcReduction="20000"/>
          </a:bodyPr>
          <a:lstStyle/>
          <a:p>
            <a:pPr algn="l" rtl="0"/>
            <a:r>
              <a:rPr lang="en-US" sz="1800" dirty="0">
                <a:latin typeface="Arial" panose="020B0604020202020204" pitchFamily="34" charset="0"/>
                <a:cs typeface="Arial" panose="020B0604020202020204" pitchFamily="34" charset="0"/>
              </a:rPr>
              <a:t>Introduction</a:t>
            </a:r>
          </a:p>
          <a:p>
            <a:pPr algn="l" rtl="0"/>
            <a:r>
              <a:rPr lang="en-US" sz="1800" dirty="0">
                <a:latin typeface="Arial" panose="020B0604020202020204" pitchFamily="34" charset="0"/>
                <a:cs typeface="Arial" panose="020B0604020202020204" pitchFamily="34" charset="0"/>
              </a:rPr>
              <a:t>Breast cancer as of today</a:t>
            </a:r>
          </a:p>
          <a:p>
            <a:pPr algn="l" rtl="0"/>
            <a:r>
              <a:rPr lang="en-US" sz="1800" dirty="0">
                <a:latin typeface="Arial" panose="020B0604020202020204" pitchFamily="34" charset="0"/>
                <a:cs typeface="Arial" panose="020B0604020202020204" pitchFamily="34" charset="0"/>
                <a:sym typeface="Arial"/>
              </a:rPr>
              <a:t>Motivation</a:t>
            </a:r>
          </a:p>
          <a:p>
            <a:pPr algn="l" rtl="0"/>
            <a:r>
              <a:rPr lang="en-US" sz="1800" dirty="0">
                <a:latin typeface="Arial" panose="020B0604020202020204" pitchFamily="34" charset="0"/>
                <a:cs typeface="Arial" panose="020B0604020202020204" pitchFamily="34" charset="0"/>
                <a:sym typeface="Arial"/>
              </a:rPr>
              <a:t>Approach to solution</a:t>
            </a:r>
          </a:p>
          <a:p>
            <a:pPr algn="l" rtl="0"/>
            <a:r>
              <a:rPr lang="en-US" sz="1800" dirty="0">
                <a:latin typeface="Arial" panose="020B0604020202020204" pitchFamily="34" charset="0"/>
                <a:cs typeface="Arial" panose="020B0604020202020204" pitchFamily="34" charset="0"/>
              </a:rPr>
              <a:t>CNN</a:t>
            </a:r>
          </a:p>
          <a:p>
            <a:pPr algn="l" rtl="0"/>
            <a:r>
              <a:rPr lang="en-US" sz="1800" dirty="0">
                <a:latin typeface="Arial" panose="020B0604020202020204" pitchFamily="34" charset="0"/>
                <a:cs typeface="Arial" panose="020B0604020202020204" pitchFamily="34" charset="0"/>
              </a:rPr>
              <a:t>DenseNet</a:t>
            </a:r>
            <a:endParaRPr lang="en-US" dirty="0">
              <a:latin typeface="Arial" panose="020B0604020202020204" pitchFamily="34" charset="0"/>
              <a:cs typeface="Arial" panose="020B0604020202020204" pitchFamily="34" charset="0"/>
            </a:endParaRPr>
          </a:p>
          <a:p>
            <a:pPr algn="l" rtl="0"/>
            <a:r>
              <a:rPr lang="en-US" sz="1800" dirty="0">
                <a:latin typeface="Arial" panose="020B0604020202020204" pitchFamily="34" charset="0"/>
                <a:cs typeface="Arial" panose="020B0604020202020204" pitchFamily="34" charset="0"/>
              </a:rPr>
              <a:t>Inception V4</a:t>
            </a:r>
          </a:p>
          <a:p>
            <a:pPr algn="l" rtl="0"/>
            <a:r>
              <a:rPr lang="en-US" sz="1800" dirty="0">
                <a:latin typeface="Arial" panose="020B0604020202020204" pitchFamily="34" charset="0"/>
                <a:cs typeface="Arial" panose="020B0604020202020204" pitchFamily="34" charset="0"/>
              </a:rPr>
              <a:t>Datasets: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Breakhis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RSNA </a:t>
            </a:r>
          </a:p>
          <a:p>
            <a:pPr algn="l" rtl="0"/>
            <a:r>
              <a:rPr lang="en-US" sz="1800" dirty="0">
                <a:latin typeface="Arial" panose="020B0604020202020204" pitchFamily="34" charset="0"/>
                <a:cs typeface="Arial" panose="020B0604020202020204" pitchFamily="34" charset="0"/>
              </a:rPr>
              <a:t>Researched hyperparameters</a:t>
            </a:r>
          </a:p>
          <a:p>
            <a:pPr algn="l" rtl="0"/>
            <a:r>
              <a:rPr lang="en-US" sz="1800" dirty="0">
                <a:latin typeface="Arial" panose="020B0604020202020204" pitchFamily="34" charset="0"/>
                <a:cs typeface="Arial" panose="020B0604020202020204" pitchFamily="34" charset="0"/>
              </a:rPr>
              <a:t>Diagrams</a:t>
            </a:r>
          </a:p>
          <a:p>
            <a:pPr algn="l" rtl="0"/>
            <a:r>
              <a:rPr lang="en-US" sz="1800" dirty="0">
                <a:latin typeface="Arial" panose="020B0604020202020204" pitchFamily="34" charset="0"/>
                <a:cs typeface="Arial" panose="020B0604020202020204" pitchFamily="34" charset="0"/>
              </a:rPr>
              <a:t>GUI</a:t>
            </a:r>
          </a:p>
          <a:p>
            <a:pPr algn="l" rtl="0"/>
            <a:r>
              <a:rPr lang="en-US" sz="1800" dirty="0">
                <a:latin typeface="Arial" panose="020B0604020202020204" pitchFamily="34" charset="0"/>
                <a:cs typeface="Arial" panose="020B0604020202020204" pitchFamily="34" charset="0"/>
              </a:rPr>
              <a:t>Evaluation</a:t>
            </a:r>
            <a:br>
              <a:rPr lang="en-US" sz="1800" b="1" dirty="0">
                <a:latin typeface="Arial" panose="020B0604020202020204" pitchFamily="34" charset="0"/>
                <a:cs typeface="Arial" panose="020B0604020202020204" pitchFamily="34" charset="0"/>
              </a:rPr>
            </a:br>
            <a:br>
              <a:rPr lang="en-US" sz="1800" b="1" dirty="0">
                <a:latin typeface="Arial" panose="020B0604020202020204" pitchFamily="34" charset="0"/>
                <a:cs typeface="Arial" panose="020B0604020202020204" pitchFamily="34" charset="0"/>
              </a:rPr>
            </a:br>
            <a:endParaRPr lang="en-US" sz="1800" b="1" dirty="0">
              <a:latin typeface="Arial" panose="020B0604020202020204" pitchFamily="34" charset="0"/>
              <a:cs typeface="Arial" panose="020B0604020202020204" pitchFamily="34" charset="0"/>
            </a:endParaRPr>
          </a:p>
          <a:p>
            <a:pPr algn="l" rtl="0">
              <a:buFont typeface="+mj-lt"/>
              <a:buAutoNum type="arabicPeriod"/>
            </a:pPr>
            <a:endParaRPr lang="he-IL" dirty="0"/>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של מספר שקופית 3">
            <a:extLst>
              <a:ext uri="{FF2B5EF4-FFF2-40B4-BE49-F238E27FC236}">
                <a16:creationId xmlns:a16="http://schemas.microsoft.com/office/drawing/2014/main" id="{1111F4F2-978B-3B8C-AE09-1817A0213EB9}"/>
              </a:ext>
            </a:extLst>
          </p:cNvPr>
          <p:cNvSpPr>
            <a:spLocks noGrp="1"/>
          </p:cNvSpPr>
          <p:nvPr>
            <p:ph type="sldNum" sz="quarter" idx="12"/>
          </p:nvPr>
        </p:nvSpPr>
        <p:spPr>
          <a:xfrm>
            <a:off x="10718258" y="6104711"/>
            <a:ext cx="683339" cy="365125"/>
          </a:xfrm>
        </p:spPr>
        <p:txBody>
          <a:bodyPr/>
          <a:lstStyle/>
          <a:p>
            <a:fld id="{FEDBE076-7370-4F39-B8CE-D2BB33626AF3}" type="slidenum">
              <a:rPr lang="he-IL" smtClean="0"/>
              <a:t>2</a:t>
            </a:fld>
            <a:endParaRPr lang="he-IL" dirty="0"/>
          </a:p>
        </p:txBody>
      </p:sp>
    </p:spTree>
    <p:extLst>
      <p:ext uri="{BB962C8B-B14F-4D97-AF65-F5344CB8AC3E}">
        <p14:creationId xmlns:p14="http://schemas.microsoft.com/office/powerpoint/2010/main" val="226926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26308" y="419894"/>
            <a:ext cx="8596668" cy="1738689"/>
          </a:xfrm>
        </p:spPr>
        <p:txBody>
          <a:bodyPr>
            <a:normAutofit fontScale="90000"/>
          </a:bodyPr>
          <a:lstStyle/>
          <a:p>
            <a:pPr algn="ctr" rtl="0"/>
            <a:r>
              <a:rPr lang="en-US" sz="4000" dirty="0">
                <a:latin typeface="Arial" panose="020B0604020202020204" pitchFamily="34" charset="0"/>
                <a:cs typeface="Arial" panose="020B0604020202020204" pitchFamily="34" charset="0"/>
              </a:rPr>
              <a:t>breast cancer cells classification using CNN on histopathology and mammography imaging </a:t>
            </a:r>
            <a:r>
              <a:rPr lang="en-US" sz="4000" b="1"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Introduction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2158583"/>
            <a:ext cx="9819603" cy="4365738"/>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Breast cancer is the second most diagnosed cancer worldwide. </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Breast cancer occurs in four main types: normal, benign, in-situ carcinoma and invasive carcinoma.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None/>
            </a:pPr>
            <a:r>
              <a:rPr lang="en-US" sz="2000" dirty="0">
                <a:solidFill>
                  <a:schemeClr val="tx1"/>
                </a:solidFill>
                <a:latin typeface="Arial" panose="020B0604020202020204" pitchFamily="34" charset="0"/>
                <a:cs typeface="Arial" panose="020B0604020202020204" pitchFamily="34" charset="0"/>
              </a:rPr>
              <a:t>Breast cancer can be diagnosed using several approaches, two of them:</a:t>
            </a:r>
          </a:p>
          <a:p>
            <a:pPr marL="0" indent="0" algn="l" rtl="0">
              <a:buNone/>
            </a:pPr>
            <a:r>
              <a:rPr lang="en-US" sz="2000" dirty="0">
                <a:solidFill>
                  <a:schemeClr val="tx1"/>
                </a:solidFill>
                <a:latin typeface="Arial" panose="020B0604020202020204" pitchFamily="34" charset="0"/>
                <a:cs typeface="Arial" panose="020B0604020202020204" pitchFamily="34" charset="0"/>
              </a:rPr>
              <a:t>Histopathology images, which are microscopic images of breast tissue that are extremely useful in early treatment of the cancer.                                                                                                               </a:t>
            </a:r>
          </a:p>
          <a:p>
            <a:pPr marL="0" indent="0" algn="l" rtl="0">
              <a:buNone/>
            </a:pPr>
            <a:r>
              <a:rPr lang="en-US" sz="2000" dirty="0">
                <a:solidFill>
                  <a:schemeClr val="tx1"/>
                </a:solidFill>
                <a:latin typeface="Arial" panose="020B0604020202020204" pitchFamily="34" charset="0"/>
                <a:cs typeface="Arial" panose="020B0604020202020204" pitchFamily="34" charset="0"/>
              </a:rPr>
              <a:t>Mammography which is specialized medical imaging that uses a low-dose x-ray system to see inside the breasts. A mammography exam, called a mammogram, aids in the early detection and diagnosis of breast diseases in women.</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של מספר שקופית 3">
            <a:extLst>
              <a:ext uri="{FF2B5EF4-FFF2-40B4-BE49-F238E27FC236}">
                <a16:creationId xmlns:a16="http://schemas.microsoft.com/office/drawing/2014/main" id="{AFDCCE6E-A6BA-2CA4-BC3B-FC5D2EA3240F}"/>
              </a:ext>
            </a:extLst>
          </p:cNvPr>
          <p:cNvSpPr>
            <a:spLocks noGrp="1"/>
          </p:cNvSpPr>
          <p:nvPr>
            <p:ph type="sldNum" sz="quarter" idx="12"/>
          </p:nvPr>
        </p:nvSpPr>
        <p:spPr/>
        <p:txBody>
          <a:bodyPr/>
          <a:lstStyle/>
          <a:p>
            <a:fld id="{FEDBE076-7370-4F39-B8CE-D2BB33626AF3}" type="slidenum">
              <a:rPr lang="he-IL" smtClean="0"/>
              <a:t>3</a:t>
            </a:fld>
            <a:endParaRPr lang="he-IL" dirty="0"/>
          </a:p>
        </p:txBody>
      </p:sp>
    </p:spTree>
    <p:extLst>
      <p:ext uri="{BB962C8B-B14F-4D97-AF65-F5344CB8AC3E}">
        <p14:creationId xmlns:p14="http://schemas.microsoft.com/office/powerpoint/2010/main" val="175279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55474"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Breast cancer as of today</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421238" y="1728888"/>
            <a:ext cx="9529828" cy="4311045"/>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In 2022, an estimated 287,500 new cases of invasive breast cancer will be diagnosed in women in the U.S. as well as 51,400 new cases of non-invasive (in situ) breast cancer.                                                                                                 </a:t>
            </a:r>
          </a:p>
          <a:p>
            <a:pPr marL="0" indent="0" algn="l" rtl="0">
              <a:buNone/>
            </a:pPr>
            <a:r>
              <a:rPr lang="en-US" sz="2000" dirty="0">
                <a:solidFill>
                  <a:schemeClr val="tx1"/>
                </a:solidFill>
                <a:latin typeface="Arial" panose="020B0604020202020204" pitchFamily="34" charset="0"/>
                <a:cs typeface="Arial" panose="020B0604020202020204" pitchFamily="34" charset="0"/>
              </a:rPr>
              <a:t>65% of breast cancer cases are diagnosed at a localized stage, for which the 5-year relative survival rate is 99%. </a:t>
            </a:r>
          </a:p>
          <a:p>
            <a:pPr marL="0" indent="0" algn="l" rtl="0">
              <a:buNone/>
            </a:pPr>
            <a:r>
              <a:rPr lang="en-US" sz="2000" dirty="0">
                <a:solidFill>
                  <a:schemeClr val="tx1"/>
                </a:solidFill>
                <a:latin typeface="Arial" panose="020B0604020202020204" pitchFamily="34" charset="0"/>
                <a:cs typeface="Arial" panose="020B0604020202020204" pitchFamily="34" charset="0"/>
              </a:rPr>
              <a:t>Breast cancer is the most common cancer in American women, except for skin cancers. It is estimated that in 2022, approximately 30% of all new women cancer diagnoses will be breast cancer.</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של מספר שקופית 3">
            <a:extLst>
              <a:ext uri="{FF2B5EF4-FFF2-40B4-BE49-F238E27FC236}">
                <a16:creationId xmlns:a16="http://schemas.microsoft.com/office/drawing/2014/main" id="{8D9E82CB-676E-6F4A-374E-6FD2F99B4D34}"/>
              </a:ext>
            </a:extLst>
          </p:cNvPr>
          <p:cNvSpPr>
            <a:spLocks noGrp="1"/>
          </p:cNvSpPr>
          <p:nvPr>
            <p:ph type="sldNum" sz="quarter" idx="12"/>
          </p:nvPr>
        </p:nvSpPr>
        <p:spPr/>
        <p:txBody>
          <a:bodyPr/>
          <a:lstStyle/>
          <a:p>
            <a:fld id="{FEDBE076-7370-4F39-B8CE-D2BB33626AF3}" type="slidenum">
              <a:rPr lang="he-IL" smtClean="0"/>
              <a:t>4</a:t>
            </a:fld>
            <a:endParaRPr lang="he-IL"/>
          </a:p>
        </p:txBody>
      </p:sp>
    </p:spTree>
    <p:extLst>
      <p:ext uri="{BB962C8B-B14F-4D97-AF65-F5344CB8AC3E}">
        <p14:creationId xmlns:p14="http://schemas.microsoft.com/office/powerpoint/2010/main" val="380976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Motivation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41042" y="1313645"/>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are places and countries where there is shortage of specialist doctors, and patients cannot get results of test to find whether they have breast cancer quickly enough which can worsen survivability rates for them.</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Early detection using automated classification tool can bring about these aspects:</a:t>
            </a:r>
            <a:endParaRPr lang="en-US" sz="20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earlier detection can drastically improv the patient's survival chances.</a:t>
            </a: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waiting time for a diagnosis will be reduced and patient can get treatment earlier.</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ea typeface="Calibri" panose="020F0502020204030204" pitchFamily="34" charset="0"/>
                <a:cs typeface="Arial" panose="020B0604020202020204" pitchFamily="34" charset="0"/>
              </a:rPr>
              <a:t>When there is lack of specialist doctors, these tools can help serve as secondary opinions </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SzPct val="140000"/>
              <a:buNone/>
            </a:pP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endParaRPr>
          </a:p>
          <a:p>
            <a:pPr marL="0" indent="0" algn="l" rtl="0">
              <a:buNone/>
            </a:pPr>
            <a:endParaRPr lang="he-IL" sz="2000"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של מספר שקופית 3">
            <a:extLst>
              <a:ext uri="{FF2B5EF4-FFF2-40B4-BE49-F238E27FC236}">
                <a16:creationId xmlns:a16="http://schemas.microsoft.com/office/drawing/2014/main" id="{9C6A3207-8A58-C213-6C05-1B7FF9002C4C}"/>
              </a:ext>
            </a:extLst>
          </p:cNvPr>
          <p:cNvSpPr>
            <a:spLocks noGrp="1"/>
          </p:cNvSpPr>
          <p:nvPr>
            <p:ph type="sldNum" sz="quarter" idx="12"/>
          </p:nvPr>
        </p:nvSpPr>
        <p:spPr/>
        <p:txBody>
          <a:bodyPr/>
          <a:lstStyle/>
          <a:p>
            <a:fld id="{FEDBE076-7370-4F39-B8CE-D2BB33626AF3}" type="slidenum">
              <a:rPr lang="he-IL" smtClean="0"/>
              <a:t>5</a:t>
            </a:fld>
            <a:endParaRPr lang="he-IL"/>
          </a:p>
        </p:txBody>
      </p:sp>
    </p:spTree>
    <p:extLst>
      <p:ext uri="{BB962C8B-B14F-4D97-AF65-F5344CB8AC3E}">
        <p14:creationId xmlns:p14="http://schemas.microsoft.com/office/powerpoint/2010/main" val="36002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Approach to solution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41042" y="1313645"/>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we expect to build a system that classify if a patient has breast cancer based on mammography and histopathological imaging with higher accuracy than the automatic classifications of today.</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places where there is shortage of specialist doctors, our system classify both on  mammography and histopathology as at risk for cancer, and the patient will be considered more urgent for diagnose of a specialist doctor.</a:t>
            </a:r>
          </a:p>
          <a:p>
            <a:pPr marL="0" indent="0" algn="l" rtl="0">
              <a:buNone/>
            </a:pP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We will use the BreakHis (Histopathology) and RSNA Screening mammography dataset to research 2 CNN architectures (DenseNet, Inception V4) while testing different hyperparameters to maximize our accuracy of breast cancer detection.</a:t>
            </a:r>
          </a:p>
          <a:p>
            <a:pPr marL="0" indent="0" algn="l" rtl="0">
              <a:buNone/>
            </a:pPr>
            <a:endParaRPr lang="en-US" sz="2000" dirty="0">
              <a:solidFill>
                <a:schemeClr val="tx1"/>
              </a:solidFill>
              <a:effectLst/>
              <a:latin typeface="Arial" panose="020B0604020202020204" pitchFamily="34" charset="0"/>
              <a:ea typeface="Calibri" panose="020F0502020204030204" pitchFamily="34" charset="0"/>
            </a:endParaRPr>
          </a:p>
          <a:p>
            <a:pPr marL="0" indent="0" algn="l" rtl="0">
              <a:buNone/>
            </a:pPr>
            <a:endParaRPr lang="he-IL" sz="2000"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של מספר שקופית 3">
            <a:extLst>
              <a:ext uri="{FF2B5EF4-FFF2-40B4-BE49-F238E27FC236}">
                <a16:creationId xmlns:a16="http://schemas.microsoft.com/office/drawing/2014/main" id="{AF35EA09-7CA3-0502-7FAC-B2CB501F69FE}"/>
              </a:ext>
            </a:extLst>
          </p:cNvPr>
          <p:cNvSpPr>
            <a:spLocks noGrp="1"/>
          </p:cNvSpPr>
          <p:nvPr>
            <p:ph type="sldNum" sz="quarter" idx="12"/>
          </p:nvPr>
        </p:nvSpPr>
        <p:spPr/>
        <p:txBody>
          <a:bodyPr/>
          <a:lstStyle/>
          <a:p>
            <a:fld id="{FEDBE076-7370-4F39-B8CE-D2BB33626AF3}" type="slidenum">
              <a:rPr lang="he-IL" smtClean="0"/>
              <a:t>6</a:t>
            </a:fld>
            <a:endParaRPr lang="he-IL"/>
          </a:p>
        </p:txBody>
      </p:sp>
    </p:spTree>
    <p:extLst>
      <p:ext uri="{BB962C8B-B14F-4D97-AF65-F5344CB8AC3E}">
        <p14:creationId xmlns:p14="http://schemas.microsoft.com/office/powerpoint/2010/main" val="237784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CNN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49788" y="1326524"/>
            <a:ext cx="9954831" cy="5215943"/>
          </a:xfrm>
        </p:spPr>
        <p:txBody>
          <a:bodyPr>
            <a:norm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Convolutional neural networks are a specialized type of artificial neural networks that use a mathematical operation called convolution. </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None/>
            </a:pPr>
            <a:r>
              <a:rPr lang="en-US" sz="2000" b="1" dirty="0">
                <a:solidFill>
                  <a:schemeClr val="tx1"/>
                </a:solidFill>
                <a:latin typeface="Arial" panose="020B0604020202020204" pitchFamily="34" charset="0"/>
                <a:cs typeface="Arial" panose="020B0604020202020204" pitchFamily="34" charset="0"/>
              </a:rPr>
              <a:t>There are usually 3 types of layers  in CNNs:</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convolution layer -  Its purpose is to extract features from the image.</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applying a filter on an input, passing the result to the next layer (feature maps).</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pooling layers – Pooling layers reduce the dimensions of data by combining the outputs of neuron clusters at one layer into a single neuron in the next layer.?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fully connected layer - maps the extracted features into final output, They come as the last layers after convolution and pooling and these layers take the output of previous layers to classify the output.?</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של מספר שקופית 3">
            <a:extLst>
              <a:ext uri="{FF2B5EF4-FFF2-40B4-BE49-F238E27FC236}">
                <a16:creationId xmlns:a16="http://schemas.microsoft.com/office/drawing/2014/main" id="{A0EC45EB-20C2-6E50-424E-A274AF846BDF}"/>
              </a:ext>
            </a:extLst>
          </p:cNvPr>
          <p:cNvSpPr>
            <a:spLocks noGrp="1"/>
          </p:cNvSpPr>
          <p:nvPr>
            <p:ph type="sldNum" sz="quarter" idx="12"/>
          </p:nvPr>
        </p:nvSpPr>
        <p:spPr/>
        <p:txBody>
          <a:bodyPr/>
          <a:lstStyle/>
          <a:p>
            <a:fld id="{FEDBE076-7370-4F39-B8CE-D2BB33626AF3}" type="slidenum">
              <a:rPr lang="he-IL" smtClean="0"/>
              <a:t>7</a:t>
            </a:fld>
            <a:endParaRPr lang="he-IL"/>
          </a:p>
        </p:txBody>
      </p:sp>
    </p:spTree>
    <p:extLst>
      <p:ext uri="{BB962C8B-B14F-4D97-AF65-F5344CB8AC3E}">
        <p14:creationId xmlns:p14="http://schemas.microsoft.com/office/powerpoint/2010/main" val="306053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DenseNet</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02558" y="1529366"/>
            <a:ext cx="10180748" cy="5396248"/>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The problems arise with CNNs when they go deeper. This is because the path for information from the input layer until the output layer (and for the gradient in the opposite direction) becomes so big, that they can get vanished before reaching the other side and here is where the DenseNet have the edge and overcome this problem.                                                                                                            DenseNet is a type of convolutional neural network (CNN) that utilizes dense connections between layers, through Dense Blocks, where we connect all layers (with matching feature-map sizes) directly with each other in order to preserve the feed-forward nature, each layer obtains additional inputs from all preceding layers and passes on its own feature-maps to all subsequent layers. In order to gain maximum information and gradient flow, so each layer has direct access to the gradients from the loss. these connections patterns will decrease the vanishing of the gradient.                                      </a:t>
            </a:r>
            <a:r>
              <a:rPr lang="en-US" sz="2000" u="sng" dirty="0">
                <a:solidFill>
                  <a:schemeClr val="tx1"/>
                </a:solidFill>
                <a:latin typeface="Arial" panose="020B0604020202020204" pitchFamily="34" charset="0"/>
                <a:cs typeface="Arial" panose="020B0604020202020204" pitchFamily="34" charset="0"/>
              </a:rPr>
              <a:t>In short: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is a CNN that can get much deeper than other CNN's without decreasing its accuracy.</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של מספר שקופית 3">
            <a:extLst>
              <a:ext uri="{FF2B5EF4-FFF2-40B4-BE49-F238E27FC236}">
                <a16:creationId xmlns:a16="http://schemas.microsoft.com/office/drawing/2014/main" id="{E08D9FF5-3076-5FBA-B169-E2E181138E7A}"/>
              </a:ext>
            </a:extLst>
          </p:cNvPr>
          <p:cNvSpPr>
            <a:spLocks noGrp="1"/>
          </p:cNvSpPr>
          <p:nvPr>
            <p:ph type="sldNum" sz="quarter" idx="12"/>
          </p:nvPr>
        </p:nvSpPr>
        <p:spPr/>
        <p:txBody>
          <a:bodyPr/>
          <a:lstStyle/>
          <a:p>
            <a:fld id="{FEDBE076-7370-4F39-B8CE-D2BB33626AF3}" type="slidenum">
              <a:rPr lang="he-IL" smtClean="0"/>
              <a:t>8</a:t>
            </a:fld>
            <a:endParaRPr lang="he-IL"/>
          </a:p>
        </p:txBody>
      </p:sp>
    </p:spTree>
    <p:extLst>
      <p:ext uri="{BB962C8B-B14F-4D97-AF65-F5344CB8AC3E}">
        <p14:creationId xmlns:p14="http://schemas.microsoft.com/office/powerpoint/2010/main" val="374154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49958D58-9181-D98A-A0F1-7C2BD705D196}"/>
              </a:ext>
            </a:extLst>
          </p:cNvPr>
          <p:cNvPicPr>
            <a:picLocks noGrp="1" noChangeAspect="1"/>
          </p:cNvPicPr>
          <p:nvPr>
            <p:ph idx="1"/>
          </p:nvPr>
        </p:nvPicPr>
        <p:blipFill>
          <a:blip r:embed="rId2"/>
          <a:stretch>
            <a:fillRect/>
          </a:stretch>
        </p:blipFill>
        <p:spPr>
          <a:xfrm>
            <a:off x="989604" y="4743635"/>
            <a:ext cx="10420909" cy="1383929"/>
          </a:xfrm>
        </p:spPr>
      </p:pic>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175351" y="589208"/>
            <a:ext cx="10273124" cy="4154427"/>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err="1">
                <a:solidFill>
                  <a:schemeClr val="accent5"/>
                </a:solidFill>
                <a:latin typeface="Arial" panose="020B0604020202020204" pitchFamily="34" charset="0"/>
                <a:cs typeface="Arial" panose="020B0604020202020204" pitchFamily="34" charset="0"/>
              </a:rPr>
              <a:t>DenseNets</a:t>
            </a:r>
            <a:r>
              <a:rPr lang="en-US" sz="2000" dirty="0">
                <a:solidFill>
                  <a:schemeClr val="accent5"/>
                </a:solidFill>
                <a:latin typeface="Arial" panose="020B0604020202020204" pitchFamily="34" charset="0"/>
                <a:cs typeface="Arial" panose="020B0604020202020204" pitchFamily="34" charset="0"/>
              </a:rPr>
              <a:t> are composed from Dense Blocks, the dimensions of the feature maps remains the same within a block, but the number of filters changes between them.</a:t>
            </a:r>
          </a:p>
          <a:p>
            <a:pPr marL="0" indent="0" algn="l" rtl="0">
              <a:buFont typeface="Wingdings 3" charset="2"/>
              <a:buNone/>
            </a:pPr>
            <a:r>
              <a:rPr lang="en-US" sz="2000" dirty="0">
                <a:solidFill>
                  <a:schemeClr val="accent5"/>
                </a:solidFill>
                <a:latin typeface="Arial" panose="020B0604020202020204" pitchFamily="34" charset="0"/>
                <a:cs typeface="Arial" panose="020B0604020202020204" pitchFamily="34" charset="0"/>
              </a:rPr>
              <a:t> The L </a:t>
            </a:r>
            <a:r>
              <a:rPr lang="en-US" sz="2000" dirty="0" err="1">
                <a:solidFill>
                  <a:schemeClr val="accent5"/>
                </a:solidFill>
                <a:latin typeface="Arial" panose="020B0604020202020204" pitchFamily="34" charset="0"/>
                <a:cs typeface="Arial" panose="020B0604020202020204" pitchFamily="34" charset="0"/>
              </a:rPr>
              <a:t>th</a:t>
            </a:r>
            <a:r>
              <a:rPr lang="en-US" sz="2000" dirty="0">
                <a:solidFill>
                  <a:schemeClr val="accent5"/>
                </a:solidFill>
                <a:latin typeface="Arial" panose="020B0604020202020204" pitchFamily="34" charset="0"/>
                <a:cs typeface="Arial" panose="020B0604020202020204" pitchFamily="34" charset="0"/>
              </a:rPr>
              <a:t> layer has L inputs,  consisting of the feature-maps of all preceding convolutional blocks. Its own feature-maps are passed on to all subsequent layers.</a:t>
            </a:r>
          </a:p>
          <a:p>
            <a:pPr marL="0" indent="0" algn="l" rtl="0">
              <a:buFont typeface="Wingdings 3" charset="2"/>
              <a:buNone/>
            </a:pPr>
            <a:r>
              <a:rPr lang="en-US" sz="2000" dirty="0">
                <a:solidFill>
                  <a:schemeClr val="accent5"/>
                </a:solidFill>
                <a:latin typeface="Arial" panose="020B0604020202020204" pitchFamily="34" charset="0"/>
                <a:cs typeface="Arial" panose="020B0604020202020204" pitchFamily="34" charset="0"/>
              </a:rPr>
              <a:t>DenseNet layers are very narrow, adding only a small set of feature-maps to the “collective knowledge”.</a:t>
            </a:r>
          </a:p>
          <a:p>
            <a:pPr marL="0" indent="0" algn="l" rtl="0">
              <a:buFont typeface="Wingdings 3" charset="2"/>
              <a:buNone/>
            </a:pPr>
            <a:r>
              <a:rPr lang="en-US" sz="2000" dirty="0">
                <a:solidFill>
                  <a:schemeClr val="accent5"/>
                </a:solidFill>
                <a:latin typeface="Arial" panose="020B0604020202020204" pitchFamily="34" charset="0"/>
                <a:cs typeface="Arial" panose="020B0604020202020204" pitchFamily="34" charset="0"/>
              </a:rPr>
              <a:t>Dense connectivity pattern requires fewer parameters, as there is no need to relearn unnecessary feature-maps.</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sp>
        <p:nvSpPr>
          <p:cNvPr id="2" name="מציין מיקום של מספר שקופית 1">
            <a:extLst>
              <a:ext uri="{FF2B5EF4-FFF2-40B4-BE49-F238E27FC236}">
                <a16:creationId xmlns:a16="http://schemas.microsoft.com/office/drawing/2014/main" id="{86100EE3-4864-8A62-2A1C-D3003F65B321}"/>
              </a:ext>
            </a:extLst>
          </p:cNvPr>
          <p:cNvSpPr>
            <a:spLocks noGrp="1"/>
          </p:cNvSpPr>
          <p:nvPr>
            <p:ph type="sldNum" sz="quarter" idx="12"/>
          </p:nvPr>
        </p:nvSpPr>
        <p:spPr/>
        <p:txBody>
          <a:bodyPr/>
          <a:lstStyle/>
          <a:p>
            <a:fld id="{FEDBE076-7370-4F39-B8CE-D2BB33626AF3}" type="slidenum">
              <a:rPr lang="he-IL" smtClean="0"/>
              <a:t>9</a:t>
            </a:fld>
            <a:endParaRPr lang="he-IL"/>
          </a:p>
        </p:txBody>
      </p:sp>
    </p:spTree>
    <p:extLst>
      <p:ext uri="{BB962C8B-B14F-4D97-AF65-F5344CB8AC3E}">
        <p14:creationId xmlns:p14="http://schemas.microsoft.com/office/powerpoint/2010/main" val="4039894696"/>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2829</TotalTime>
  <Words>1660</Words>
  <Application>Microsoft Office PowerPoint</Application>
  <PresentationFormat>מסך רחב</PresentationFormat>
  <Paragraphs>135</Paragraphs>
  <Slides>19</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19</vt:i4>
      </vt:variant>
    </vt:vector>
  </HeadingPairs>
  <TitlesOfParts>
    <vt:vector size="25" baseType="lpstr">
      <vt:lpstr>Arial</vt:lpstr>
      <vt:lpstr>Calibri</vt:lpstr>
      <vt:lpstr>Roboto</vt:lpstr>
      <vt:lpstr>Trebuchet MS</vt:lpstr>
      <vt:lpstr>Wingdings 3</vt:lpstr>
      <vt:lpstr>פיאה</vt:lpstr>
      <vt:lpstr>Capstone Project Phase 1</vt:lpstr>
      <vt:lpstr>Table of Contents</vt:lpstr>
      <vt:lpstr>breast cancer cells classification using CNN on histopathology and mammography imaging - Introduction</vt:lpstr>
      <vt:lpstr>Breast cancer as of today</vt:lpstr>
      <vt:lpstr>Motivation</vt:lpstr>
      <vt:lpstr>Approach to solution</vt:lpstr>
      <vt:lpstr>CNN</vt:lpstr>
      <vt:lpstr>DenseNet</vt:lpstr>
      <vt:lpstr>מצגת של PowerPoint‏</vt:lpstr>
      <vt:lpstr>Inception V4</vt:lpstr>
      <vt:lpstr>מצגת של PowerPoint‏</vt:lpstr>
      <vt:lpstr>BreakHis</vt:lpstr>
      <vt:lpstr>BreakHis</vt:lpstr>
      <vt:lpstr>RSNA</vt:lpstr>
      <vt:lpstr>RSNA</vt:lpstr>
      <vt:lpstr>Researched hyperparameters</vt:lpstr>
      <vt:lpstr>Diagrams</vt:lpstr>
      <vt:lpstr>GUI </vt:lpstr>
      <vt:lpstr>Evaluation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Phase 1 breast cancer cells classification using CNN on histopathology and mammography imaging  supervisor: Ronen Zilber students: Shenhav Hezi, Tomer Boyanjo    </dc:title>
  <dc:creator>תומר בוינגו</dc:creator>
  <cp:lastModifiedBy>תומר בוינגו</cp:lastModifiedBy>
  <cp:revision>19</cp:revision>
  <dcterms:created xsi:type="dcterms:W3CDTF">2023-01-02T15:15:49Z</dcterms:created>
  <dcterms:modified xsi:type="dcterms:W3CDTF">2023-01-13T14:27:42Z</dcterms:modified>
</cp:coreProperties>
</file>