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72847152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72847152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72847152_0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72847152_0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6b3b794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6b3b794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6b3b794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6b3b794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a5c304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a5c304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6b3b794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6b3b794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6b3b794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6b3b794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6b3b794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6b3b794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6b3b794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6b3b794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6b3b794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6b3b794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edX MOOC Student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Learn S19 - Shenia Tung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Documentation and Program Code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Shenia/MOOC-Student-Progress-Dashboard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Koller, D., Ng, A., Do, C., Chen, Z. (2013). Retention and Intention in Massive Open Online Courses. Educause Review.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Davis, D., Chen, G., Jivet, I., Hauff, C., &amp; Houben, G. ([past]). Encouraging Metacognition &amp; Self-Regulation in MOOCs through Increased Learner Feedback. LAL@LAK.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Pursel, B.K., Zhang, L., Jablokow, K.W., Choi, G.W., &amp; Velegol, D. ([past]). Understanding MOOC students: motivations and behaviours indicative of MOOC completion. J. Comp. Assisted Learning, 32, 202-217.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Macfadyen, L., &amp; Dawson, S. (2010). Mining LMS data to develop an "early warning system" for educators: A proof of concept. Computers &amp; Education, 54, 588-599.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Wise, A.F., Speer, J., Marbouti, F., &amp; Hsiao, Y. (2013). Broadening the notion of participation in online discussions: examining patterns in learners’ online listening behaviors. Instructional Science, 41, 323-343.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Wu, S., Rizoiu, M., &amp; Xie, L. (2017). Beyond Views: Measuring and Predicting Engagement in Online Videos. ICWSM.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Bonafini, F., Chae, C., Park, E., &amp; Jablokow, K.W. (2017). How Much Does Student Engagement with Videos and Forums in a MOOC Affect Their Achievement.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bigreddot (2018, August 20). Re: How to convert a matplotlib.pyplot to a bokeh plot. Retrieved from https://stackoverflow.com/questions/44423704/how-to-convert-a-matplotlib-pyplot-to-a-bokeh-plot</a:t>
            </a:r>
            <a:endParaRPr sz="1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Stylesheet</a:t>
            </a:r>
            <a:endParaRPr sz="14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rgbClr val="CCCCCC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https://codepen.io/chriddyp/pen/bWLwgP.css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Learn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MOOC (Massive Open Online Course)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 facing 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Concept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Discipline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Unique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on progress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6369" l="4275" r="17409" t="14627"/>
          <a:stretch/>
        </p:blipFill>
        <p:spPr>
          <a:xfrm>
            <a:off x="2044575" y="2571750"/>
            <a:ext cx="46577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986225" y="4274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Figure: Davis et al.’s demonstration in their 2010 study [2],</a:t>
            </a:r>
            <a:br>
              <a:rPr i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"Encouraging Metacognition &amp; Self-Regulation in MOOCs"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</a:t>
            </a:r>
            <a:r>
              <a:rPr lang="en"/>
              <a:t>Measurement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Engagement with content, instructor,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Metrics: Video, Forum, Quizzes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4291" l="25315" r="52594" t="63360"/>
          <a:stretch/>
        </p:blipFill>
        <p:spPr>
          <a:xfrm>
            <a:off x="401325" y="2327075"/>
            <a:ext cx="2748475" cy="8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28671" l="25127" r="57222" t="62017"/>
          <a:stretch/>
        </p:blipFill>
        <p:spPr>
          <a:xfrm>
            <a:off x="617800" y="3477575"/>
            <a:ext cx="2315549" cy="68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62344" l="1212" r="55310" t="1827"/>
          <a:stretch/>
        </p:blipFill>
        <p:spPr>
          <a:xfrm>
            <a:off x="4572000" y="2163725"/>
            <a:ext cx="3511149" cy="2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Design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506425"/>
            <a:ext cx="64008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28650" y="39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014970" y="2289585"/>
            <a:ext cx="643500" cy="39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8"/>
          <p:cNvGrpSpPr/>
          <p:nvPr/>
        </p:nvGrpSpPr>
        <p:grpSpPr>
          <a:xfrm>
            <a:off x="342524" y="1802723"/>
            <a:ext cx="1900314" cy="2204756"/>
            <a:chOff x="571536" y="1792680"/>
            <a:chExt cx="1755000" cy="2062447"/>
          </a:xfrm>
        </p:grpSpPr>
        <p:sp>
          <p:nvSpPr>
            <p:cNvPr id="93" name="Google Shape;93;p18"/>
            <p:cNvSpPr/>
            <p:nvPr/>
          </p:nvSpPr>
          <p:spPr>
            <a:xfrm>
              <a:off x="976043" y="1792680"/>
              <a:ext cx="981000" cy="9726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94" name="Google Shape;94;p18"/>
            <p:cNvSpPr txBox="1"/>
            <p:nvPr/>
          </p:nvSpPr>
          <p:spPr>
            <a:xfrm>
              <a:off x="997092" y="2118477"/>
              <a:ext cx="903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b="1" sz="1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594488" y="3017333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Google BigQuery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Edx Course Forum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8"/>
          <p:cNvSpPr/>
          <p:nvPr/>
        </p:nvSpPr>
        <p:spPr>
          <a:xfrm>
            <a:off x="4148570" y="2289585"/>
            <a:ext cx="643500" cy="39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282170" y="2289585"/>
            <a:ext cx="643500" cy="393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8"/>
          <p:cNvGrpSpPr/>
          <p:nvPr/>
        </p:nvGrpSpPr>
        <p:grpSpPr>
          <a:xfrm>
            <a:off x="4665251" y="1802723"/>
            <a:ext cx="1850613" cy="1633955"/>
            <a:chOff x="664861" y="1792680"/>
            <a:chExt cx="1709100" cy="1528489"/>
          </a:xfrm>
        </p:grpSpPr>
        <p:sp>
          <p:nvSpPr>
            <p:cNvPr id="100" name="Google Shape;100;p18"/>
            <p:cNvSpPr/>
            <p:nvPr/>
          </p:nvSpPr>
          <p:spPr>
            <a:xfrm>
              <a:off x="976043" y="1792680"/>
              <a:ext cx="981000" cy="9726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997092" y="2118477"/>
              <a:ext cx="903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 b="1" sz="1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664861" y="2874770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Python (pandas, numpy)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8"/>
          <p:cNvGrpSpPr/>
          <p:nvPr/>
        </p:nvGrpSpPr>
        <p:grpSpPr>
          <a:xfrm>
            <a:off x="6798851" y="1802723"/>
            <a:ext cx="1850613" cy="1633955"/>
            <a:chOff x="664861" y="1792680"/>
            <a:chExt cx="1709100" cy="1528489"/>
          </a:xfrm>
        </p:grpSpPr>
        <p:sp>
          <p:nvSpPr>
            <p:cNvPr id="104" name="Google Shape;104;p18"/>
            <p:cNvSpPr/>
            <p:nvPr/>
          </p:nvSpPr>
          <p:spPr>
            <a:xfrm>
              <a:off x="976043" y="1792680"/>
              <a:ext cx="981000" cy="9726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990357" y="2118477"/>
              <a:ext cx="981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b="1" sz="1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8"/>
            <p:cNvSpPr txBox="1"/>
            <p:nvPr/>
          </p:nvSpPr>
          <p:spPr>
            <a:xfrm>
              <a:off x="664861" y="2874770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Python (math, Dash)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8"/>
          <p:cNvGrpSpPr/>
          <p:nvPr/>
        </p:nvGrpSpPr>
        <p:grpSpPr>
          <a:xfrm>
            <a:off x="2491026" y="1802723"/>
            <a:ext cx="2043568" cy="1786354"/>
            <a:chOff x="556969" y="1792680"/>
            <a:chExt cx="1887300" cy="1671051"/>
          </a:xfrm>
        </p:grpSpPr>
        <p:sp>
          <p:nvSpPr>
            <p:cNvPr id="108" name="Google Shape;108;p18"/>
            <p:cNvSpPr/>
            <p:nvPr/>
          </p:nvSpPr>
          <p:spPr>
            <a:xfrm>
              <a:off x="976043" y="1792680"/>
              <a:ext cx="981000" cy="972600"/>
            </a:xfrm>
            <a:prstGeom prst="ellipse">
              <a:avLst/>
            </a:prstGeom>
            <a:noFill/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997092" y="2118477"/>
              <a:ext cx="903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Extraction</a:t>
              </a:r>
              <a:endParaRPr b="1" sz="1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556969" y="3017331"/>
              <a:ext cx="188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Tableau/Excel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Python (pandas)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of Project</a:t>
            </a:r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1087525" y="1695421"/>
            <a:ext cx="1834900" cy="2193804"/>
            <a:chOff x="1083025" y="1695421"/>
            <a:chExt cx="1834900" cy="2193804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Defining Project, Research and Defining Student Engagement Metrics</a:t>
              </a:r>
              <a:endParaRPr sz="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" name="Google Shape;119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9"/>
          <p:cNvGrpSpPr/>
          <p:nvPr/>
        </p:nvGrpSpPr>
        <p:grpSpPr>
          <a:xfrm>
            <a:off x="2840125" y="1695421"/>
            <a:ext cx="1834900" cy="2193804"/>
            <a:chOff x="1083025" y="1695421"/>
            <a:chExt cx="1834900" cy="2193804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June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Developing Prototype, Data Extraction</a:t>
              </a:r>
              <a:endParaRPr sz="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>
            <a:off x="4592725" y="1695421"/>
            <a:ext cx="1834900" cy="2193804"/>
            <a:chOff x="1083025" y="1695421"/>
            <a:chExt cx="1834900" cy="2193804"/>
          </a:xfrm>
        </p:grpSpPr>
        <p:sp>
          <p:nvSpPr>
            <p:cNvPr id="129" name="Google Shape;129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July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Application Development</a:t>
              </a:r>
              <a:endParaRPr sz="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6345325" y="1695421"/>
            <a:ext cx="1834900" cy="2193804"/>
            <a:chOff x="1083025" y="1695421"/>
            <a:chExt cx="1834900" cy="2193804"/>
          </a:xfrm>
        </p:grpSpPr>
        <p:sp>
          <p:nvSpPr>
            <p:cNvPr id="135" name="Google Shape;135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August</a:t>
              </a:r>
              <a:endParaRPr b="1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00"/>
                  </a:solidFill>
                  <a:latin typeface="Roboto"/>
                  <a:ea typeface="Roboto"/>
                  <a:cs typeface="Roboto"/>
                  <a:sym typeface="Roboto"/>
                </a:rPr>
                <a:t>Final Report</a:t>
              </a:r>
              <a:endParaRPr sz="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" name="Google Shape;13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Encountered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- Google BigQuery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Normalization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Automate: Python - Google BigQuery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Automate: Discussion Thread - Module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Definition: edX Data Package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Interface: Authentication, Detail, Normalization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Scope: Expansion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