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9" r:id="rId2"/>
    <p:sldId id="258" r:id="rId3"/>
    <p:sldId id="260" r:id="rId4"/>
    <p:sldId id="261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F6750"/>
    <a:srgbClr val="B5806B"/>
    <a:srgbClr val="E0CBC2"/>
    <a:srgbClr val="FFFD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330" y="3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4E1192-2095-47DA-9848-34940F3EE24A}" type="datetimeFigureOut">
              <a:rPr lang="en-IN" smtClean="0"/>
              <a:t>09-03-2025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448A49-C96F-4C8D-A03F-C8D2F9EF9F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8839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448A49-C96F-4C8D-A03F-C8D2F9EF9FAB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8095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A6D1F-274C-5D8D-C56F-A95838C433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1E0ABC-EE72-D892-F86A-56A5A96465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50447A-659C-DC7D-F2D9-4256ACA77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4CCB0-A6DA-49C1-B224-56D925ED314F}" type="datetimeFigureOut">
              <a:rPr lang="en-IN" smtClean="0"/>
              <a:t>09-03-2025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2A766-78CD-4CA2-C26D-DC63F30AA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9553CF-754A-08DE-8EE1-26E86DCBD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E031F-1B5A-4A57-8583-971CCE47C2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602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10105-1E63-0AE4-D9AF-3C0D38D93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9AC746-A33A-E2E9-087E-365A3A5E0C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09BE0-7560-57BE-E9CC-FCBB157B4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4CCB0-A6DA-49C1-B224-56D925ED314F}" type="datetimeFigureOut">
              <a:rPr lang="en-IN" smtClean="0"/>
              <a:t>09-03-2025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74E694-94A4-834A-5A35-7FFB2ABB7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F7C26-3A6F-F8C8-21CD-39C8221A7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E031F-1B5A-4A57-8583-971CCE47C2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7641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68400C-620D-1358-F0FB-6BB19FAC00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E21140-5165-7401-2F54-FA3CEE6964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9EB1BE-67FA-65B0-32D7-B70279395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4CCB0-A6DA-49C1-B224-56D925ED314F}" type="datetimeFigureOut">
              <a:rPr lang="en-IN" smtClean="0"/>
              <a:t>09-03-2025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494D55-A068-BE95-F523-7404FBF0D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EA8020-179D-449E-DF95-2D9CE288A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E031F-1B5A-4A57-8583-971CCE47C2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553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2F86A-C3EC-CE1E-3E56-71C8C0343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5A3443-E4BD-6A87-89C2-0075C55988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692D7E-5BD0-AC51-1F2D-45969D4E9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4CCB0-A6DA-49C1-B224-56D925ED314F}" type="datetimeFigureOut">
              <a:rPr lang="en-IN" smtClean="0"/>
              <a:t>09-03-2025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6E1D11-41AC-D543-156E-DC8594AC2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D1E194-28A1-F4E3-5BE7-08002D5C1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E031F-1B5A-4A57-8583-971CCE47C2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6564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43B62-F078-8049-3B2E-6E64BB433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097AC8-01E8-EF7A-A4B5-7657912C4F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CA8FE9-687B-5BDC-DB06-6C1617A7A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4CCB0-A6DA-49C1-B224-56D925ED314F}" type="datetimeFigureOut">
              <a:rPr lang="en-IN" smtClean="0"/>
              <a:t>09-03-2025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D7A2A5-E1DB-0DFE-98C6-674528ABE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295AE4-F13E-A868-3CE6-33AB59E47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E031F-1B5A-4A57-8583-971CCE47C2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6294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C1389-1695-D485-D93D-364254FA1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DA68E-E89E-DEC0-609E-A47156DE12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6AF1F9-C171-F1B9-B5FB-2A18BF49D4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2D7ECA-66A4-1983-8B34-D969C668C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4CCB0-A6DA-49C1-B224-56D925ED314F}" type="datetimeFigureOut">
              <a:rPr lang="en-IN" smtClean="0"/>
              <a:t>09-03-2025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249E45-A424-8290-6034-49707BCDD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8C947A-1F93-8716-F0FD-2E4CED850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E031F-1B5A-4A57-8583-971CCE47C2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8322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2B944-8A46-E4EE-A861-39C7503F8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D98DF0-1378-84E5-AA4F-173F4A707E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D5C2AA-44C7-B3C9-AC5D-EE25575A80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E6B895-14E2-0C58-FBCC-BFFF57B990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5F6F48-3486-6898-4DD9-27B42467CE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98261D-05AF-84D4-FA89-9F1620F39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4CCB0-A6DA-49C1-B224-56D925ED314F}" type="datetimeFigureOut">
              <a:rPr lang="en-IN" smtClean="0"/>
              <a:t>09-03-2025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D149D4-B9B8-87E2-CF92-160087CF2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6715BE-289E-A174-4CB1-56AE8501C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E031F-1B5A-4A57-8583-971CCE47C2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9478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CE871-6701-3937-8238-8DB7BAB54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280738-8D06-6670-1450-EBCA8580B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4CCB0-A6DA-49C1-B224-56D925ED314F}" type="datetimeFigureOut">
              <a:rPr lang="en-IN" smtClean="0"/>
              <a:t>09-03-2025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D8EA0D-F239-2C77-A38C-119E0215D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77AC96-F25A-EFB3-6CE8-4E3B532E7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E031F-1B5A-4A57-8583-971CCE47C2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7899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35AE1D-5B44-CAE3-97E1-15C770BF5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4CCB0-A6DA-49C1-B224-56D925ED314F}" type="datetimeFigureOut">
              <a:rPr lang="en-IN" smtClean="0"/>
              <a:t>09-03-2025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939987-4AD4-FA5E-9B2D-0503EB085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1C5CD1-50AD-2777-1F82-0BB619EE3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E031F-1B5A-4A57-8583-971CCE47C2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9085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30D9A-37F1-1F3C-9530-CDA361FAB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5A34-EC15-CC6A-F2D2-E33EC6C75F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7AE0F0-287D-629B-0650-02583718F1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5825CF-B094-CC1B-D9BF-6EF721A22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4CCB0-A6DA-49C1-B224-56D925ED314F}" type="datetimeFigureOut">
              <a:rPr lang="en-IN" smtClean="0"/>
              <a:t>09-03-2025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E47269-94F2-E1B5-D639-536E823D8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FC1F52-C688-1933-B692-1DE785182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E031F-1B5A-4A57-8583-971CCE47C2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8332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6E17C-E416-304D-C513-225391878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6A2884-14C0-5A77-C5BD-29B506149D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EFBA7A-50A8-BCF3-BD30-BCB73D7742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663748-3FC5-66E6-46F6-422FF00D5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4CCB0-A6DA-49C1-B224-56D925ED314F}" type="datetimeFigureOut">
              <a:rPr lang="en-IN" smtClean="0"/>
              <a:t>09-03-2025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72E2B9-4F46-0004-A939-F0E30B38B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E5BAFB-ABF6-0CB4-B127-C5DA5B503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E031F-1B5A-4A57-8583-971CCE47C2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712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A1E260-4FA8-0638-73FA-68371ADB7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EDB2E1-6613-00A5-D4D1-4190D18E12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FA5844-7C83-40B3-2B92-6D031AA45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6A4CCB0-A6DA-49C1-B224-56D925ED314F}" type="datetimeFigureOut">
              <a:rPr lang="en-IN" smtClean="0"/>
              <a:t>09-03-2025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6E0FFD-294C-1C20-7C2E-2BCBB6BFB2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D9638A-5DC9-FE70-5291-8AD3FC68CA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57E031F-1B5A-4A57-8583-971CCE47C2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2088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5E0624-A4DE-1D72-EF17-75396D4814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offee cup with a lid&#10;&#10;AI-generated content may be incorrect.">
            <a:extLst>
              <a:ext uri="{FF2B5EF4-FFF2-40B4-BE49-F238E27FC236}">
                <a16:creationId xmlns:a16="http://schemas.microsoft.com/office/drawing/2014/main" id="{BF3D62AA-9DE4-EC93-A873-1D75DCB9E6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0903" y="1619058"/>
            <a:ext cx="3619431" cy="3619884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86B95613-6A89-5722-ABBE-40D3A6B7DACF}"/>
              </a:ext>
            </a:extLst>
          </p:cNvPr>
          <p:cNvSpPr txBox="1"/>
          <p:nvPr/>
        </p:nvSpPr>
        <p:spPr>
          <a:xfrm>
            <a:off x="6723608" y="5307768"/>
            <a:ext cx="4134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zzy Bubbles" pitchFamily="2" charset="0"/>
                <a:ea typeface="Inter" panose="02000503000000020004" pitchFamily="2" charset="0"/>
                <a:cs typeface="Dreaming Outloud Script Pro" panose="020F0502020204030204" pitchFamily="66" charset="0"/>
              </a:rPr>
              <a:t>Pivot to better </a:t>
            </a:r>
            <a:r>
              <a:rPr lang="en-US" b="1" dirty="0">
                <a:solidFill>
                  <a:srgbClr val="9F6750"/>
                </a:solidFill>
                <a:latin typeface="Fuzzy Bubbles" pitchFamily="2" charset="0"/>
                <a:ea typeface="Inter" panose="02000503000000020004" pitchFamily="2" charset="0"/>
                <a:cs typeface="Dreaming Outloud Script Pro" panose="020F0502020204030204" pitchFamily="66" charset="0"/>
              </a:rPr>
              <a:t>customer relationships </a:t>
            </a:r>
            <a:r>
              <a:rPr lang="en-US" b="1" dirty="0">
                <a:solidFill>
                  <a:srgbClr val="9F6750"/>
                </a:solidFill>
                <a:latin typeface="Inter" panose="02000503000000020004" pitchFamily="2" charset="0"/>
                <a:ea typeface="Inter" panose="02000503000000020004" pitchFamily="2" charset="0"/>
                <a:cs typeface="Dreaming Outloud Script Pro" panose="020F0502020204030204" pitchFamily="66" charset="0"/>
              </a:rPr>
              <a:t>!</a:t>
            </a:r>
            <a:endParaRPr lang="en-IN" b="1" dirty="0">
              <a:solidFill>
                <a:srgbClr val="9F6750"/>
              </a:solidFill>
              <a:latin typeface="Inter" panose="02000503000000020004" pitchFamily="2" charset="0"/>
              <a:ea typeface="Inter" panose="02000503000000020004" pitchFamily="2" charset="0"/>
              <a:cs typeface="Dreaming Outloud Script Pro" panose="020F0502020204030204" pitchFamily="66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A0035E6-E39E-30AB-0960-A79816A47C42}"/>
              </a:ext>
            </a:extLst>
          </p:cNvPr>
          <p:cNvSpPr txBox="1"/>
          <p:nvPr/>
        </p:nvSpPr>
        <p:spPr>
          <a:xfrm>
            <a:off x="1071716" y="2782669"/>
            <a:ext cx="4139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Smart Café </a:t>
            </a:r>
            <a:r>
              <a:rPr lang="en-IN" sz="3600" b="1" dirty="0">
                <a:solidFill>
                  <a:srgbClr val="9F6750"/>
                </a:solidFill>
                <a:latin typeface="Inter" panose="02000503000000020004" pitchFamily="2" charset="0"/>
                <a:ea typeface="Inter" panose="02000503000000020004" pitchFamily="2" charset="0"/>
              </a:rPr>
              <a:t>CRM</a:t>
            </a:r>
            <a:endParaRPr lang="en-IN" sz="3600" dirty="0">
              <a:solidFill>
                <a:srgbClr val="9F6750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C4C88F-D2FD-7F50-CC0B-3B2220AC5740}"/>
              </a:ext>
            </a:extLst>
          </p:cNvPr>
          <p:cNvSpPr txBox="1"/>
          <p:nvPr/>
        </p:nvSpPr>
        <p:spPr>
          <a:xfrm>
            <a:off x="1071716" y="3429000"/>
            <a:ext cx="35179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Tailored Database Design for Tamil Nadu Cafés</a:t>
            </a:r>
          </a:p>
        </p:txBody>
      </p:sp>
    </p:spTree>
    <p:extLst>
      <p:ext uri="{BB962C8B-B14F-4D97-AF65-F5344CB8AC3E}">
        <p14:creationId xmlns:p14="http://schemas.microsoft.com/office/powerpoint/2010/main" val="1220901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6F04C0E-A9B8-B865-A45C-75950ECE75E5}"/>
              </a:ext>
            </a:extLst>
          </p:cNvPr>
          <p:cNvSpPr txBox="1"/>
          <p:nvPr/>
        </p:nvSpPr>
        <p:spPr>
          <a:xfrm>
            <a:off x="640080" y="2872899"/>
            <a:ext cx="4243589" cy="28898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Inter" panose="02000503000000020004" pitchFamily="2" charset="0"/>
                <a:ea typeface="Inter" panose="02000503000000020004" pitchFamily="2" charset="0"/>
              </a:rPr>
              <a:t>Introduction</a:t>
            </a:r>
          </a:p>
          <a:p>
            <a:pPr marL="285750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Inter" panose="02000503000000020004" pitchFamily="2" charset="0"/>
                <a:ea typeface="Inter" panose="02000503000000020004" pitchFamily="2" charset="0"/>
              </a:rPr>
              <a:t>Role of SQL</a:t>
            </a:r>
          </a:p>
          <a:p>
            <a:pPr marL="285750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Inter" panose="02000503000000020004" pitchFamily="2" charset="0"/>
                <a:ea typeface="Inter" panose="02000503000000020004" pitchFamily="2" charset="0"/>
              </a:rPr>
              <a:t>Table</a:t>
            </a:r>
          </a:p>
          <a:p>
            <a:pPr marL="285750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Inter" panose="02000503000000020004" pitchFamily="2" charset="0"/>
                <a:ea typeface="Inter" panose="02000503000000020004" pitchFamily="2" charset="0"/>
              </a:rPr>
              <a:t>Stored Procedures</a:t>
            </a:r>
          </a:p>
          <a:p>
            <a:pPr marL="285750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Inter" panose="02000503000000020004" pitchFamily="2" charset="0"/>
                <a:ea typeface="Inter" panose="02000503000000020004" pitchFamily="2" charset="0"/>
              </a:rPr>
              <a:t>Conclusion</a:t>
            </a:r>
          </a:p>
        </p:txBody>
      </p:sp>
      <p:pic>
        <p:nvPicPr>
          <p:cNvPr id="6" name="Picture 5" descr="A person making coffee at a coffee machine&#10;&#10;AI-generated content may be incorrect.">
            <a:extLst>
              <a:ext uri="{FF2B5EF4-FFF2-40B4-BE49-F238E27FC236}">
                <a16:creationId xmlns:a16="http://schemas.microsoft.com/office/drawing/2014/main" id="{633EC820-91AE-099F-F8E4-394B774A2B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04" r="1" b="26766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9D799A1-04A6-38B0-1AF0-71A31341EA97}"/>
              </a:ext>
            </a:extLst>
          </p:cNvPr>
          <p:cNvSpPr txBox="1"/>
          <p:nvPr/>
        </p:nvSpPr>
        <p:spPr>
          <a:xfrm>
            <a:off x="1484407" y="1957158"/>
            <a:ext cx="17860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Inter" panose="02000503000000020004" pitchFamily="2" charset="0"/>
                <a:ea typeface="Inter" panose="02000503000000020004" pitchFamily="2" charset="0"/>
              </a:rPr>
              <a:t>Contents</a:t>
            </a:r>
          </a:p>
        </p:txBody>
      </p:sp>
    </p:spTree>
    <p:extLst>
      <p:ext uri="{BB962C8B-B14F-4D97-AF65-F5344CB8AC3E}">
        <p14:creationId xmlns:p14="http://schemas.microsoft.com/office/powerpoint/2010/main" val="2520278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6E21FB2-1AE9-B45F-5CAC-AB578C932B2F}"/>
              </a:ext>
            </a:extLst>
          </p:cNvPr>
          <p:cNvSpPr txBox="1"/>
          <p:nvPr/>
        </p:nvSpPr>
        <p:spPr>
          <a:xfrm>
            <a:off x="804797" y="1507167"/>
            <a:ext cx="4619621" cy="384366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b="1" dirty="0">
                <a:latin typeface="Inter" panose="02000503000000020004" pitchFamily="2" charset="0"/>
                <a:ea typeface="Inter" panose="02000503000000020004" pitchFamily="2" charset="0"/>
              </a:rPr>
              <a:t>Introduction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endParaRPr lang="en-US" b="1" dirty="0">
              <a:latin typeface="Inter" panose="02000503000000020004" pitchFamily="2" charset="0"/>
              <a:ea typeface="Inter" panose="02000503000000020004" pitchFamily="2" charset="0"/>
            </a:endParaRPr>
          </a:p>
          <a:p>
            <a:pPr marL="285750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Inter" panose="02000503000000020004" pitchFamily="2" charset="0"/>
                <a:ea typeface="Inter" panose="02000503000000020004" pitchFamily="2" charset="0"/>
              </a:rPr>
              <a:t>Tamil Nadu’s cafés and bakeries rely on </a:t>
            </a:r>
            <a:r>
              <a:rPr lang="en-US" b="1" dirty="0">
                <a:latin typeface="Inter" panose="02000503000000020004" pitchFamily="2" charset="0"/>
                <a:ea typeface="Inter" panose="02000503000000020004" pitchFamily="2" charset="0"/>
              </a:rPr>
              <a:t>manual operations</a:t>
            </a:r>
            <a:r>
              <a:rPr lang="en-US" dirty="0">
                <a:latin typeface="Inter" panose="02000503000000020004" pitchFamily="2" charset="0"/>
                <a:ea typeface="Inter" panose="02000503000000020004" pitchFamily="2" charset="0"/>
              </a:rPr>
              <a:t> with minimal customer tracking.</a:t>
            </a:r>
          </a:p>
          <a:p>
            <a:pPr marL="285750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Inter" panose="02000503000000020004" pitchFamily="2" charset="0"/>
                <a:ea typeface="Inter" panose="02000503000000020004" pitchFamily="2" charset="0"/>
              </a:rPr>
              <a:t>Most use a </a:t>
            </a:r>
            <a:r>
              <a:rPr lang="en-US" b="1" dirty="0">
                <a:latin typeface="Inter" panose="02000503000000020004" pitchFamily="2" charset="0"/>
                <a:ea typeface="Inter" panose="02000503000000020004" pitchFamily="2" charset="0"/>
              </a:rPr>
              <a:t>POS system</a:t>
            </a:r>
            <a:r>
              <a:rPr lang="en-US" dirty="0">
                <a:latin typeface="Inter" panose="02000503000000020004" pitchFamily="2" charset="0"/>
                <a:ea typeface="Inter" panose="02000503000000020004" pitchFamily="2" charset="0"/>
              </a:rPr>
              <a:t>, but </a:t>
            </a:r>
            <a:r>
              <a:rPr lang="en-US" b="1" dirty="0">
                <a:latin typeface="Inter" panose="02000503000000020004" pitchFamily="2" charset="0"/>
                <a:ea typeface="Inter" panose="02000503000000020004" pitchFamily="2" charset="0"/>
              </a:rPr>
              <a:t>lack structured data management</a:t>
            </a:r>
            <a:r>
              <a:rPr lang="en-US" dirty="0">
                <a:latin typeface="Inter" panose="02000503000000020004" pitchFamily="2" charset="0"/>
                <a:ea typeface="Inter" panose="02000503000000020004" pitchFamily="2" charset="0"/>
              </a:rPr>
              <a:t> for orders, customers, and loyalty.</a:t>
            </a:r>
          </a:p>
          <a:p>
            <a:pPr marL="285750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Inter" panose="02000503000000020004" pitchFamily="2" charset="0"/>
                <a:ea typeface="Inter" panose="02000503000000020004" pitchFamily="2" charset="0"/>
              </a:rPr>
              <a:t>Inspired by </a:t>
            </a:r>
            <a:r>
              <a:rPr lang="en-US" b="1" dirty="0">
                <a:latin typeface="Inter" panose="02000503000000020004" pitchFamily="2" charset="0"/>
                <a:ea typeface="Inter" panose="02000503000000020004" pitchFamily="2" charset="0"/>
              </a:rPr>
              <a:t>Starbucks' data-driven model</a:t>
            </a:r>
            <a:r>
              <a:rPr lang="en-US" dirty="0">
                <a:latin typeface="Inter" panose="02000503000000020004" pitchFamily="2" charset="0"/>
                <a:ea typeface="Inter" panose="02000503000000020004" pitchFamily="2" charset="0"/>
              </a:rPr>
              <a:t>, this CRM </a:t>
            </a:r>
            <a:r>
              <a:rPr lang="en-US" b="1" dirty="0">
                <a:latin typeface="Inter" panose="02000503000000020004" pitchFamily="2" charset="0"/>
                <a:ea typeface="Inter" panose="02000503000000020004" pitchFamily="2" charset="0"/>
              </a:rPr>
              <a:t>bridges the gap</a:t>
            </a:r>
            <a:r>
              <a:rPr lang="en-US" dirty="0">
                <a:latin typeface="Inter" panose="02000503000000020004" pitchFamily="2" charset="0"/>
                <a:ea typeface="Inter" panose="02000503000000020004" pitchFamily="2" charset="0"/>
              </a:rPr>
              <a:t> for local cafés.</a:t>
            </a:r>
          </a:p>
        </p:txBody>
      </p:sp>
      <p:pic>
        <p:nvPicPr>
          <p:cNvPr id="15" name="Picture 14" descr="A kitchen with jars of food&#10;&#10;AI-generated content may be incorrect.">
            <a:extLst>
              <a:ext uri="{FF2B5EF4-FFF2-40B4-BE49-F238E27FC236}">
                <a16:creationId xmlns:a16="http://schemas.microsoft.com/office/drawing/2014/main" id="{AC6E1C49-406E-18C4-F406-FF024209B4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749" r="-1" b="11555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3707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D01212D-5D50-5815-2D5A-104645A39B62}"/>
              </a:ext>
            </a:extLst>
          </p:cNvPr>
          <p:cNvSpPr txBox="1"/>
          <p:nvPr/>
        </p:nvSpPr>
        <p:spPr>
          <a:xfrm>
            <a:off x="1527669" y="2460754"/>
            <a:ext cx="9136662" cy="1936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Inter" panose="02000503000000020004" pitchFamily="2" charset="0"/>
                <a:ea typeface="Inter" panose="02000503000000020004" pitchFamily="2" charset="0"/>
              </a:rPr>
              <a:t>The Role of SQL</a:t>
            </a:r>
            <a:br>
              <a:rPr lang="en-US" b="1" dirty="0">
                <a:latin typeface="Inter" panose="02000503000000020004" pitchFamily="2" charset="0"/>
                <a:ea typeface="Inter" panose="02000503000000020004" pitchFamily="2" charset="0"/>
              </a:rPr>
            </a:br>
            <a:endParaRPr lang="en-US" b="1" dirty="0">
              <a:latin typeface="Inter" panose="02000503000000020004" pitchFamily="2" charset="0"/>
              <a:ea typeface="Inter" panose="02000503000000020004" pitchFamily="2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Inter" panose="02000503000000020004" pitchFamily="2" charset="0"/>
                <a:ea typeface="Inter" panose="02000503000000020004" pitchFamily="2" charset="0"/>
              </a:rPr>
              <a:t>Relational consistency</a:t>
            </a:r>
            <a:r>
              <a:rPr lang="en-US" dirty="0">
                <a:latin typeface="Inter" panose="02000503000000020004" pitchFamily="2" charset="0"/>
                <a:ea typeface="Inter" panose="02000503000000020004" pitchFamily="2" charset="0"/>
              </a:rPr>
              <a:t>: Ensures structured and secure storage.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Inter" panose="02000503000000020004" pitchFamily="2" charset="0"/>
                <a:ea typeface="Inter" panose="02000503000000020004" pitchFamily="2" charset="0"/>
              </a:rPr>
              <a:t>Efficient queries</a:t>
            </a:r>
            <a:r>
              <a:rPr lang="en-US" dirty="0">
                <a:latin typeface="Inter" panose="02000503000000020004" pitchFamily="2" charset="0"/>
                <a:ea typeface="Inter" panose="02000503000000020004" pitchFamily="2" charset="0"/>
              </a:rPr>
              <a:t>: Fast retrieval of customer preferences &amp; order trends.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Inter" panose="02000503000000020004" pitchFamily="2" charset="0"/>
                <a:ea typeface="Inter" panose="02000503000000020004" pitchFamily="2" charset="0"/>
              </a:rPr>
              <a:t>Scalability</a:t>
            </a:r>
            <a:r>
              <a:rPr lang="en-US" dirty="0">
                <a:latin typeface="Inter" panose="02000503000000020004" pitchFamily="2" charset="0"/>
                <a:ea typeface="Inter" panose="02000503000000020004" pitchFamily="2" charset="0"/>
              </a:rPr>
              <a:t>: Supports multi-branch expansion across Tamil Nadu.</a:t>
            </a:r>
          </a:p>
        </p:txBody>
      </p:sp>
    </p:spTree>
    <p:extLst>
      <p:ext uri="{BB962C8B-B14F-4D97-AF65-F5344CB8AC3E}">
        <p14:creationId xmlns:p14="http://schemas.microsoft.com/office/powerpoint/2010/main" val="293875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15DB4B9-369F-A940-E93C-193D59D02CE7}"/>
              </a:ext>
            </a:extLst>
          </p:cNvPr>
          <p:cNvSpPr txBox="1"/>
          <p:nvPr/>
        </p:nvSpPr>
        <p:spPr>
          <a:xfrm>
            <a:off x="5506736" y="508000"/>
            <a:ext cx="11785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latin typeface="Inter" panose="02000503000000020004" pitchFamily="2" charset="0"/>
                <a:ea typeface="Inter" panose="02000503000000020004" pitchFamily="2" charset="0"/>
              </a:rPr>
              <a:t>Tables</a:t>
            </a:r>
          </a:p>
        </p:txBody>
      </p:sp>
      <p:pic>
        <p:nvPicPr>
          <p:cNvPr id="4" name="Picture 3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A8D19150-FDB1-1E38-C2DD-83FF027BB2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960" y="1169286"/>
            <a:ext cx="9530080" cy="4900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053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5239A4-08A1-A232-5A7C-356A474091F2}"/>
              </a:ext>
            </a:extLst>
          </p:cNvPr>
          <p:cNvSpPr txBox="1"/>
          <p:nvPr/>
        </p:nvSpPr>
        <p:spPr>
          <a:xfrm>
            <a:off x="1493520" y="960343"/>
            <a:ext cx="4927600" cy="4937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Inter" panose="02000503000000020004" pitchFamily="2" charset="0"/>
                <a:ea typeface="Inter" panose="02000503000000020004" pitchFamily="2" charset="0"/>
              </a:rPr>
              <a:t>Stored Procedures</a:t>
            </a:r>
          </a:p>
          <a:p>
            <a:endParaRPr lang="en-IN" sz="2400" b="1" dirty="0">
              <a:latin typeface="Inter" panose="02000503000000020004" pitchFamily="2" charset="0"/>
              <a:ea typeface="Inter" panose="02000503000000020004" pitchFamily="2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 err="1">
                <a:latin typeface="Inter" panose="02000503000000020004" pitchFamily="2" charset="0"/>
                <a:ea typeface="Inter" panose="02000503000000020004" pitchFamily="2" charset="0"/>
              </a:rPr>
              <a:t>GetCustomerOrderCounts</a:t>
            </a:r>
            <a:r>
              <a:rPr lang="en-IN" dirty="0">
                <a:latin typeface="Inter" panose="02000503000000020004" pitchFamily="2" charset="0"/>
                <a:ea typeface="Inter" panose="02000503000000020004" pitchFamily="2" charset="0"/>
              </a:rPr>
              <a:t>()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 err="1">
                <a:latin typeface="Inter" panose="02000503000000020004" pitchFamily="2" charset="0"/>
                <a:ea typeface="Inter" panose="02000503000000020004" pitchFamily="2" charset="0"/>
              </a:rPr>
              <a:t>GetTopSpendingCustomers</a:t>
            </a:r>
            <a:r>
              <a:rPr lang="en-IN" dirty="0">
                <a:latin typeface="Inter" panose="02000503000000020004" pitchFamily="2" charset="0"/>
                <a:ea typeface="Inter" panose="02000503000000020004" pitchFamily="2" charset="0"/>
              </a:rPr>
              <a:t>(n)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 err="1">
                <a:latin typeface="Inter" panose="02000503000000020004" pitchFamily="2" charset="0"/>
                <a:ea typeface="Inter" panose="02000503000000020004" pitchFamily="2" charset="0"/>
              </a:rPr>
              <a:t>GetMonthlyRevenue</a:t>
            </a:r>
            <a:r>
              <a:rPr lang="en-IN" dirty="0">
                <a:latin typeface="Inter" panose="02000503000000020004" pitchFamily="2" charset="0"/>
                <a:ea typeface="Inter" panose="02000503000000020004" pitchFamily="2" charset="0"/>
              </a:rPr>
              <a:t>()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 err="1">
                <a:latin typeface="Inter" panose="02000503000000020004" pitchFamily="2" charset="0"/>
                <a:ea typeface="Inter" panose="02000503000000020004" pitchFamily="2" charset="0"/>
              </a:rPr>
              <a:t>GetCustomerAverageSpending</a:t>
            </a:r>
            <a:r>
              <a:rPr lang="en-IN" dirty="0">
                <a:latin typeface="Inter" panose="02000503000000020004" pitchFamily="2" charset="0"/>
                <a:ea typeface="Inter" panose="02000503000000020004" pitchFamily="2" charset="0"/>
              </a:rPr>
              <a:t>()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 err="1">
                <a:latin typeface="Inter" panose="02000503000000020004" pitchFamily="2" charset="0"/>
                <a:ea typeface="Inter" panose="02000503000000020004" pitchFamily="2" charset="0"/>
              </a:rPr>
              <a:t>GetPeakOrderHours</a:t>
            </a:r>
            <a:r>
              <a:rPr lang="en-IN" dirty="0">
                <a:latin typeface="Inter" panose="02000503000000020004" pitchFamily="2" charset="0"/>
                <a:ea typeface="Inter" panose="02000503000000020004" pitchFamily="2" charset="0"/>
              </a:rPr>
              <a:t>()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 err="1">
                <a:latin typeface="Inter" panose="02000503000000020004" pitchFamily="2" charset="0"/>
                <a:ea typeface="Inter" panose="02000503000000020004" pitchFamily="2" charset="0"/>
              </a:rPr>
              <a:t>GetRedeemedPointsPercentage</a:t>
            </a:r>
            <a:r>
              <a:rPr lang="en-IN" dirty="0">
                <a:latin typeface="Inter" panose="02000503000000020004" pitchFamily="2" charset="0"/>
                <a:ea typeface="Inter" panose="02000503000000020004" pitchFamily="2" charset="0"/>
              </a:rPr>
              <a:t>()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 err="1">
                <a:latin typeface="Inter" panose="02000503000000020004" pitchFamily="2" charset="0"/>
                <a:ea typeface="Inter" panose="02000503000000020004" pitchFamily="2" charset="0"/>
              </a:rPr>
              <a:t>GetMostOrderedMenuItems</a:t>
            </a:r>
            <a:r>
              <a:rPr lang="en-IN" dirty="0">
                <a:latin typeface="Inter" panose="02000503000000020004" pitchFamily="2" charset="0"/>
                <a:ea typeface="Inter" panose="02000503000000020004" pitchFamily="2" charset="0"/>
              </a:rPr>
              <a:t>()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 err="1">
                <a:latin typeface="Inter" panose="02000503000000020004" pitchFamily="2" charset="0"/>
                <a:ea typeface="Inter" panose="02000503000000020004" pitchFamily="2" charset="0"/>
              </a:rPr>
              <a:t>GetComplaintCategoryCounts</a:t>
            </a:r>
            <a:r>
              <a:rPr lang="en-IN" dirty="0">
                <a:latin typeface="Inter" panose="02000503000000020004" pitchFamily="2" charset="0"/>
                <a:ea typeface="Inter" panose="02000503000000020004" pitchFamily="2" charset="0"/>
              </a:rPr>
              <a:t>()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 err="1">
                <a:latin typeface="Inter" panose="02000503000000020004" pitchFamily="2" charset="0"/>
                <a:ea typeface="Inter" panose="02000503000000020004" pitchFamily="2" charset="0"/>
              </a:rPr>
              <a:t>GetMenuItemAverageRatings</a:t>
            </a:r>
            <a:r>
              <a:rPr lang="en-IN" dirty="0">
                <a:latin typeface="Inter" panose="02000503000000020004" pitchFamily="2" charset="0"/>
                <a:ea typeface="Inter" panose="02000503000000020004" pitchFamily="2" charset="0"/>
              </a:rPr>
              <a:t>()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 err="1">
                <a:latin typeface="Inter" panose="02000503000000020004" pitchFamily="2" charset="0"/>
                <a:ea typeface="Inter" panose="02000503000000020004" pitchFamily="2" charset="0"/>
              </a:rPr>
              <a:t>GetFrequentCustomers</a:t>
            </a:r>
            <a:r>
              <a:rPr lang="en-IN" dirty="0">
                <a:latin typeface="Inter" panose="02000503000000020004" pitchFamily="2" charset="0"/>
                <a:ea typeface="Inter" panose="02000503000000020004" pitchFamily="2" charset="0"/>
              </a:rPr>
              <a:t>(n)</a:t>
            </a:r>
          </a:p>
        </p:txBody>
      </p:sp>
    </p:spTree>
    <p:extLst>
      <p:ext uri="{BB962C8B-B14F-4D97-AF65-F5344CB8AC3E}">
        <p14:creationId xmlns:p14="http://schemas.microsoft.com/office/powerpoint/2010/main" val="3116183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9163EF5-8504-98FA-D558-5A092D23D651}"/>
              </a:ext>
            </a:extLst>
          </p:cNvPr>
          <p:cNvSpPr txBox="1"/>
          <p:nvPr/>
        </p:nvSpPr>
        <p:spPr>
          <a:xfrm>
            <a:off x="1300480" y="1402080"/>
            <a:ext cx="7264400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Inter" panose="02000503000000020004" pitchFamily="2" charset="0"/>
                <a:ea typeface="Inter" panose="02000503000000020004" pitchFamily="2" charset="0"/>
              </a:rPr>
              <a:t>Conclusion</a:t>
            </a:r>
          </a:p>
          <a:p>
            <a:endParaRPr lang="en-IN" sz="2400" b="1" dirty="0">
              <a:latin typeface="Inter" panose="02000503000000020004" pitchFamily="2" charset="0"/>
              <a:ea typeface="Inter" panose="02000503000000020004" pitchFamily="2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Inter" panose="02000503000000020004" pitchFamily="2" charset="0"/>
                <a:ea typeface="Inter" panose="02000503000000020004" pitchFamily="2" charset="0"/>
              </a:rPr>
              <a:t>A café-specific CRM tailored for Tamil Nadu’s local market.</a:t>
            </a:r>
            <a:endParaRPr lang="en-US" b="1" dirty="0">
              <a:latin typeface="Inter" panose="02000503000000020004" pitchFamily="2" charset="0"/>
              <a:ea typeface="Inter" panose="02000503000000020004" pitchFamily="2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Inter" panose="02000503000000020004" pitchFamily="2" charset="0"/>
                <a:ea typeface="Inter" panose="02000503000000020004" pitchFamily="2" charset="0"/>
              </a:rPr>
              <a:t>SQL-powered efficiency</a:t>
            </a:r>
            <a:r>
              <a:rPr lang="en-US" dirty="0">
                <a:latin typeface="Inter" panose="02000503000000020004" pitchFamily="2" charset="0"/>
                <a:ea typeface="Inter" panose="02000503000000020004" pitchFamily="2" charset="0"/>
              </a:rPr>
              <a:t> ensures accurate and rapid data handling.</a:t>
            </a:r>
            <a:endParaRPr lang="en-US" b="1" dirty="0">
              <a:latin typeface="Inter" panose="02000503000000020004" pitchFamily="2" charset="0"/>
              <a:ea typeface="Inter" panose="02000503000000020004" pitchFamily="2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Inter" panose="02000503000000020004" pitchFamily="2" charset="0"/>
                <a:ea typeface="Inter" panose="02000503000000020004" pitchFamily="2" charset="0"/>
              </a:rPr>
              <a:t>Future-proof design</a:t>
            </a:r>
            <a:r>
              <a:rPr lang="en-US" dirty="0">
                <a:latin typeface="Inter" panose="02000503000000020004" pitchFamily="2" charset="0"/>
                <a:ea typeface="Inter" panose="02000503000000020004" pitchFamily="2" charset="0"/>
              </a:rPr>
              <a:t> ready for expansion into AI-driven insights.</a:t>
            </a:r>
            <a:endParaRPr lang="en-IN" b="1" dirty="0">
              <a:latin typeface="Inter" panose="02000503000000020004" pitchFamily="2" charset="0"/>
              <a:ea typeface="Inter" panose="02000503000000020004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b="1" dirty="0">
              <a:latin typeface="Inter" panose="02000503000000020004" pitchFamily="2" charset="0"/>
              <a:ea typeface="Inter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7958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167</Words>
  <Application>Microsoft Office PowerPoint</Application>
  <PresentationFormat>Widescreen</PresentationFormat>
  <Paragraphs>37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Aptos</vt:lpstr>
      <vt:lpstr>Aptos Display</vt:lpstr>
      <vt:lpstr>Arial</vt:lpstr>
      <vt:lpstr>Fuzzy Bubbles</vt:lpstr>
      <vt:lpstr>Inter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Shenile A</dc:creator>
  <cp:lastModifiedBy>Shenile A</cp:lastModifiedBy>
  <cp:revision>3</cp:revision>
  <dcterms:created xsi:type="dcterms:W3CDTF">2025-03-08T20:54:53Z</dcterms:created>
  <dcterms:modified xsi:type="dcterms:W3CDTF">2025-03-09T12:23:19Z</dcterms:modified>
</cp:coreProperties>
</file>