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9" r:id="rId16"/>
    <p:sldId id="278" r:id="rId17"/>
    <p:sldId id="272" r:id="rId18"/>
    <p:sldId id="276" r:id="rId19"/>
    <p:sldId id="277" r:id="rId20"/>
    <p:sldId id="273" r:id="rId21"/>
    <p:sldId id="274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1AFF1-D34E-403F-9EDF-D2564E0F2AC5}" v="2" dt="2025-05-25T10:04:17.348"/>
    <p1510:client id="{E1B44406-11D1-413E-ADA7-B9012044D39D}" v="54" dt="2025-05-25T02:59:46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C9A0-D8B0-46DE-C018-71EB237F2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81EED5-BB15-538E-866B-E8C7430C8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683A8-F7A1-1569-7687-2EB95D0E9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F2CB8-B3A5-6262-2CA9-EE420C16B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5021-531A-7AD3-3C15-F4C7FC1E6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87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EA30C-F934-B61E-EAA3-D3C6077BB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6EB634-7DCF-4BED-A5BB-1C6CB5FEDC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48FEF-05BD-82BB-034D-EC89F56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FC805-C395-8830-B15B-658ACDD9E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F5A4B-386E-CE13-CB2F-F13382347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049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334CD9-CB74-A67E-8BBC-FE23C04C44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AE420-234C-AAF3-4531-EAE434326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1763F-B2E2-6972-DBE1-F5A59C430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5BD59-F611-6BF0-4A8E-A1D9664E2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404E4-69A4-E332-6A4E-F81369E5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74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11D95-354E-8434-6BCD-4E443344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80CA6-0245-A00A-431D-047EF9EE4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97421-17C8-D5DC-D925-39B7C93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9004-9C40-CFEE-2128-1FF5CFD26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94C44-2498-C51C-4104-6F294927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758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397A3-B3B5-4D21-E758-DEEA77BDF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7DE7C-8563-5537-3DC7-589EE6CCE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17477-39A3-2643-AD6B-8E2597131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48C6B-F421-5728-2CBD-E1B86F52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43CBD-C61D-C678-9260-8DCE7637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120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44C1A-3196-5347-2ADF-F98294E1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0723-A948-324B-EACC-1A7F93F87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E175B2-5BF6-9EF9-5433-334E217D0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4AC3D-A4F7-05E0-B83F-58471453E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63198-1303-B647-96C3-65D935B8E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1D7EA-4475-C270-E1F9-18B800DA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377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42ED-68E3-C551-38F8-8567D1D87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E4CF1-E61D-A02F-DE7F-29FBD6EC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BAD5-80AA-B0F3-7C90-9DECE5B1B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8EE261-A212-1559-ED8C-0A5780C5BE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08983D-2E78-DAE6-9AE6-B919316F72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06BAD3-687A-3A45-6DAE-AFB5D6224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356A00-61BA-8D0E-44A3-B066DEEFA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36D22F-96BE-8226-A46E-7590CF0F9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9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0967A-7828-ACEB-E2D2-33286E5BA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D70178-CE3A-C455-77A8-8FAC3CB45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0994A-2399-A2A3-A4F7-BC7B61899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68EB8-C174-AFAD-376E-AA3C2F853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357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F025E-AD49-1B2E-3812-4C058CD97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233FBD-39B9-0062-B520-3E010C756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DA0D6A-C493-756F-99A7-30DDC99DA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3856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828C-83BE-0590-3754-2CA448266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6794B-D406-7D70-5006-19AC1E1E6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67644-B4F1-57D5-F1E7-E0B5C420E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3FE5E-A779-91D5-607C-EF434D76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A61D23-A8CA-2755-110C-59E95D53D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CE1F7-A2D6-8404-BB0D-570374E7A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1825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FDEEB-CC30-78A8-BF7D-3C1617AB0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FFB4B4-B895-02BB-486A-EE97877C98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5072CD-0A48-F76F-436A-8B1A85408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04365B-4491-9FEB-2F9E-38EDFEDD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0F38B2-786B-AD0A-7449-71235C51F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3F2390-3EDB-7564-0652-179891E35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98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48ABC3-83EC-A746-AE52-178A62B6B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A4B23-2461-44A7-127D-D701E90D6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7E49C-CB16-6462-6102-2049F8348E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8772-E676-469B-A3A0-77A62BE3013E}" type="datetimeFigureOut">
              <a:rPr lang="en-IN" smtClean="0"/>
              <a:t>25-05-2025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6EE0E-2817-071A-281D-D4C644A11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A4336-CACD-39E9-325C-A1147CF38D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506FF-B779-4F0F-8154-F93D8FFDFE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511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DE3921B-C5F9-986A-D406-AFFC9972EB90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5FD622-9170-6B16-E18D-E37144CD8999}"/>
              </a:ext>
            </a:extLst>
          </p:cNvPr>
          <p:cNvCxnSpPr>
            <a:cxnSpLocks/>
          </p:cNvCxnSpPr>
          <p:nvPr/>
        </p:nvCxnSpPr>
        <p:spPr>
          <a:xfrm>
            <a:off x="1026160" y="650802"/>
            <a:ext cx="0" cy="544519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DD49316-BB74-295C-608E-B24E0235F9CA}"/>
              </a:ext>
            </a:extLst>
          </p:cNvPr>
          <p:cNvSpPr txBox="1"/>
          <p:nvPr/>
        </p:nvSpPr>
        <p:spPr>
          <a:xfrm>
            <a:off x="2275842" y="763789"/>
            <a:ext cx="79654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WEB-ENABLED MALARIA DETECTION USING DEEP LEARNING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18F85A0-3D04-4A5B-0FE0-69C03FA5C256}"/>
              </a:ext>
            </a:extLst>
          </p:cNvPr>
          <p:cNvSpPr txBox="1"/>
          <p:nvPr/>
        </p:nvSpPr>
        <p:spPr>
          <a:xfrm>
            <a:off x="1239523" y="3988124"/>
            <a:ext cx="422655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Mrs.R.Narmatha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M.E.,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Assistant Professor,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Government College of Engineering,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Dharmapuri.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B3F199-D0E8-445F-A63D-C8C96323F194}"/>
              </a:ext>
            </a:extLst>
          </p:cNvPr>
          <p:cNvSpPr txBox="1"/>
          <p:nvPr/>
        </p:nvSpPr>
        <p:spPr>
          <a:xfrm>
            <a:off x="6258556" y="3988124"/>
            <a:ext cx="519176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Rajesh R                            (613521104032)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Shenjin S A Solomon        (613521104043)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Santhosh Kumar S             (613521104309)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Tharun Raj R                     (613521104311)</a:t>
            </a:r>
          </a:p>
        </p:txBody>
      </p:sp>
    </p:spTree>
    <p:extLst>
      <p:ext uri="{BB962C8B-B14F-4D97-AF65-F5344CB8AC3E}">
        <p14:creationId xmlns:p14="http://schemas.microsoft.com/office/powerpoint/2010/main" val="1712273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60AB4-1975-153D-BBE9-6FA2CC2BD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473AC3E-6158-4449-79A1-B364E1F6DAD9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111639-E593-9274-BEEE-745809F47B62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D3ADB53-A7C5-A750-CD41-9002259DF163}"/>
              </a:ext>
            </a:extLst>
          </p:cNvPr>
          <p:cNvSpPr txBox="1"/>
          <p:nvPr/>
        </p:nvSpPr>
        <p:spPr>
          <a:xfrm>
            <a:off x="1056641" y="1107906"/>
            <a:ext cx="445008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A5A676-1BD5-AEDC-DC9F-BB361AD0A6B1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E30312-148F-3130-D4F5-4193DDC008B8}"/>
              </a:ext>
            </a:extLst>
          </p:cNvPr>
          <p:cNvSpPr txBox="1"/>
          <p:nvPr/>
        </p:nvSpPr>
        <p:spPr>
          <a:xfrm>
            <a:off x="2382521" y="1954292"/>
            <a:ext cx="6949438" cy="268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image via Web UI.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is preprocessed (resized, normalized).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 extracts features.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Flatten, Dropout, Dense layers perform classification.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is sent back to user in real time.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75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32C91-7A02-EB95-7C14-13F1B34A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39CBBA-2C87-24CD-70EE-D6B428727EB4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9FD6470-A55A-6D65-740C-A579C0C5D262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F4AAFD9-EF1F-85FA-35CF-25FAFB385800}"/>
              </a:ext>
            </a:extLst>
          </p:cNvPr>
          <p:cNvSpPr txBox="1"/>
          <p:nvPr/>
        </p:nvSpPr>
        <p:spPr>
          <a:xfrm>
            <a:off x="1137921" y="1077426"/>
            <a:ext cx="49580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2B26B-C349-7298-75EF-4AFBCF78F2E5}"/>
              </a:ext>
            </a:extLst>
          </p:cNvPr>
          <p:cNvSpPr txBox="1"/>
          <p:nvPr/>
        </p:nvSpPr>
        <p:spPr>
          <a:xfrm>
            <a:off x="2042160" y="1554480"/>
            <a:ext cx="8087360" cy="33932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NIH Malaria Cell Images Dataset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Approx-27,558 images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classes: </a:t>
            </a:r>
            <a:r>
              <a:rPr lang="en-IN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Parasitized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2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Uninfected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JPEG/PNG format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Split: 80% Training, 20% Testing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 applied: flipping, brightness, rotation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83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9F9DB-3719-84D8-4278-49A1E46BE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493856-D51A-5E9D-5C54-7BB867D4EB14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6B31DE-FAF2-457C-FE8A-676BCBC396F2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04EB70-01E9-FE77-03E0-D0DEECFE6A97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0273D-3D21-8FDD-FCE7-49158492DDB2}"/>
              </a:ext>
            </a:extLst>
          </p:cNvPr>
          <p:cNvSpPr txBox="1"/>
          <p:nvPr/>
        </p:nvSpPr>
        <p:spPr>
          <a:xfrm>
            <a:off x="1056641" y="907852"/>
            <a:ext cx="48259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MODULE:</a:t>
            </a:r>
          </a:p>
          <a:p>
            <a:endParaRPr lang="en-IN" sz="25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E60071-780D-A5DE-6E71-8CAE24759BAB}"/>
              </a:ext>
            </a:extLst>
          </p:cNvPr>
          <p:cNvSpPr txBox="1"/>
          <p:nvPr/>
        </p:nvSpPr>
        <p:spPr>
          <a:xfrm>
            <a:off x="2235199" y="1561650"/>
            <a:ext cx="9408160" cy="321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size: 128x128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Model: InceptionV3 with custom classification layers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Augmentation: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ImageDataGenerator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Optimizer: Adam, Loss: Binary Cross-Entropy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5+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Accuracy: Reached ~98% training accuracy and ~97% 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4246746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5DA9BE-0855-8157-03BB-AFF471618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867F738-A92C-9D74-F813-6A78F0FB9DD4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C10A972-8476-8F0B-55AA-9443E0ED6BA1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597F836-0A0B-2E4A-CD49-999502C82117}"/>
              </a:ext>
            </a:extLst>
          </p:cNvPr>
          <p:cNvSpPr txBox="1"/>
          <p:nvPr/>
        </p:nvSpPr>
        <p:spPr>
          <a:xfrm>
            <a:off x="1056641" y="1005845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MODULE: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D313B8-58E7-725F-DFA6-B257A3690DA2}"/>
              </a:ext>
            </a:extLst>
          </p:cNvPr>
          <p:cNvSpPr txBox="1"/>
          <p:nvPr/>
        </p:nvSpPr>
        <p:spPr>
          <a:xfrm rot="10800000" flipH="1" flipV="1">
            <a:off x="2264768" y="1655638"/>
            <a:ext cx="8227727" cy="321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upload single or multiple blood smear images through the web interface.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image is processed through a series of steps: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validation and preprocessing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using the trained model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of result (Infected or Uninfected)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339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405BD-3C9E-B5E9-197B-A2EEF392F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FD518E2-503D-8248-4011-608B01A10DFB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573698-C40C-05CB-DBFC-21A6CF05A34E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BD9DCD4-AAA6-22DA-5E91-EF0D733F36D5}"/>
              </a:ext>
            </a:extLst>
          </p:cNvPr>
          <p:cNvSpPr txBox="1"/>
          <p:nvPr/>
        </p:nvSpPr>
        <p:spPr>
          <a:xfrm>
            <a:off x="1056641" y="1107906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235D15-8760-C6FD-E650-9495D3A19060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28102C3-0410-D7C9-E9C0-92E5E685A7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361" y="1818640"/>
            <a:ext cx="8229066" cy="337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7253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CFEF-4F83-8DE4-9986-8B343B6CF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FD2D40-B486-1DD4-82FA-8C2E93C4CFCD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8C04B8-C3E2-42FD-E5ED-96EF64F0B97B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D5C852-4099-89A6-E411-2C6297927286}"/>
              </a:ext>
            </a:extLst>
          </p:cNvPr>
          <p:cNvSpPr txBox="1"/>
          <p:nvPr/>
        </p:nvSpPr>
        <p:spPr>
          <a:xfrm>
            <a:off x="1056641" y="1107906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6916DF-ED0F-6E36-7727-92ACF68E6DE6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23F19-BE9F-12D0-5E02-1139DD341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19" y="1778000"/>
            <a:ext cx="7721595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887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D0D03-2BD3-52DA-068F-A8458EE2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24B7873-D633-643D-8BF7-276636D79B04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D9F74B-CF61-E4B4-9997-552C32857874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E6CE7B6-7E6C-561A-F413-7B03DD1F17BC}"/>
              </a:ext>
            </a:extLst>
          </p:cNvPr>
          <p:cNvSpPr txBox="1"/>
          <p:nvPr/>
        </p:nvSpPr>
        <p:spPr>
          <a:xfrm>
            <a:off x="1056641" y="1107906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91FD53-FC5C-0E3C-600B-49F5F5DD417D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20B5CE-5BA8-8CFA-04C6-A68209DB3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042" y="1770359"/>
            <a:ext cx="7640314" cy="360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164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50F9D-A66E-D592-C1D9-46A58F015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97EA372-2C5B-E343-2F36-72CCDBE2EA42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193D7D-7AAD-4F39-06D1-E0C8F886A1C1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4898EA-857B-3CB3-6C59-946EA03AE763}"/>
              </a:ext>
            </a:extLst>
          </p:cNvPr>
          <p:cNvSpPr txBox="1"/>
          <p:nvPr/>
        </p:nvSpPr>
        <p:spPr>
          <a:xfrm>
            <a:off x="1148080" y="1107906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B4243-606E-66A3-609D-742F5AC4EA1A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ED7919-0BF6-D4CA-8665-141DEB42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4" y="1693489"/>
            <a:ext cx="8288076" cy="389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52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15CC3-E714-2B7C-2563-24388DFF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47E45D-1879-4F8B-9C08-1E4B469A9BDD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C82292-48ED-C8BC-3289-3CB2144BE53F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4BFE0B-56ED-72A8-971F-5099EE858BBB}"/>
              </a:ext>
            </a:extLst>
          </p:cNvPr>
          <p:cNvSpPr txBox="1"/>
          <p:nvPr/>
        </p:nvSpPr>
        <p:spPr>
          <a:xfrm>
            <a:off x="1148080" y="1107906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38C627-E6C3-1F5E-C94F-CFB4432A26C2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5D3EF-062F-BED4-78AB-1269D2AA25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1769626"/>
            <a:ext cx="8656317" cy="369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985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47B12-C11B-FBAE-9E31-950BE01FF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A695BD-BB06-448F-D719-548F8D494A2E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FE75368-AB8F-B53C-38AD-C8C706242593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2317B6F-AFE3-ADE2-14E9-22CED0A220B2}"/>
              </a:ext>
            </a:extLst>
          </p:cNvPr>
          <p:cNvSpPr txBox="1"/>
          <p:nvPr/>
        </p:nvSpPr>
        <p:spPr>
          <a:xfrm>
            <a:off x="1148080" y="1107906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B0861A-B73C-9672-6CB0-85062EC8EFE9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5D839-525F-0E31-D3FA-6F40A92EF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5" y="1727768"/>
            <a:ext cx="8669874" cy="378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2377F-04AB-C06C-A971-919BD05FA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CB3DC5E-9CCF-AEF7-1511-C52CC507F478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D2D7490-28DA-AEEC-84FB-51BC87B2E18C}"/>
              </a:ext>
            </a:extLst>
          </p:cNvPr>
          <p:cNvCxnSpPr>
            <a:cxnSpLocks/>
          </p:cNvCxnSpPr>
          <p:nvPr/>
        </p:nvCxnSpPr>
        <p:spPr>
          <a:xfrm>
            <a:off x="1026160" y="650802"/>
            <a:ext cx="0" cy="5404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3A1E606-5B99-43C0-1806-63AD7C5742B8}"/>
              </a:ext>
            </a:extLst>
          </p:cNvPr>
          <p:cNvSpPr txBox="1"/>
          <p:nvPr/>
        </p:nvSpPr>
        <p:spPr>
          <a:xfrm>
            <a:off x="1310649" y="804429"/>
            <a:ext cx="865630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24E847-7427-ECC3-57A4-CBA7929313E9}"/>
              </a:ext>
            </a:extLst>
          </p:cNvPr>
          <p:cNvSpPr txBox="1"/>
          <p:nvPr/>
        </p:nvSpPr>
        <p:spPr>
          <a:xfrm>
            <a:off x="3342646" y="1344590"/>
            <a:ext cx="402335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Training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283907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20889-1164-3BDC-45E0-E707E79C2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6947750-EE0C-EEC2-F278-ED3743B1A872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E8A766-E43B-721C-C1AD-8795D3B15EB7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494B952-62B1-435F-9AF3-C926908648E3}"/>
              </a:ext>
            </a:extLst>
          </p:cNvPr>
          <p:cNvSpPr txBox="1"/>
          <p:nvPr/>
        </p:nvSpPr>
        <p:spPr>
          <a:xfrm>
            <a:off x="1056641" y="1107907"/>
            <a:ext cx="3781365" cy="477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2A0ED8-F722-4FAB-182B-778D9A112E85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D58DF4-6509-0765-FD36-C3E190A8D5A6}"/>
              </a:ext>
            </a:extLst>
          </p:cNvPr>
          <p:cNvSpPr txBox="1"/>
          <p:nvPr/>
        </p:nvSpPr>
        <p:spPr>
          <a:xfrm>
            <a:off x="1995062" y="1584960"/>
            <a:ext cx="8693257" cy="3214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developed a reliable deep learning-based malaria detection system with high accuracy.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integrates a practical web interface for real-time, user-friendly diagnosis.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scalable solution is ideal for deployment in resource-limited healthcare settings.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8179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DD60B-1EFE-61CD-06EB-78A22DB9F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E74F58-C1DD-7E9C-593E-2E796479318A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AF5173-598C-F8CF-B56F-20781475DD6C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7FC37EF-D052-8CA9-A936-4E4F56E2461F}"/>
              </a:ext>
            </a:extLst>
          </p:cNvPr>
          <p:cNvSpPr txBox="1"/>
          <p:nvPr/>
        </p:nvSpPr>
        <p:spPr>
          <a:xfrm>
            <a:off x="1137920" y="1158245"/>
            <a:ext cx="443160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891DAC-1D8E-903E-EDD5-4CCB74959462}"/>
              </a:ext>
            </a:extLst>
          </p:cNvPr>
          <p:cNvSpPr txBox="1"/>
          <p:nvPr/>
        </p:nvSpPr>
        <p:spPr>
          <a:xfrm>
            <a:off x="2191327" y="1778032"/>
            <a:ext cx="6756400" cy="2683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more malaria stages for better diagnosis.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mobile app support for easier access.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with more data to improve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cloud deployment for wider reach of people.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automatic report generation with hospitals</a:t>
            </a:r>
          </a:p>
        </p:txBody>
      </p:sp>
    </p:spTree>
    <p:extLst>
      <p:ext uri="{BB962C8B-B14F-4D97-AF65-F5344CB8AC3E}">
        <p14:creationId xmlns:p14="http://schemas.microsoft.com/office/powerpoint/2010/main" val="24323418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BE3DB-4F89-C06C-9D4F-FFBAC308D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39A598-B11C-283D-7A11-C67D2B3B3215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7FC161-7737-1742-6BA4-1B834425AFED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458F612-D23E-F9CE-D6C7-153CD7EA8174}"/>
              </a:ext>
            </a:extLst>
          </p:cNvPr>
          <p:cNvSpPr txBox="1"/>
          <p:nvPr/>
        </p:nvSpPr>
        <p:spPr>
          <a:xfrm>
            <a:off x="4318000" y="2650323"/>
            <a:ext cx="488695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5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11137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9537-4588-EA7A-6D33-C251D7712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B8C1852-5A2C-A3E8-6EFE-4EC73A5FB60A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D79FDB-0AC8-439F-23BD-B5F30CBC275A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8F45BE-DA83-F535-A644-ECB5BED28C01}"/>
              </a:ext>
            </a:extLst>
          </p:cNvPr>
          <p:cNvSpPr txBox="1"/>
          <p:nvPr/>
        </p:nvSpPr>
        <p:spPr>
          <a:xfrm>
            <a:off x="1178560" y="993031"/>
            <a:ext cx="595376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379313-A08B-C67A-177B-6B28BD501EE6}"/>
              </a:ext>
            </a:extLst>
          </p:cNvPr>
          <p:cNvSpPr txBox="1"/>
          <p:nvPr/>
        </p:nvSpPr>
        <p:spPr>
          <a:xfrm>
            <a:off x="2326653" y="1812313"/>
            <a:ext cx="8229587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Malaria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life-threatening disease caused by parasites transmitted to humans through the bites of infected mosquitoes.</a:t>
            </a:r>
          </a:p>
          <a:p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remains a major public health challenge in many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tropical and subtropical regions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particularly where access to medical diagnostics is limited.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diagnosis involves examining blood smear slides under a microscope, a process that is time consuming ,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labour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intensive , prone to human error.</a:t>
            </a:r>
          </a:p>
        </p:txBody>
      </p:sp>
    </p:spTree>
    <p:extLst>
      <p:ext uri="{BB962C8B-B14F-4D97-AF65-F5344CB8AC3E}">
        <p14:creationId xmlns:p14="http://schemas.microsoft.com/office/powerpoint/2010/main" val="2226704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CB687-DC8E-067C-178D-8F65DEAC2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135D221-EC13-34A6-1C96-4F83222EA7AA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F48BDC-4643-4BC0-52A4-9EE9F0E3EE63}"/>
              </a:ext>
            </a:extLst>
          </p:cNvPr>
          <p:cNvCxnSpPr>
            <a:cxnSpLocks/>
          </p:cNvCxnSpPr>
          <p:nvPr/>
        </p:nvCxnSpPr>
        <p:spPr>
          <a:xfrm>
            <a:off x="1026160" y="650802"/>
            <a:ext cx="0" cy="540455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DDF5556-1125-38CB-4D4F-0889BD534E09}"/>
              </a:ext>
            </a:extLst>
          </p:cNvPr>
          <p:cNvSpPr txBox="1"/>
          <p:nvPr/>
        </p:nvSpPr>
        <p:spPr>
          <a:xfrm>
            <a:off x="1300480" y="863600"/>
            <a:ext cx="36779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022270-0E64-B73E-A438-3A00C2B53922}"/>
              </a:ext>
            </a:extLst>
          </p:cNvPr>
          <p:cNvSpPr txBox="1"/>
          <p:nvPr/>
        </p:nvSpPr>
        <p:spPr>
          <a:xfrm>
            <a:off x="2336800" y="1553451"/>
            <a:ext cx="7518399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learning-based web application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that:</a:t>
            </a:r>
          </a:p>
          <a:p>
            <a:pPr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Accurately classifies red blood cell images as   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parasitized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uninfected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InceptionV3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efficient feature extraction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predictions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a user-friendly interface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assist healthcare workers in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and accurate diagnosis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419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4BE83-F24B-666A-1D38-38023A6DE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CF878E8-DDFD-35E3-AF87-C8AF516ACC95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F77E5E1-5106-9A81-86AC-96944DC890C2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8F8BAE7-A4BD-C3F8-7BEE-91901F730C2C}"/>
              </a:ext>
            </a:extLst>
          </p:cNvPr>
          <p:cNvSpPr txBox="1"/>
          <p:nvPr/>
        </p:nvSpPr>
        <p:spPr>
          <a:xfrm>
            <a:off x="1209040" y="863601"/>
            <a:ext cx="383031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BCFFA0F-092D-2907-2DAF-F220182A45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5496767"/>
              </p:ext>
            </p:extLst>
          </p:nvPr>
        </p:nvGraphicFramePr>
        <p:xfrm>
          <a:off x="2052320" y="1384459"/>
          <a:ext cx="9194796" cy="40890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8959">
                  <a:extLst>
                    <a:ext uri="{9D8B030D-6E8A-4147-A177-3AD203B41FA5}">
                      <a16:colId xmlns:a16="http://schemas.microsoft.com/office/drawing/2014/main" val="1793118058"/>
                    </a:ext>
                  </a:extLst>
                </a:gridCol>
                <a:gridCol w="1615498">
                  <a:extLst>
                    <a:ext uri="{9D8B030D-6E8A-4147-A177-3AD203B41FA5}">
                      <a16:colId xmlns:a16="http://schemas.microsoft.com/office/drawing/2014/main" val="3699974945"/>
                    </a:ext>
                  </a:extLst>
                </a:gridCol>
                <a:gridCol w="2306387">
                  <a:extLst>
                    <a:ext uri="{9D8B030D-6E8A-4147-A177-3AD203B41FA5}">
                      <a16:colId xmlns:a16="http://schemas.microsoft.com/office/drawing/2014/main" val="703320787"/>
                    </a:ext>
                  </a:extLst>
                </a:gridCol>
                <a:gridCol w="1594993">
                  <a:extLst>
                    <a:ext uri="{9D8B030D-6E8A-4147-A177-3AD203B41FA5}">
                      <a16:colId xmlns:a16="http://schemas.microsoft.com/office/drawing/2014/main" val="3655049084"/>
                    </a:ext>
                  </a:extLst>
                </a:gridCol>
                <a:gridCol w="1838959">
                  <a:extLst>
                    <a:ext uri="{9D8B030D-6E8A-4147-A177-3AD203B41FA5}">
                      <a16:colId xmlns:a16="http://schemas.microsoft.com/office/drawing/2014/main" val="299448814"/>
                    </a:ext>
                  </a:extLst>
                </a:gridCol>
              </a:tblGrid>
              <a:tr h="316825"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 / Approach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Features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Advantages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Disadvantages</a:t>
                      </a:r>
                      <a:endParaRPr lang="en-IN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0878343"/>
                  </a:ext>
                </a:extLst>
              </a:tr>
              <a:tr h="1267301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Hybrid CNN + </a:t>
                      </a:r>
                      <a:r>
                        <a:rPr lang="en-I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BiLSTM</a:t>
                      </a:r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D.A. Jadhav, C., Rani (2024)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CNN with BiLSTM and attention for spatial-temporal feature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detection accuracy; context-aware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 computational cost; long training 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4323328"/>
                  </a:ext>
                </a:extLst>
              </a:tr>
              <a:tr h="1029682"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VGG16 + InceptionNet Hybrid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 Kumar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Integrates two CNNs to enhance feature extraction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Improved accuracy; robust spatial understanding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Requires large datasets; slow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225699"/>
                  </a:ext>
                </a:extLst>
              </a:tr>
              <a:tr h="1267301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ResNet50 + DenseNet121 Ensemble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v-SE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W. David, Yuhang Dong (2022)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Extracts both low- and high-level features from blood smear images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to image quality variations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Computationally intensive; not ideal for real-time use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769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846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65EA4-DED1-C30E-A203-015340894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65DBD0-D6A0-8136-EEF9-BB23F9ACE181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1058672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BB6EB7B-9130-FA36-AED3-0CA1C1C89F24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7BBF808-CD4D-110C-655A-9C03EBE26F39}"/>
              </a:ext>
            </a:extLst>
          </p:cNvPr>
          <p:cNvSpPr txBox="1"/>
          <p:nvPr/>
        </p:nvSpPr>
        <p:spPr>
          <a:xfrm>
            <a:off x="995680" y="1247632"/>
            <a:ext cx="43078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877D3-1190-78D7-3E78-5620F5B163AE}"/>
              </a:ext>
            </a:extLst>
          </p:cNvPr>
          <p:cNvSpPr txBox="1"/>
          <p:nvPr/>
        </p:nvSpPr>
        <p:spPr>
          <a:xfrm>
            <a:off x="2199642" y="1724687"/>
            <a:ext cx="3637276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 Core i5 or above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GB RAM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GPU-enabled system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500 GB SSD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A8D1C4-C254-8351-2548-29B36F7E4B44}"/>
              </a:ext>
            </a:extLst>
          </p:cNvPr>
          <p:cNvSpPr txBox="1"/>
          <p:nvPr/>
        </p:nvSpPr>
        <p:spPr>
          <a:xfrm>
            <a:off x="6807199" y="1724687"/>
            <a:ext cx="5049521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&amp; Tools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3.7+, TensorFlow/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Flask, PIL, Pandas, NumPy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Code, Google </a:t>
            </a: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Colab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Ngrok</a:t>
            </a: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(for web hosting)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906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74CEC-F5BA-176C-C205-13D3724A9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C7ACE35-59EA-D78B-A7A0-2926D21E4B62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E979264-C6A5-F4C1-F3A8-2C4DB1590460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607110B-BED0-3107-C6B5-1B521039CF75}"/>
              </a:ext>
            </a:extLst>
          </p:cNvPr>
          <p:cNvSpPr txBox="1"/>
          <p:nvPr/>
        </p:nvSpPr>
        <p:spPr>
          <a:xfrm>
            <a:off x="1056641" y="1026165"/>
            <a:ext cx="333247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A4BCCB-75C3-1BA2-750D-9C4CAE02979F}"/>
              </a:ext>
            </a:extLst>
          </p:cNvPr>
          <p:cNvSpPr txBox="1"/>
          <p:nvPr/>
        </p:nvSpPr>
        <p:spPr>
          <a:xfrm>
            <a:off x="2180704" y="1878581"/>
            <a:ext cx="6841375" cy="2683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255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5800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microscopy: time-consuming &amp; error-prone.</a:t>
            </a:r>
          </a:p>
          <a:p>
            <a:pPr marL="342900" indent="-342900" defTabSz="9255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263650" algn="l"/>
                <a:tab pos="3225800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skilled technicians to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analyse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defTabSz="9255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5800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ML: lacks generalizability &amp; accuracy.</a:t>
            </a:r>
          </a:p>
          <a:p>
            <a:pPr marL="342900" indent="-342900" defTabSz="9255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5800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automation.</a:t>
            </a:r>
          </a:p>
          <a:p>
            <a:pPr marL="342900" indent="-342900" defTabSz="925513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3225800" algn="l"/>
              </a:tabLst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computational needs and poor usability.</a:t>
            </a:r>
            <a:endParaRPr lang="en-IN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1994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7F29A-45A9-F993-7F5D-26D3FD82A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0A5760E-0912-4918-6530-3144C0BCC195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7A5411-B2F8-E1B6-4FB1-C7C30896DED8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FB003EA-6E01-ECF7-093F-8382E1B67280}"/>
              </a:ext>
            </a:extLst>
          </p:cNvPr>
          <p:cNvSpPr txBox="1"/>
          <p:nvPr/>
        </p:nvSpPr>
        <p:spPr>
          <a:xfrm>
            <a:off x="1056641" y="1016466"/>
            <a:ext cx="361695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943184-DA0A-651D-F90D-E85C5B2A64B9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C77144-A930-F456-21BA-F19315239376}"/>
              </a:ext>
            </a:extLst>
          </p:cNvPr>
          <p:cNvSpPr txBox="1"/>
          <p:nvPr/>
        </p:nvSpPr>
        <p:spPr>
          <a:xfrm>
            <a:off x="2103120" y="1493520"/>
            <a:ext cx="8432779" cy="321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Hybrid deep learning model with InceptionV3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Web-based interface using Flask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both single and batch predictions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malaria diagnosis with image preprocessing and classification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Scalable, fast, and suitable for clinical environments</a:t>
            </a:r>
          </a:p>
        </p:txBody>
      </p:sp>
    </p:spTree>
    <p:extLst>
      <p:ext uri="{BB962C8B-B14F-4D97-AF65-F5344CB8AC3E}">
        <p14:creationId xmlns:p14="http://schemas.microsoft.com/office/powerpoint/2010/main" val="1484901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29C31-072F-2DDE-5E1E-BBE081614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C9037A9-066D-D3D1-F7DC-FA136AED696C}"/>
              </a:ext>
            </a:extLst>
          </p:cNvPr>
          <p:cNvCxnSpPr>
            <a:cxnSpLocks/>
          </p:cNvCxnSpPr>
          <p:nvPr/>
        </p:nvCxnSpPr>
        <p:spPr>
          <a:xfrm>
            <a:off x="995680" y="650802"/>
            <a:ext cx="969264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D89D4A5-58EB-6438-1DC5-5F69C8096B22}"/>
              </a:ext>
            </a:extLst>
          </p:cNvPr>
          <p:cNvCxnSpPr/>
          <p:nvPr/>
        </p:nvCxnSpPr>
        <p:spPr>
          <a:xfrm>
            <a:off x="1026160" y="650802"/>
            <a:ext cx="0" cy="49377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EE476E-70B9-230A-352E-3389DAA25D02}"/>
              </a:ext>
            </a:extLst>
          </p:cNvPr>
          <p:cNvSpPr txBox="1"/>
          <p:nvPr/>
        </p:nvSpPr>
        <p:spPr>
          <a:xfrm>
            <a:off x="1056641" y="1036325"/>
            <a:ext cx="434847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7A7D99-A84B-F5CC-08C6-65B36E71D82E}"/>
              </a:ext>
            </a:extLst>
          </p:cNvPr>
          <p:cNvSpPr txBox="1"/>
          <p:nvPr/>
        </p:nvSpPr>
        <p:spPr>
          <a:xfrm>
            <a:off x="2326640" y="1584960"/>
            <a:ext cx="7721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FC2363-6DAD-9FFB-4EEF-265BFF072D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7602" y="1656080"/>
            <a:ext cx="7721599" cy="362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224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710</Words>
  <Application>Microsoft Office PowerPoint</Application>
  <PresentationFormat>Widescreen</PresentationFormat>
  <Paragraphs>139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SHENJIN S A SOLOMON</dc:creator>
  <cp:lastModifiedBy>SHENJIN S A SOLOMON</cp:lastModifiedBy>
  <cp:revision>3</cp:revision>
  <dcterms:created xsi:type="dcterms:W3CDTF">2025-05-24T17:01:36Z</dcterms:created>
  <dcterms:modified xsi:type="dcterms:W3CDTF">2025-05-25T10:41:04Z</dcterms:modified>
</cp:coreProperties>
</file>