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78" r:id="rId6"/>
    <p:sldId id="282" r:id="rId7"/>
    <p:sldId id="283" r:id="rId8"/>
    <p:sldId id="260" r:id="rId9"/>
    <p:sldId id="279" r:id="rId10"/>
    <p:sldId id="280" r:id="rId11"/>
    <p:sldId id="261" r:id="rId12"/>
    <p:sldId id="262" r:id="rId13"/>
    <p:sldId id="264" r:id="rId14"/>
    <p:sldId id="281"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2" userDrawn="1">
          <p15:clr>
            <a:srgbClr val="A4A3A4"/>
          </p15:clr>
        </p15:guide>
        <p15:guide id="2" pos="2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173"/>
      </p:cViewPr>
      <p:guideLst>
        <p:guide orient="horz" pos="2162"/>
        <p:guide pos="287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F582F38-292A-45D6-8BB0-8CEF12BFAB4A}" type="datetimeFigureOut">
              <a:rPr lang="en-US" smtClean="0"/>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6A53F32-7CFB-472E-9A06-7DE297A779FD}"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582F38-292A-45D6-8BB0-8CEF12BFAB4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53F32-7CFB-472E-9A06-7DE297A779F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582F38-292A-45D6-8BB0-8CEF12BFAB4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53F32-7CFB-472E-9A06-7DE297A779F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582F38-292A-45D6-8BB0-8CEF12BFAB4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53F32-7CFB-472E-9A06-7DE297A779F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7F582F38-292A-45D6-8BB0-8CEF12BFAB4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53F32-7CFB-472E-9A06-7DE297A779FD}"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F582F38-292A-45D6-8BB0-8CEF12BFAB4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53F32-7CFB-472E-9A06-7DE297A779F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F582F38-292A-45D6-8BB0-8CEF12BFAB4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A53F32-7CFB-472E-9A06-7DE297A779F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F582F38-292A-45D6-8BB0-8CEF12BFAB4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A53F32-7CFB-472E-9A06-7DE297A779F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582F38-292A-45D6-8BB0-8CEF12BFAB4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A53F32-7CFB-472E-9A06-7DE297A779F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F582F38-292A-45D6-8BB0-8CEF12BFAB4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53F32-7CFB-472E-9A06-7DE297A779F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7F582F38-292A-45D6-8BB0-8CEF12BFAB4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6A53F32-7CFB-472E-9A06-7DE297A779FD}" type="slidenum">
              <a:rPr lang="en-US" smtClean="0"/>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F582F38-292A-45D6-8BB0-8CEF12BFAB4A}" type="datetimeFigureOut">
              <a:rPr lang="en-US" smtClean="0"/>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6A53F32-7CFB-472E-9A06-7DE297A779FD}" type="slidenum">
              <a:rPr lang="en-US" smtClean="0"/>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8.png"/><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alphaModFix amt="64000"/>
          </a:blip>
          <a:tile tx="0" ty="0" sx="100000" sy="100000" flip="none" algn="tl"/>
        </a:blipFill>
        <a:effectLst/>
      </p:bgPr>
    </p:bg>
    <p:spTree>
      <p:nvGrpSpPr>
        <p:cNvPr id="1" name=""/>
        <p:cNvGrpSpPr/>
        <p:nvPr/>
      </p:nvGrpSpPr>
      <p:grpSpPr>
        <a:xfrm>
          <a:off x="0" y="0"/>
          <a:ext cx="0" cy="0"/>
          <a:chOff x="0" y="0"/>
          <a:chExt cx="0" cy="0"/>
        </a:xfrm>
      </p:grpSpPr>
      <p:sp>
        <p:nvSpPr>
          <p:cNvPr id="5" name="TextBox 4"/>
          <p:cNvSpPr txBox="1"/>
          <p:nvPr/>
        </p:nvSpPr>
        <p:spPr>
          <a:xfrm>
            <a:off x="1500166" y="1142984"/>
            <a:ext cx="7429552" cy="830997"/>
          </a:xfrm>
          <a:prstGeom prst="rect">
            <a:avLst/>
          </a:prstGeom>
          <a:noFill/>
        </p:spPr>
        <p:txBody>
          <a:bodyPr wrap="square" rtlCol="0">
            <a:spAutoFit/>
          </a:bodyPr>
          <a:lstStyle/>
          <a:p>
            <a:r>
              <a:rPr lang="en-GB" sz="4800" dirty="0" smtClean="0">
                <a:latin typeface="Bradley Hand ITC" panose="03070402050302030203" pitchFamily="66" charset="0"/>
              </a:rPr>
              <a:t>Pneumonia Detection</a:t>
            </a:r>
            <a:endParaRPr lang="en-US" sz="4800" dirty="0">
              <a:latin typeface="Bradley Hand ITC" panose="03070402050302030203" pitchFamily="66" charset="0"/>
            </a:endParaRPr>
          </a:p>
        </p:txBody>
      </p:sp>
      <p:sp>
        <p:nvSpPr>
          <p:cNvPr id="6" name="TextBox 5"/>
          <p:cNvSpPr txBox="1"/>
          <p:nvPr/>
        </p:nvSpPr>
        <p:spPr>
          <a:xfrm>
            <a:off x="3571868" y="2000241"/>
            <a:ext cx="1572587" cy="584775"/>
          </a:xfrm>
          <a:prstGeom prst="rect">
            <a:avLst/>
          </a:prstGeom>
          <a:noFill/>
        </p:spPr>
        <p:txBody>
          <a:bodyPr wrap="square" rtlCol="0">
            <a:spAutoFit/>
          </a:bodyPr>
          <a:lstStyle/>
          <a:p>
            <a:r>
              <a:rPr lang="en-GB" sz="3200" b="1" dirty="0" smtClean="0">
                <a:latin typeface="Bradley Hand ITC" panose="03070402050302030203" pitchFamily="66" charset="0"/>
              </a:rPr>
              <a:t>using</a:t>
            </a:r>
            <a:endParaRPr lang="en-US" sz="3200" b="1" dirty="0">
              <a:latin typeface="Bradley Hand ITC" panose="03070402050302030203" pitchFamily="66" charset="0"/>
            </a:endParaRPr>
          </a:p>
        </p:txBody>
      </p:sp>
      <p:sp>
        <p:nvSpPr>
          <p:cNvPr id="7" name="TextBox 6"/>
          <p:cNvSpPr txBox="1"/>
          <p:nvPr/>
        </p:nvSpPr>
        <p:spPr>
          <a:xfrm>
            <a:off x="1285852" y="2571744"/>
            <a:ext cx="7715304" cy="646331"/>
          </a:xfrm>
          <a:prstGeom prst="rect">
            <a:avLst/>
          </a:prstGeom>
          <a:noFill/>
        </p:spPr>
        <p:txBody>
          <a:bodyPr wrap="square" rtlCol="0">
            <a:spAutoFit/>
          </a:bodyPr>
          <a:lstStyle/>
          <a:p>
            <a:r>
              <a:rPr lang="en-GB" sz="3600" b="1" dirty="0" err="1" smtClean="0">
                <a:latin typeface="Bradley Hand ITC" panose="03070402050302030203" pitchFamily="66" charset="0"/>
              </a:rPr>
              <a:t>Convolutional</a:t>
            </a:r>
            <a:r>
              <a:rPr lang="en-GB" sz="3600" b="1" dirty="0" smtClean="0">
                <a:latin typeface="Bradley Hand ITC" panose="03070402050302030203" pitchFamily="66" charset="0"/>
              </a:rPr>
              <a:t> Neural Network</a:t>
            </a:r>
            <a:endParaRPr lang="en-US" sz="3600" b="1" dirty="0">
              <a:latin typeface="Bradley Hand ITC" panose="03070402050302030203" pitchFamily="66" charset="0"/>
            </a:endParaRPr>
          </a:p>
        </p:txBody>
      </p:sp>
      <p:sp>
        <p:nvSpPr>
          <p:cNvPr id="8" name="TextBox 7"/>
          <p:cNvSpPr txBox="1"/>
          <p:nvPr/>
        </p:nvSpPr>
        <p:spPr>
          <a:xfrm>
            <a:off x="6000760" y="5429264"/>
            <a:ext cx="3000396" cy="369332"/>
          </a:xfrm>
          <a:prstGeom prst="rect">
            <a:avLst/>
          </a:prstGeom>
          <a:noFill/>
        </p:spPr>
        <p:txBody>
          <a:bodyPr wrap="square" rtlCol="0">
            <a:spAutoFit/>
          </a:bodyPr>
          <a:lstStyle/>
          <a:p>
            <a:r>
              <a:rPr lang="en-GB" dirty="0" err="1" smtClean="0"/>
              <a:t>Shenjin</a:t>
            </a:r>
            <a:r>
              <a:rPr lang="en-GB" dirty="0" smtClean="0"/>
              <a:t> S A Solomon</a:t>
            </a:r>
            <a:endParaRPr lang="en-US" dirty="0"/>
          </a:p>
        </p:txBody>
      </p:sp>
      <p:sp>
        <p:nvSpPr>
          <p:cNvPr id="10" name="TextBox 9"/>
          <p:cNvSpPr txBox="1"/>
          <p:nvPr/>
        </p:nvSpPr>
        <p:spPr>
          <a:xfrm>
            <a:off x="5786446" y="5072074"/>
            <a:ext cx="1895432" cy="368300"/>
          </a:xfrm>
          <a:prstGeom prst="rect">
            <a:avLst/>
          </a:prstGeom>
          <a:noFill/>
        </p:spPr>
        <p:txBody>
          <a:bodyPr wrap="square" rtlCol="0">
            <a:spAutoFit/>
          </a:bodyPr>
          <a:lstStyle/>
          <a:p>
            <a:r>
              <a:rPr lang="en-IN" altLang="en-GB" dirty="0" smtClean="0"/>
              <a:t>Presente</a:t>
            </a:r>
            <a:r>
              <a:rPr lang="en-GB" dirty="0" smtClean="0"/>
              <a:t>d by,:</a:t>
            </a:r>
            <a:endParaRPr lang="en-US" dirty="0"/>
          </a:p>
        </p:txBody>
      </p:sp>
      <p:sp>
        <p:nvSpPr>
          <p:cNvPr id="13" name="TextBox 12"/>
          <p:cNvSpPr txBox="1"/>
          <p:nvPr/>
        </p:nvSpPr>
        <p:spPr>
          <a:xfrm>
            <a:off x="6000760" y="5715016"/>
            <a:ext cx="2714644" cy="369332"/>
          </a:xfrm>
          <a:prstGeom prst="rect">
            <a:avLst/>
          </a:prstGeom>
          <a:noFill/>
        </p:spPr>
        <p:txBody>
          <a:bodyPr wrap="square" rtlCol="0">
            <a:spAutoFit/>
          </a:bodyPr>
          <a:lstStyle/>
          <a:p>
            <a:r>
              <a:rPr lang="en-GB" dirty="0" smtClean="0"/>
              <a:t>Reg.no:613521104043</a:t>
            </a:r>
            <a:endParaRPr lang="en-US" dirty="0"/>
          </a:p>
        </p:txBody>
      </p:sp>
      <p:sp>
        <p:nvSpPr>
          <p:cNvPr id="17" name="TextBox 16"/>
          <p:cNvSpPr txBox="1"/>
          <p:nvPr/>
        </p:nvSpPr>
        <p:spPr>
          <a:xfrm>
            <a:off x="6000760" y="6000768"/>
            <a:ext cx="2907200" cy="645160"/>
          </a:xfrm>
          <a:prstGeom prst="rect">
            <a:avLst/>
          </a:prstGeom>
          <a:noFill/>
        </p:spPr>
        <p:txBody>
          <a:bodyPr wrap="square" rtlCol="0">
            <a:spAutoFit/>
          </a:bodyPr>
          <a:lstStyle/>
          <a:p>
            <a:r>
              <a:rPr lang="en-GB" dirty="0" smtClean="0"/>
              <a:t>Government College of</a:t>
            </a:r>
            <a:endParaRPr lang="en-GB" dirty="0" smtClean="0"/>
          </a:p>
          <a:p>
            <a:r>
              <a:rPr lang="en-GB" dirty="0" err="1" smtClean="0"/>
              <a:t>Engineering,Dharmapuri</a:t>
            </a:r>
            <a:r>
              <a:rPr lang="en-IN" altLang="en-GB" dirty="0" err="1" smtClean="0"/>
              <a:t>.</a:t>
            </a:r>
            <a:endParaRPr lang="en-IN" altLang="en-GB" dirty="0" err="1"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5729"/>
            <a:ext cx="2212848" cy="928694"/>
          </a:xfrm>
        </p:spPr>
        <p:txBody>
          <a:bodyPr>
            <a:normAutofit/>
          </a:bodyPr>
          <a:lstStyle/>
          <a:p>
            <a:r>
              <a:rPr lang="en-GB" dirty="0" smtClean="0"/>
              <a:t>Methodology flowchart:</a:t>
            </a:r>
            <a:endParaRPr lang="en-US" dirty="0"/>
          </a:p>
        </p:txBody>
      </p:sp>
      <p:sp>
        <p:nvSpPr>
          <p:cNvPr id="3" name="Text Placeholder 2"/>
          <p:cNvSpPr>
            <a:spLocks noGrp="1"/>
          </p:cNvSpPr>
          <p:nvPr>
            <p:ph type="body" sz="half" idx="2"/>
          </p:nvPr>
        </p:nvSpPr>
        <p:spPr>
          <a:xfrm>
            <a:off x="609600" y="1785926"/>
            <a:ext cx="2209800" cy="4429156"/>
          </a:xfrm>
        </p:spPr>
        <p:txBody>
          <a:bodyPr>
            <a:noAutofit/>
          </a:bodyPr>
          <a:lstStyle/>
          <a:p>
            <a:pPr marL="342900" indent="-342900">
              <a:buFont typeface="Wingdings" panose="05000000000000000000" pitchFamily="2" charset="2"/>
              <a:buChar char="q"/>
            </a:pPr>
            <a:r>
              <a:rPr lang="en-GB" sz="2000" dirty="0" smtClean="0">
                <a:solidFill>
                  <a:schemeClr val="tx1">
                    <a:lumMod val="95000"/>
                    <a:lumOff val="5000"/>
                  </a:schemeClr>
                </a:solidFill>
              </a:rPr>
              <a:t>A step by step illustration  of how </a:t>
            </a:r>
            <a:r>
              <a:rPr lang="en-GB" sz="2000" dirty="0" err="1" smtClean="0">
                <a:solidFill>
                  <a:schemeClr val="tx1">
                    <a:lumMod val="95000"/>
                    <a:lumOff val="5000"/>
                  </a:schemeClr>
                </a:solidFill>
              </a:rPr>
              <a:t>covolutional</a:t>
            </a:r>
            <a:r>
              <a:rPr lang="en-GB" sz="2000" dirty="0" smtClean="0">
                <a:solidFill>
                  <a:schemeClr val="tx1">
                    <a:lumMod val="95000"/>
                    <a:lumOff val="5000"/>
                  </a:schemeClr>
                </a:solidFill>
              </a:rPr>
              <a:t> neural network works  </a:t>
            </a:r>
            <a:r>
              <a:rPr lang="en-GB" sz="2000" dirty="0" err="1" smtClean="0">
                <a:solidFill>
                  <a:schemeClr val="tx1">
                    <a:lumMod val="95000"/>
                    <a:lumOff val="5000"/>
                  </a:schemeClr>
                </a:solidFill>
              </a:rPr>
              <a:t>inorder</a:t>
            </a:r>
            <a:r>
              <a:rPr lang="en-GB" sz="2000" dirty="0" smtClean="0">
                <a:solidFill>
                  <a:schemeClr val="tx1">
                    <a:lumMod val="95000"/>
                    <a:lumOff val="5000"/>
                  </a:schemeClr>
                </a:solidFill>
              </a:rPr>
              <a:t> to  classify  X-rays  to find  for pneumonia detection.</a:t>
            </a:r>
            <a:endParaRPr lang="en-US" sz="2000" dirty="0">
              <a:solidFill>
                <a:schemeClr val="tx1">
                  <a:lumMod val="95000"/>
                  <a:lumOff val="5000"/>
                </a:schemeClr>
              </a:solidFill>
            </a:endParaRPr>
          </a:p>
        </p:txBody>
      </p:sp>
      <p:pic>
        <p:nvPicPr>
          <p:cNvPr id="11" name="Picture Placeholder 10" descr="download.jpg"/>
          <p:cNvPicPr>
            <a:picLocks noGrp="1" noChangeAspect="1"/>
          </p:cNvPicPr>
          <p:nvPr>
            <p:ph type="pic" idx="1"/>
          </p:nvPr>
        </p:nvPicPr>
        <p:blipFill>
          <a:blip r:embed="rId1"/>
          <a:srcRect l="8417" r="8417"/>
          <a:stretch>
            <a:fillRect/>
          </a:stretch>
        </p:blipFill>
        <p:spPr/>
      </p:pic>
      <p:pic>
        <p:nvPicPr>
          <p:cNvPr id="12" name="Picture 11" descr="Schematic-representation-of-pneumonia-detection-method.png"/>
          <p:cNvPicPr>
            <a:picLocks noChangeAspect="1"/>
          </p:cNvPicPr>
          <p:nvPr/>
        </p:nvPicPr>
        <p:blipFill>
          <a:blip r:embed="rId2"/>
          <a:stretch>
            <a:fillRect/>
          </a:stretch>
        </p:blipFill>
        <p:spPr>
          <a:xfrm rot="403099">
            <a:off x="3677896" y="1293685"/>
            <a:ext cx="4062778" cy="371863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duotone>
              <a:schemeClr val="bg1">
                <a:shade val="90000"/>
                <a:satMod val="150000"/>
              </a:schemeClr>
              <a:schemeClr val="bg1">
                <a:tint val="88000"/>
                <a:satMod val="150000"/>
              </a:schemeClr>
            </a:duotone>
            <a:lum/>
          </a:blip>
          <a:srcRect/>
          <a:tile tx="0" ty="0" sx="65000" sy="65000" flip="none" algn="tl"/>
        </a:blipFill>
        <a:effectLst/>
      </p:bgPr>
    </p:bg>
    <p:spTree>
      <p:nvGrpSpPr>
        <p:cNvPr id="1" name=""/>
        <p:cNvGrpSpPr/>
        <p:nvPr/>
      </p:nvGrpSpPr>
      <p:grpSpPr>
        <a:xfrm>
          <a:off x="0" y="0"/>
          <a:ext cx="0" cy="0"/>
          <a:chOff x="0" y="0"/>
          <a:chExt cx="0" cy="0"/>
        </a:xfrm>
      </p:grpSpPr>
      <p:pic>
        <p:nvPicPr>
          <p:cNvPr id="3" name="Picture 2" descr="images (3).jpg"/>
          <p:cNvPicPr>
            <a:picLocks noChangeAspect="1"/>
          </p:cNvPicPr>
          <p:nvPr/>
        </p:nvPicPr>
        <p:blipFill>
          <a:blip r:embed="rId2"/>
          <a:stretch>
            <a:fillRect/>
          </a:stretch>
        </p:blipFill>
        <p:spPr>
          <a:xfrm>
            <a:off x="0" y="-142900"/>
            <a:ext cx="9144000" cy="721519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4" name="Picture 3" descr="1630984-200.png"/>
          <p:cNvPicPr>
            <a:picLocks noChangeAspect="1"/>
          </p:cNvPicPr>
          <p:nvPr/>
        </p:nvPicPr>
        <p:blipFill>
          <a:blip r:embed="rId3"/>
          <a:stretch>
            <a:fillRect/>
          </a:stretch>
        </p:blipFill>
        <p:spPr>
          <a:xfrm>
            <a:off x="4286248" y="1643050"/>
            <a:ext cx="4000528" cy="4000528"/>
          </a:xfrm>
          <a:prstGeom prst="rect">
            <a:avLst/>
          </a:prstGeom>
        </p:spPr>
      </p:pic>
      <p:sp>
        <p:nvSpPr>
          <p:cNvPr id="5" name="TextBox 4"/>
          <p:cNvSpPr txBox="1"/>
          <p:nvPr/>
        </p:nvSpPr>
        <p:spPr>
          <a:xfrm>
            <a:off x="214282" y="428604"/>
            <a:ext cx="4214842" cy="369332"/>
          </a:xfrm>
          <a:prstGeom prst="rect">
            <a:avLst/>
          </a:prstGeom>
          <a:noFill/>
        </p:spPr>
        <p:txBody>
          <a:bodyPr wrap="square" rtlCol="0">
            <a:spAutoFit/>
          </a:bodyPr>
          <a:lstStyle/>
          <a:p>
            <a:r>
              <a:rPr lang="en-GB" dirty="0" smtClean="0"/>
              <a:t>DATASET USED IN THE MODEL:</a:t>
            </a:r>
            <a:endParaRPr lang="en-US" dirty="0"/>
          </a:p>
        </p:txBody>
      </p:sp>
      <p:sp>
        <p:nvSpPr>
          <p:cNvPr id="6" name="TextBox 5"/>
          <p:cNvSpPr txBox="1"/>
          <p:nvPr/>
        </p:nvSpPr>
        <p:spPr>
          <a:xfrm>
            <a:off x="1071538" y="1000108"/>
            <a:ext cx="3143272" cy="5324535"/>
          </a:xfrm>
          <a:prstGeom prst="rect">
            <a:avLst/>
          </a:prstGeom>
          <a:noFill/>
        </p:spPr>
        <p:txBody>
          <a:bodyPr wrap="square" rtlCol="0">
            <a:spAutoFit/>
          </a:bodyPr>
          <a:lstStyle/>
          <a:p>
            <a:pPr>
              <a:buFont typeface="Wingdings" panose="05000000000000000000" pitchFamily="2" charset="2"/>
              <a:buChar char="ü"/>
            </a:pPr>
            <a:r>
              <a:rPr lang="en-GB" sz="2000" dirty="0" smtClean="0">
                <a:solidFill>
                  <a:schemeClr val="bg1"/>
                </a:solidFill>
              </a:rPr>
              <a:t>The dataset used in this project is a </a:t>
            </a:r>
            <a:r>
              <a:rPr lang="en-GB" sz="2000" dirty="0" err="1" smtClean="0">
                <a:solidFill>
                  <a:schemeClr val="bg1"/>
                </a:solidFill>
              </a:rPr>
              <a:t>kaggle</a:t>
            </a:r>
            <a:r>
              <a:rPr lang="en-GB" sz="2000" dirty="0" smtClean="0">
                <a:solidFill>
                  <a:schemeClr val="bg1"/>
                </a:solidFill>
              </a:rPr>
              <a:t> dataset of chest X-rays images which contains more than 5000 images.</a:t>
            </a:r>
            <a:endParaRPr lang="en-GB" sz="2000" dirty="0" smtClean="0">
              <a:solidFill>
                <a:schemeClr val="bg1"/>
              </a:solidFill>
            </a:endParaRPr>
          </a:p>
          <a:p>
            <a:pPr>
              <a:buFont typeface="Wingdings" panose="05000000000000000000" pitchFamily="2" charset="2"/>
              <a:buChar char="ü"/>
            </a:pPr>
            <a:endParaRPr lang="en-GB" sz="2000" dirty="0" smtClean="0">
              <a:solidFill>
                <a:schemeClr val="bg1"/>
              </a:solidFill>
            </a:endParaRPr>
          </a:p>
          <a:p>
            <a:pPr>
              <a:buFont typeface="Wingdings" panose="05000000000000000000" pitchFamily="2" charset="2"/>
              <a:buChar char="ü"/>
            </a:pPr>
            <a:r>
              <a:rPr lang="en-GB" sz="2000" dirty="0" smtClean="0">
                <a:solidFill>
                  <a:schemeClr val="bg1"/>
                </a:solidFill>
              </a:rPr>
              <a:t>This dataset is further divided into </a:t>
            </a:r>
            <a:r>
              <a:rPr lang="en-GB" sz="2000" dirty="0" err="1" smtClean="0">
                <a:solidFill>
                  <a:schemeClr val="bg1"/>
                </a:solidFill>
              </a:rPr>
              <a:t>test,train</a:t>
            </a:r>
            <a:r>
              <a:rPr lang="en-GB" sz="2000" dirty="0" smtClean="0">
                <a:solidFill>
                  <a:schemeClr val="bg1"/>
                </a:solidFill>
              </a:rPr>
              <a:t> and validation images.</a:t>
            </a:r>
            <a:endParaRPr lang="en-GB" sz="2000" dirty="0" smtClean="0">
              <a:solidFill>
                <a:schemeClr val="bg1"/>
              </a:solidFill>
            </a:endParaRPr>
          </a:p>
          <a:p>
            <a:endParaRPr lang="en-GB" sz="2000" dirty="0" smtClean="0">
              <a:solidFill>
                <a:schemeClr val="bg1"/>
              </a:solidFill>
            </a:endParaRPr>
          </a:p>
          <a:p>
            <a:pPr>
              <a:buFont typeface="Wingdings" panose="05000000000000000000" pitchFamily="2" charset="2"/>
              <a:buChar char="ü"/>
            </a:pPr>
            <a:r>
              <a:rPr lang="en-GB" sz="2000" dirty="0" smtClean="0">
                <a:solidFill>
                  <a:schemeClr val="bg1"/>
                </a:solidFill>
              </a:rPr>
              <a:t>These images in the dataset are further classified into two categories they are normal and pneumonia infected </a:t>
            </a:r>
            <a:r>
              <a:rPr lang="en-GB" sz="2000" dirty="0" smtClean="0">
                <a:solidFill>
                  <a:schemeClr val="bg1"/>
                </a:solidFill>
              </a:rPr>
              <a:t>images  and model is trained.</a:t>
            </a:r>
            <a:endParaRPr lang="en-US" sz="2000" dirty="0" smtClean="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 name="Picture 107"/>
          <p:cNvPicPr/>
          <p:nvPr/>
        </p:nvPicPr>
        <p:blipFill>
          <a:blip r:embed="rId1"/>
          <a:stretch>
            <a:fillRect/>
          </a:stretch>
        </p:blipFill>
        <p:spPr>
          <a:xfrm>
            <a:off x="66040" y="71120"/>
            <a:ext cx="8999220" cy="6724650"/>
          </a:xfrm>
          <a:prstGeom prst="rect">
            <a:avLst/>
          </a:prstGeom>
          <a:noFill/>
          <a:ln w="9525">
            <a:noFill/>
          </a:ln>
        </p:spPr>
      </p:pic>
      <p:sp>
        <p:nvSpPr>
          <p:cNvPr id="8" name="Text Box 7"/>
          <p:cNvSpPr txBox="1"/>
          <p:nvPr/>
        </p:nvSpPr>
        <p:spPr>
          <a:xfrm>
            <a:off x="852805" y="612775"/>
            <a:ext cx="3048000" cy="368300"/>
          </a:xfrm>
          <a:prstGeom prst="rect">
            <a:avLst/>
          </a:prstGeom>
          <a:noFill/>
        </p:spPr>
        <p:txBody>
          <a:bodyPr wrap="square" rtlCol="0">
            <a:spAutoFit/>
          </a:bodyPr>
          <a:p>
            <a:r>
              <a:rPr lang="en-IN" altLang="en-US"/>
              <a:t>RESULT:</a:t>
            </a:r>
            <a:endParaRPr lang="en-IN" altLang="en-US"/>
          </a:p>
        </p:txBody>
      </p:sp>
      <p:sp>
        <p:nvSpPr>
          <p:cNvPr id="9" name="Text Box 8"/>
          <p:cNvSpPr txBox="1"/>
          <p:nvPr/>
        </p:nvSpPr>
        <p:spPr>
          <a:xfrm>
            <a:off x="1674495" y="1348105"/>
            <a:ext cx="5201920" cy="2168525"/>
          </a:xfrm>
          <a:prstGeom prst="rect">
            <a:avLst/>
          </a:prstGeom>
          <a:noFill/>
        </p:spPr>
        <p:txBody>
          <a:bodyPr wrap="square" rtlCol="0">
            <a:spAutoFit/>
          </a:bodyPr>
          <a:p>
            <a:pPr>
              <a:lnSpc>
                <a:spcPct val="150000"/>
              </a:lnSpc>
            </a:pPr>
            <a:r>
              <a:rPr lang="en-US">
                <a:solidFill>
                  <a:schemeClr val="bg1"/>
                </a:solidFill>
              </a:rPr>
              <a:t>The model demonstrated high accuracy, sensitivity, and specificity in detecting pneumonia, showcasing its potential as a valuable tool for assisting healthcare professionals in diagnosing this respiratory condition.</a:t>
            </a:r>
            <a:endParaRPr lang="en-US">
              <a:solidFill>
                <a:schemeClr val="bg1"/>
              </a:solidFill>
            </a:endParaRPr>
          </a:p>
        </p:txBody>
      </p:sp>
      <p:pic>
        <p:nvPicPr>
          <p:cNvPr id="10" name="Picture 9" descr="Screenshot_20240404_135845"/>
          <p:cNvPicPr>
            <a:picLocks noChangeAspect="1"/>
          </p:cNvPicPr>
          <p:nvPr/>
        </p:nvPicPr>
        <p:blipFill>
          <a:blip r:embed="rId2"/>
          <a:stretch>
            <a:fillRect/>
          </a:stretch>
        </p:blipFill>
        <p:spPr>
          <a:xfrm>
            <a:off x="1763395" y="3789045"/>
            <a:ext cx="5922010" cy="264223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3" name="Picture 102"/>
          <p:cNvPicPr/>
          <p:nvPr/>
        </p:nvPicPr>
        <p:blipFill>
          <a:blip r:embed="rId1"/>
          <a:stretch>
            <a:fillRect/>
          </a:stretch>
        </p:blipFill>
        <p:spPr>
          <a:xfrm>
            <a:off x="48895" y="44450"/>
            <a:ext cx="9129395" cy="6821805"/>
          </a:xfrm>
          <a:prstGeom prst="rect">
            <a:avLst/>
          </a:prstGeom>
          <a:noFill/>
          <a:ln w="9525">
            <a:noFill/>
          </a:ln>
        </p:spPr>
      </p:pic>
      <p:sp>
        <p:nvSpPr>
          <p:cNvPr id="2" name="Text Box 1"/>
          <p:cNvSpPr txBox="1"/>
          <p:nvPr/>
        </p:nvSpPr>
        <p:spPr>
          <a:xfrm>
            <a:off x="755650" y="476885"/>
            <a:ext cx="3048000" cy="368300"/>
          </a:xfrm>
          <a:prstGeom prst="rect">
            <a:avLst/>
          </a:prstGeom>
          <a:noFill/>
        </p:spPr>
        <p:txBody>
          <a:bodyPr wrap="square" rtlCol="0">
            <a:spAutoFit/>
          </a:bodyPr>
          <a:p>
            <a:r>
              <a:rPr lang="en-IN" altLang="en-US">
                <a:solidFill>
                  <a:schemeClr val="bg1"/>
                </a:solidFill>
              </a:rPr>
              <a:t>CONCLUSION:</a:t>
            </a:r>
            <a:endParaRPr lang="en-IN" altLang="en-US">
              <a:solidFill>
                <a:schemeClr val="bg1"/>
              </a:solidFill>
            </a:endParaRPr>
          </a:p>
        </p:txBody>
      </p:sp>
      <p:sp>
        <p:nvSpPr>
          <p:cNvPr id="3" name="Text Box 2"/>
          <p:cNvSpPr txBox="1"/>
          <p:nvPr/>
        </p:nvSpPr>
        <p:spPr>
          <a:xfrm>
            <a:off x="1956435" y="1062990"/>
            <a:ext cx="6143625" cy="5077460"/>
          </a:xfrm>
          <a:prstGeom prst="rect">
            <a:avLst/>
          </a:prstGeom>
          <a:noFill/>
        </p:spPr>
        <p:txBody>
          <a:bodyPr wrap="square" rtlCol="0">
            <a:spAutoFit/>
          </a:bodyPr>
          <a:p>
            <a:pPr>
              <a:lnSpc>
                <a:spcPct val="150000"/>
              </a:lnSpc>
            </a:pPr>
            <a:r>
              <a:rPr lang="en-US">
                <a:solidFill>
                  <a:schemeClr val="bg1"/>
                </a:solidFill>
              </a:rPr>
              <a:t>In conclusion, the pneumonia detection mini project demonstrates the feasibility and effectiveness of leveraging machine learning techniques, particularly deep learning models, for automated detection of pneumonia from chest X-ray images. Through systematic data collection, preprocessing, model development, and validation, the project showcases the potential to aid healthcare professionals in diagnosing pneumonia accurately and efficiently. While further refinement and validation are necessary for real-world deployment, the project lays a solid foundation for future advancements in medical image analysis and diagnostic support systems.</a:t>
            </a:r>
            <a:endParaRPr lang="en-US">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44cfe520d62db50bf5be9015cdf3a4d8.jpg"/>
          <p:cNvPicPr>
            <a:picLocks noChangeAspect="1"/>
          </p:cNvPicPr>
          <p:nvPr/>
        </p:nvPicPr>
        <p:blipFill>
          <a:blip r:embed="rId1"/>
          <a:stretch>
            <a:fillRect/>
          </a:stretch>
        </p:blipFill>
        <p:spPr>
          <a:xfrm>
            <a:off x="0" y="0"/>
            <a:ext cx="9144000" cy="6857999"/>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s (4).jpg"/>
          <p:cNvPicPr>
            <a:picLocks noChangeAspect="1"/>
          </p:cNvPicPr>
          <p:nvPr/>
        </p:nvPicPr>
        <p:blipFill>
          <a:blip r:embed="rId1"/>
          <a:stretch>
            <a:fillRect/>
          </a:stretch>
        </p:blipFill>
        <p:spPr>
          <a:xfrm>
            <a:off x="-36830" y="0"/>
            <a:ext cx="9144000" cy="6858000"/>
          </a:xfrm>
          <a:prstGeom prst="rect">
            <a:avLst/>
          </a:prstGeom>
        </p:spPr>
      </p:pic>
      <p:sp>
        <p:nvSpPr>
          <p:cNvPr id="5" name="TextBox 4"/>
          <p:cNvSpPr txBox="1"/>
          <p:nvPr/>
        </p:nvSpPr>
        <p:spPr>
          <a:xfrm>
            <a:off x="1428728" y="1285860"/>
            <a:ext cx="1703993" cy="523220"/>
          </a:xfrm>
          <a:prstGeom prst="rect">
            <a:avLst/>
          </a:prstGeom>
          <a:noFill/>
        </p:spPr>
        <p:txBody>
          <a:bodyPr wrap="none" rtlCol="0">
            <a:spAutoFit/>
          </a:bodyPr>
          <a:lstStyle/>
          <a:p>
            <a:r>
              <a:rPr lang="en-GB" sz="2800" dirty="0" smtClean="0"/>
              <a:t>AGENDA</a:t>
            </a:r>
            <a:r>
              <a:rPr lang="en-GB" dirty="0" smtClean="0"/>
              <a:t>:</a:t>
            </a:r>
            <a:endParaRPr lang="en-US" dirty="0"/>
          </a:p>
        </p:txBody>
      </p:sp>
      <p:sp>
        <p:nvSpPr>
          <p:cNvPr id="7" name="TextBox 6"/>
          <p:cNvSpPr txBox="1"/>
          <p:nvPr/>
        </p:nvSpPr>
        <p:spPr>
          <a:xfrm>
            <a:off x="2071670" y="1928802"/>
            <a:ext cx="5929354" cy="3969385"/>
          </a:xfrm>
          <a:prstGeom prst="rect">
            <a:avLst/>
          </a:prstGeom>
          <a:noFill/>
        </p:spPr>
        <p:txBody>
          <a:bodyPr wrap="square" rtlCol="0">
            <a:spAutoFit/>
          </a:bodyPr>
          <a:lstStyle/>
          <a:p>
            <a:pPr>
              <a:buFont typeface="Wingdings" panose="05000000000000000000" pitchFamily="2" charset="2"/>
              <a:buChar char="q"/>
            </a:pPr>
            <a:r>
              <a:rPr lang="en-GB" sz="2800" dirty="0" smtClean="0"/>
              <a:t>PROBLEM STATEMENT</a:t>
            </a:r>
            <a:endParaRPr lang="en-GB" sz="2800" dirty="0" smtClean="0"/>
          </a:p>
          <a:p>
            <a:pPr>
              <a:buFont typeface="Wingdings" panose="05000000000000000000" pitchFamily="2" charset="2"/>
              <a:buChar char="q"/>
            </a:pPr>
            <a:r>
              <a:rPr lang="en-GB" sz="2800" dirty="0" smtClean="0"/>
              <a:t>PROJECT OVERVIEW</a:t>
            </a:r>
            <a:endParaRPr lang="en-GB" sz="2800" dirty="0" smtClean="0"/>
          </a:p>
          <a:p>
            <a:pPr>
              <a:buFont typeface="Wingdings" panose="05000000000000000000" pitchFamily="2" charset="2"/>
              <a:buChar char="q"/>
            </a:pPr>
            <a:r>
              <a:rPr lang="en-IN" altLang="en-GB" sz="2800" dirty="0" smtClean="0"/>
              <a:t>PROPOSED SYSTEM/SOLUTION</a:t>
            </a:r>
            <a:endParaRPr lang="en-GB" sz="2800" dirty="0" smtClean="0"/>
          </a:p>
          <a:p>
            <a:pPr>
              <a:buFont typeface="Wingdings" panose="05000000000000000000" pitchFamily="2" charset="2"/>
              <a:buChar char="q"/>
            </a:pPr>
            <a:r>
              <a:rPr lang="en-IN" altLang="en-GB" sz="2800" dirty="0" smtClean="0"/>
              <a:t>SYSTEM DEVELOPMENT APPROACH</a:t>
            </a:r>
            <a:endParaRPr lang="en-GB" sz="2800" dirty="0" smtClean="0"/>
          </a:p>
          <a:p>
            <a:pPr>
              <a:buFont typeface="Wingdings" panose="05000000000000000000" pitchFamily="2" charset="2"/>
              <a:buChar char="q"/>
            </a:pPr>
            <a:r>
              <a:rPr lang="en-IN" altLang="en-GB" sz="2800" dirty="0" smtClean="0"/>
              <a:t>ALGORITHM AND DEPLOYMENT</a:t>
            </a:r>
            <a:endParaRPr lang="en-GB" sz="2800" dirty="0" smtClean="0"/>
          </a:p>
          <a:p>
            <a:pPr>
              <a:buFont typeface="Wingdings" panose="05000000000000000000" pitchFamily="2" charset="2"/>
              <a:buChar char="q"/>
            </a:pPr>
            <a:r>
              <a:rPr lang="en-GB" sz="2800" dirty="0" smtClean="0"/>
              <a:t>RESULTS</a:t>
            </a:r>
            <a:endParaRPr lang="en-GB" sz="2800" dirty="0" smtClean="0"/>
          </a:p>
          <a:p>
            <a:pPr>
              <a:buFont typeface="Wingdings" panose="05000000000000000000" pitchFamily="2" charset="2"/>
              <a:buChar char="q"/>
            </a:pPr>
            <a:r>
              <a:rPr lang="en-IN" altLang="en-GB" sz="2800" dirty="0" smtClean="0"/>
              <a:t>CONCLUSION</a:t>
            </a:r>
            <a:endParaRPr lang="en-IN" altLang="en-GB" sz="28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duotone>
              <a:schemeClr val="bg1">
                <a:shade val="90000"/>
                <a:satMod val="150000"/>
              </a:schemeClr>
              <a:schemeClr val="bg1">
                <a:tint val="88000"/>
                <a:satMod val="150000"/>
              </a:schemeClr>
            </a:duotone>
            <a:lum/>
          </a:blip>
          <a:srcRect/>
          <a:tile tx="0" ty="0" sx="65000" sy="65000" flip="none" algn="tl"/>
        </a:blipFill>
        <a:effectLst/>
      </p:bgPr>
    </p:bg>
    <p:spTree>
      <p:nvGrpSpPr>
        <p:cNvPr id="1" name=""/>
        <p:cNvGrpSpPr/>
        <p:nvPr/>
      </p:nvGrpSpPr>
      <p:grpSpPr>
        <a:xfrm>
          <a:off x="0" y="0"/>
          <a:ext cx="0" cy="0"/>
          <a:chOff x="0" y="0"/>
          <a:chExt cx="0" cy="0"/>
        </a:xfrm>
      </p:grpSpPr>
      <p:pic>
        <p:nvPicPr>
          <p:cNvPr id="3" name="Picture 2" descr="istockphoto-1388994501-612x612.jpg"/>
          <p:cNvPicPr>
            <a:picLocks noChangeAspect="1"/>
          </p:cNvPicPr>
          <p:nvPr/>
        </p:nvPicPr>
        <p:blipFill>
          <a:blip r:embed="rId2"/>
          <a:stretch>
            <a:fillRect/>
          </a:stretch>
        </p:blipFill>
        <p:spPr>
          <a:xfrm>
            <a:off x="0" y="0"/>
            <a:ext cx="9144000" cy="6858000"/>
          </a:xfrm>
          <a:prstGeom prst="rect">
            <a:avLst/>
          </a:prstGeom>
        </p:spPr>
      </p:pic>
      <p:sp>
        <p:nvSpPr>
          <p:cNvPr id="4" name="TextBox 3"/>
          <p:cNvSpPr txBox="1"/>
          <p:nvPr/>
        </p:nvSpPr>
        <p:spPr>
          <a:xfrm>
            <a:off x="142844" y="214290"/>
            <a:ext cx="3071834" cy="369332"/>
          </a:xfrm>
          <a:prstGeom prst="rect">
            <a:avLst/>
          </a:prstGeom>
          <a:noFill/>
        </p:spPr>
        <p:txBody>
          <a:bodyPr wrap="square" rtlCol="0">
            <a:spAutoFit/>
          </a:bodyPr>
          <a:lstStyle/>
          <a:p>
            <a:r>
              <a:rPr lang="en-GB" dirty="0" smtClean="0">
                <a:solidFill>
                  <a:schemeClr val="bg1"/>
                </a:solidFill>
              </a:rPr>
              <a:t>PROBLEM STATEMENT :</a:t>
            </a:r>
            <a:endParaRPr lang="en-US" dirty="0">
              <a:solidFill>
                <a:schemeClr val="bg1"/>
              </a:solidFill>
            </a:endParaRPr>
          </a:p>
        </p:txBody>
      </p:sp>
      <p:sp>
        <p:nvSpPr>
          <p:cNvPr id="5" name="TextBox 4"/>
          <p:cNvSpPr txBox="1"/>
          <p:nvPr/>
        </p:nvSpPr>
        <p:spPr>
          <a:xfrm>
            <a:off x="571472" y="571480"/>
            <a:ext cx="3500462" cy="646331"/>
          </a:xfrm>
          <a:prstGeom prst="rect">
            <a:avLst/>
          </a:prstGeom>
          <a:noFill/>
        </p:spPr>
        <p:txBody>
          <a:bodyPr wrap="square" rtlCol="0">
            <a:spAutoFit/>
          </a:bodyPr>
          <a:lstStyle/>
          <a:p>
            <a:pPr>
              <a:buFont typeface="Wingdings" panose="05000000000000000000" pitchFamily="2" charset="2"/>
              <a:buChar char="§"/>
            </a:pPr>
            <a:endParaRPr lang="en-US" dirty="0" smtClean="0">
              <a:solidFill>
                <a:schemeClr val="bg2"/>
              </a:solidFill>
            </a:endParaRPr>
          </a:p>
          <a:p>
            <a:pPr>
              <a:buFont typeface="Wingdings" panose="05000000000000000000" pitchFamily="2" charset="2"/>
              <a:buChar char="§"/>
            </a:pPr>
            <a:endParaRPr lang="en-GB" dirty="0" smtClean="0">
              <a:solidFill>
                <a:schemeClr val="bg2"/>
              </a:solidFill>
            </a:endParaRPr>
          </a:p>
        </p:txBody>
      </p:sp>
      <p:sp>
        <p:nvSpPr>
          <p:cNvPr id="7" name="TextBox 6"/>
          <p:cNvSpPr txBox="1"/>
          <p:nvPr/>
        </p:nvSpPr>
        <p:spPr>
          <a:xfrm>
            <a:off x="357158" y="714356"/>
            <a:ext cx="3714776" cy="4801314"/>
          </a:xfrm>
          <a:prstGeom prst="rect">
            <a:avLst/>
          </a:prstGeom>
          <a:noFill/>
        </p:spPr>
        <p:txBody>
          <a:bodyPr wrap="square" rtlCol="0">
            <a:spAutoFit/>
          </a:bodyPr>
          <a:lstStyle/>
          <a:p>
            <a:pPr>
              <a:buFont typeface="Wingdings" panose="05000000000000000000" pitchFamily="2" charset="2"/>
              <a:buChar char="v"/>
            </a:pPr>
            <a:r>
              <a:rPr lang="en-GB" dirty="0" smtClean="0">
                <a:solidFill>
                  <a:schemeClr val="bg1"/>
                </a:solidFill>
              </a:rPr>
              <a:t>Develop a robust and efficient system for the automated detection of pneumonia from chest X-ray images</a:t>
            </a:r>
            <a:r>
              <a:rPr lang="en-GB" dirty="0" smtClean="0">
                <a:solidFill>
                  <a:schemeClr val="bg1"/>
                </a:solidFill>
              </a:rPr>
              <a:t>.</a:t>
            </a:r>
            <a:endParaRPr lang="en-GB" dirty="0" smtClean="0">
              <a:solidFill>
                <a:schemeClr val="bg1"/>
              </a:solidFill>
            </a:endParaRPr>
          </a:p>
          <a:p>
            <a:r>
              <a:rPr lang="en-GB" dirty="0" smtClean="0">
                <a:solidFill>
                  <a:schemeClr val="bg1"/>
                </a:solidFill>
              </a:rPr>
              <a:t> </a:t>
            </a:r>
            <a:endParaRPr lang="en-GB" dirty="0" smtClean="0">
              <a:solidFill>
                <a:schemeClr val="bg1"/>
              </a:solidFill>
            </a:endParaRPr>
          </a:p>
          <a:p>
            <a:pPr>
              <a:buFont typeface="Wingdings" panose="05000000000000000000" pitchFamily="2" charset="2"/>
              <a:buChar char="v"/>
            </a:pPr>
            <a:r>
              <a:rPr lang="en-GB" dirty="0" smtClean="0">
                <a:solidFill>
                  <a:schemeClr val="bg1"/>
                </a:solidFill>
              </a:rPr>
              <a:t>The system should accurately classify X-ray images as either showing signs of pneumonia or being normal. Additionally, the system should be able to distinguish between bacterial and viral pneumonia if possible. </a:t>
            </a:r>
            <a:endParaRPr lang="en-GB" dirty="0" smtClean="0">
              <a:solidFill>
                <a:schemeClr val="bg1"/>
              </a:solidFill>
            </a:endParaRPr>
          </a:p>
          <a:p>
            <a:endParaRPr lang="en-GB" dirty="0" smtClean="0">
              <a:solidFill>
                <a:schemeClr val="bg1"/>
              </a:solidFill>
            </a:endParaRPr>
          </a:p>
          <a:p>
            <a:pPr>
              <a:buFont typeface="Wingdings" panose="05000000000000000000" pitchFamily="2" charset="2"/>
              <a:buChar char="v"/>
            </a:pPr>
            <a:r>
              <a:rPr lang="en-GB" dirty="0" smtClean="0">
                <a:solidFill>
                  <a:schemeClr val="bg1"/>
                </a:solidFill>
              </a:rPr>
              <a:t>The system should prioritize high accuracy, reliability, and speed to aid in prompt patient treatment and management.</a:t>
            </a:r>
            <a:endParaRPr lang="en-US"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Picture 99"/>
          <p:cNvPicPr/>
          <p:nvPr/>
        </p:nvPicPr>
        <p:blipFill>
          <a:blip r:embed="rId1"/>
          <a:stretch>
            <a:fillRect/>
          </a:stretch>
        </p:blipFill>
        <p:spPr>
          <a:xfrm>
            <a:off x="-36830" y="2540"/>
            <a:ext cx="9116695" cy="6822440"/>
          </a:xfrm>
          <a:prstGeom prst="rect">
            <a:avLst/>
          </a:prstGeom>
          <a:noFill/>
          <a:ln w="9525">
            <a:noFill/>
          </a:ln>
        </p:spPr>
      </p:pic>
      <p:sp>
        <p:nvSpPr>
          <p:cNvPr id="3" name="Text Box 2"/>
          <p:cNvSpPr txBox="1"/>
          <p:nvPr/>
        </p:nvSpPr>
        <p:spPr>
          <a:xfrm>
            <a:off x="323215" y="548640"/>
            <a:ext cx="3879850" cy="368300"/>
          </a:xfrm>
          <a:prstGeom prst="rect">
            <a:avLst/>
          </a:prstGeom>
          <a:noFill/>
        </p:spPr>
        <p:txBody>
          <a:bodyPr wrap="square" rtlCol="0">
            <a:spAutoFit/>
          </a:bodyPr>
          <a:p>
            <a:r>
              <a:rPr lang="en-IN" altLang="en-US"/>
              <a:t>PROPOSED SYSTEM /SOLUTION:</a:t>
            </a:r>
            <a:endParaRPr lang="en-IN" altLang="en-US"/>
          </a:p>
        </p:txBody>
      </p:sp>
      <p:sp>
        <p:nvSpPr>
          <p:cNvPr id="4" name="Text Box 3"/>
          <p:cNvSpPr txBox="1"/>
          <p:nvPr/>
        </p:nvSpPr>
        <p:spPr>
          <a:xfrm>
            <a:off x="1858645" y="1531620"/>
            <a:ext cx="6169660" cy="3415030"/>
          </a:xfrm>
          <a:prstGeom prst="rect">
            <a:avLst/>
          </a:prstGeom>
          <a:noFill/>
        </p:spPr>
        <p:txBody>
          <a:bodyPr wrap="square" rtlCol="0">
            <a:spAutoFit/>
          </a:bodyPr>
          <a:p>
            <a:pPr marL="285750" indent="-285750">
              <a:buFont typeface="Wingdings" panose="05000000000000000000" charset="0"/>
              <a:buChar char="q"/>
            </a:pPr>
            <a:r>
              <a:rPr lang="en-US">
                <a:solidFill>
                  <a:schemeClr val="bg1"/>
                </a:solidFill>
              </a:rPr>
              <a:t>One proposed solution for pneumonia detection could involve developing an AI-powered system that analyzes chest X-rays using </a:t>
            </a:r>
            <a:r>
              <a:rPr lang="en-IN" altLang="en-US">
                <a:solidFill>
                  <a:schemeClr val="bg1"/>
                </a:solidFill>
              </a:rPr>
              <a:t>CNN </a:t>
            </a:r>
            <a:r>
              <a:rPr lang="en-US">
                <a:solidFill>
                  <a:schemeClr val="bg1"/>
                </a:solidFill>
              </a:rPr>
              <a:t>algorithm</a:t>
            </a:r>
            <a:r>
              <a:rPr lang="en-IN" altLang="en-US">
                <a:solidFill>
                  <a:schemeClr val="bg1"/>
                </a:solidFill>
              </a:rPr>
              <a:t>.</a:t>
            </a:r>
            <a:endParaRPr lang="en-US">
              <a:solidFill>
                <a:schemeClr val="bg1"/>
              </a:solidFill>
            </a:endParaRPr>
          </a:p>
          <a:p>
            <a:pPr marL="285750" indent="-285750">
              <a:buFont typeface="Wingdings" panose="05000000000000000000" charset="0"/>
              <a:buChar char="q"/>
            </a:pPr>
            <a:endParaRPr lang="en-US">
              <a:solidFill>
                <a:schemeClr val="bg1"/>
              </a:solidFill>
            </a:endParaRPr>
          </a:p>
          <a:p>
            <a:pPr marL="285750" indent="-285750">
              <a:buFont typeface="Wingdings" panose="05000000000000000000" charset="0"/>
              <a:buChar char="q"/>
            </a:pPr>
            <a:r>
              <a:rPr lang="en-US">
                <a:solidFill>
                  <a:schemeClr val="bg1"/>
                </a:solidFill>
              </a:rPr>
              <a:t>This system could accurately identify patterns associated with pneumonia, providing quick and reliable diagnoses to healthcare professionals, thereby aiding in timely treatment and improving patient outcomes. </a:t>
            </a:r>
            <a:endParaRPr lang="en-US">
              <a:solidFill>
                <a:schemeClr val="bg1"/>
              </a:solidFill>
            </a:endParaRPr>
          </a:p>
          <a:p>
            <a:pPr marL="285750" indent="-285750">
              <a:buFont typeface="Wingdings" panose="05000000000000000000" charset="0"/>
              <a:buChar char="q"/>
            </a:pPr>
            <a:endParaRPr lang="en-US">
              <a:solidFill>
                <a:schemeClr val="bg1"/>
              </a:solidFill>
            </a:endParaRPr>
          </a:p>
          <a:p>
            <a:pPr marL="285750" indent="-285750">
              <a:lnSpc>
                <a:spcPct val="100000"/>
              </a:lnSpc>
              <a:buFont typeface="Wingdings" panose="05000000000000000000" charset="0"/>
              <a:buChar char="q"/>
            </a:pPr>
            <a:r>
              <a:rPr lang="en-US">
                <a:solidFill>
                  <a:schemeClr val="bg1"/>
                </a:solidFill>
              </a:rPr>
              <a:t>Additionally, integrating this technology into existing healthcare infrastructure could enhance efficiency and reduce diagnostic errors.</a:t>
            </a:r>
            <a:endParaRPr lang="en-US">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4" name="Picture 103"/>
          <p:cNvPicPr/>
          <p:nvPr/>
        </p:nvPicPr>
        <p:blipFill>
          <a:blip r:embed="rId1"/>
          <a:stretch>
            <a:fillRect/>
          </a:stretch>
        </p:blipFill>
        <p:spPr>
          <a:xfrm>
            <a:off x="-36830" y="-635"/>
            <a:ext cx="9189085" cy="6858000"/>
          </a:xfrm>
          <a:prstGeom prst="rect">
            <a:avLst/>
          </a:prstGeom>
          <a:noFill/>
          <a:ln w="9525">
            <a:noFill/>
          </a:ln>
        </p:spPr>
      </p:pic>
      <p:sp>
        <p:nvSpPr>
          <p:cNvPr id="2" name="Text Box 1"/>
          <p:cNvSpPr txBox="1"/>
          <p:nvPr/>
        </p:nvSpPr>
        <p:spPr>
          <a:xfrm>
            <a:off x="-36830" y="3429000"/>
            <a:ext cx="153035" cy="368300"/>
          </a:xfrm>
          <a:prstGeom prst="rect">
            <a:avLst/>
          </a:prstGeom>
          <a:noFill/>
        </p:spPr>
        <p:txBody>
          <a:bodyPr wrap="square" rtlCol="0">
            <a:spAutoFit/>
          </a:bodyPr>
          <a:p>
            <a:endParaRPr lang="en-US"/>
          </a:p>
        </p:txBody>
      </p:sp>
      <p:sp>
        <p:nvSpPr>
          <p:cNvPr id="3" name="Text Box 2"/>
          <p:cNvSpPr txBox="1"/>
          <p:nvPr/>
        </p:nvSpPr>
        <p:spPr>
          <a:xfrm>
            <a:off x="305435" y="306705"/>
            <a:ext cx="6029960" cy="394970"/>
          </a:xfrm>
          <a:prstGeom prst="rect">
            <a:avLst/>
          </a:prstGeom>
          <a:noFill/>
        </p:spPr>
        <p:txBody>
          <a:bodyPr wrap="square" rtlCol="0">
            <a:noAutofit/>
          </a:bodyPr>
          <a:p>
            <a:r>
              <a:rPr lang="en-IN" altLang="en-US"/>
              <a:t>SYSTEM DEVELOPMENT APPROACH:</a:t>
            </a:r>
            <a:endParaRPr lang="en-IN" altLang="en-US"/>
          </a:p>
        </p:txBody>
      </p:sp>
      <p:sp>
        <p:nvSpPr>
          <p:cNvPr id="4" name="Text Box 3"/>
          <p:cNvSpPr txBox="1"/>
          <p:nvPr/>
        </p:nvSpPr>
        <p:spPr>
          <a:xfrm>
            <a:off x="1254125" y="1230630"/>
            <a:ext cx="7205980" cy="6067425"/>
          </a:xfrm>
          <a:prstGeom prst="rect">
            <a:avLst/>
          </a:prstGeom>
          <a:noFill/>
        </p:spPr>
        <p:txBody>
          <a:bodyPr wrap="square" rtlCol="0">
            <a:noAutofit/>
          </a:bodyPr>
          <a:p>
            <a:pPr marL="285750" indent="-285750">
              <a:lnSpc>
                <a:spcPct val="150000"/>
              </a:lnSpc>
              <a:buFont typeface="Wingdings" panose="05000000000000000000" charset="0"/>
              <a:buChar char="q"/>
            </a:pPr>
            <a:r>
              <a:rPr lang="en-US">
                <a:solidFill>
                  <a:schemeClr val="bg1"/>
                </a:solidFill>
              </a:rPr>
              <a:t> Programming Languag: Python (preferred for its rich ecosystem of libraries like TensorFlow, PyTorch, and OpenCV).</a:t>
            </a:r>
            <a:endParaRPr lang="en-US">
              <a:solidFill>
                <a:schemeClr val="bg1"/>
              </a:solidFill>
            </a:endParaRPr>
          </a:p>
          <a:p>
            <a:pPr marL="285750" indent="-285750">
              <a:lnSpc>
                <a:spcPct val="150000"/>
              </a:lnSpc>
              <a:buFont typeface="Wingdings" panose="05000000000000000000" charset="0"/>
              <a:buChar char="q"/>
            </a:pPr>
            <a:r>
              <a:rPr lang="en-US">
                <a:solidFill>
                  <a:schemeClr val="bg1"/>
                </a:solidFill>
              </a:rPr>
              <a:t>Development Environment</a:t>
            </a:r>
            <a:r>
              <a:rPr lang="en-IN" altLang="en-US">
                <a:solidFill>
                  <a:schemeClr val="bg1"/>
                </a:solidFill>
              </a:rPr>
              <a:t>:</a:t>
            </a:r>
            <a:r>
              <a:rPr lang="en-US">
                <a:solidFill>
                  <a:schemeClr val="bg1"/>
                </a:solidFill>
              </a:rPr>
              <a:t> Jupyter Notebook or IDEs like PyCharm, Visual Studio Code.</a:t>
            </a:r>
            <a:endParaRPr lang="en-US">
              <a:solidFill>
                <a:schemeClr val="bg1"/>
              </a:solidFill>
            </a:endParaRPr>
          </a:p>
          <a:p>
            <a:pPr marL="285750" indent="-285750">
              <a:lnSpc>
                <a:spcPct val="150000"/>
              </a:lnSpc>
              <a:buFont typeface="Wingdings" panose="05000000000000000000" charset="0"/>
              <a:buChar char="q"/>
            </a:pPr>
            <a:r>
              <a:rPr lang="en-US">
                <a:solidFill>
                  <a:schemeClr val="bg1"/>
                </a:solidFill>
              </a:rPr>
              <a:t>Machine Learning Libraries:TensorFlow, PyTorch, Scikit-learn.</a:t>
            </a:r>
            <a:endParaRPr lang="en-US">
              <a:solidFill>
                <a:schemeClr val="bg1"/>
              </a:solidFill>
            </a:endParaRPr>
          </a:p>
          <a:p>
            <a:pPr marL="285750" indent="-285750">
              <a:lnSpc>
                <a:spcPct val="150000"/>
              </a:lnSpc>
              <a:buFont typeface="Wingdings" panose="05000000000000000000" charset="0"/>
              <a:buChar char="q"/>
            </a:pPr>
            <a:r>
              <a:rPr lang="en-US">
                <a:solidFill>
                  <a:schemeClr val="bg1"/>
                </a:solidFill>
              </a:rPr>
              <a:t> Image Processing Libraries:OpenCV, PIL (Python Imaging Library).</a:t>
            </a:r>
            <a:endParaRPr lang="en-US">
              <a:solidFill>
                <a:schemeClr val="bg1"/>
              </a:solidFill>
            </a:endParaRPr>
          </a:p>
          <a:p>
            <a:pPr marL="285750" indent="-285750">
              <a:lnSpc>
                <a:spcPct val="150000"/>
              </a:lnSpc>
              <a:buFont typeface="Wingdings" panose="05000000000000000000" charset="0"/>
              <a:buChar char="q"/>
            </a:pPr>
            <a:r>
              <a:rPr lang="en-US">
                <a:solidFill>
                  <a:schemeClr val="bg1"/>
                </a:solidFill>
              </a:rPr>
              <a:t>Data Handling: Pandas for data manipulation.</a:t>
            </a:r>
            <a:endParaRPr lang="en-US">
              <a:solidFill>
                <a:schemeClr val="bg1"/>
              </a:solidFill>
            </a:endParaRPr>
          </a:p>
          <a:p>
            <a:pPr marL="285750" indent="-285750">
              <a:lnSpc>
                <a:spcPct val="150000"/>
              </a:lnSpc>
              <a:buFont typeface="Wingdings" panose="05000000000000000000" charset="0"/>
              <a:buChar char="q"/>
            </a:pPr>
            <a:r>
              <a:rPr lang="en-US">
                <a:solidFill>
                  <a:schemeClr val="bg1"/>
                </a:solidFill>
              </a:rPr>
              <a:t>Visualization: Matplotlib, Seaborn for data visualization.</a:t>
            </a:r>
            <a:endParaRPr lang="en-US">
              <a:solidFill>
                <a:schemeClr val="bg1"/>
              </a:solidFill>
            </a:endParaRPr>
          </a:p>
          <a:p>
            <a:pPr marL="285750" indent="-285750">
              <a:lnSpc>
                <a:spcPct val="150000"/>
              </a:lnSpc>
              <a:buFont typeface="Wingdings" panose="05000000000000000000" charset="0"/>
              <a:buChar char="q"/>
            </a:pPr>
            <a:r>
              <a:rPr lang="en-US">
                <a:solidFill>
                  <a:schemeClr val="bg1"/>
                </a:solidFill>
              </a:rPr>
              <a:t>User Interface (Optional):Flask or Django for web application development.</a:t>
            </a:r>
            <a:endParaRPr lang="en-US">
              <a:solidFill>
                <a:schemeClr val="bg1"/>
              </a:solidFill>
            </a:endParaRPr>
          </a:p>
          <a:p>
            <a:pPr marL="285750" indent="-285750">
              <a:lnSpc>
                <a:spcPct val="150000"/>
              </a:lnSpc>
              <a:buFont typeface="Wingdings" panose="05000000000000000000" charset="0"/>
              <a:buChar char="q"/>
            </a:pPr>
            <a:r>
              <a:rPr lang="en-US">
                <a:solidFill>
                  <a:schemeClr val="bg1"/>
                </a:solidFill>
              </a:rPr>
              <a:t>Version Control: Git for tracking changes and collaboration.</a:t>
            </a:r>
            <a:endParaRPr lang="en-US">
              <a:solidFill>
                <a:schemeClr val="bg1"/>
              </a:solidFill>
            </a:endParaRPr>
          </a:p>
          <a:p>
            <a:pPr marL="285750" indent="-285750">
              <a:lnSpc>
                <a:spcPct val="150000"/>
              </a:lnSpc>
              <a:buFont typeface="Wingdings" panose="05000000000000000000" charset="0"/>
              <a:buChar char="q"/>
            </a:pPr>
            <a:r>
              <a:rPr lang="en-US">
                <a:solidFill>
                  <a:schemeClr val="bg1"/>
                </a:solidFill>
              </a:rPr>
              <a:t>Documentation: Markdown for documenting code and project progress</a:t>
            </a:r>
            <a:r>
              <a:rPr lang="en-US"/>
              <a:t>.</a:t>
            </a:r>
            <a:endParaRPr lang="en-US"/>
          </a:p>
        </p:txBody>
      </p:sp>
      <p:sp>
        <p:nvSpPr>
          <p:cNvPr id="5" name="Text Box 4"/>
          <p:cNvSpPr txBox="1"/>
          <p:nvPr/>
        </p:nvSpPr>
        <p:spPr>
          <a:xfrm>
            <a:off x="847725" y="746125"/>
            <a:ext cx="3277235" cy="368300"/>
          </a:xfrm>
          <a:prstGeom prst="rect">
            <a:avLst/>
          </a:prstGeom>
          <a:noFill/>
        </p:spPr>
        <p:txBody>
          <a:bodyPr wrap="square" rtlCol="0">
            <a:spAutoFit/>
          </a:bodyPr>
          <a:p>
            <a:r>
              <a:rPr lang="en-IN" altLang="en-US"/>
              <a:t>Software requirements:</a:t>
            </a:r>
            <a:endParaRPr lang="en-I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5" name="Picture 104"/>
          <p:cNvPicPr/>
          <p:nvPr/>
        </p:nvPicPr>
        <p:blipFill>
          <a:blip r:embed="rId1"/>
          <a:stretch>
            <a:fillRect/>
          </a:stretch>
        </p:blipFill>
        <p:spPr>
          <a:xfrm>
            <a:off x="-13335" y="11430"/>
            <a:ext cx="9096375" cy="6845935"/>
          </a:xfrm>
          <a:prstGeom prst="rect">
            <a:avLst/>
          </a:prstGeom>
          <a:noFill/>
          <a:ln w="9525">
            <a:noFill/>
          </a:ln>
        </p:spPr>
      </p:pic>
      <p:sp>
        <p:nvSpPr>
          <p:cNvPr id="2" name="Text Box 1"/>
          <p:cNvSpPr txBox="1"/>
          <p:nvPr/>
        </p:nvSpPr>
        <p:spPr>
          <a:xfrm>
            <a:off x="683260" y="836930"/>
            <a:ext cx="3048000" cy="368300"/>
          </a:xfrm>
          <a:prstGeom prst="rect">
            <a:avLst/>
          </a:prstGeom>
          <a:noFill/>
        </p:spPr>
        <p:txBody>
          <a:bodyPr wrap="square" rtlCol="0">
            <a:spAutoFit/>
          </a:bodyPr>
          <a:p>
            <a:endParaRPr lang="en-US"/>
          </a:p>
        </p:txBody>
      </p:sp>
      <p:sp>
        <p:nvSpPr>
          <p:cNvPr id="4" name="Text Box 3"/>
          <p:cNvSpPr txBox="1"/>
          <p:nvPr/>
        </p:nvSpPr>
        <p:spPr>
          <a:xfrm>
            <a:off x="1003300" y="507365"/>
            <a:ext cx="3810635" cy="368300"/>
          </a:xfrm>
          <a:prstGeom prst="rect">
            <a:avLst/>
          </a:prstGeom>
          <a:noFill/>
        </p:spPr>
        <p:txBody>
          <a:bodyPr wrap="square" rtlCol="0">
            <a:spAutoFit/>
          </a:bodyPr>
          <a:p>
            <a:r>
              <a:rPr lang="en-IN" altLang="en-US"/>
              <a:t>Hardware requirements:</a:t>
            </a:r>
            <a:endParaRPr lang="en-IN" altLang="en-US"/>
          </a:p>
        </p:txBody>
      </p:sp>
      <p:sp>
        <p:nvSpPr>
          <p:cNvPr id="6" name="Text Box 5"/>
          <p:cNvSpPr txBox="1"/>
          <p:nvPr/>
        </p:nvSpPr>
        <p:spPr>
          <a:xfrm>
            <a:off x="2120900" y="360045"/>
            <a:ext cx="5691505" cy="6226175"/>
          </a:xfrm>
          <a:prstGeom prst="rect">
            <a:avLst/>
          </a:prstGeom>
          <a:noFill/>
        </p:spPr>
        <p:txBody>
          <a:bodyPr wrap="square" rtlCol="0">
            <a:noAutofit/>
          </a:bodyPr>
          <a:p>
            <a:endParaRPr lang="en-US"/>
          </a:p>
          <a:p>
            <a:endParaRPr lang="en-US"/>
          </a:p>
          <a:p>
            <a:pPr marL="285750" indent="-285750">
              <a:buFont typeface="Wingdings" panose="05000000000000000000" charset="0"/>
              <a:buChar char="q"/>
            </a:pPr>
            <a:r>
              <a:rPr lang="en-US">
                <a:solidFill>
                  <a:schemeClr val="bg1"/>
                </a:solidFill>
              </a:rPr>
              <a:t>GPU (Graphics Processing Unit): Optional but highly recommended for faster model training. NVIDIA GPUs, such as GeForce or Tesla series, are commonly used for deep learning tasks.</a:t>
            </a:r>
            <a:endParaRPr lang="en-US">
              <a:solidFill>
                <a:schemeClr val="bg1"/>
              </a:solidFill>
            </a:endParaRPr>
          </a:p>
          <a:p>
            <a:endParaRPr lang="en-US">
              <a:solidFill>
                <a:schemeClr val="bg1"/>
              </a:solidFill>
            </a:endParaRPr>
          </a:p>
          <a:p>
            <a:pPr marL="285750" indent="-285750">
              <a:buFont typeface="Wingdings" panose="05000000000000000000" charset="0"/>
              <a:buChar char="q"/>
            </a:pPr>
            <a:r>
              <a:rPr lang="en-US">
                <a:solidFill>
                  <a:schemeClr val="bg1"/>
                </a:solidFill>
              </a:rPr>
              <a:t>CPU (Central Processing Unit): A multi-core CPU with sufficient processing power for data preprocessing, model training, and inference.</a:t>
            </a:r>
            <a:endParaRPr lang="en-US">
              <a:solidFill>
                <a:schemeClr val="bg1"/>
              </a:solidFill>
            </a:endParaRPr>
          </a:p>
          <a:p>
            <a:endParaRPr lang="en-US">
              <a:solidFill>
                <a:schemeClr val="bg1"/>
              </a:solidFill>
            </a:endParaRPr>
          </a:p>
          <a:p>
            <a:pPr marL="285750" indent="-285750">
              <a:buFont typeface="Wingdings" panose="05000000000000000000" charset="0"/>
              <a:buChar char="q"/>
            </a:pPr>
            <a:r>
              <a:rPr lang="en-US">
                <a:solidFill>
                  <a:schemeClr val="bg1"/>
                </a:solidFill>
              </a:rPr>
              <a:t>Memory (RAM): At least 8GB of RAM is recommended for handling large datasets and training deep learning models.</a:t>
            </a:r>
            <a:endParaRPr lang="en-US">
              <a:solidFill>
                <a:schemeClr val="bg1"/>
              </a:solidFill>
            </a:endParaRPr>
          </a:p>
          <a:p>
            <a:endParaRPr lang="en-US">
              <a:solidFill>
                <a:schemeClr val="bg1"/>
              </a:solidFill>
            </a:endParaRPr>
          </a:p>
          <a:p>
            <a:pPr marL="285750" indent="-285750">
              <a:buFont typeface="Wingdings" panose="05000000000000000000" charset="0"/>
              <a:buChar char="q"/>
            </a:pPr>
            <a:r>
              <a:rPr lang="en-US">
                <a:solidFill>
                  <a:schemeClr val="bg1"/>
                </a:solidFill>
              </a:rPr>
              <a:t>Storage: Sufficient disk space for storing datasets, model checkpoints, and application files. SSD (Solid State Drive) is preferred for faster data access.</a:t>
            </a:r>
            <a:endParaRPr lang="en-US">
              <a:solidFill>
                <a:schemeClr val="bg1"/>
              </a:solidFill>
            </a:endParaRPr>
          </a:p>
          <a:p>
            <a:endParaRPr lang="en-US">
              <a:solidFill>
                <a:schemeClr val="bg1"/>
              </a:solidFill>
            </a:endParaRPr>
          </a:p>
          <a:p>
            <a:pPr marL="285750" indent="-285750">
              <a:buFont typeface="Wingdings" panose="05000000000000000000" charset="0"/>
              <a:buChar char="q"/>
            </a:pPr>
            <a:r>
              <a:rPr lang="en-US">
                <a:solidFill>
                  <a:schemeClr val="bg1"/>
                </a:solidFill>
              </a:rPr>
              <a:t>Internet Connection: Required for downloading libraries, datasets, and updates, as well as for deploying web-based applications.</a:t>
            </a:r>
            <a:endParaRPr lang="en-US">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images (15).jpg"/>
          <p:cNvPicPr>
            <a:picLocks noChangeAspect="1"/>
          </p:cNvPicPr>
          <p:nvPr/>
        </p:nvPicPr>
        <p:blipFill>
          <a:blip r:embed="rId1"/>
          <a:stretch>
            <a:fillRect/>
          </a:stretch>
        </p:blipFill>
        <p:spPr>
          <a:xfrm>
            <a:off x="1" y="0"/>
            <a:ext cx="9179750" cy="6858000"/>
          </a:xfrm>
          <a:prstGeom prst="rect">
            <a:avLst/>
          </a:prstGeom>
        </p:spPr>
      </p:pic>
      <p:sp>
        <p:nvSpPr>
          <p:cNvPr id="8" name="TextBox 7"/>
          <p:cNvSpPr txBox="1"/>
          <p:nvPr/>
        </p:nvSpPr>
        <p:spPr>
          <a:xfrm>
            <a:off x="571472" y="1571612"/>
            <a:ext cx="4143404" cy="3970318"/>
          </a:xfrm>
          <a:prstGeom prst="rect">
            <a:avLst/>
          </a:prstGeom>
          <a:noFill/>
        </p:spPr>
        <p:txBody>
          <a:bodyPr wrap="square" rtlCol="0">
            <a:spAutoFit/>
          </a:bodyPr>
          <a:lstStyle/>
          <a:p>
            <a:pPr>
              <a:buFont typeface="Wingdings" panose="05000000000000000000" pitchFamily="2" charset="2"/>
              <a:buChar char="Ø"/>
            </a:pPr>
            <a:r>
              <a:rPr lang="en-GB" dirty="0" err="1" smtClean="0">
                <a:solidFill>
                  <a:schemeClr val="bg1"/>
                </a:solidFill>
              </a:rPr>
              <a:t>Convolutional</a:t>
            </a:r>
            <a:r>
              <a:rPr lang="en-GB" dirty="0" smtClean="0">
                <a:solidFill>
                  <a:schemeClr val="bg1"/>
                </a:solidFill>
              </a:rPr>
              <a:t> neural network (CNNs)algorithm is used.</a:t>
            </a:r>
            <a:endParaRPr lang="en-GB" dirty="0" smtClean="0">
              <a:solidFill>
                <a:schemeClr val="bg1"/>
              </a:solidFill>
            </a:endParaRPr>
          </a:p>
          <a:p>
            <a:pPr>
              <a:buFont typeface="Wingdings" panose="05000000000000000000" pitchFamily="2" charset="2"/>
              <a:buChar char="Ø"/>
            </a:pPr>
            <a:endParaRPr lang="en-GB" dirty="0" smtClean="0">
              <a:solidFill>
                <a:schemeClr val="bg1"/>
              </a:solidFill>
            </a:endParaRPr>
          </a:p>
          <a:p>
            <a:pPr>
              <a:buFont typeface="Wingdings" panose="05000000000000000000" pitchFamily="2" charset="2"/>
              <a:buChar char="Ø"/>
            </a:pPr>
            <a:r>
              <a:rPr lang="en-GB" dirty="0" smtClean="0">
                <a:solidFill>
                  <a:schemeClr val="bg1"/>
                </a:solidFill>
              </a:rPr>
              <a:t>CNN takes image as input and assigns relative weight to different object present in the image and be able to differentiate one from the  other.</a:t>
            </a:r>
            <a:endParaRPr lang="en-GB" dirty="0" smtClean="0">
              <a:solidFill>
                <a:schemeClr val="bg1"/>
              </a:solidFill>
            </a:endParaRPr>
          </a:p>
          <a:p>
            <a:endParaRPr lang="en-GB" dirty="0" smtClean="0">
              <a:solidFill>
                <a:schemeClr val="bg1"/>
              </a:solidFill>
            </a:endParaRPr>
          </a:p>
          <a:p>
            <a:pPr>
              <a:buFont typeface="Wingdings" panose="05000000000000000000" pitchFamily="2" charset="2"/>
              <a:buChar char="Ø"/>
            </a:pPr>
            <a:r>
              <a:rPr lang="en-GB" dirty="0" smtClean="0">
                <a:solidFill>
                  <a:schemeClr val="bg1"/>
                </a:solidFill>
              </a:rPr>
              <a:t>CNNs are regulated versions of multilayer </a:t>
            </a:r>
            <a:r>
              <a:rPr lang="en-GB" dirty="0" err="1" smtClean="0">
                <a:solidFill>
                  <a:schemeClr val="bg1"/>
                </a:solidFill>
              </a:rPr>
              <a:t>perceptrons</a:t>
            </a:r>
            <a:r>
              <a:rPr lang="en-GB" dirty="0" smtClean="0">
                <a:solidFill>
                  <a:schemeClr val="bg1"/>
                </a:solidFill>
              </a:rPr>
              <a:t> ,it usually means fully connected network that is each neuron in one </a:t>
            </a:r>
            <a:r>
              <a:rPr lang="en-GB" dirty="0" err="1" smtClean="0">
                <a:solidFill>
                  <a:schemeClr val="bg1"/>
                </a:solidFill>
              </a:rPr>
              <a:t>layner</a:t>
            </a:r>
            <a:r>
              <a:rPr lang="en-GB" dirty="0" smtClean="0">
                <a:solidFill>
                  <a:schemeClr val="bg1"/>
                </a:solidFill>
              </a:rPr>
              <a:t> is connected to all neurons in the ext layer</a:t>
            </a:r>
            <a:r>
              <a:rPr lang="en-GB" dirty="0" smtClean="0"/>
              <a:t>.</a:t>
            </a:r>
            <a:endParaRPr lang="en-US" dirty="0" smtClean="0"/>
          </a:p>
          <a:p>
            <a:endParaRPr lang="en-US" dirty="0"/>
          </a:p>
        </p:txBody>
      </p:sp>
      <p:sp>
        <p:nvSpPr>
          <p:cNvPr id="10" name="TextBox 9"/>
          <p:cNvSpPr txBox="1"/>
          <p:nvPr/>
        </p:nvSpPr>
        <p:spPr>
          <a:xfrm>
            <a:off x="500034" y="571480"/>
            <a:ext cx="4143404" cy="368300"/>
          </a:xfrm>
          <a:prstGeom prst="rect">
            <a:avLst/>
          </a:prstGeom>
          <a:noFill/>
        </p:spPr>
        <p:txBody>
          <a:bodyPr wrap="square" rtlCol="0">
            <a:spAutoFit/>
          </a:bodyPr>
          <a:lstStyle/>
          <a:p>
            <a:r>
              <a:rPr lang="en-IN" altLang="en-GB" dirty="0" smtClean="0">
                <a:solidFill>
                  <a:schemeClr val="bg1"/>
                </a:solidFill>
              </a:rPr>
              <a:t>ALGORITHM AND DEPLOYMENT</a:t>
            </a:r>
            <a:r>
              <a:rPr lang="en-GB" dirty="0" smtClean="0">
                <a:solidFill>
                  <a:schemeClr val="bg1"/>
                </a:solidFill>
              </a:rPr>
              <a:t>:</a:t>
            </a:r>
            <a:endParaRPr lang="en-US"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1" name="Picture 100"/>
          <p:cNvPicPr/>
          <p:nvPr/>
        </p:nvPicPr>
        <p:blipFill>
          <a:blip r:embed="rId1"/>
          <a:stretch>
            <a:fillRect/>
          </a:stretch>
        </p:blipFill>
        <p:spPr>
          <a:xfrm>
            <a:off x="45085" y="-353060"/>
            <a:ext cx="9081135" cy="7198360"/>
          </a:xfrm>
          <a:prstGeom prst="rect">
            <a:avLst/>
          </a:prstGeom>
          <a:noFill/>
          <a:ln w="9525">
            <a:noFill/>
          </a:ln>
        </p:spPr>
      </p:pic>
      <p:sp>
        <p:nvSpPr>
          <p:cNvPr id="3" name="Text Box 2"/>
          <p:cNvSpPr txBox="1"/>
          <p:nvPr/>
        </p:nvSpPr>
        <p:spPr>
          <a:xfrm>
            <a:off x="457200" y="24765"/>
            <a:ext cx="4443095" cy="485775"/>
          </a:xfrm>
          <a:prstGeom prst="rect">
            <a:avLst/>
          </a:prstGeom>
          <a:noFill/>
        </p:spPr>
        <p:txBody>
          <a:bodyPr wrap="square" rtlCol="0">
            <a:noAutofit/>
          </a:bodyPr>
          <a:p>
            <a:r>
              <a:rPr lang="en-IN" altLang="en-US"/>
              <a:t>METHODOLOGY:</a:t>
            </a:r>
            <a:endParaRPr lang="en-IN" altLang="en-US"/>
          </a:p>
        </p:txBody>
      </p:sp>
      <p:sp>
        <p:nvSpPr>
          <p:cNvPr id="5" name="Text Box 4"/>
          <p:cNvSpPr txBox="1"/>
          <p:nvPr/>
        </p:nvSpPr>
        <p:spPr>
          <a:xfrm>
            <a:off x="1339850" y="789940"/>
            <a:ext cx="6976745" cy="4799965"/>
          </a:xfrm>
          <a:prstGeom prst="rect">
            <a:avLst/>
          </a:prstGeom>
          <a:noFill/>
        </p:spPr>
        <p:txBody>
          <a:bodyPr wrap="square" rtlCol="0">
            <a:spAutoFit/>
          </a:bodyPr>
          <a:p>
            <a:pPr marL="285750" indent="-285750">
              <a:buFont typeface="Wingdings" panose="05000000000000000000" charset="0"/>
              <a:buChar char="Ø"/>
            </a:pPr>
            <a:r>
              <a:rPr lang="en-US">
                <a:solidFill>
                  <a:schemeClr val="bg1"/>
                </a:solidFill>
              </a:rPr>
              <a:t>1. Research and Data Collection: </a:t>
            </a:r>
            <a:r>
              <a:rPr lang="en-IN" altLang="en-US">
                <a:solidFill>
                  <a:schemeClr val="bg1"/>
                </a:solidFill>
              </a:rPr>
              <a:t>C</a:t>
            </a:r>
            <a:r>
              <a:rPr lang="en-US">
                <a:solidFill>
                  <a:schemeClr val="bg1"/>
                </a:solidFill>
              </a:rPr>
              <a:t>ollect a dataset of chest X-ray images with labeled pneumonia cases.</a:t>
            </a:r>
            <a:endParaRPr lang="en-US">
              <a:solidFill>
                <a:schemeClr val="bg1"/>
              </a:solidFill>
            </a:endParaRPr>
          </a:p>
          <a:p>
            <a:pPr marL="285750" indent="-285750">
              <a:buFont typeface="Wingdings" panose="05000000000000000000" charset="0"/>
              <a:buChar char="Ø"/>
            </a:pPr>
            <a:endParaRPr lang="en-US">
              <a:solidFill>
                <a:schemeClr val="bg1"/>
              </a:solidFill>
            </a:endParaRPr>
          </a:p>
          <a:p>
            <a:pPr marL="285750" indent="-285750">
              <a:buFont typeface="Wingdings" panose="05000000000000000000" charset="0"/>
              <a:buChar char="Ø"/>
            </a:pPr>
            <a:r>
              <a:rPr lang="en-US">
                <a:solidFill>
                  <a:schemeClr val="bg1"/>
                </a:solidFill>
              </a:rPr>
              <a:t>2. Data Preprocessing</a:t>
            </a:r>
            <a:r>
              <a:rPr lang="en-IN" altLang="en-US">
                <a:solidFill>
                  <a:schemeClr val="bg1"/>
                </a:solidFill>
              </a:rPr>
              <a:t> </a:t>
            </a:r>
            <a:r>
              <a:rPr lang="en-US">
                <a:solidFill>
                  <a:schemeClr val="bg1"/>
                </a:solidFill>
              </a:rPr>
              <a:t>:</a:t>
            </a:r>
            <a:r>
              <a:rPr lang="en-IN" altLang="en-US">
                <a:solidFill>
                  <a:schemeClr val="bg1"/>
                </a:solidFill>
              </a:rPr>
              <a:t> </a:t>
            </a:r>
            <a:r>
              <a:rPr lang="en-US">
                <a:solidFill>
                  <a:schemeClr val="bg1"/>
                </a:solidFill>
              </a:rPr>
              <a:t>Clean and preprocess the chest X-ray images, including resizing, normalization, and augmentation to ensure quality and diversity in the dataset.</a:t>
            </a:r>
            <a:endParaRPr lang="en-US">
              <a:solidFill>
                <a:schemeClr val="bg1"/>
              </a:solidFill>
            </a:endParaRPr>
          </a:p>
          <a:p>
            <a:pPr marL="285750" indent="-285750">
              <a:buFont typeface="Wingdings" panose="05000000000000000000" charset="0"/>
              <a:buChar char="Ø"/>
            </a:pPr>
            <a:endParaRPr lang="en-US">
              <a:solidFill>
                <a:schemeClr val="bg1"/>
              </a:solidFill>
            </a:endParaRPr>
          </a:p>
          <a:p>
            <a:pPr marL="285750" indent="-285750">
              <a:buFont typeface="Wingdings" panose="05000000000000000000" charset="0"/>
              <a:buChar char="Ø"/>
            </a:pPr>
            <a:r>
              <a:rPr lang="en-US">
                <a:solidFill>
                  <a:schemeClr val="bg1"/>
                </a:solidFill>
              </a:rPr>
              <a:t>3. Model Selection</a:t>
            </a:r>
            <a:r>
              <a:rPr lang="en-IN" altLang="en-US">
                <a:solidFill>
                  <a:schemeClr val="bg1"/>
                </a:solidFill>
              </a:rPr>
              <a:t> </a:t>
            </a:r>
            <a:r>
              <a:rPr lang="en-US">
                <a:solidFill>
                  <a:schemeClr val="bg1"/>
                </a:solidFill>
              </a:rPr>
              <a:t>: Choose a suitable machine learning or deep learning model for image classification tasks</a:t>
            </a:r>
            <a:r>
              <a:rPr lang="en-IN" altLang="en-US">
                <a:solidFill>
                  <a:schemeClr val="bg1"/>
                </a:solidFill>
              </a:rPr>
              <a:t> like</a:t>
            </a:r>
            <a:r>
              <a:rPr lang="en-US">
                <a:solidFill>
                  <a:schemeClr val="bg1"/>
                </a:solidFill>
              </a:rPr>
              <a:t>convolutional neural networks (CNNs)</a:t>
            </a:r>
            <a:r>
              <a:rPr lang="en-IN" altLang="en-US">
                <a:solidFill>
                  <a:schemeClr val="bg1"/>
                </a:solidFill>
              </a:rPr>
              <a:t>.</a:t>
            </a:r>
            <a:endParaRPr lang="en-US">
              <a:solidFill>
                <a:schemeClr val="bg1"/>
              </a:solidFill>
            </a:endParaRPr>
          </a:p>
          <a:p>
            <a:pPr marL="285750" indent="-285750">
              <a:buFont typeface="Wingdings" panose="05000000000000000000" charset="0"/>
              <a:buChar char="Ø"/>
            </a:pPr>
            <a:endParaRPr lang="en-US">
              <a:solidFill>
                <a:schemeClr val="bg1"/>
              </a:solidFill>
            </a:endParaRPr>
          </a:p>
          <a:p>
            <a:pPr marL="285750" indent="-285750">
              <a:buFont typeface="Wingdings" panose="05000000000000000000" charset="0"/>
              <a:buChar char="Ø"/>
            </a:pPr>
            <a:r>
              <a:rPr lang="en-US">
                <a:solidFill>
                  <a:schemeClr val="bg1"/>
                </a:solidFill>
              </a:rPr>
              <a:t>4. Model Training</a:t>
            </a:r>
            <a:r>
              <a:rPr lang="en-IN" altLang="en-US">
                <a:solidFill>
                  <a:schemeClr val="bg1"/>
                </a:solidFill>
              </a:rPr>
              <a:t> </a:t>
            </a:r>
            <a:r>
              <a:rPr lang="en-US">
                <a:solidFill>
                  <a:schemeClr val="bg1"/>
                </a:solidFill>
              </a:rPr>
              <a:t>:</a:t>
            </a:r>
            <a:r>
              <a:rPr lang="en-IN" altLang="en-US">
                <a:solidFill>
                  <a:schemeClr val="bg1"/>
                </a:solidFill>
              </a:rPr>
              <a:t> </a:t>
            </a:r>
            <a:r>
              <a:rPr lang="en-US">
                <a:solidFill>
                  <a:schemeClr val="bg1"/>
                </a:solidFill>
              </a:rPr>
              <a:t>Train the selected model using the preprocessed dataset</a:t>
            </a:r>
            <a:r>
              <a:rPr lang="en-IN" altLang="en-US">
                <a:solidFill>
                  <a:schemeClr val="bg1"/>
                </a:solidFill>
              </a:rPr>
              <a:t>.</a:t>
            </a:r>
            <a:endParaRPr lang="en-US">
              <a:solidFill>
                <a:schemeClr val="bg1"/>
              </a:solidFill>
            </a:endParaRPr>
          </a:p>
          <a:p>
            <a:pPr marL="285750" indent="-285750">
              <a:buFont typeface="Wingdings" panose="05000000000000000000" charset="0"/>
              <a:buChar char="Ø"/>
            </a:pPr>
            <a:endParaRPr lang="en-US">
              <a:solidFill>
                <a:schemeClr val="bg1"/>
              </a:solidFill>
            </a:endParaRPr>
          </a:p>
          <a:p>
            <a:pPr marL="285750" indent="-285750">
              <a:buFont typeface="Wingdings" panose="05000000000000000000" charset="0"/>
              <a:buChar char="Ø"/>
            </a:pPr>
            <a:r>
              <a:rPr lang="en-US">
                <a:solidFill>
                  <a:schemeClr val="bg1"/>
                </a:solidFill>
              </a:rPr>
              <a:t>5. *Validation and Evaluation:* Validate the trained model using a separate validation dataset and evaluate its performance metrics such as accuracy, precision, recall, </a:t>
            </a:r>
            <a:r>
              <a:rPr lang="en-IN" altLang="en-US">
                <a:solidFill>
                  <a:schemeClr val="bg1"/>
                </a:solidFill>
              </a:rPr>
              <a:t>etc....</a:t>
            </a:r>
            <a:endParaRPr lang="en-IN" altLang="en-US">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 name="Picture 101"/>
          <p:cNvPicPr/>
          <p:nvPr/>
        </p:nvPicPr>
        <p:blipFill>
          <a:blip r:embed="rId1"/>
          <a:stretch>
            <a:fillRect/>
          </a:stretch>
        </p:blipFill>
        <p:spPr>
          <a:xfrm>
            <a:off x="21590" y="-19685"/>
            <a:ext cx="9128125" cy="6878320"/>
          </a:xfrm>
          <a:prstGeom prst="rect">
            <a:avLst/>
          </a:prstGeom>
          <a:noFill/>
          <a:ln w="9525">
            <a:noFill/>
          </a:ln>
        </p:spPr>
      </p:pic>
      <p:sp>
        <p:nvSpPr>
          <p:cNvPr id="2" name="Text Box 1"/>
          <p:cNvSpPr txBox="1"/>
          <p:nvPr/>
        </p:nvSpPr>
        <p:spPr>
          <a:xfrm>
            <a:off x="1043305" y="1052830"/>
            <a:ext cx="6944360" cy="4711700"/>
          </a:xfrm>
          <a:prstGeom prst="rect">
            <a:avLst/>
          </a:prstGeom>
          <a:noFill/>
        </p:spPr>
        <p:txBody>
          <a:bodyPr wrap="square" rtlCol="0">
            <a:noAutofit/>
          </a:bodyPr>
          <a:p>
            <a:pPr marL="285750" indent="-285750">
              <a:buFont typeface="Wingdings" panose="05000000000000000000" charset="0"/>
              <a:buChar char="q"/>
            </a:pPr>
            <a:r>
              <a:rPr lang="en-US">
                <a:solidFill>
                  <a:schemeClr val="bg1"/>
                </a:solidFill>
              </a:rPr>
              <a:t>6. Deploymen</a:t>
            </a:r>
            <a:r>
              <a:rPr lang="en-IN" altLang="en-US">
                <a:solidFill>
                  <a:schemeClr val="bg1"/>
                </a:solidFill>
              </a:rPr>
              <a:t>t</a:t>
            </a:r>
            <a:r>
              <a:rPr lang="en-US">
                <a:solidFill>
                  <a:schemeClr val="bg1"/>
                </a:solidFill>
              </a:rPr>
              <a:t>: </a:t>
            </a:r>
            <a:r>
              <a:rPr lang="en-IN" altLang="en-US">
                <a:solidFill>
                  <a:schemeClr val="bg1"/>
                </a:solidFill>
              </a:rPr>
              <a:t>             </a:t>
            </a:r>
            <a:endParaRPr lang="en-IN" altLang="en-US">
              <a:solidFill>
                <a:schemeClr val="bg1"/>
              </a:solidFill>
            </a:endParaRPr>
          </a:p>
          <a:p>
            <a:pPr indent="0">
              <a:buFont typeface="Wingdings" panose="05000000000000000000" charset="0"/>
              <a:buNone/>
            </a:pPr>
            <a:r>
              <a:rPr lang="en-IN" altLang="en-US">
                <a:solidFill>
                  <a:schemeClr val="bg1"/>
                </a:solidFill>
              </a:rPr>
              <a:t>                          </a:t>
            </a:r>
            <a:r>
              <a:rPr lang="en-US">
                <a:solidFill>
                  <a:schemeClr val="bg1"/>
                </a:solidFill>
              </a:rPr>
              <a:t>Develop a user-friendly interface to deploy the trained model, allowing healthcare professionals to upload chest X-ray images and receive real-time predictions on pneumonia presence.</a:t>
            </a:r>
            <a:endParaRPr lang="en-US">
              <a:solidFill>
                <a:schemeClr val="bg1"/>
              </a:solidFill>
            </a:endParaRPr>
          </a:p>
          <a:p>
            <a:pPr marL="285750" indent="-285750">
              <a:buFont typeface="Wingdings" panose="05000000000000000000" charset="0"/>
              <a:buChar char="q"/>
            </a:pPr>
            <a:endParaRPr lang="en-US">
              <a:solidFill>
                <a:schemeClr val="bg1"/>
              </a:solidFill>
            </a:endParaRPr>
          </a:p>
          <a:p>
            <a:pPr marL="285750" indent="-285750">
              <a:buFont typeface="Wingdings" panose="05000000000000000000" charset="0"/>
              <a:buChar char="q"/>
            </a:pPr>
            <a:r>
              <a:rPr lang="en-US">
                <a:solidFill>
                  <a:schemeClr val="bg1"/>
                </a:solidFill>
              </a:rPr>
              <a:t>7. Testing and Feedbac</a:t>
            </a:r>
            <a:r>
              <a:rPr lang="en-IN" altLang="en-US">
                <a:solidFill>
                  <a:schemeClr val="bg1"/>
                </a:solidFill>
              </a:rPr>
              <a:t>k</a:t>
            </a:r>
            <a:r>
              <a:rPr lang="en-US">
                <a:solidFill>
                  <a:schemeClr val="bg1"/>
                </a:solidFill>
              </a:rPr>
              <a:t>:</a:t>
            </a:r>
            <a:endParaRPr lang="en-US">
              <a:solidFill>
                <a:schemeClr val="bg1"/>
              </a:solidFill>
            </a:endParaRPr>
          </a:p>
          <a:p>
            <a:pPr indent="0">
              <a:buFont typeface="Wingdings" panose="05000000000000000000" charset="0"/>
              <a:buNone/>
            </a:pPr>
            <a:r>
              <a:rPr lang="en-US">
                <a:solidFill>
                  <a:schemeClr val="bg1"/>
                </a:solidFill>
              </a:rPr>
              <a:t> </a:t>
            </a:r>
            <a:r>
              <a:rPr lang="en-IN" altLang="en-US">
                <a:solidFill>
                  <a:schemeClr val="bg1"/>
                </a:solidFill>
              </a:rPr>
              <a:t>                  </a:t>
            </a:r>
            <a:r>
              <a:rPr lang="en-US">
                <a:solidFill>
                  <a:schemeClr val="bg1"/>
                </a:solidFill>
              </a:rPr>
              <a:t> </a:t>
            </a:r>
            <a:r>
              <a:rPr lang="en-IN" altLang="en-US">
                <a:solidFill>
                  <a:schemeClr val="bg1"/>
                </a:solidFill>
              </a:rPr>
              <a:t>       </a:t>
            </a:r>
            <a:r>
              <a:rPr lang="en-US">
                <a:solidFill>
                  <a:schemeClr val="bg1"/>
                </a:solidFill>
              </a:rPr>
              <a:t>Conduct thorough testing of the system to ensure reliability and usability, and gather feedback from potential users to iterate and improve the system as needed.</a:t>
            </a:r>
            <a:endParaRPr lang="en-US">
              <a:solidFill>
                <a:schemeClr val="bg1"/>
              </a:solidFill>
            </a:endParaRPr>
          </a:p>
          <a:p>
            <a:pPr marL="285750" indent="-285750">
              <a:buFont typeface="Wingdings" panose="05000000000000000000" charset="0"/>
              <a:buChar char="q"/>
            </a:pPr>
            <a:endParaRPr lang="en-US">
              <a:solidFill>
                <a:schemeClr val="bg1"/>
              </a:solidFill>
            </a:endParaRPr>
          </a:p>
          <a:p>
            <a:pPr marL="285750" indent="-285750">
              <a:buFont typeface="Wingdings" panose="05000000000000000000" charset="0"/>
              <a:buChar char="q"/>
            </a:pPr>
            <a:r>
              <a:rPr lang="en-US">
                <a:solidFill>
                  <a:schemeClr val="bg1"/>
                </a:solidFill>
              </a:rPr>
              <a:t>8. Documentation and Presentatio</a:t>
            </a:r>
            <a:r>
              <a:rPr lang="en-IN" altLang="en-US">
                <a:solidFill>
                  <a:schemeClr val="bg1"/>
                </a:solidFill>
              </a:rPr>
              <a:t>n </a:t>
            </a:r>
            <a:r>
              <a:rPr lang="en-US">
                <a:solidFill>
                  <a:schemeClr val="bg1"/>
                </a:solidFill>
              </a:rPr>
              <a:t>:</a:t>
            </a:r>
            <a:r>
              <a:rPr lang="en-IN" altLang="en-US">
                <a:solidFill>
                  <a:schemeClr val="bg1"/>
                </a:solidFill>
              </a:rPr>
              <a:t> </a:t>
            </a:r>
            <a:endParaRPr lang="en-IN" altLang="en-US">
              <a:solidFill>
                <a:schemeClr val="bg1"/>
              </a:solidFill>
            </a:endParaRPr>
          </a:p>
          <a:p>
            <a:pPr indent="0">
              <a:buFont typeface="Wingdings" panose="05000000000000000000" charset="0"/>
              <a:buNone/>
            </a:pPr>
            <a:r>
              <a:rPr lang="en-IN" altLang="en-US">
                <a:solidFill>
                  <a:schemeClr val="bg1"/>
                </a:solidFill>
              </a:rPr>
              <a:t>                            </a:t>
            </a:r>
            <a:r>
              <a:rPr lang="en-US">
                <a:solidFill>
                  <a:schemeClr val="bg1"/>
                </a:solidFill>
              </a:rPr>
              <a:t>Document the entire development process, including methodologies, results, and challenges faced, and present the findings in a clear and concise manner for project dissemination</a:t>
            </a:r>
            <a:r>
              <a:rPr lang="en-US"/>
              <a:t>.</a:t>
            </a: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5799</Words>
  <Application>WPS Presentation</Application>
  <PresentationFormat>On-screen Show (4:3)</PresentationFormat>
  <Paragraphs>120</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Wingdings 2</vt:lpstr>
      <vt:lpstr>Bradley Hand ITC</vt:lpstr>
      <vt:lpstr>Constantia</vt:lpstr>
      <vt:lpstr>Microsoft YaHei</vt:lpstr>
      <vt:lpstr>Arial Unicode MS</vt:lpstr>
      <vt:lpstr>Calibri</vt:lpstr>
      <vt:lpstr>Wingdings</vt:lpstr>
      <vt:lpstr>Flow</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Methodology flowchart:</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Hey</dc:creator>
  <cp:lastModifiedBy>Lenovo</cp:lastModifiedBy>
  <cp:revision>54</cp:revision>
  <dcterms:created xsi:type="dcterms:W3CDTF">2024-03-31T11:31:00Z</dcterms:created>
  <dcterms:modified xsi:type="dcterms:W3CDTF">2024-04-04T08:29:52Z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3C9D2B84825D4ACBBEA0DA232104CFF6_12</vt:lpwstr>
  </property>
  <property fmtid="{D5CDD505-2E9C-101B-9397-08002B2CF9AE}" pid="3" name="KSOProductBuildVer">
    <vt:lpwstr>1033-12.2.0.13489</vt:lpwstr>
  </property>
</Properties>
</file>