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F79AA9F-621D-4C5B-ADD9-22D246964CB9}">
  <a:tblStyle styleId="{AF79AA9F-621D-4C5B-ADD9-22D246964C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de2fe7c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de2fe7c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de2fe7c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de2fe7c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3de2fe7c3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de2fe7c3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de2fe7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de2fe7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de2fe7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de2fe7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3de2fe7c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3de2fe7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de2fe7c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de2fe7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3de2fe7c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de2fe7c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de2fe7c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de2fe7c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de2fe7c3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de2fe7c3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3de2fe7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de2fe7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de2fe7c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de2fe7c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de2fe7c3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3de2fe7c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fc35db8f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fc35db8f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4.gif"/><Relationship Id="rId5" Type="http://schemas.openxmlformats.org/officeDocument/2006/relationships/image" Target="../media/image21.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designinformaticslab.github.io/mechdesign_lecture/2018/04/11/reinforcementlearning.html" TargetMode="External"/><Relationship Id="rId4" Type="http://schemas.openxmlformats.org/officeDocument/2006/relationships/hyperlink" Target="http://ctms.engin.umich.edu/CTMS/index.php?example=InvertedPendulum&amp;section=SystemModeling" TargetMode="External"/><Relationship Id="rId5" Type="http://schemas.openxmlformats.org/officeDocument/2006/relationships/hyperlink" Target="https://github.com/hope-yao/cartpo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80350" y="532075"/>
            <a:ext cx="94398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Roboto"/>
                <a:ea typeface="Roboto"/>
                <a:cs typeface="Roboto"/>
                <a:sym typeface="Roboto"/>
              </a:rPr>
              <a:t>Inverted</a:t>
            </a:r>
            <a:r>
              <a:rPr lang="en" sz="2700">
                <a:solidFill>
                  <a:srgbClr val="000000"/>
                </a:solidFill>
                <a:highlight>
                  <a:srgbClr val="FFFFFF"/>
                </a:highlight>
                <a:latin typeface="Roboto"/>
                <a:ea typeface="Roboto"/>
                <a:cs typeface="Roboto"/>
                <a:sym typeface="Roboto"/>
              </a:rPr>
              <a:t> Pendulum Control using </a:t>
            </a:r>
            <a:r>
              <a:rPr lang="en" sz="2700">
                <a:solidFill>
                  <a:srgbClr val="000000"/>
                </a:solidFill>
                <a:highlight>
                  <a:srgbClr val="FFFFFF"/>
                </a:highlight>
                <a:latin typeface="Roboto"/>
                <a:ea typeface="Roboto"/>
                <a:cs typeface="Roboto"/>
                <a:sym typeface="Roboto"/>
              </a:rPr>
              <a:t>Reinforcement Learning</a:t>
            </a:r>
            <a:r>
              <a:rPr lang="en" sz="2700">
                <a:solidFill>
                  <a:srgbClr val="000000"/>
                </a:solidFill>
                <a:highlight>
                  <a:srgbClr val="FFFFFF"/>
                </a:highlight>
                <a:latin typeface="Roboto"/>
                <a:ea typeface="Roboto"/>
                <a:cs typeface="Roboto"/>
                <a:sym typeface="Roboto"/>
              </a:rPr>
              <a:t> </a:t>
            </a:r>
            <a:endParaRPr sz="2700">
              <a:solidFill>
                <a:srgbClr val="000000"/>
              </a:solidFill>
              <a:highlight>
                <a:srgbClr val="FFFFFF"/>
              </a:highlight>
              <a:latin typeface="Roboto"/>
              <a:ea typeface="Roboto"/>
              <a:cs typeface="Roboto"/>
              <a:sym typeface="Roboto"/>
            </a:endParaRPr>
          </a:p>
        </p:txBody>
      </p:sp>
      <p:sp>
        <p:nvSpPr>
          <p:cNvPr id="87" name="Google Shape;87;p13"/>
          <p:cNvSpPr txBox="1"/>
          <p:nvPr/>
        </p:nvSpPr>
        <p:spPr>
          <a:xfrm>
            <a:off x="5598000" y="532075"/>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5525250" y="3074050"/>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EEE 511 Artificial Neural Computation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Final Project Presentation</a:t>
            </a:r>
            <a:endParaRPr>
              <a:latin typeface="Roboto"/>
              <a:ea typeface="Roboto"/>
              <a:cs typeface="Roboto"/>
              <a:sym typeface="Roboto"/>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Roboto"/>
              <a:ea typeface="Roboto"/>
              <a:cs typeface="Roboto"/>
              <a:sym typeface="Roboto"/>
            </a:endParaRPr>
          </a:p>
        </p:txBody>
      </p:sp>
      <p:sp>
        <p:nvSpPr>
          <p:cNvPr id="89" name="Google Shape;89;p13"/>
          <p:cNvSpPr txBox="1"/>
          <p:nvPr/>
        </p:nvSpPr>
        <p:spPr>
          <a:xfrm>
            <a:off x="0" y="275257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Team 1</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Aalap Doshi</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Poojan Patel</a:t>
            </a:r>
            <a:endParaRPr b="1"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 sz="1600">
                <a:latin typeface="Roboto"/>
                <a:ea typeface="Roboto"/>
                <a:cs typeface="Roboto"/>
                <a:sym typeface="Roboto"/>
              </a:rPr>
              <a:t>Varadaraya Ganesh Shenoy</a:t>
            </a:r>
            <a:endParaRPr b="1" sz="1600">
              <a:latin typeface="Roboto"/>
              <a:ea typeface="Roboto"/>
              <a:cs typeface="Roboto"/>
              <a:sym typeface="Roboto"/>
            </a:endParaRPr>
          </a:p>
        </p:txBody>
      </p:sp>
      <p:pic>
        <p:nvPicPr>
          <p:cNvPr id="90" name="Google Shape;90;p13"/>
          <p:cNvPicPr preferRelativeResize="0"/>
          <p:nvPr/>
        </p:nvPicPr>
        <p:blipFill>
          <a:blip r:embed="rId4">
            <a:alphaModFix/>
          </a:blip>
          <a:stretch>
            <a:fillRect/>
          </a:stretch>
        </p:blipFill>
        <p:spPr>
          <a:xfrm>
            <a:off x="2906337" y="4039700"/>
            <a:ext cx="3331322" cy="1103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57" name="Shape 157"/>
        <p:cNvGrpSpPr/>
        <p:nvPr/>
      </p:nvGrpSpPr>
      <p:grpSpPr>
        <a:xfrm>
          <a:off x="0" y="0"/>
          <a:ext cx="0" cy="0"/>
          <a:chOff x="0" y="0"/>
          <a:chExt cx="0" cy="0"/>
        </a:xfrm>
      </p:grpSpPr>
      <p:sp>
        <p:nvSpPr>
          <p:cNvPr id="158" name="Google Shape;158;p22"/>
          <p:cNvSpPr txBox="1"/>
          <p:nvPr/>
        </p:nvSpPr>
        <p:spPr>
          <a:xfrm>
            <a:off x="563150" y="588825"/>
            <a:ext cx="8426100" cy="3600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Since this project involves Reinforcement Learning, it would be incomplete without mentioning Markov Decision Process.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MDPs are popularly used to describe a fully observable environment.Therefore, implicating that most of the RL problems can be modelled as MDPs.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 Markov process or Markov chain as popularly called ,  is a tuple on the state-space S and the transition function P which represent the system dynamics.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Value Iteration based on Bellman’s Equation is an algorithm founded on the principles of Markov Decision Processes. Here , the agent attempts to acquire the most expected sum of rewards from every state it lands in. Thus, giving us the value of each state in the state-space.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It is not recommended to use Bellman’s Equation for our objective which is to balance the pole and not follow a policy to achieve a goal.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sz="1600">
              <a:latin typeface="Roboto"/>
              <a:ea typeface="Roboto"/>
              <a:cs typeface="Roboto"/>
              <a:sym typeface="Roboto"/>
            </a:endParaRPr>
          </a:p>
        </p:txBody>
      </p:sp>
      <p:pic>
        <p:nvPicPr>
          <p:cNvPr id="159" name="Google Shape;159;p22"/>
          <p:cNvPicPr preferRelativeResize="0"/>
          <p:nvPr/>
        </p:nvPicPr>
        <p:blipFill>
          <a:blip r:embed="rId3">
            <a:alphaModFix/>
          </a:blip>
          <a:stretch>
            <a:fillRect/>
          </a:stretch>
        </p:blipFill>
        <p:spPr>
          <a:xfrm>
            <a:off x="-103900" y="-69275"/>
            <a:ext cx="1121775" cy="658100"/>
          </a:xfrm>
          <a:prstGeom prst="rect">
            <a:avLst/>
          </a:prstGeom>
          <a:noFill/>
          <a:ln>
            <a:noFill/>
          </a:ln>
        </p:spPr>
      </p:pic>
      <p:pic>
        <p:nvPicPr>
          <p:cNvPr id="160" name="Google Shape;160;p22"/>
          <p:cNvPicPr preferRelativeResize="0"/>
          <p:nvPr/>
        </p:nvPicPr>
        <p:blipFill rotWithShape="1">
          <a:blip r:embed="rId4">
            <a:alphaModFix/>
          </a:blip>
          <a:srcRect b="27015" l="0" r="0" t="45977"/>
          <a:stretch/>
        </p:blipFill>
        <p:spPr>
          <a:xfrm>
            <a:off x="5158600" y="3972622"/>
            <a:ext cx="3238500" cy="49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64" name="Shape 164"/>
        <p:cNvGrpSpPr/>
        <p:nvPr/>
      </p:nvGrpSpPr>
      <p:grpSpPr>
        <a:xfrm>
          <a:off x="0" y="0"/>
          <a:ext cx="0" cy="0"/>
          <a:chOff x="0" y="0"/>
          <a:chExt cx="0" cy="0"/>
        </a:xfrm>
      </p:grpSpPr>
      <p:sp>
        <p:nvSpPr>
          <p:cNvPr id="165" name="Google Shape;165;p23"/>
          <p:cNvSpPr txBox="1"/>
          <p:nvPr>
            <p:ph type="title"/>
          </p:nvPr>
        </p:nvSpPr>
        <p:spPr>
          <a:xfrm>
            <a:off x="342975" y="448500"/>
            <a:ext cx="2550300" cy="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RESULTS</a:t>
            </a:r>
            <a:endParaRPr>
              <a:solidFill>
                <a:srgbClr val="000000"/>
              </a:solidFill>
              <a:latin typeface="Roboto"/>
              <a:ea typeface="Roboto"/>
              <a:cs typeface="Roboto"/>
              <a:sym typeface="Roboto"/>
            </a:endParaRPr>
          </a:p>
        </p:txBody>
      </p:sp>
      <p:pic>
        <p:nvPicPr>
          <p:cNvPr id="166" name="Google Shape;166;p23"/>
          <p:cNvPicPr preferRelativeResize="0"/>
          <p:nvPr/>
        </p:nvPicPr>
        <p:blipFill>
          <a:blip r:embed="rId3">
            <a:alphaModFix/>
          </a:blip>
          <a:stretch>
            <a:fillRect/>
          </a:stretch>
        </p:blipFill>
        <p:spPr>
          <a:xfrm>
            <a:off x="320513" y="1358350"/>
            <a:ext cx="2595223" cy="2043024"/>
          </a:xfrm>
          <a:prstGeom prst="rect">
            <a:avLst/>
          </a:prstGeom>
          <a:noFill/>
          <a:ln>
            <a:noFill/>
          </a:ln>
        </p:spPr>
      </p:pic>
      <p:pic>
        <p:nvPicPr>
          <p:cNvPr id="167" name="Google Shape;167;p23"/>
          <p:cNvPicPr preferRelativeResize="0"/>
          <p:nvPr/>
        </p:nvPicPr>
        <p:blipFill>
          <a:blip r:embed="rId4">
            <a:alphaModFix/>
          </a:blip>
          <a:stretch>
            <a:fillRect/>
          </a:stretch>
        </p:blipFill>
        <p:spPr>
          <a:xfrm>
            <a:off x="3185600" y="1358362"/>
            <a:ext cx="2595199" cy="2043000"/>
          </a:xfrm>
          <a:prstGeom prst="rect">
            <a:avLst/>
          </a:prstGeom>
          <a:noFill/>
          <a:ln>
            <a:noFill/>
          </a:ln>
        </p:spPr>
      </p:pic>
      <p:pic>
        <p:nvPicPr>
          <p:cNvPr id="168" name="Google Shape;168;p23"/>
          <p:cNvPicPr preferRelativeResize="0"/>
          <p:nvPr/>
        </p:nvPicPr>
        <p:blipFill>
          <a:blip r:embed="rId5">
            <a:alphaModFix/>
          </a:blip>
          <a:stretch>
            <a:fillRect/>
          </a:stretch>
        </p:blipFill>
        <p:spPr>
          <a:xfrm>
            <a:off x="6082850" y="1407013"/>
            <a:ext cx="2685101" cy="1945675"/>
          </a:xfrm>
          <a:prstGeom prst="rect">
            <a:avLst/>
          </a:prstGeom>
          <a:noFill/>
          <a:ln>
            <a:noFill/>
          </a:ln>
        </p:spPr>
      </p:pic>
      <p:grpSp>
        <p:nvGrpSpPr>
          <p:cNvPr id="169" name="Google Shape;169;p23"/>
          <p:cNvGrpSpPr/>
          <p:nvPr/>
        </p:nvGrpSpPr>
        <p:grpSpPr>
          <a:xfrm>
            <a:off x="3187344" y="3393811"/>
            <a:ext cx="2585623" cy="1453539"/>
            <a:chOff x="2536722" y="2045074"/>
            <a:chExt cx="2479500" cy="1546318"/>
          </a:xfrm>
        </p:grpSpPr>
        <p:sp>
          <p:nvSpPr>
            <p:cNvPr id="170" name="Google Shape;170;p23"/>
            <p:cNvSpPr/>
            <p:nvPr/>
          </p:nvSpPr>
          <p:spPr>
            <a:xfrm flipH="1" rot="10800000">
              <a:off x="2536722" y="2045075"/>
              <a:ext cx="2479500" cy="15384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3099812" y="2045074"/>
              <a:ext cx="1631100" cy="459900"/>
            </a:xfrm>
            <a:prstGeom prst="rect">
              <a:avLst/>
            </a:prstGeom>
            <a:solidFill>
              <a:srgbClr val="98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Pole Balancing </a:t>
              </a:r>
              <a:endParaRPr sz="1100">
                <a:solidFill>
                  <a:srgbClr val="FFFFFF"/>
                </a:solidFill>
                <a:latin typeface="Roboto"/>
                <a:ea typeface="Roboto"/>
                <a:cs typeface="Roboto"/>
                <a:sym typeface="Roboto"/>
              </a:endParaRPr>
            </a:p>
          </p:txBody>
        </p:sp>
        <p:sp>
          <p:nvSpPr>
            <p:cNvPr id="172" name="Google Shape;172;p23"/>
            <p:cNvSpPr txBox="1"/>
            <p:nvPr/>
          </p:nvSpPr>
          <p:spPr>
            <a:xfrm>
              <a:off x="2876618" y="2352691"/>
              <a:ext cx="1799700" cy="1238700"/>
            </a:xfrm>
            <a:prstGeom prst="rect">
              <a:avLst/>
            </a:prstGeom>
            <a:solidFill>
              <a:srgbClr val="98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Lato"/>
                  <a:ea typeface="Lato"/>
                  <a:cs typeface="Lato"/>
                  <a:sym typeface="Lato"/>
                </a:rPr>
                <a:t>The pole is balanced successfully within an angle threshold of 12 degree and a cart displacement of 2.4 unit length</a:t>
              </a:r>
              <a:r>
                <a:rPr lang="en" sz="1100">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grpSp>
      <p:grpSp>
        <p:nvGrpSpPr>
          <p:cNvPr id="173" name="Google Shape;173;p23"/>
          <p:cNvGrpSpPr/>
          <p:nvPr/>
        </p:nvGrpSpPr>
        <p:grpSpPr>
          <a:xfrm>
            <a:off x="326643" y="3408961"/>
            <a:ext cx="2583012" cy="1438381"/>
            <a:chOff x="1126787" y="2013888"/>
            <a:chExt cx="1944600" cy="1569600"/>
          </a:xfrm>
        </p:grpSpPr>
        <p:sp>
          <p:nvSpPr>
            <p:cNvPr id="174" name="Google Shape;174;p23"/>
            <p:cNvSpPr/>
            <p:nvPr/>
          </p:nvSpPr>
          <p:spPr>
            <a:xfrm flipH="1">
              <a:off x="1126787" y="2013888"/>
              <a:ext cx="1944600" cy="15696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nvSpPr>
          <p:spPr>
            <a:xfrm>
              <a:off x="1239139" y="2013935"/>
              <a:ext cx="1719900" cy="459900"/>
            </a:xfrm>
            <a:prstGeom prst="rect">
              <a:avLst/>
            </a:prstGeom>
            <a:solidFill>
              <a:srgbClr val="98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Single Layer Network</a:t>
              </a:r>
              <a:endParaRPr sz="1100">
                <a:solidFill>
                  <a:schemeClr val="lt1"/>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176" name="Google Shape;176;p23"/>
            <p:cNvSpPr txBox="1"/>
            <p:nvPr/>
          </p:nvSpPr>
          <p:spPr>
            <a:xfrm>
              <a:off x="1373239" y="2328842"/>
              <a:ext cx="1451700" cy="1077000"/>
            </a:xfrm>
            <a:prstGeom prst="rect">
              <a:avLst/>
            </a:prstGeom>
            <a:solidFill>
              <a:srgbClr val="98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Roboto"/>
                  <a:ea typeface="Roboto"/>
                  <a:cs typeface="Roboto"/>
                  <a:sym typeface="Roboto"/>
                </a:rPr>
                <a:t>The activation function is softmax while using ADAM and momentum optimizer</a:t>
              </a:r>
              <a:endParaRPr sz="1100">
                <a:solidFill>
                  <a:srgbClr val="FFFFFF"/>
                </a:solidFill>
                <a:latin typeface="Roboto"/>
                <a:ea typeface="Roboto"/>
                <a:cs typeface="Roboto"/>
                <a:sym typeface="Roboto"/>
              </a:endParaRPr>
            </a:p>
          </p:txBody>
        </p:sp>
      </p:grpSp>
      <p:grpSp>
        <p:nvGrpSpPr>
          <p:cNvPr id="177" name="Google Shape;177;p23"/>
          <p:cNvGrpSpPr/>
          <p:nvPr/>
        </p:nvGrpSpPr>
        <p:grpSpPr>
          <a:xfrm>
            <a:off x="6050679" y="3364257"/>
            <a:ext cx="2749441" cy="1430441"/>
            <a:chOff x="5179741" y="1767796"/>
            <a:chExt cx="2837400" cy="1465315"/>
          </a:xfrm>
        </p:grpSpPr>
        <p:sp>
          <p:nvSpPr>
            <p:cNvPr id="178" name="Google Shape;178;p23"/>
            <p:cNvSpPr/>
            <p:nvPr/>
          </p:nvSpPr>
          <p:spPr>
            <a:xfrm flipH="1" rot="10800000">
              <a:off x="5179741" y="1783812"/>
              <a:ext cx="2837400" cy="14493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3"/>
            <p:cNvSpPr txBox="1"/>
            <p:nvPr/>
          </p:nvSpPr>
          <p:spPr>
            <a:xfrm>
              <a:off x="5489763" y="1767796"/>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Convergence of Reward</a:t>
              </a:r>
              <a:endParaRPr sz="1100">
                <a:solidFill>
                  <a:srgbClr val="FFFFFF"/>
                </a:solidFill>
                <a:latin typeface="Roboto"/>
                <a:ea typeface="Roboto"/>
                <a:cs typeface="Roboto"/>
                <a:sym typeface="Roboto"/>
              </a:endParaRPr>
            </a:p>
          </p:txBody>
        </p:sp>
        <p:sp>
          <p:nvSpPr>
            <p:cNvPr id="180" name="Google Shape;180;p23"/>
            <p:cNvSpPr txBox="1"/>
            <p:nvPr/>
          </p:nvSpPr>
          <p:spPr>
            <a:xfrm>
              <a:off x="5438814" y="2106587"/>
              <a:ext cx="2417100" cy="51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Roboto"/>
                  <a:ea typeface="Roboto"/>
                  <a:cs typeface="Roboto"/>
                  <a:sym typeface="Roboto"/>
                </a:rPr>
                <a:t>From the figure, it is inferred a stable controller is learnt by the network which stabilizes the cart-pole system for 4 seconds for most of the trials.</a:t>
              </a:r>
              <a:endParaRPr>
                <a:solidFill>
                  <a:srgbClr val="FFFFFF"/>
                </a:solidFill>
                <a:latin typeface="Roboto"/>
                <a:ea typeface="Roboto"/>
                <a:cs typeface="Roboto"/>
                <a:sym typeface="Roboto"/>
              </a:endParaRPr>
            </a:p>
          </p:txBody>
        </p:sp>
      </p:grpSp>
      <p:pic>
        <p:nvPicPr>
          <p:cNvPr id="181" name="Google Shape;181;p23"/>
          <p:cNvPicPr preferRelativeResize="0"/>
          <p:nvPr/>
        </p:nvPicPr>
        <p:blipFill>
          <a:blip r:embed="rId6">
            <a:alphaModFix/>
          </a:blip>
          <a:stretch>
            <a:fillRect/>
          </a:stretch>
        </p:blipFill>
        <p:spPr>
          <a:xfrm>
            <a:off x="-86600" y="-69275"/>
            <a:ext cx="1121775" cy="65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85" name="Shape 185"/>
        <p:cNvGrpSpPr/>
        <p:nvPr/>
      </p:nvGrpSpPr>
      <p:grpSpPr>
        <a:xfrm>
          <a:off x="0" y="0"/>
          <a:ext cx="0" cy="0"/>
          <a:chOff x="0" y="0"/>
          <a:chExt cx="0" cy="0"/>
        </a:xfrm>
      </p:grpSpPr>
      <p:pic>
        <p:nvPicPr>
          <p:cNvPr descr="A screenshot of a cell phone&#10;&#10;Description automatically generated" id="186" name="Google Shape;186;p24"/>
          <p:cNvPicPr preferRelativeResize="0"/>
          <p:nvPr/>
        </p:nvPicPr>
        <p:blipFill>
          <a:blip r:embed="rId3">
            <a:alphaModFix/>
          </a:blip>
          <a:stretch>
            <a:fillRect/>
          </a:stretch>
        </p:blipFill>
        <p:spPr>
          <a:xfrm>
            <a:off x="1081613" y="186100"/>
            <a:ext cx="2847975" cy="2133600"/>
          </a:xfrm>
          <a:prstGeom prst="rect">
            <a:avLst/>
          </a:prstGeom>
          <a:noFill/>
          <a:ln>
            <a:noFill/>
          </a:ln>
        </p:spPr>
      </p:pic>
      <p:pic>
        <p:nvPicPr>
          <p:cNvPr descr="A screenshot of a cell phone&#10;&#10;Description automatically generated" id="187" name="Google Shape;187;p24"/>
          <p:cNvPicPr preferRelativeResize="0"/>
          <p:nvPr/>
        </p:nvPicPr>
        <p:blipFill>
          <a:blip r:embed="rId4">
            <a:alphaModFix/>
          </a:blip>
          <a:stretch>
            <a:fillRect/>
          </a:stretch>
        </p:blipFill>
        <p:spPr>
          <a:xfrm>
            <a:off x="4936925" y="176575"/>
            <a:ext cx="2867025" cy="2152650"/>
          </a:xfrm>
          <a:prstGeom prst="rect">
            <a:avLst/>
          </a:prstGeom>
          <a:noFill/>
          <a:ln>
            <a:noFill/>
          </a:ln>
        </p:spPr>
      </p:pic>
      <p:sp>
        <p:nvSpPr>
          <p:cNvPr id="188" name="Google Shape;188;p24"/>
          <p:cNvSpPr txBox="1"/>
          <p:nvPr/>
        </p:nvSpPr>
        <p:spPr>
          <a:xfrm>
            <a:off x="242450" y="2450425"/>
            <a:ext cx="8814900" cy="3169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Roboto"/>
              <a:buChar char="●"/>
            </a:pPr>
            <a:r>
              <a:rPr lang="en" sz="1500">
                <a:latin typeface="Roboto"/>
                <a:ea typeface="Roboto"/>
                <a:cs typeface="Roboto"/>
                <a:sym typeface="Roboto"/>
              </a:rPr>
              <a:t>Fig(1)  is the rewards when optimized using ADAM optimizer while Fig(2)  shows reward optimization using Momentum optimizer. </a:t>
            </a:r>
            <a:endParaRPr sz="1500">
              <a:latin typeface="Roboto"/>
              <a:ea typeface="Roboto"/>
              <a:cs typeface="Roboto"/>
              <a:sym typeface="Roboto"/>
            </a:endParaRPr>
          </a:p>
          <a:p>
            <a:pPr indent="-323850" lvl="1" marL="914400" rtl="0" algn="just">
              <a:lnSpc>
                <a:spcPct val="115000"/>
              </a:lnSpc>
              <a:spcBef>
                <a:spcPts val="0"/>
              </a:spcBef>
              <a:spcAft>
                <a:spcPts val="0"/>
              </a:spcAft>
              <a:buSzPts val="1500"/>
              <a:buFont typeface="Roboto"/>
              <a:buChar char="○"/>
            </a:pPr>
            <a:r>
              <a:rPr lang="en" sz="1500">
                <a:latin typeface="Roboto"/>
                <a:ea typeface="Roboto"/>
                <a:cs typeface="Roboto"/>
                <a:sym typeface="Roboto"/>
              </a:rPr>
              <a:t>The main difference between the two being that momentum optimizer helps accelerate SGD in relevant direction thus dampening oscillations. Whereas, ADAM optimizer computes adaptive learning rates for each parameter.On studying ADAM optimizer deeply, it compares favourably than its counterparts , also faring well practically. </a:t>
            </a:r>
            <a:endParaRPr sz="1500">
              <a:latin typeface="Roboto"/>
              <a:ea typeface="Roboto"/>
              <a:cs typeface="Roboto"/>
              <a:sym typeface="Roboto"/>
            </a:endParaRPr>
          </a:p>
          <a:p>
            <a:pPr indent="-323850" lvl="0" marL="457200" rtl="0" algn="just">
              <a:lnSpc>
                <a:spcPct val="115000"/>
              </a:lnSpc>
              <a:spcBef>
                <a:spcPts val="0"/>
              </a:spcBef>
              <a:spcAft>
                <a:spcPts val="0"/>
              </a:spcAft>
              <a:buSzPts val="1500"/>
              <a:buFont typeface="Roboto"/>
              <a:buChar char="●"/>
            </a:pPr>
            <a:r>
              <a:rPr lang="en" sz="1500">
                <a:latin typeface="Roboto"/>
                <a:ea typeface="Roboto"/>
                <a:cs typeface="Roboto"/>
                <a:sym typeface="Roboto"/>
              </a:rPr>
              <a:t>It is also seen that  when a hidden layer is incorporated, the controller fails more often mostly due to the fact the states are being normalized to a smaller value , thereby reaching ,albeit slowly, the lower bound of the controller.</a:t>
            </a:r>
            <a:endParaRPr sz="1500">
              <a:latin typeface="Roboto"/>
              <a:ea typeface="Roboto"/>
              <a:cs typeface="Roboto"/>
              <a:sym typeface="Roboto"/>
            </a:endParaRPr>
          </a:p>
        </p:txBody>
      </p:sp>
      <p:pic>
        <p:nvPicPr>
          <p:cNvPr id="189" name="Google Shape;189;p24"/>
          <p:cNvPicPr preferRelativeResize="0"/>
          <p:nvPr/>
        </p:nvPicPr>
        <p:blipFill>
          <a:blip r:embed="rId5">
            <a:alphaModFix/>
          </a:blip>
          <a:stretch>
            <a:fillRect/>
          </a:stretch>
        </p:blipFill>
        <p:spPr>
          <a:xfrm>
            <a:off x="-173175" y="-86600"/>
            <a:ext cx="1121775" cy="65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93" name="Shape 193"/>
        <p:cNvGrpSpPr/>
        <p:nvPr/>
      </p:nvGrpSpPr>
      <p:grpSpPr>
        <a:xfrm>
          <a:off x="0" y="0"/>
          <a:ext cx="0" cy="0"/>
          <a:chOff x="0" y="0"/>
          <a:chExt cx="0" cy="0"/>
        </a:xfrm>
      </p:grpSpPr>
      <p:sp>
        <p:nvSpPr>
          <p:cNvPr id="194" name="Google Shape;194;p25"/>
          <p:cNvSpPr txBox="1"/>
          <p:nvPr>
            <p:ph idx="4294967295" type="title"/>
          </p:nvPr>
        </p:nvSpPr>
        <p:spPr>
          <a:xfrm>
            <a:off x="727800" y="220475"/>
            <a:ext cx="7688400" cy="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Two layer- Network</a:t>
            </a:r>
            <a:endParaRPr>
              <a:solidFill>
                <a:srgbClr val="000000"/>
              </a:solidFill>
              <a:latin typeface="Roboto"/>
              <a:ea typeface="Roboto"/>
              <a:cs typeface="Roboto"/>
              <a:sym typeface="Roboto"/>
            </a:endParaRPr>
          </a:p>
        </p:txBody>
      </p:sp>
      <p:sp>
        <p:nvSpPr>
          <p:cNvPr id="195" name="Google Shape;195;p25"/>
          <p:cNvSpPr txBox="1"/>
          <p:nvPr/>
        </p:nvSpPr>
        <p:spPr>
          <a:xfrm>
            <a:off x="583400" y="1338700"/>
            <a:ext cx="3452700" cy="3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Evaluation Network:-</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unit of the network is for the learning purpose of the model.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consists of the  four hidden layers which are connected with major input state parameters of the 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Purpose of this network is to produce the failure signal for the controller.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Which gives  zero as an output to introduce the states for false placement selection.</a:t>
            </a:r>
            <a:endParaRPr>
              <a:latin typeface="Roboto"/>
              <a:ea typeface="Roboto"/>
              <a:cs typeface="Roboto"/>
              <a:sym typeface="Roboto"/>
            </a:endParaRPr>
          </a:p>
          <a:p>
            <a:pPr indent="0" lvl="0" marL="0" rtl="0" algn="l">
              <a:spcBef>
                <a:spcPts val="0"/>
              </a:spcBef>
              <a:spcAft>
                <a:spcPts val="0"/>
              </a:spcAft>
              <a:buNone/>
            </a:pPr>
            <a:r>
              <a:t/>
            </a:r>
            <a:endParaRPr u="sng">
              <a:latin typeface="Lato"/>
              <a:ea typeface="Lato"/>
              <a:cs typeface="Lato"/>
              <a:sym typeface="Lato"/>
            </a:endParaRPr>
          </a:p>
        </p:txBody>
      </p:sp>
      <p:sp>
        <p:nvSpPr>
          <p:cNvPr id="196" name="Google Shape;196;p25"/>
          <p:cNvSpPr txBox="1"/>
          <p:nvPr/>
        </p:nvSpPr>
        <p:spPr>
          <a:xfrm>
            <a:off x="773900" y="862450"/>
            <a:ext cx="79890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Two units of  the network:- 1) Evaluation Network   2) Action Network</a:t>
            </a:r>
            <a:endParaRPr>
              <a:latin typeface="Roboto"/>
              <a:ea typeface="Roboto"/>
              <a:cs typeface="Roboto"/>
              <a:sym typeface="Roboto"/>
            </a:endParaRPr>
          </a:p>
        </p:txBody>
      </p:sp>
      <p:sp>
        <p:nvSpPr>
          <p:cNvPr id="197" name="Google Shape;197;p25"/>
          <p:cNvSpPr txBox="1"/>
          <p:nvPr/>
        </p:nvSpPr>
        <p:spPr>
          <a:xfrm>
            <a:off x="4822775" y="1371250"/>
            <a:ext cx="3706200" cy="30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oboto"/>
                <a:ea typeface="Roboto"/>
                <a:cs typeface="Roboto"/>
                <a:sym typeface="Roboto"/>
              </a:rPr>
              <a:t>Action Network:-</a:t>
            </a:r>
            <a:endParaRPr u="sng">
              <a:latin typeface="Roboto"/>
              <a:ea typeface="Roboto"/>
              <a:cs typeface="Roboto"/>
              <a:sym typeface="Roboto"/>
            </a:endParaRPr>
          </a:p>
          <a:p>
            <a:pPr indent="0" lvl="0" marL="0" rtl="0" algn="l">
              <a:spcBef>
                <a:spcPts val="0"/>
              </a:spcBef>
              <a:spcAft>
                <a:spcPts val="0"/>
              </a:spcAft>
              <a:buNone/>
            </a:pPr>
            <a:r>
              <a:t/>
            </a:r>
            <a:endParaRPr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Action network perform the same task as the evaluation network just for the different states parameter.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As the name suggest it provides the action signal to inverted pendulum mode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With the help of the action signal controlling agent will be able to provide required  position and angle to the  model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produces 1 as an output </a:t>
            </a:r>
            <a:endParaRPr>
              <a:latin typeface="Roboto"/>
              <a:ea typeface="Roboto"/>
              <a:cs typeface="Roboto"/>
              <a:sym typeface="Roboto"/>
            </a:endParaRPr>
          </a:p>
        </p:txBody>
      </p:sp>
      <p:pic>
        <p:nvPicPr>
          <p:cNvPr id="198" name="Google Shape;198;p25"/>
          <p:cNvPicPr preferRelativeResize="0"/>
          <p:nvPr/>
        </p:nvPicPr>
        <p:blipFill>
          <a:blip r:embed="rId3">
            <a:alphaModFix/>
          </a:blip>
          <a:stretch>
            <a:fillRect/>
          </a:stretch>
        </p:blipFill>
        <p:spPr>
          <a:xfrm>
            <a:off x="-155850" y="-138550"/>
            <a:ext cx="1121775" cy="65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02" name="Shape 202"/>
        <p:cNvGrpSpPr/>
        <p:nvPr/>
      </p:nvGrpSpPr>
      <p:grpSpPr>
        <a:xfrm>
          <a:off x="0" y="0"/>
          <a:ext cx="0" cy="0"/>
          <a:chOff x="0" y="0"/>
          <a:chExt cx="0" cy="0"/>
        </a:xfrm>
      </p:grpSpPr>
      <p:sp>
        <p:nvSpPr>
          <p:cNvPr id="203" name="Google Shape;203;p26"/>
          <p:cNvSpPr txBox="1"/>
          <p:nvPr>
            <p:ph idx="4294967295" type="title"/>
          </p:nvPr>
        </p:nvSpPr>
        <p:spPr>
          <a:xfrm>
            <a:off x="34400" y="140550"/>
            <a:ext cx="56424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Two </a:t>
            </a:r>
            <a:r>
              <a:rPr lang="en">
                <a:solidFill>
                  <a:srgbClr val="000000"/>
                </a:solidFill>
                <a:latin typeface="Lato"/>
                <a:ea typeface="Lato"/>
                <a:cs typeface="Lato"/>
                <a:sym typeface="Lato"/>
              </a:rPr>
              <a:t>Single Layer Vs Two Layer</a:t>
            </a:r>
            <a:endParaRPr>
              <a:solidFill>
                <a:srgbClr val="000000"/>
              </a:solidFill>
              <a:latin typeface="Lato"/>
              <a:ea typeface="Lato"/>
              <a:cs typeface="Lato"/>
              <a:sym typeface="Lato"/>
            </a:endParaRPr>
          </a:p>
        </p:txBody>
      </p:sp>
      <p:sp>
        <p:nvSpPr>
          <p:cNvPr id="204" name="Google Shape;204;p26"/>
          <p:cNvSpPr txBox="1"/>
          <p:nvPr/>
        </p:nvSpPr>
        <p:spPr>
          <a:xfrm>
            <a:off x="272300" y="663525"/>
            <a:ext cx="5166600" cy="48318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Curves shown in the figures are averaged results of the 10 experiments performed by Charles.w.anderson each starting with a network and terminated after the 10,000 failures or the 500,000 steps.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Two layer network learned to </a:t>
            </a:r>
            <a:r>
              <a:rPr lang="en">
                <a:latin typeface="Roboto"/>
                <a:ea typeface="Roboto"/>
                <a:cs typeface="Roboto"/>
                <a:sym typeface="Roboto"/>
              </a:rPr>
              <a:t>balance</a:t>
            </a:r>
            <a:r>
              <a:rPr lang="en">
                <a:latin typeface="Roboto"/>
                <a:ea typeface="Roboto"/>
                <a:cs typeface="Roboto"/>
                <a:sym typeface="Roboto"/>
              </a:rPr>
              <a:t> the pendulum for </a:t>
            </a:r>
            <a:r>
              <a:rPr lang="en">
                <a:latin typeface="Roboto"/>
                <a:ea typeface="Roboto"/>
                <a:cs typeface="Roboto"/>
                <a:sym typeface="Roboto"/>
              </a:rPr>
              <a:t>an  average of </a:t>
            </a:r>
            <a:r>
              <a:rPr lang="en">
                <a:latin typeface="Roboto"/>
                <a:ea typeface="Roboto"/>
                <a:cs typeface="Roboto"/>
                <a:sym typeface="Roboto"/>
              </a:rPr>
              <a:t> about 24 mins in the real-time. Where the single layer networks ,when given the state variables as an input were unable to balance the pendulum actually doing </a:t>
            </a:r>
            <a:r>
              <a:rPr lang="en">
                <a:latin typeface="Roboto"/>
                <a:ea typeface="Roboto"/>
                <a:cs typeface="Roboto"/>
                <a:sym typeface="Roboto"/>
              </a:rPr>
              <a:t>slightly</a:t>
            </a:r>
            <a:r>
              <a:rPr lang="en">
                <a:latin typeface="Roboto"/>
                <a:ea typeface="Roboto"/>
                <a:cs typeface="Roboto"/>
                <a:sym typeface="Roboto"/>
              </a:rPr>
              <a:t> better than the general n</a:t>
            </a:r>
            <a:r>
              <a:rPr lang="en">
                <a:latin typeface="Roboto"/>
                <a:ea typeface="Roboto"/>
                <a:cs typeface="Roboto"/>
                <a:sym typeface="Roboto"/>
              </a:rPr>
              <a:t>onlinear</a:t>
            </a:r>
            <a:r>
              <a:rPr lang="en">
                <a:latin typeface="Roboto"/>
                <a:ea typeface="Roboto"/>
                <a:cs typeface="Roboto"/>
                <a:sym typeface="Roboto"/>
              </a:rPr>
              <a:t> control </a:t>
            </a:r>
            <a:r>
              <a:rPr lang="en">
                <a:latin typeface="Roboto"/>
                <a:ea typeface="Roboto"/>
                <a:cs typeface="Roboto"/>
                <a:sym typeface="Roboto"/>
              </a:rPr>
              <a:t>strategies.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When the state variables reset to zero for the neural network to learn to balance the pendulum.Two-layer network is unable to keep the position of the cart at the center but learned to balance with much lesser time.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With this advantage two-layer network implementation requires higher computation power and more complex training algorithm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With single layer approach we reached the desired goal  but the two layer is one of the methods to look forward to solve this problem of control of inverted pendulum.   </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Lato"/>
              <a:ea typeface="Lato"/>
              <a:cs typeface="Lato"/>
              <a:sym typeface="Lato"/>
            </a:endParaRPr>
          </a:p>
        </p:txBody>
      </p:sp>
      <p:pic>
        <p:nvPicPr>
          <p:cNvPr id="205" name="Google Shape;205;p26"/>
          <p:cNvPicPr preferRelativeResize="0"/>
          <p:nvPr/>
        </p:nvPicPr>
        <p:blipFill>
          <a:blip r:embed="rId3">
            <a:alphaModFix/>
          </a:blip>
          <a:stretch>
            <a:fillRect/>
          </a:stretch>
        </p:blipFill>
        <p:spPr>
          <a:xfrm>
            <a:off x="5642400" y="53950"/>
            <a:ext cx="3501601" cy="2517800"/>
          </a:xfrm>
          <a:prstGeom prst="rect">
            <a:avLst/>
          </a:prstGeom>
          <a:noFill/>
          <a:ln>
            <a:noFill/>
          </a:ln>
        </p:spPr>
      </p:pic>
      <p:pic>
        <p:nvPicPr>
          <p:cNvPr id="206" name="Google Shape;206;p26"/>
          <p:cNvPicPr preferRelativeResize="0"/>
          <p:nvPr/>
        </p:nvPicPr>
        <p:blipFill>
          <a:blip r:embed="rId4">
            <a:alphaModFix/>
          </a:blip>
          <a:stretch>
            <a:fillRect/>
          </a:stretch>
        </p:blipFill>
        <p:spPr>
          <a:xfrm>
            <a:off x="5642400" y="2793575"/>
            <a:ext cx="3501600" cy="2345551"/>
          </a:xfrm>
          <a:prstGeom prst="rect">
            <a:avLst/>
          </a:prstGeom>
          <a:noFill/>
          <a:ln>
            <a:noFill/>
          </a:ln>
        </p:spPr>
      </p:pic>
      <p:pic>
        <p:nvPicPr>
          <p:cNvPr id="207" name="Google Shape;207;p26"/>
          <p:cNvPicPr preferRelativeResize="0"/>
          <p:nvPr/>
        </p:nvPicPr>
        <p:blipFill>
          <a:blip r:embed="rId5">
            <a:alphaModFix/>
          </a:blip>
          <a:stretch>
            <a:fillRect/>
          </a:stretch>
        </p:blipFill>
        <p:spPr>
          <a:xfrm>
            <a:off x="-138550" y="-190500"/>
            <a:ext cx="1121775" cy="65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11" name="Shape 211"/>
        <p:cNvGrpSpPr/>
        <p:nvPr/>
      </p:nvGrpSpPr>
      <p:grpSpPr>
        <a:xfrm>
          <a:off x="0" y="0"/>
          <a:ext cx="0" cy="0"/>
          <a:chOff x="0" y="0"/>
          <a:chExt cx="0" cy="0"/>
        </a:xfrm>
      </p:grpSpPr>
      <p:sp>
        <p:nvSpPr>
          <p:cNvPr id="212" name="Google Shape;212;p27"/>
          <p:cNvSpPr txBox="1"/>
          <p:nvPr>
            <p:ph idx="4294967295" type="title"/>
          </p:nvPr>
        </p:nvSpPr>
        <p:spPr>
          <a:xfrm>
            <a:off x="509600" y="113600"/>
            <a:ext cx="78372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213" name="Google Shape;213;p27"/>
          <p:cNvSpPr txBox="1"/>
          <p:nvPr/>
        </p:nvSpPr>
        <p:spPr>
          <a:xfrm>
            <a:off x="509600" y="908825"/>
            <a:ext cx="8319600" cy="1434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AutoNum type="arabicParenR"/>
            </a:pPr>
            <a:r>
              <a:rPr lang="en" sz="1300">
                <a:latin typeface="Lato"/>
                <a:ea typeface="Lato"/>
                <a:cs typeface="Lato"/>
                <a:sym typeface="Lato"/>
              </a:rPr>
              <a:t>C. W. Anderson, “Strategy Learning with Multilayer Connectionist Representations,” Tech. Rept. TR87-509.3, GTE Laboratories, Waltham, MA, 1987. (This is a corrected version of the report published in Proc. Fourth International Workshop on Machine Learning, Irvine, CA, pp. 103- 114, June 1987.)</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Charles.WAnderson. “Learning to control an inverted pendulum using neural networks”. In: IEEE Control Systems Magazine 9.3 (1989), pp. 31–37. DOI: 10.1109/37.24809</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K. C. Cheok and N. K. Loh. “A Ball-Balancing Demonstration of Optimal and Disturbance-Accommodating Control”. In: IEEE Control Systems Magazine 7.1 (1987). DOI: 10.1109/MCS.1987.1105235.</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University of Michigan. Inverted Pendulum: System Modeling. URL: http : / / ctms . engin . umich . edu / CTMS / index . php ? example = InvertedPendulum &amp; section = SystemModeling.</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p:txBody>
      </p:sp>
      <p:sp>
        <p:nvSpPr>
          <p:cNvPr id="214" name="Google Shape;214;p27"/>
          <p:cNvSpPr txBox="1"/>
          <p:nvPr/>
        </p:nvSpPr>
        <p:spPr>
          <a:xfrm>
            <a:off x="557025" y="502025"/>
            <a:ext cx="38043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Literature</a:t>
            </a:r>
            <a:endParaRPr sz="2400">
              <a:latin typeface="Lato"/>
              <a:ea typeface="Lato"/>
              <a:cs typeface="Lato"/>
              <a:sym typeface="Lato"/>
            </a:endParaRPr>
          </a:p>
        </p:txBody>
      </p:sp>
      <p:sp>
        <p:nvSpPr>
          <p:cNvPr id="215" name="Google Shape;215;p27"/>
          <p:cNvSpPr txBox="1"/>
          <p:nvPr/>
        </p:nvSpPr>
        <p:spPr>
          <a:xfrm>
            <a:off x="557025" y="2785075"/>
            <a:ext cx="3223800" cy="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Link</a:t>
            </a:r>
            <a:endParaRPr sz="2400">
              <a:latin typeface="Lato"/>
              <a:ea typeface="Lato"/>
              <a:cs typeface="Lato"/>
              <a:sym typeface="Lato"/>
            </a:endParaRPr>
          </a:p>
        </p:txBody>
      </p:sp>
      <p:sp>
        <p:nvSpPr>
          <p:cNvPr id="216" name="Google Shape;216;p27"/>
          <p:cNvSpPr txBox="1"/>
          <p:nvPr/>
        </p:nvSpPr>
        <p:spPr>
          <a:xfrm>
            <a:off x="509600" y="3259125"/>
            <a:ext cx="7878000" cy="6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arenR"/>
            </a:pPr>
            <a:r>
              <a:rPr lang="en" sz="1100" u="sng">
                <a:solidFill>
                  <a:schemeClr val="hlink"/>
                </a:solidFill>
                <a:hlinkClick r:id="rId3"/>
              </a:rPr>
              <a:t>https://designinformaticslab.github.io/mechdesign_lecture/2018/04/11/reinforcementlearning.html</a:t>
            </a:r>
            <a:r>
              <a:rPr lang="en">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sz="1100" u="sng">
                <a:solidFill>
                  <a:schemeClr val="hlink"/>
                </a:solidFill>
                <a:hlinkClick r:id="rId4"/>
              </a:rPr>
              <a:t>http://ctms.engin.umich.edu/CTMS/index.php?example=InvertedPendulum&amp;section=SystemModeling</a:t>
            </a:r>
            <a:endParaRPr>
              <a:latin typeface="Lato"/>
              <a:ea typeface="Lato"/>
              <a:cs typeface="Lato"/>
              <a:sym typeface="Lato"/>
            </a:endParaRPr>
          </a:p>
        </p:txBody>
      </p:sp>
      <p:sp>
        <p:nvSpPr>
          <p:cNvPr id="217" name="Google Shape;217;p27"/>
          <p:cNvSpPr txBox="1"/>
          <p:nvPr/>
        </p:nvSpPr>
        <p:spPr>
          <a:xfrm>
            <a:off x="509600" y="3934650"/>
            <a:ext cx="10428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Code</a:t>
            </a:r>
            <a:endParaRPr sz="2400">
              <a:latin typeface="Lato"/>
              <a:ea typeface="Lato"/>
              <a:cs typeface="Lato"/>
              <a:sym typeface="Lato"/>
            </a:endParaRPr>
          </a:p>
        </p:txBody>
      </p:sp>
      <p:sp>
        <p:nvSpPr>
          <p:cNvPr id="218" name="Google Shape;218;p27"/>
          <p:cNvSpPr txBox="1"/>
          <p:nvPr/>
        </p:nvSpPr>
        <p:spPr>
          <a:xfrm>
            <a:off x="509600" y="4467975"/>
            <a:ext cx="6589200" cy="22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arenR"/>
            </a:pPr>
            <a:r>
              <a:rPr lang="en" sz="1100" u="sng">
                <a:solidFill>
                  <a:schemeClr val="hlink"/>
                </a:solidFill>
                <a:hlinkClick r:id="rId5"/>
              </a:rPr>
              <a:t>https://github.com/hope-yao/cartpole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538575" y="478650"/>
            <a:ext cx="7688400" cy="9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Roboto"/>
                <a:ea typeface="Roboto"/>
                <a:cs typeface="Roboto"/>
                <a:sym typeface="Roboto"/>
              </a:rPr>
              <a:t>Problem Statement</a:t>
            </a:r>
            <a:endParaRPr sz="3000">
              <a:solidFill>
                <a:srgbClr val="000000"/>
              </a:solidFill>
              <a:latin typeface="Roboto"/>
              <a:ea typeface="Roboto"/>
              <a:cs typeface="Roboto"/>
              <a:sym typeface="Roboto"/>
            </a:endParaRPr>
          </a:p>
        </p:txBody>
      </p:sp>
      <p:sp>
        <p:nvSpPr>
          <p:cNvPr id="96" name="Google Shape;96;p14"/>
          <p:cNvSpPr txBox="1"/>
          <p:nvPr/>
        </p:nvSpPr>
        <p:spPr>
          <a:xfrm>
            <a:off x="693175" y="1283350"/>
            <a:ext cx="7996500" cy="3435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The inverted pendulum is a popular research problem as it is an unstable system (i.e.) the pendulum will fall over if the movement of the cart doesn’t balance it. Thus, the primary objective of the control design is to apply a force to the cart in order to balance the pendulum.</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Dynamics of the systems are </a:t>
            </a:r>
            <a:r>
              <a:rPr b="1" lang="en">
                <a:latin typeface="Roboto"/>
                <a:ea typeface="Roboto"/>
                <a:cs typeface="Roboto"/>
                <a:sym typeface="Roboto"/>
              </a:rPr>
              <a:t>Non-linear</a:t>
            </a:r>
            <a:r>
              <a:rPr lang="en">
                <a:latin typeface="Roboto"/>
                <a:ea typeface="Roboto"/>
                <a:cs typeface="Roboto"/>
                <a:sym typeface="Roboto"/>
              </a:rPr>
              <a:t> and it can be solved using only simple control systems with PID controller. A real world example that relates directly to this inverted pendulum systems is the </a:t>
            </a:r>
            <a:r>
              <a:rPr b="1" lang="en">
                <a:latin typeface="Roboto"/>
                <a:ea typeface="Roboto"/>
                <a:cs typeface="Roboto"/>
                <a:sym typeface="Roboto"/>
              </a:rPr>
              <a:t>attitude control </a:t>
            </a:r>
            <a:r>
              <a:rPr lang="en">
                <a:latin typeface="Roboto"/>
                <a:ea typeface="Roboto"/>
                <a:cs typeface="Roboto"/>
                <a:sym typeface="Roboto"/>
              </a:rPr>
              <a:t>of a booster rocket at takeoff.</a:t>
            </a:r>
            <a:endParaRPr>
              <a:latin typeface="Roboto"/>
              <a:ea typeface="Roboto"/>
              <a:cs typeface="Roboto"/>
              <a:sym typeface="Roboto"/>
            </a:endParaRPr>
          </a:p>
          <a:p>
            <a:pPr indent="-317500" lvl="0" marL="457200" rtl="0" algn="just">
              <a:spcBef>
                <a:spcPts val="0"/>
              </a:spcBef>
              <a:spcAft>
                <a:spcPts val="0"/>
              </a:spcAft>
              <a:buSzPts val="1400"/>
              <a:buFont typeface="Lato"/>
              <a:buChar char="●"/>
            </a:pPr>
            <a:r>
              <a:rPr lang="en">
                <a:latin typeface="Roboto"/>
                <a:ea typeface="Roboto"/>
                <a:cs typeface="Roboto"/>
                <a:sym typeface="Roboto"/>
              </a:rPr>
              <a:t>To understand the simple inverted pendulum we worked on mathematical calculation in </a:t>
            </a:r>
            <a:r>
              <a:rPr b="1" lang="en">
                <a:latin typeface="Roboto"/>
                <a:ea typeface="Roboto"/>
                <a:cs typeface="Roboto"/>
                <a:sym typeface="Roboto"/>
              </a:rPr>
              <a:t>MATLAB</a:t>
            </a:r>
            <a:r>
              <a:rPr lang="en">
                <a:latin typeface="Roboto"/>
                <a:ea typeface="Roboto"/>
                <a:cs typeface="Roboto"/>
                <a:sym typeface="Roboto"/>
              </a:rPr>
              <a:t> with many assumptions such as mass of cart and pendulum, length of pendulum and many other environmental parameters.</a:t>
            </a:r>
            <a:endParaRPr>
              <a:latin typeface="Roboto"/>
              <a:ea typeface="Roboto"/>
              <a:cs typeface="Roboto"/>
              <a:sym typeface="Roboto"/>
            </a:endParaRPr>
          </a:p>
          <a:p>
            <a:pPr indent="-317500" lvl="0" marL="457200" rtl="0" algn="just">
              <a:spcBef>
                <a:spcPts val="0"/>
              </a:spcBef>
              <a:spcAft>
                <a:spcPts val="0"/>
              </a:spcAft>
              <a:buSzPts val="1400"/>
              <a:buFont typeface="Lato"/>
              <a:buChar char="●"/>
            </a:pPr>
            <a:r>
              <a:rPr lang="en">
                <a:latin typeface="Roboto"/>
                <a:ea typeface="Roboto"/>
                <a:cs typeface="Roboto"/>
                <a:sym typeface="Roboto"/>
              </a:rPr>
              <a:t>We did the force analysis and system equation calculation in </a:t>
            </a:r>
            <a:r>
              <a:rPr b="1" lang="en">
                <a:latin typeface="Roboto"/>
                <a:ea typeface="Roboto"/>
                <a:cs typeface="Roboto"/>
                <a:sym typeface="Roboto"/>
              </a:rPr>
              <a:t>MATLAB</a:t>
            </a:r>
            <a:r>
              <a:rPr lang="en">
                <a:latin typeface="Roboto"/>
                <a:ea typeface="Roboto"/>
                <a:cs typeface="Roboto"/>
                <a:sym typeface="Roboto"/>
              </a:rPr>
              <a:t> and understood the need of a better approach and also use of neural network.</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But to solve the above problem with only Control Systems Approach we need system dynamics otherwise it will fail. So, we took executed optimal control and reinforcement learning.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97" name="Google Shape;97;p14"/>
          <p:cNvPicPr preferRelativeResize="0"/>
          <p:nvPr/>
        </p:nvPicPr>
        <p:blipFill>
          <a:blip r:embed="rId3">
            <a:alphaModFix/>
          </a:blip>
          <a:stretch>
            <a:fillRect/>
          </a:stretch>
        </p:blipFill>
        <p:spPr>
          <a:xfrm>
            <a:off x="6223849" y="60150"/>
            <a:ext cx="1687025" cy="1141000"/>
          </a:xfrm>
          <a:prstGeom prst="rect">
            <a:avLst/>
          </a:prstGeom>
          <a:noFill/>
          <a:ln>
            <a:noFill/>
          </a:ln>
        </p:spPr>
      </p:pic>
      <p:pic>
        <p:nvPicPr>
          <p:cNvPr id="98" name="Google Shape;98;p14"/>
          <p:cNvPicPr preferRelativeResize="0"/>
          <p:nvPr/>
        </p:nvPicPr>
        <p:blipFill>
          <a:blip r:embed="rId4">
            <a:alphaModFix/>
          </a:blip>
          <a:stretch>
            <a:fillRect/>
          </a:stretch>
        </p:blipFill>
        <p:spPr>
          <a:xfrm>
            <a:off x="0" y="0"/>
            <a:ext cx="1121775" cy="65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2" name="Shape 102"/>
        <p:cNvGrpSpPr/>
        <p:nvPr/>
      </p:nvGrpSpPr>
      <p:grpSpPr>
        <a:xfrm>
          <a:off x="0" y="0"/>
          <a:ext cx="0" cy="0"/>
          <a:chOff x="0" y="0"/>
          <a:chExt cx="0" cy="0"/>
        </a:xfrm>
      </p:grpSpPr>
      <p:sp>
        <p:nvSpPr>
          <p:cNvPr id="103" name="Google Shape;103;p15"/>
          <p:cNvSpPr txBox="1"/>
          <p:nvPr/>
        </p:nvSpPr>
        <p:spPr>
          <a:xfrm>
            <a:off x="399275" y="364050"/>
            <a:ext cx="8455200" cy="4568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Designing optimal controllers continues to be challenging as systems inherently nonlinear. The principal advantage of reinforcement learning (RL) is its ability to learn from the interaction with the environment and provide optimal control strategy. Another reason to choose Reinforcement learning to is because cart-pole balancing is a benchmark for RL algorithms.</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To solve the challenging task we tried many reinforcement learning algorithms in which  agent has to select and take actions in a very limited and discrete action space.</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Lato"/>
              <a:buChar char="●"/>
            </a:pPr>
            <a:r>
              <a:rPr lang="en">
                <a:latin typeface="Roboto"/>
                <a:ea typeface="Roboto"/>
                <a:cs typeface="Roboto"/>
                <a:sym typeface="Roboto"/>
              </a:rPr>
              <a:t>We have used Reinforcement learning algorithm “</a:t>
            </a:r>
            <a:r>
              <a:rPr b="1" lang="en">
                <a:solidFill>
                  <a:srgbClr val="222222"/>
                </a:solidFill>
                <a:latin typeface="Roboto"/>
                <a:ea typeface="Roboto"/>
                <a:cs typeface="Roboto"/>
                <a:sym typeface="Roboto"/>
              </a:rPr>
              <a:t>Markov Decision Process” </a:t>
            </a:r>
            <a:r>
              <a:rPr lang="en">
                <a:solidFill>
                  <a:srgbClr val="222222"/>
                </a:solidFill>
                <a:latin typeface="Roboto"/>
                <a:ea typeface="Roboto"/>
                <a:cs typeface="Roboto"/>
                <a:sym typeface="Roboto"/>
              </a:rPr>
              <a:t>which takes inputs as states and in our systems we have 4 states (angle of pendulum and movement of cart), an action state which contains the force and movement of cart in left and right direction, transition state has the future output based on action and previous states and a reward function. We have assigned </a:t>
            </a:r>
            <a:r>
              <a:rPr b="1" lang="en">
                <a:solidFill>
                  <a:srgbClr val="222222"/>
                </a:solidFill>
                <a:latin typeface="Roboto"/>
                <a:ea typeface="Roboto"/>
                <a:cs typeface="Roboto"/>
                <a:sym typeface="Roboto"/>
              </a:rPr>
              <a:t>reward 1 </a:t>
            </a:r>
            <a:r>
              <a:rPr lang="en">
                <a:solidFill>
                  <a:srgbClr val="222222"/>
                </a:solidFill>
                <a:latin typeface="Roboto"/>
                <a:ea typeface="Roboto"/>
                <a:cs typeface="Roboto"/>
                <a:sym typeface="Roboto"/>
              </a:rPr>
              <a:t>if the system does not fail, and </a:t>
            </a:r>
            <a:r>
              <a:rPr b="1" lang="en">
                <a:solidFill>
                  <a:srgbClr val="222222"/>
                </a:solidFill>
                <a:latin typeface="Roboto"/>
                <a:ea typeface="Roboto"/>
                <a:cs typeface="Roboto"/>
                <a:sym typeface="Roboto"/>
              </a:rPr>
              <a:t>0 </a:t>
            </a:r>
            <a:r>
              <a:rPr lang="en">
                <a:solidFill>
                  <a:srgbClr val="222222"/>
                </a:solidFill>
                <a:latin typeface="Roboto"/>
                <a:ea typeface="Roboto"/>
                <a:cs typeface="Roboto"/>
                <a:sym typeface="Roboto"/>
              </a:rPr>
              <a:t>otherwise.  </a:t>
            </a:r>
            <a:endParaRPr>
              <a:solidFill>
                <a:srgbClr val="222222"/>
              </a:solidFill>
              <a:latin typeface="Roboto"/>
              <a:ea typeface="Roboto"/>
              <a:cs typeface="Roboto"/>
              <a:sym typeface="Roboto"/>
            </a:endParaRPr>
          </a:p>
          <a:p>
            <a:pPr indent="-317500" lvl="0" marL="457200" rtl="0" algn="just">
              <a:lnSpc>
                <a:spcPct val="115000"/>
              </a:lnSpc>
              <a:spcBef>
                <a:spcPts val="0"/>
              </a:spcBef>
              <a:spcAft>
                <a:spcPts val="0"/>
              </a:spcAft>
              <a:buSzPts val="1400"/>
              <a:buFont typeface="Lato"/>
              <a:buChar char="●"/>
            </a:pPr>
            <a:r>
              <a:rPr lang="en">
                <a:solidFill>
                  <a:srgbClr val="222222"/>
                </a:solidFill>
                <a:latin typeface="Roboto"/>
                <a:ea typeface="Roboto"/>
                <a:cs typeface="Roboto"/>
                <a:sym typeface="Roboto"/>
              </a:rPr>
              <a:t>To achieve the goal of finding a controller that maximizes the expectation. Specifically, we define the controller as a function of the states that outputs a number between 0 and 1. The numerical outputs is treated as probability for choosing action for example action 0 i.e. force to left and action 1 i.e. force to right. </a:t>
            </a:r>
            <a:endParaRPr>
              <a:solidFill>
                <a:srgbClr val="22222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rgbClr val="222222"/>
              </a:solidFill>
              <a:latin typeface="Roboto"/>
              <a:ea typeface="Roboto"/>
              <a:cs typeface="Roboto"/>
              <a:sym typeface="Roboto"/>
            </a:endParaRPr>
          </a:p>
        </p:txBody>
      </p:sp>
      <p:pic>
        <p:nvPicPr>
          <p:cNvPr id="104" name="Google Shape;104;p15"/>
          <p:cNvPicPr preferRelativeResize="0"/>
          <p:nvPr/>
        </p:nvPicPr>
        <p:blipFill>
          <a:blip r:embed="rId3">
            <a:alphaModFix/>
          </a:blip>
          <a:stretch>
            <a:fillRect/>
          </a:stretch>
        </p:blipFill>
        <p:spPr>
          <a:xfrm>
            <a:off x="-86600" y="-86600"/>
            <a:ext cx="1121775" cy="65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600700" y="588825"/>
            <a:ext cx="76884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Roboto"/>
                <a:ea typeface="Roboto"/>
                <a:cs typeface="Roboto"/>
                <a:sym typeface="Roboto"/>
              </a:rPr>
              <a:t>Working Algorithm</a:t>
            </a:r>
            <a:endParaRPr sz="3000">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endParaRPr>
          </a:p>
        </p:txBody>
      </p:sp>
      <p:pic>
        <p:nvPicPr>
          <p:cNvPr id="110" name="Google Shape;110;p16"/>
          <p:cNvPicPr preferRelativeResize="0"/>
          <p:nvPr/>
        </p:nvPicPr>
        <p:blipFill rotWithShape="1">
          <a:blip r:embed="rId3">
            <a:alphaModFix/>
          </a:blip>
          <a:srcRect b="44717" l="0" r="0" t="0"/>
          <a:stretch/>
        </p:blipFill>
        <p:spPr>
          <a:xfrm>
            <a:off x="363788" y="1795250"/>
            <a:ext cx="8539074" cy="1974300"/>
          </a:xfrm>
          <a:prstGeom prst="rect">
            <a:avLst/>
          </a:prstGeom>
          <a:noFill/>
          <a:ln>
            <a:noFill/>
          </a:ln>
        </p:spPr>
      </p:pic>
      <p:pic>
        <p:nvPicPr>
          <p:cNvPr id="111" name="Google Shape;111;p16"/>
          <p:cNvPicPr preferRelativeResize="0"/>
          <p:nvPr/>
        </p:nvPicPr>
        <p:blipFill>
          <a:blip r:embed="rId4">
            <a:alphaModFix/>
          </a:blip>
          <a:stretch>
            <a:fillRect/>
          </a:stretch>
        </p:blipFill>
        <p:spPr>
          <a:xfrm>
            <a:off x="-86575" y="-69275"/>
            <a:ext cx="1121775" cy="65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a:blip r:embed="rId3">
            <a:alphaModFix/>
          </a:blip>
          <a:stretch>
            <a:fillRect/>
          </a:stretch>
        </p:blipFill>
        <p:spPr>
          <a:xfrm>
            <a:off x="0" y="-22175"/>
            <a:ext cx="9144000" cy="518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21" name="Shape 121"/>
        <p:cNvGrpSpPr/>
        <p:nvPr/>
      </p:nvGrpSpPr>
      <p:grpSpPr>
        <a:xfrm>
          <a:off x="0" y="0"/>
          <a:ext cx="0" cy="0"/>
          <a:chOff x="0" y="0"/>
          <a:chExt cx="0" cy="0"/>
        </a:xfrm>
      </p:grpSpPr>
      <p:sp>
        <p:nvSpPr>
          <p:cNvPr id="122" name="Google Shape;122;p18"/>
          <p:cNvSpPr txBox="1"/>
          <p:nvPr>
            <p:ph idx="4294967295" type="title"/>
          </p:nvPr>
        </p:nvSpPr>
        <p:spPr>
          <a:xfrm>
            <a:off x="5013" y="-1125"/>
            <a:ext cx="4250100" cy="629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Model Representation</a:t>
            </a:r>
            <a:endParaRPr>
              <a:solidFill>
                <a:srgbClr val="000000"/>
              </a:solidFill>
              <a:highlight>
                <a:schemeClr val="lt1"/>
              </a:highlight>
            </a:endParaRPr>
          </a:p>
          <a:p>
            <a:pPr indent="0" lvl="0" marL="0" rtl="0" algn="l">
              <a:spcBef>
                <a:spcPts val="0"/>
              </a:spcBef>
              <a:spcAft>
                <a:spcPts val="0"/>
              </a:spcAft>
              <a:buNone/>
            </a:pPr>
            <a:r>
              <a:t/>
            </a:r>
            <a:endParaRPr>
              <a:highlight>
                <a:schemeClr val="lt1"/>
              </a:highlight>
            </a:endParaRPr>
          </a:p>
        </p:txBody>
      </p:sp>
      <p:sp>
        <p:nvSpPr>
          <p:cNvPr id="123" name="Google Shape;123;p18"/>
          <p:cNvSpPr txBox="1"/>
          <p:nvPr/>
        </p:nvSpPr>
        <p:spPr>
          <a:xfrm>
            <a:off x="355425" y="2912350"/>
            <a:ext cx="8788500" cy="21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Summing the forces in horizontal and vertical directions of the cart, the equation obtained for the horizontal direction is shown in equation(1)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following equation(2) is obtained by summing the forces in the horizontal direction  and then by combining the eq(1) and eq(2) we will be obtain the 3rd equation.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When the perpendicular forces are applied to the pendulum, we will obtain the equation(4) which is the  second </a:t>
            </a:r>
            <a:r>
              <a:rPr lang="en">
                <a:latin typeface="Roboto"/>
                <a:ea typeface="Roboto"/>
                <a:cs typeface="Roboto"/>
                <a:sym typeface="Roboto"/>
              </a:rPr>
              <a:t>equation</a:t>
            </a:r>
            <a:r>
              <a:rPr lang="en">
                <a:latin typeface="Roboto"/>
                <a:ea typeface="Roboto"/>
                <a:cs typeface="Roboto"/>
                <a:sym typeface="Roboto"/>
              </a:rPr>
              <a:t> for the motion.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order to eliminate the P and N from the equation(4), the centroids of the pendulums are added which is shown in the equation(5) .</a:t>
            </a:r>
            <a:endParaRPr>
              <a:latin typeface="Roboto"/>
              <a:ea typeface="Roboto"/>
              <a:cs typeface="Roboto"/>
              <a:sym typeface="Roboto"/>
            </a:endParaRPr>
          </a:p>
          <a:p>
            <a:pPr indent="-317500" lvl="0" marL="457200" rtl="0" algn="l">
              <a:spcBef>
                <a:spcPts val="0"/>
              </a:spcBef>
              <a:spcAft>
                <a:spcPts val="0"/>
              </a:spcAft>
              <a:buSzPts val="1400"/>
              <a:buFont typeface="Lato"/>
              <a:buChar char="●"/>
            </a:pPr>
            <a:r>
              <a:rPr lang="en">
                <a:latin typeface="Roboto"/>
                <a:ea typeface="Roboto"/>
                <a:cs typeface="Roboto"/>
                <a:sym typeface="Roboto"/>
              </a:rPr>
              <a:t>By combining the 4 and 5 equation we will get our final equation of the model for the inverted pendulum and cart which will help us to control different parameters.         </a:t>
            </a:r>
            <a:r>
              <a:rPr lang="en">
                <a:latin typeface="Lato"/>
                <a:ea typeface="Lato"/>
                <a:cs typeface="Lato"/>
                <a:sym typeface="Lato"/>
              </a:rPr>
              <a:t>          </a:t>
            </a:r>
            <a:endParaRPr>
              <a:latin typeface="Lato"/>
              <a:ea typeface="Lato"/>
              <a:cs typeface="Lato"/>
              <a:sym typeface="Lato"/>
            </a:endParaRPr>
          </a:p>
        </p:txBody>
      </p:sp>
      <p:pic>
        <p:nvPicPr>
          <p:cNvPr id="124" name="Google Shape;124;p18"/>
          <p:cNvPicPr preferRelativeResize="0"/>
          <p:nvPr/>
        </p:nvPicPr>
        <p:blipFill>
          <a:blip r:embed="rId3">
            <a:alphaModFix/>
          </a:blip>
          <a:stretch>
            <a:fillRect/>
          </a:stretch>
        </p:blipFill>
        <p:spPr>
          <a:xfrm>
            <a:off x="4244875" y="0"/>
            <a:ext cx="4899125" cy="2905125"/>
          </a:xfrm>
          <a:prstGeom prst="rect">
            <a:avLst/>
          </a:prstGeom>
          <a:noFill/>
          <a:ln>
            <a:noFill/>
          </a:ln>
        </p:spPr>
      </p:pic>
      <p:sp>
        <p:nvSpPr>
          <p:cNvPr id="125" name="Google Shape;125;p18"/>
          <p:cNvSpPr txBox="1"/>
          <p:nvPr/>
        </p:nvSpPr>
        <p:spPr>
          <a:xfrm>
            <a:off x="355550" y="1019225"/>
            <a:ext cx="5072400" cy="18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t>
            </a:r>
            <a:endParaRPr>
              <a:latin typeface="Lato"/>
              <a:ea typeface="Lato"/>
              <a:cs typeface="Lato"/>
              <a:sym typeface="Lato"/>
            </a:endParaRPr>
          </a:p>
        </p:txBody>
      </p:sp>
      <p:pic>
        <p:nvPicPr>
          <p:cNvPr id="126" name="Google Shape;126;p18"/>
          <p:cNvPicPr preferRelativeResize="0"/>
          <p:nvPr/>
        </p:nvPicPr>
        <p:blipFill>
          <a:blip r:embed="rId4">
            <a:alphaModFix/>
          </a:blip>
          <a:stretch>
            <a:fillRect/>
          </a:stretch>
        </p:blipFill>
        <p:spPr>
          <a:xfrm>
            <a:off x="0" y="629025"/>
            <a:ext cx="4249975" cy="401825"/>
          </a:xfrm>
          <a:prstGeom prst="rect">
            <a:avLst/>
          </a:prstGeom>
          <a:noFill/>
          <a:ln>
            <a:noFill/>
          </a:ln>
        </p:spPr>
      </p:pic>
      <p:pic>
        <p:nvPicPr>
          <p:cNvPr id="127" name="Google Shape;127;p18"/>
          <p:cNvPicPr preferRelativeResize="0"/>
          <p:nvPr/>
        </p:nvPicPr>
        <p:blipFill>
          <a:blip r:embed="rId5">
            <a:alphaModFix/>
          </a:blip>
          <a:stretch>
            <a:fillRect/>
          </a:stretch>
        </p:blipFill>
        <p:spPr>
          <a:xfrm>
            <a:off x="0" y="1029575"/>
            <a:ext cx="4249975" cy="401825"/>
          </a:xfrm>
          <a:prstGeom prst="rect">
            <a:avLst/>
          </a:prstGeom>
          <a:noFill/>
          <a:ln>
            <a:noFill/>
          </a:ln>
        </p:spPr>
      </p:pic>
      <p:pic>
        <p:nvPicPr>
          <p:cNvPr id="128" name="Google Shape;128;p18"/>
          <p:cNvPicPr preferRelativeResize="0"/>
          <p:nvPr/>
        </p:nvPicPr>
        <p:blipFill>
          <a:blip r:embed="rId6">
            <a:alphaModFix/>
          </a:blip>
          <a:stretch>
            <a:fillRect/>
          </a:stretch>
        </p:blipFill>
        <p:spPr>
          <a:xfrm>
            <a:off x="5075" y="1432425"/>
            <a:ext cx="4249976" cy="401825"/>
          </a:xfrm>
          <a:prstGeom prst="rect">
            <a:avLst/>
          </a:prstGeom>
          <a:noFill/>
          <a:ln>
            <a:noFill/>
          </a:ln>
        </p:spPr>
      </p:pic>
      <p:pic>
        <p:nvPicPr>
          <p:cNvPr id="129" name="Google Shape;129;p18"/>
          <p:cNvPicPr preferRelativeResize="0"/>
          <p:nvPr/>
        </p:nvPicPr>
        <p:blipFill>
          <a:blip r:embed="rId7">
            <a:alphaModFix/>
          </a:blip>
          <a:stretch>
            <a:fillRect/>
          </a:stretch>
        </p:blipFill>
        <p:spPr>
          <a:xfrm>
            <a:off x="99" y="1833000"/>
            <a:ext cx="4249975" cy="401825"/>
          </a:xfrm>
          <a:prstGeom prst="rect">
            <a:avLst/>
          </a:prstGeom>
          <a:noFill/>
          <a:ln>
            <a:noFill/>
          </a:ln>
        </p:spPr>
      </p:pic>
      <p:pic>
        <p:nvPicPr>
          <p:cNvPr id="130" name="Google Shape;130;p18"/>
          <p:cNvPicPr preferRelativeResize="0"/>
          <p:nvPr/>
        </p:nvPicPr>
        <p:blipFill>
          <a:blip r:embed="rId8">
            <a:alphaModFix/>
          </a:blip>
          <a:stretch>
            <a:fillRect/>
          </a:stretch>
        </p:blipFill>
        <p:spPr>
          <a:xfrm>
            <a:off x="-4975" y="2234825"/>
            <a:ext cx="4249975" cy="348250"/>
          </a:xfrm>
          <a:prstGeom prst="rect">
            <a:avLst/>
          </a:prstGeom>
          <a:noFill/>
          <a:ln>
            <a:noFill/>
          </a:ln>
        </p:spPr>
      </p:pic>
      <p:pic>
        <p:nvPicPr>
          <p:cNvPr id="131" name="Google Shape;131;p18"/>
          <p:cNvPicPr preferRelativeResize="0"/>
          <p:nvPr/>
        </p:nvPicPr>
        <p:blipFill>
          <a:blip r:embed="rId9">
            <a:alphaModFix/>
          </a:blip>
          <a:stretch>
            <a:fillRect/>
          </a:stretch>
        </p:blipFill>
        <p:spPr>
          <a:xfrm>
            <a:off x="5075" y="2557450"/>
            <a:ext cx="4249975" cy="3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35" name="Shape 135"/>
        <p:cNvGrpSpPr/>
        <p:nvPr/>
      </p:nvGrpSpPr>
      <p:grpSpPr>
        <a:xfrm>
          <a:off x="0" y="0"/>
          <a:ext cx="0" cy="0"/>
          <a:chOff x="0" y="0"/>
          <a:chExt cx="0" cy="0"/>
        </a:xfrm>
      </p:grpSpPr>
      <p:sp>
        <p:nvSpPr>
          <p:cNvPr id="136" name="Google Shape;136;p19"/>
          <p:cNvSpPr txBox="1"/>
          <p:nvPr/>
        </p:nvSpPr>
        <p:spPr>
          <a:xfrm>
            <a:off x="-33900" y="55400"/>
            <a:ext cx="92118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Markov Decision Process and </a:t>
            </a:r>
            <a:endParaRPr b="1" sz="3000">
              <a:latin typeface="Roboto"/>
              <a:ea typeface="Roboto"/>
              <a:cs typeface="Roboto"/>
              <a:sym typeface="Roboto"/>
            </a:endParaRPr>
          </a:p>
          <a:p>
            <a:pPr indent="0" lvl="0" marL="0" rtl="0" algn="l">
              <a:spcBef>
                <a:spcPts val="0"/>
              </a:spcBef>
              <a:spcAft>
                <a:spcPts val="0"/>
              </a:spcAft>
              <a:buNone/>
            </a:pPr>
            <a:r>
              <a:rPr b="1" lang="en" sz="3000">
                <a:latin typeface="Roboto"/>
                <a:ea typeface="Roboto"/>
                <a:cs typeface="Roboto"/>
                <a:sym typeface="Roboto"/>
              </a:rPr>
              <a:t>Reinforcement</a:t>
            </a:r>
            <a:r>
              <a:rPr b="1" lang="en" sz="3000">
                <a:latin typeface="Roboto"/>
                <a:ea typeface="Roboto"/>
                <a:cs typeface="Roboto"/>
                <a:sym typeface="Roboto"/>
              </a:rPr>
              <a:t> Learning</a:t>
            </a:r>
            <a:endParaRPr b="1" sz="3000">
              <a:latin typeface="Roboto"/>
              <a:ea typeface="Roboto"/>
              <a:cs typeface="Roboto"/>
              <a:sym typeface="Roboto"/>
            </a:endParaRPr>
          </a:p>
        </p:txBody>
      </p:sp>
      <p:sp>
        <p:nvSpPr>
          <p:cNvPr id="137" name="Google Shape;137;p19"/>
          <p:cNvSpPr txBox="1"/>
          <p:nvPr/>
        </p:nvSpPr>
        <p:spPr>
          <a:xfrm>
            <a:off x="110850" y="1015475"/>
            <a:ext cx="8890200" cy="395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four main necessary elements for RL are agent, environment, action and reward.  RL is a multi decision process unlike supervised learning which has </a:t>
            </a:r>
            <a:r>
              <a:rPr lang="en">
                <a:latin typeface="Roboto"/>
                <a:ea typeface="Roboto"/>
                <a:cs typeface="Roboto"/>
                <a:sym typeface="Roboto"/>
              </a:rPr>
              <a:t>one instance, one prediction. So, as we know in a cart-pole system we have nonlinear dynamics so here RL can give us the best solution.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Markov Decision Process in which action comes into picture this means that the next state is dependent on the previous state but also on the actions taking place in the current state.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In our system, if the cart the four state variables are adequate to represent action unit since the output for it is linear. The failure signal is given value -1 and 0 to other states. Failure occurs when the value of theta goes less than -12 or goes higher than 12 degrees. Evaluation unit is basically function of theta (pendulum’s angle) and theta.dot(angular velocity). With the pendulum moving towards balanced position, evaluation is closer to 0 which means a weaker prediction of failure. But we need to develop a different representation of function for evaluation unit.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Since the previous state and the next state changes at every microsecond we have designed a optimal controller which will check each and every failure signal and reduce the error by each iteration. This can be called penalizing.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Action network penalizes each control action of the pendulum for maintaining the angle and for cart to push left and right according the magnitude of force. Output of this unit is probabilistic which means the initial weights are zero and then the action units learn via a reinforcement learning method. With each movement it learns and assigns different weights to the system.                                                                                                                                                             </a:t>
            </a:r>
            <a:endParaRPr>
              <a:latin typeface="Roboto"/>
              <a:ea typeface="Roboto"/>
              <a:cs typeface="Roboto"/>
              <a:sym typeface="Robo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
        <p:nvSpPr>
          <p:cNvPr id="138" name="Google Shape;138;p19"/>
          <p:cNvSpPr txBox="1"/>
          <p:nvPr/>
        </p:nvSpPr>
        <p:spPr>
          <a:xfrm>
            <a:off x="299300" y="1751450"/>
            <a:ext cx="243900" cy="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9" name="Google Shape;139;p19"/>
          <p:cNvPicPr preferRelativeResize="0"/>
          <p:nvPr/>
        </p:nvPicPr>
        <p:blipFill>
          <a:blip r:embed="rId3">
            <a:alphaModFix/>
          </a:blip>
          <a:stretch>
            <a:fillRect/>
          </a:stretch>
        </p:blipFill>
        <p:spPr>
          <a:xfrm>
            <a:off x="5797525" y="121125"/>
            <a:ext cx="2582825" cy="95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43" name="Shape 143"/>
        <p:cNvGrpSpPr/>
        <p:nvPr/>
      </p:nvGrpSpPr>
      <p:grpSpPr>
        <a:xfrm>
          <a:off x="0" y="0"/>
          <a:ext cx="0" cy="0"/>
          <a:chOff x="0" y="0"/>
          <a:chExt cx="0" cy="0"/>
        </a:xfrm>
      </p:grpSpPr>
      <p:graphicFrame>
        <p:nvGraphicFramePr>
          <p:cNvPr id="144" name="Google Shape;144;p20"/>
          <p:cNvGraphicFramePr/>
          <p:nvPr/>
        </p:nvGraphicFramePr>
        <p:xfrm>
          <a:off x="3156400" y="2327800"/>
          <a:ext cx="3000000" cy="3000000"/>
        </p:xfrm>
        <a:graphic>
          <a:graphicData uri="http://schemas.openxmlformats.org/drawingml/2006/table">
            <a:tbl>
              <a:tblPr>
                <a:noFill/>
                <a:tableStyleId>{AF79AA9F-621D-4C5B-ADD9-22D246964CB9}</a:tableStyleId>
              </a:tblPr>
              <a:tblGrid>
                <a:gridCol w="2621875"/>
                <a:gridCol w="2621875"/>
              </a:tblGrid>
              <a:tr h="366275">
                <a:tc>
                  <a:txBody>
                    <a:bodyPr/>
                    <a:lstStyle/>
                    <a:p>
                      <a:pPr indent="0" lvl="0" marL="0" rtl="0" algn="l">
                        <a:spcBef>
                          <a:spcPts val="0"/>
                        </a:spcBef>
                        <a:spcAft>
                          <a:spcPts val="0"/>
                        </a:spcAft>
                        <a:buNone/>
                      </a:pPr>
                      <a:r>
                        <a:rPr lang="en"/>
                        <a:t>Mass Cart</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66275">
                <a:tc>
                  <a:txBody>
                    <a:bodyPr/>
                    <a:lstStyle/>
                    <a:p>
                      <a:pPr indent="0" lvl="0" marL="0" rtl="0" algn="l">
                        <a:spcBef>
                          <a:spcPts val="0"/>
                        </a:spcBef>
                        <a:spcAft>
                          <a:spcPts val="0"/>
                        </a:spcAft>
                        <a:buNone/>
                      </a:pPr>
                      <a:r>
                        <a:rPr lang="en"/>
                        <a:t>Mass Pole</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366275">
                <a:tc>
                  <a:txBody>
                    <a:bodyPr/>
                    <a:lstStyle/>
                    <a:p>
                      <a:pPr indent="0" lvl="0" marL="0" rtl="0" algn="l">
                        <a:spcBef>
                          <a:spcPts val="0"/>
                        </a:spcBef>
                        <a:spcAft>
                          <a:spcPts val="0"/>
                        </a:spcAft>
                        <a:buNone/>
                      </a:pPr>
                      <a:r>
                        <a:rPr lang="en"/>
                        <a:t>Pole Length</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r h="366275">
                <a:tc>
                  <a:txBody>
                    <a:bodyPr/>
                    <a:lstStyle/>
                    <a:p>
                      <a:pPr indent="0" lvl="0" marL="0" rtl="0" algn="l">
                        <a:spcBef>
                          <a:spcPts val="0"/>
                        </a:spcBef>
                        <a:spcAft>
                          <a:spcPts val="0"/>
                        </a:spcAft>
                        <a:buNone/>
                      </a:pPr>
                      <a:r>
                        <a:rPr lang="en"/>
                        <a:t>Force</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66275">
                <a:tc>
                  <a:txBody>
                    <a:bodyPr/>
                    <a:lstStyle/>
                    <a:p>
                      <a:pPr indent="0" lvl="0" marL="0" rtl="0" algn="l">
                        <a:spcBef>
                          <a:spcPts val="0"/>
                        </a:spcBef>
                        <a:spcAft>
                          <a:spcPts val="0"/>
                        </a:spcAft>
                        <a:buNone/>
                      </a:pPr>
                      <a:r>
                        <a:rPr lang="en"/>
                        <a:t>Delta_t</a:t>
                      </a:r>
                      <a:endParaRPr/>
                    </a:p>
                  </a:txBody>
                  <a:tcPr marT="91425" marB="91425" marR="91425" marL="91425"/>
                </a:tc>
                <a:tc>
                  <a:txBody>
                    <a:bodyPr/>
                    <a:lstStyle/>
                    <a:p>
                      <a:pPr indent="0" lvl="0" marL="0" rtl="0" algn="l">
                        <a:spcBef>
                          <a:spcPts val="0"/>
                        </a:spcBef>
                        <a:spcAft>
                          <a:spcPts val="0"/>
                        </a:spcAft>
                        <a:buNone/>
                      </a:pPr>
                      <a:r>
                        <a:rPr lang="en"/>
                        <a:t>0.02</a:t>
                      </a:r>
                      <a:endParaRPr/>
                    </a:p>
                  </a:txBody>
                  <a:tcPr marT="91425" marB="91425" marR="91425" marL="91425"/>
                </a:tc>
              </a:tr>
              <a:tr h="366275">
                <a:tc>
                  <a:txBody>
                    <a:bodyPr/>
                    <a:lstStyle/>
                    <a:p>
                      <a:pPr indent="0" lvl="0" marL="0" rtl="0" algn="l">
                        <a:spcBef>
                          <a:spcPts val="0"/>
                        </a:spcBef>
                        <a:spcAft>
                          <a:spcPts val="0"/>
                        </a:spcAft>
                        <a:buNone/>
                      </a:pPr>
                      <a:r>
                        <a:rPr lang="en"/>
                        <a:t>Theta_threshold</a:t>
                      </a:r>
                      <a:endParaRPr/>
                    </a:p>
                  </a:txBody>
                  <a:tcPr marT="91425" marB="91425" marR="91425" marL="91425"/>
                </a:tc>
                <a:tc>
                  <a:txBody>
                    <a:bodyPr/>
                    <a:lstStyle/>
                    <a:p>
                      <a:pPr indent="0" lvl="0" marL="0" rtl="0" algn="l">
                        <a:spcBef>
                          <a:spcPts val="0"/>
                        </a:spcBef>
                        <a:spcAft>
                          <a:spcPts val="0"/>
                        </a:spcAft>
                        <a:buNone/>
                      </a:pPr>
                      <a:r>
                        <a:rPr lang="en"/>
                        <a:t>12 degree</a:t>
                      </a:r>
                      <a:endParaRPr/>
                    </a:p>
                  </a:txBody>
                  <a:tcPr marT="91425" marB="91425" marR="91425" marL="91425"/>
                </a:tc>
              </a:tr>
              <a:tr h="366275">
                <a:tc>
                  <a:txBody>
                    <a:bodyPr/>
                    <a:lstStyle/>
                    <a:p>
                      <a:pPr indent="0" lvl="0" marL="0" rtl="0" algn="l">
                        <a:spcBef>
                          <a:spcPts val="0"/>
                        </a:spcBef>
                        <a:spcAft>
                          <a:spcPts val="0"/>
                        </a:spcAft>
                        <a:buNone/>
                      </a:pPr>
                      <a:r>
                        <a:rPr lang="en"/>
                        <a:t>Delta_t</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r>
            </a:tbl>
          </a:graphicData>
        </a:graphic>
      </p:graphicFrame>
      <p:sp>
        <p:nvSpPr>
          <p:cNvPr id="145" name="Google Shape;145;p20"/>
          <p:cNvSpPr txBox="1"/>
          <p:nvPr/>
        </p:nvSpPr>
        <p:spPr>
          <a:xfrm>
            <a:off x="0" y="96600"/>
            <a:ext cx="8890500" cy="215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So, in the MDP algorithm the learning action takes place but it is very slow because of the delay signal. The two single layers 1) Action Network and 2) Evaluation Network performs specific tasks to </a:t>
            </a:r>
            <a:r>
              <a:rPr lang="en">
                <a:latin typeface="Roboto"/>
                <a:ea typeface="Roboto"/>
                <a:cs typeface="Roboto"/>
                <a:sym typeface="Roboto"/>
              </a:rPr>
              <a:t>stabilize</a:t>
            </a:r>
            <a:r>
              <a:rPr lang="en">
                <a:latin typeface="Roboto"/>
                <a:ea typeface="Roboto"/>
                <a:cs typeface="Roboto"/>
                <a:sym typeface="Roboto"/>
              </a:rPr>
              <a:t> 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Evaluation Network calculates the Temporal Difference (TD) which measures the </a:t>
            </a:r>
            <a:r>
              <a:rPr lang="en">
                <a:latin typeface="Roboto"/>
                <a:ea typeface="Roboto"/>
                <a:cs typeface="Roboto"/>
                <a:sym typeface="Roboto"/>
              </a:rPr>
              <a:t>sum</a:t>
            </a:r>
            <a:r>
              <a:rPr lang="en">
                <a:latin typeface="Roboto"/>
                <a:ea typeface="Roboto"/>
                <a:cs typeface="Roboto"/>
                <a:sym typeface="Roboto"/>
              </a:rPr>
              <a:t> of failure signals by prediction. The final prediction is based on failure signal and the previous prediction.Inner product of the input vector and </a:t>
            </a:r>
            <a:r>
              <a:rPr lang="en">
                <a:latin typeface="Roboto"/>
                <a:ea typeface="Roboto"/>
                <a:cs typeface="Roboto"/>
                <a:sym typeface="Roboto"/>
              </a:rPr>
              <a:t>unit</a:t>
            </a:r>
            <a:r>
              <a:rPr lang="en">
                <a:latin typeface="Roboto"/>
                <a:ea typeface="Roboto"/>
                <a:cs typeface="Roboto"/>
                <a:sym typeface="Roboto"/>
              </a:rPr>
              <a:t> weight vector gives output. Input vectors are the states of inverted pendulum and weights are developed by the TD method. With each ranking to the states the difference in the units output on the transition from one state to another is used to judge effectiveness of previous action. A decrease in failure signal proves that the evaluation is effective and probability of prediction is increased.</a:t>
            </a:r>
            <a:endParaRPr>
              <a:latin typeface="Roboto"/>
              <a:ea typeface="Roboto"/>
              <a:cs typeface="Roboto"/>
              <a:sym typeface="Roboto"/>
            </a:endParaRPr>
          </a:p>
        </p:txBody>
      </p:sp>
      <p:sp>
        <p:nvSpPr>
          <p:cNvPr id="146" name="Google Shape;146;p20"/>
          <p:cNvSpPr txBox="1"/>
          <p:nvPr/>
        </p:nvSpPr>
        <p:spPr>
          <a:xfrm>
            <a:off x="288225" y="3152500"/>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Default System Parameters </a:t>
            </a:r>
            <a:endParaRPr b="1"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50" name="Shape 150"/>
        <p:cNvGrpSpPr/>
        <p:nvPr/>
      </p:nvGrpSpPr>
      <p:grpSpPr>
        <a:xfrm>
          <a:off x="0" y="0"/>
          <a:ext cx="0" cy="0"/>
          <a:chOff x="0" y="0"/>
          <a:chExt cx="0" cy="0"/>
        </a:xfrm>
      </p:grpSpPr>
      <p:sp>
        <p:nvSpPr>
          <p:cNvPr id="151" name="Google Shape;151;p21"/>
          <p:cNvSpPr txBox="1"/>
          <p:nvPr>
            <p:ph type="title"/>
          </p:nvPr>
        </p:nvSpPr>
        <p:spPr>
          <a:xfrm>
            <a:off x="727800" y="218100"/>
            <a:ext cx="7688400" cy="7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IMPLEMENTATION</a:t>
            </a:r>
            <a:endParaRPr>
              <a:solidFill>
                <a:srgbClr val="000000"/>
              </a:solidFill>
              <a:latin typeface="Roboto"/>
              <a:ea typeface="Roboto"/>
              <a:cs typeface="Roboto"/>
              <a:sym typeface="Roboto"/>
            </a:endParaRPr>
          </a:p>
        </p:txBody>
      </p:sp>
      <p:sp>
        <p:nvSpPr>
          <p:cNvPr id="152" name="Google Shape;152;p21"/>
          <p:cNvSpPr txBox="1"/>
          <p:nvPr/>
        </p:nvSpPr>
        <p:spPr>
          <a:xfrm>
            <a:off x="530100" y="1350825"/>
            <a:ext cx="8083800" cy="33276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For the single layer implementation, softmax function is used to activate the neurons in the single layer.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One primary advantage of using softmax is that not only are the  outputs are mapped to [0,1] range but also maps each output to ensure the total sum is 1. As a result , realizing a probability distribution. With a probability distribution output, it is easier to decide which action is to be taken to move to next state. </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On the other hand , ReLu and its combinations are non-linear in addition to being a great approximator. But, it is unbound (ie) range of ReLU is [0,inf)  which can blow up the activation.</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en">
                <a:latin typeface="Roboto"/>
                <a:ea typeface="Roboto"/>
                <a:cs typeface="Roboto"/>
                <a:sym typeface="Roboto"/>
              </a:rPr>
              <a:t>In light of this upper hand in favour of softmax,  softmax function is popularly used in reinforcement learning to convert values into action probabilities.</a:t>
            </a:r>
            <a:endParaRPr>
              <a:latin typeface="Roboto"/>
              <a:ea typeface="Roboto"/>
              <a:cs typeface="Roboto"/>
              <a:sym typeface="Roboto"/>
            </a:endParaRPr>
          </a:p>
        </p:txBody>
      </p:sp>
      <p:pic>
        <p:nvPicPr>
          <p:cNvPr id="153" name="Google Shape;153;p21"/>
          <p:cNvPicPr preferRelativeResize="0"/>
          <p:nvPr/>
        </p:nvPicPr>
        <p:blipFill>
          <a:blip r:embed="rId3">
            <a:alphaModFix/>
          </a:blip>
          <a:stretch>
            <a:fillRect/>
          </a:stretch>
        </p:blipFill>
        <p:spPr>
          <a:xfrm>
            <a:off x="-121225" y="-69275"/>
            <a:ext cx="1121775" cy="65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