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425" r:id="rId2"/>
    <p:sldId id="912" r:id="rId3"/>
    <p:sldId id="913" r:id="rId4"/>
    <p:sldId id="630" r:id="rId5"/>
    <p:sldId id="738" r:id="rId6"/>
    <p:sldId id="916" r:id="rId7"/>
    <p:sldId id="915" r:id="rId8"/>
    <p:sldId id="917" r:id="rId9"/>
    <p:sldId id="918" r:id="rId10"/>
    <p:sldId id="631" r:id="rId11"/>
    <p:sldId id="919" r:id="rId12"/>
    <p:sldId id="881" r:id="rId13"/>
    <p:sldId id="921" r:id="rId14"/>
    <p:sldId id="922" r:id="rId15"/>
    <p:sldId id="914" r:id="rId16"/>
    <p:sldId id="923" r:id="rId17"/>
    <p:sldId id="925" r:id="rId18"/>
    <p:sldId id="924" r:id="rId19"/>
    <p:sldId id="927" r:id="rId20"/>
    <p:sldId id="928" r:id="rId21"/>
    <p:sldId id="929" r:id="rId22"/>
    <p:sldId id="926" r:id="rId23"/>
    <p:sldId id="930" r:id="rId24"/>
    <p:sldId id="931" r:id="rId25"/>
    <p:sldId id="932" r:id="rId26"/>
    <p:sldId id="946" r:id="rId27"/>
    <p:sldId id="933" r:id="rId28"/>
    <p:sldId id="920" r:id="rId29"/>
    <p:sldId id="936" r:id="rId30"/>
    <p:sldId id="937" r:id="rId31"/>
    <p:sldId id="938" r:id="rId32"/>
    <p:sldId id="939" r:id="rId33"/>
    <p:sldId id="940" r:id="rId34"/>
    <p:sldId id="941" r:id="rId35"/>
    <p:sldId id="942" r:id="rId36"/>
    <p:sldId id="943" r:id="rId37"/>
    <p:sldId id="944" r:id="rId38"/>
    <p:sldId id="945" r:id="rId39"/>
    <p:sldId id="948" r:id="rId40"/>
    <p:sldId id="949" r:id="rId41"/>
    <p:sldId id="950" r:id="rId42"/>
    <p:sldId id="952" r:id="rId43"/>
    <p:sldId id="953" r:id="rId44"/>
    <p:sldId id="954" r:id="rId45"/>
    <p:sldId id="955" r:id="rId46"/>
    <p:sldId id="934" r:id="rId47"/>
    <p:sldId id="956" r:id="rId4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Hemmila" initials="" lastIdx="25" clrIdx="0"/>
  <p:cmAuthor id="1" name="Kurt Bittner" initials="" lastIdx="1" clrIdx="1"/>
  <p:cmAuthor id="2" name="Ian Spence" initials="" lastIdx="12" clrIdx="2"/>
  <p:cmAuthor id="3" name="Ivar Jacobson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99FF"/>
    <a:srgbClr val="000099"/>
    <a:srgbClr val="6A6A6A"/>
    <a:srgbClr val="3399FF"/>
    <a:srgbClr val="00FF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3370" autoAdjust="0"/>
  </p:normalViewPr>
  <p:slideViewPr>
    <p:cSldViewPr snapToGrid="0">
      <p:cViewPr>
        <p:scale>
          <a:sx n="75" d="100"/>
          <a:sy n="75" d="100"/>
        </p:scale>
        <p:origin x="-18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151" tIns="0" rIns="21151" bIns="0" numCol="1" anchor="t" anchorCtr="0" compatLnSpc="1">
            <a:prstTxWarp prst="textNoShape">
              <a:avLst/>
            </a:prstTxWarp>
          </a:bodyPr>
          <a:lstStyle>
            <a:lvl1pPr defTabSz="1016000" eaLnBrk="0" hangingPunct="0">
              <a:defRPr sz="1100" b="0" i="1"/>
            </a:lvl1pPr>
          </a:lstStyle>
          <a:p>
            <a:r>
              <a:rPr lang="zh-CN" altLang="en-US"/>
              <a:t>Module 08 – Lifecycle and Other Patterns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151" tIns="0" rIns="21151" bIns="0" numCol="1" anchor="t" anchorCtr="0" compatLnSpc="1">
            <a:prstTxWarp prst="textNoShape">
              <a:avLst/>
            </a:prstTxWarp>
          </a:bodyPr>
          <a:lstStyle>
            <a:lvl1pPr algn="r" defTabSz="1016000" eaLnBrk="0" hangingPunct="0">
              <a:defRPr sz="1100" b="0" i="1"/>
            </a:lvl1pPr>
          </a:lstStyle>
          <a:p>
            <a:fld id="{8E863E9E-DCF9-4D6B-9B12-00730DB5D9B6}" type="datetime1">
              <a:rPr lang="zh-CN" altLang="en-US"/>
              <a:pPr/>
              <a:t>2013/8/25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151" tIns="0" rIns="21151" bIns="0" numCol="1" anchor="b" anchorCtr="0" compatLnSpc="1">
            <a:prstTxWarp prst="textNoShape">
              <a:avLst/>
            </a:prstTxWarp>
          </a:bodyPr>
          <a:lstStyle>
            <a:lvl1pPr defTabSz="1016000" eaLnBrk="0" hangingPunct="0">
              <a:defRPr sz="1100" b="0" i="1"/>
            </a:lvl1pPr>
          </a:lstStyle>
          <a:p>
            <a:r>
              <a:rPr lang="zh-CN" altLang="en-US"/>
              <a:t>Apply Process Practice</a:t>
            </a: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151" tIns="0" rIns="21151" bIns="0" numCol="1" anchor="b" anchorCtr="0" compatLnSpc="1">
            <a:prstTxWarp prst="textNoShape">
              <a:avLst/>
            </a:prstTxWarp>
          </a:bodyPr>
          <a:lstStyle>
            <a:lvl1pPr algn="r" defTabSz="1016000" eaLnBrk="0" hangingPunct="0">
              <a:defRPr sz="1100" b="0" i="1"/>
            </a:lvl1pPr>
          </a:lstStyle>
          <a:p>
            <a:fld id="{8831EE83-9FFB-4949-B7FA-97C5B6F05A9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117850" y="9747250"/>
            <a:ext cx="8604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934" tIns="49348" rIns="96934" bIns="49348">
            <a:spAutoFit/>
          </a:bodyPr>
          <a:lstStyle/>
          <a:p>
            <a:pPr algn="ctr" defTabSz="965200" eaLnBrk="0" hangingPunct="0">
              <a:lnSpc>
                <a:spcPct val="90000"/>
              </a:lnSpc>
            </a:pPr>
            <a:r>
              <a:rPr lang="en-US" altLang="zh-CN" sz="1300" b="0"/>
              <a:t>Page </a:t>
            </a:r>
            <a:fld id="{9A16C8D2-A14A-4375-ADCD-9A70EF8F5AF1}" type="slidenum">
              <a:rPr lang="en-US" altLang="zh-CN" sz="1300" b="0"/>
              <a:pPr algn="ctr" defTabSz="965200" eaLnBrk="0" hangingPunct="0">
                <a:lnSpc>
                  <a:spcPct val="90000"/>
                </a:lnSpc>
              </a:pPr>
              <a:t>‹#›</a:t>
            </a:fld>
            <a:endParaRPr lang="en-US" altLang="zh-CN" sz="1300" b="0"/>
          </a:p>
        </p:txBody>
      </p:sp>
    </p:spTree>
    <p:extLst>
      <p:ext uri="{BB962C8B-B14F-4D97-AF65-F5344CB8AC3E}">
        <p14:creationId xmlns:p14="http://schemas.microsoft.com/office/powerpoint/2010/main" val="2914162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12788" y="306388"/>
            <a:ext cx="56689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151" tIns="0" rIns="21151" bIns="0" numCol="1" anchor="t" anchorCtr="0" compatLnSpc="1">
            <a:prstTxWarp prst="textNoShape">
              <a:avLst/>
            </a:prstTxWarp>
          </a:bodyPr>
          <a:lstStyle>
            <a:lvl1pPr defTabSz="1016000" eaLnBrk="0" hangingPunct="0">
              <a:defRPr sz="1700" b="0"/>
            </a:lvl1pPr>
          </a:lstStyle>
          <a:p>
            <a:r>
              <a:rPr lang="zh-CN" altLang="en-US"/>
              <a:t>Module 08 – Lifecycle and Other Patterns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92138" y="9563100"/>
            <a:ext cx="220345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151" tIns="0" rIns="21151" bIns="0" numCol="1" anchor="ctr" anchorCtr="0" compatLnSpc="1">
            <a:prstTxWarp prst="textNoShape">
              <a:avLst/>
            </a:prstTxWarp>
          </a:bodyPr>
          <a:lstStyle>
            <a:lvl1pPr defTabSz="1016000" eaLnBrk="0" hangingPunct="0">
              <a:defRPr sz="1200" b="0"/>
            </a:lvl1pPr>
          </a:lstStyle>
          <a:p>
            <a:r>
              <a:rPr lang="en-US" altLang="zh-CN"/>
              <a:t>Apply Process Practice</a:t>
            </a:r>
            <a:endParaRPr lang="en-US" altLang="zh-CN">
              <a:latin typeface="ZapfHumnst BT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19450" y="9618663"/>
            <a:ext cx="65881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934" tIns="49348" rIns="96934" bIns="49348" anchor="ctr">
            <a:spAutoFit/>
          </a:bodyPr>
          <a:lstStyle/>
          <a:p>
            <a:pPr algn="ctr" defTabSz="965200" eaLnBrk="0" hangingPunct="0">
              <a:lnSpc>
                <a:spcPct val="90000"/>
              </a:lnSpc>
            </a:pPr>
            <a:r>
              <a:rPr lang="en-US" altLang="zh-CN" sz="1300" b="0"/>
              <a:t>8 - </a:t>
            </a:r>
            <a:fld id="{FF12D11D-029B-4C57-8D01-16B15D934282}" type="slidenum">
              <a:rPr lang="en-US" altLang="zh-CN" sz="1300" b="0"/>
              <a:pPr algn="ctr" defTabSz="965200" eaLnBrk="0" hangingPunct="0">
                <a:lnSpc>
                  <a:spcPct val="90000"/>
                </a:lnSpc>
              </a:pPr>
              <a:t>‹#›</a:t>
            </a:fld>
            <a:endParaRPr lang="en-US" altLang="zh-CN" sz="1300" b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0888" y="5014913"/>
            <a:ext cx="55943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221" tIns="51111" rIns="102221" bIns="51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2065" name="Picture 17" descr="IJ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9515475"/>
            <a:ext cx="1954212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1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68350"/>
            <a:ext cx="5437188" cy="407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" name="Line 20"/>
          <p:cNvSpPr>
            <a:spLocks noChangeShapeType="1"/>
          </p:cNvSpPr>
          <p:nvPr/>
        </p:nvSpPr>
        <p:spPr bwMode="grayWhite">
          <a:xfrm flipV="1">
            <a:off x="466725" y="9501188"/>
            <a:ext cx="6162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41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Module 08 – Lifecycle and Other Patterns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Apply Process Practice</a:t>
            </a:r>
            <a:endParaRPr lang="en-US" altLang="zh-CN">
              <a:latin typeface="ZapfHumnst BT" pitchFamily="34" charset="0"/>
            </a:endParaRPr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7088" y="768350"/>
            <a:ext cx="5437187" cy="4078288"/>
          </a:xfrm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5016500"/>
            <a:ext cx="5594350" cy="4397375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3E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09675"/>
            <a:ext cx="6400800" cy="191135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6413" y="3478213"/>
            <a:ext cx="5591175" cy="15795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  <a:p>
            <a:pPr lvl="0"/>
            <a:endParaRPr lang="en-US" altLang="zh-CN" noProof="0" smtClean="0"/>
          </a:p>
          <a:p>
            <a:pPr lvl="0"/>
            <a:endParaRPr lang="zh-CN" altLang="en-US" noProof="0" smtClean="0"/>
          </a:p>
        </p:txBody>
      </p:sp>
      <p:pic>
        <p:nvPicPr>
          <p:cNvPr id="1913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5254625"/>
            <a:ext cx="35385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AB9C53-ECE1-4002-A6FF-D7FBA689E2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20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CFBF5-35D7-4351-855F-B398DE14F5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63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37D063-30F5-491E-B9EF-0AA16FDD1B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37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ChangeArrowheads="1"/>
          </p:cNvSpPr>
          <p:nvPr/>
        </p:nvSpPr>
        <p:spPr bwMode="ltGray">
          <a:xfrm>
            <a:off x="0" y="0"/>
            <a:ext cx="91440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SimSun" pitchFamily="2" charset="-122"/>
            </a:endParaRP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938213"/>
            <a:ext cx="8428038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9128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600825"/>
            <a:ext cx="5207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ea typeface="Gulim" pitchFamily="34" charset="-127"/>
              </a:defRPr>
            </a:lvl1pPr>
          </a:lstStyle>
          <a:p>
            <a:fld id="{9AB668DD-774D-477C-9617-1F826B75A55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912837" name="Line 5"/>
          <p:cNvSpPr>
            <a:spLocks noChangeShapeType="1"/>
          </p:cNvSpPr>
          <p:nvPr/>
        </p:nvSpPr>
        <p:spPr bwMode="grayWhite">
          <a:xfrm>
            <a:off x="0" y="6548438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zh-CN" altLang="en-US"/>
          </a:p>
        </p:txBody>
      </p:sp>
      <p:sp>
        <p:nvSpPr>
          <p:cNvPr id="19128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3513" y="44450"/>
            <a:ext cx="88169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912839" name="Rectangle 7"/>
          <p:cNvSpPr>
            <a:spLocks noChangeArrowheads="1"/>
          </p:cNvSpPr>
          <p:nvPr/>
        </p:nvSpPr>
        <p:spPr bwMode="grayWhite">
          <a:xfrm>
            <a:off x="50800" y="6578600"/>
            <a:ext cx="2037417" cy="23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altLang="zh-CN" sz="800" b="0" dirty="0">
                <a:latin typeface="Arial"/>
                <a:ea typeface="隶书" pitchFamily="49" charset="-122"/>
              </a:rPr>
              <a:t>©</a:t>
            </a:r>
            <a:r>
              <a:rPr lang="en-US" altLang="zh-CN" sz="800" b="0" dirty="0">
                <a:latin typeface="隶书" pitchFamily="49" charset="-122"/>
                <a:ea typeface="隶书" pitchFamily="49" charset="-122"/>
              </a:rPr>
              <a:t> 2011   </a:t>
            </a:r>
            <a:r>
              <a:rPr lang="en-US" altLang="zh-CN" sz="800" b="0" dirty="0" err="1" smtClean="0">
                <a:latin typeface="隶书" pitchFamily="49" charset="-122"/>
                <a:ea typeface="隶书" pitchFamily="49" charset="-122"/>
              </a:rPr>
              <a:t>Agilean</a:t>
            </a:r>
            <a:r>
              <a:rPr lang="en-US" altLang="zh-CN" sz="800" b="0" baseline="0" dirty="0" smtClean="0">
                <a:latin typeface="隶书" pitchFamily="49" charset="-122"/>
                <a:ea typeface="隶书" pitchFamily="49" charset="-122"/>
              </a:rPr>
              <a:t> Copyright Reserved</a:t>
            </a:r>
            <a:endParaRPr lang="zh-CN" altLang="en-US" sz="800" b="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12840" name="Line 8"/>
          <p:cNvSpPr>
            <a:spLocks noChangeShapeType="1"/>
          </p:cNvSpPr>
          <p:nvPr/>
        </p:nvSpPr>
        <p:spPr bwMode="grayWhite">
          <a:xfrm>
            <a:off x="0" y="63658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zh-CN" altLang="en-US"/>
          </a:p>
        </p:txBody>
      </p:sp>
      <p:pic>
        <p:nvPicPr>
          <p:cNvPr id="1912841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027738"/>
            <a:ext cx="1255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A6A6A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A6A6A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6A6A6A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A6A6A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A6A6A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A6A6A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A6A6A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A6A6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4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751013" y="3667125"/>
            <a:ext cx="5591175" cy="519113"/>
          </a:xfrm>
          <a:noFill/>
          <a:ln/>
        </p:spPr>
        <p:txBody>
          <a:bodyPr/>
          <a:lstStyle/>
          <a:p>
            <a:r>
              <a:rPr lang="en-US" altLang="zh-CN" sz="2800" dirty="0"/>
              <a:t>@</a:t>
            </a:r>
            <a:r>
              <a:rPr lang="zh-CN" altLang="en-US" sz="2800" dirty="0"/>
              <a:t>吴穹</a:t>
            </a:r>
            <a:r>
              <a:rPr lang="en-US" altLang="zh-CN" sz="2800" dirty="0"/>
              <a:t>Adam</a:t>
            </a:r>
            <a:endParaRPr lang="zh-CN" altLang="en-US" sz="2800" dirty="0"/>
          </a:p>
        </p:txBody>
      </p:sp>
      <p:sp>
        <p:nvSpPr>
          <p:cNvPr id="1332242" name="Rectangle 18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Robot </a:t>
            </a:r>
            <a:r>
              <a:rPr lang="en-US" altLang="zh-CN" dirty="0" smtClean="0"/>
              <a:t>Framework+ Selenium</a:t>
            </a:r>
            <a:br>
              <a:rPr lang="en-US" altLang="zh-CN" dirty="0" smtClean="0"/>
            </a:br>
            <a:r>
              <a:rPr lang="zh-CN" altLang="en-US" dirty="0"/>
              <a:t>研讨会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5EE8-A48A-4687-8F81-9B5EF034D451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775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测试用例的层次架构（实例）</a:t>
            </a:r>
          </a:p>
        </p:txBody>
      </p:sp>
      <p:pic>
        <p:nvPicPr>
          <p:cNvPr id="17756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19200"/>
            <a:ext cx="51244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5620" name="Rectangle 6"/>
          <p:cNvSpPr>
            <a:spLocks noChangeArrowheads="1"/>
          </p:cNvSpPr>
          <p:nvPr/>
        </p:nvSpPr>
        <p:spPr bwMode="auto">
          <a:xfrm>
            <a:off x="304800" y="1600200"/>
            <a:ext cx="2971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ea typeface="SimSun" pitchFamily="2" charset="-122"/>
              </a:rPr>
              <a:t>测试用例</a:t>
            </a:r>
            <a:r>
              <a:rPr lang="zh-CN" altLang="en-US" sz="1800" b="0">
                <a:ea typeface="SimSun" pitchFamily="2" charset="-122"/>
              </a:rPr>
              <a:t> </a:t>
            </a:r>
            <a:r>
              <a:rPr lang="en-US" altLang="zh-CN" sz="1800" b="0">
                <a:ea typeface="SimSun" pitchFamily="2" charset="-122"/>
              </a:rPr>
              <a:t>=</a:t>
            </a:r>
          </a:p>
          <a:p>
            <a:pPr algn="ctr"/>
            <a:r>
              <a:rPr lang="en-US" altLang="zh-CN" sz="1800" b="0">
                <a:ea typeface="SimSun" pitchFamily="2" charset="-122"/>
              </a:rPr>
              <a:t> </a:t>
            </a:r>
            <a:r>
              <a:rPr lang="zh-CN" altLang="en-US" sz="1800" b="0">
                <a:ea typeface="SimSun" pitchFamily="2" charset="-122"/>
              </a:rPr>
              <a:t>测试流程模板 </a:t>
            </a:r>
            <a:r>
              <a:rPr lang="en-US" altLang="zh-CN" sz="1800" b="0">
                <a:ea typeface="SimSun" pitchFamily="2" charset="-122"/>
              </a:rPr>
              <a:t>+ </a:t>
            </a:r>
          </a:p>
          <a:p>
            <a:pPr algn="ctr"/>
            <a:r>
              <a:rPr lang="zh-CN" altLang="en-US" sz="1800" b="0">
                <a:ea typeface="SimSun" pitchFamily="2" charset="-122"/>
              </a:rPr>
              <a:t>测试数据</a:t>
            </a:r>
          </a:p>
        </p:txBody>
      </p:sp>
      <p:sp>
        <p:nvSpPr>
          <p:cNvPr id="1775621" name="Rectangle 7"/>
          <p:cNvSpPr>
            <a:spLocks noChangeArrowheads="1"/>
          </p:cNvSpPr>
          <p:nvPr/>
        </p:nvSpPr>
        <p:spPr bwMode="auto">
          <a:xfrm>
            <a:off x="304800" y="2971800"/>
            <a:ext cx="2971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ea typeface="SimSun" pitchFamily="2" charset="-122"/>
              </a:rPr>
              <a:t> </a:t>
            </a:r>
            <a:r>
              <a:rPr lang="zh-CN" altLang="en-US" sz="1800">
                <a:ea typeface="SimSun" pitchFamily="2" charset="-122"/>
              </a:rPr>
              <a:t>测试流程模板</a:t>
            </a:r>
            <a:r>
              <a:rPr lang="zh-CN" altLang="en-US" sz="1800" b="0">
                <a:ea typeface="SimSun" pitchFamily="2" charset="-122"/>
              </a:rPr>
              <a:t> </a:t>
            </a:r>
            <a:r>
              <a:rPr lang="en-US" altLang="zh-CN" sz="1800" b="0">
                <a:ea typeface="SimSun" pitchFamily="2" charset="-122"/>
              </a:rPr>
              <a:t>=</a:t>
            </a:r>
          </a:p>
          <a:p>
            <a:pPr algn="ctr"/>
            <a:r>
              <a:rPr lang="zh-CN" altLang="en-US" sz="1800" b="0">
                <a:ea typeface="SimSun" pitchFamily="2" charset="-122"/>
              </a:rPr>
              <a:t>测试流程构件的排列</a:t>
            </a:r>
          </a:p>
        </p:txBody>
      </p:sp>
      <p:pic>
        <p:nvPicPr>
          <p:cNvPr id="17756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5114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5623" name="Rectangle 9"/>
          <p:cNvSpPr>
            <a:spLocks noChangeArrowheads="1"/>
          </p:cNvSpPr>
          <p:nvPr/>
        </p:nvSpPr>
        <p:spPr bwMode="auto">
          <a:xfrm>
            <a:off x="304800" y="4267200"/>
            <a:ext cx="2971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ea typeface="SimSun" pitchFamily="2" charset="-122"/>
              </a:rPr>
              <a:t> </a:t>
            </a:r>
            <a:r>
              <a:rPr lang="zh-CN" altLang="en-US" sz="1800">
                <a:ea typeface="SimSun" pitchFamily="2" charset="-122"/>
              </a:rPr>
              <a:t>测试流程构件</a:t>
            </a:r>
            <a:r>
              <a:rPr lang="zh-CN" altLang="en-US" sz="1800" b="0">
                <a:ea typeface="SimSun" pitchFamily="2" charset="-122"/>
              </a:rPr>
              <a:t> </a:t>
            </a:r>
            <a:r>
              <a:rPr lang="en-US" altLang="zh-CN" sz="1800" b="0">
                <a:ea typeface="SimSun" pitchFamily="2" charset="-122"/>
              </a:rPr>
              <a:t>=</a:t>
            </a:r>
          </a:p>
          <a:p>
            <a:pPr algn="ctr"/>
            <a:r>
              <a:rPr lang="zh-CN" altLang="en-US" sz="1800" b="0">
                <a:ea typeface="SimSun" pitchFamily="2" charset="-122"/>
              </a:rPr>
              <a:t>测试流程步骤的排列</a:t>
            </a:r>
          </a:p>
        </p:txBody>
      </p:sp>
      <p:pic>
        <p:nvPicPr>
          <p:cNvPr id="17756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35147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5625" name="Rectangle 12"/>
          <p:cNvSpPr>
            <a:spLocks noChangeArrowheads="1"/>
          </p:cNvSpPr>
          <p:nvPr/>
        </p:nvSpPr>
        <p:spPr bwMode="auto">
          <a:xfrm>
            <a:off x="304800" y="5638800"/>
            <a:ext cx="2971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ea typeface="SimSun" pitchFamily="2" charset="-122"/>
              </a:rPr>
              <a:t> </a:t>
            </a:r>
            <a:r>
              <a:rPr lang="zh-CN" altLang="en-US" sz="1800">
                <a:ea typeface="SimSun" pitchFamily="2" charset="-122"/>
              </a:rPr>
              <a:t>测试流程步骤</a:t>
            </a:r>
            <a:r>
              <a:rPr lang="zh-CN" altLang="en-US" sz="1800" b="0">
                <a:ea typeface="SimSun" pitchFamily="2" charset="-122"/>
              </a:rPr>
              <a:t> </a:t>
            </a:r>
            <a:r>
              <a:rPr lang="en-US" altLang="zh-CN" sz="1800" b="0">
                <a:ea typeface="SimSun" pitchFamily="2" charset="-122"/>
              </a:rPr>
              <a:t>=</a:t>
            </a:r>
          </a:p>
          <a:p>
            <a:pPr algn="ctr"/>
            <a:r>
              <a:rPr lang="zh-CN" altLang="en-US" sz="1800" b="0">
                <a:ea typeface="SimSun" pitchFamily="2" charset="-122"/>
              </a:rPr>
              <a:t>界面交互细节</a:t>
            </a:r>
          </a:p>
        </p:txBody>
      </p:sp>
      <p:pic>
        <p:nvPicPr>
          <p:cNvPr id="177562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638800"/>
            <a:ext cx="5067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5627" name="WordArt 14"/>
          <p:cNvSpPr>
            <a:spLocks noChangeArrowheads="1" noChangeShapeType="1" noTextEdit="1"/>
          </p:cNvSpPr>
          <p:nvPr/>
        </p:nvSpPr>
        <p:spPr bwMode="auto">
          <a:xfrm>
            <a:off x="6172200" y="5715000"/>
            <a:ext cx="1828800" cy="5143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18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/>
                <a:ea typeface="宋体"/>
              </a:rPr>
              <a:t>Call Selenium Library</a:t>
            </a:r>
            <a:endParaRPr lang="zh-CN" altLang="en-US" sz="18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1200329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测应用准备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830997"/>
          </a:xfrm>
        </p:spPr>
        <p:txBody>
          <a:bodyPr/>
          <a:lstStyle/>
          <a:p>
            <a:r>
              <a:rPr lang="en-US" altLang="zh-CN" dirty="0" smtClean="0"/>
              <a:t>robotframework-selenium2library-1.0.1-demo&gt;python rundemo.py </a:t>
            </a:r>
            <a:r>
              <a:rPr lang="en-US" altLang="zh-CN" dirty="0" err="1" smtClean="0"/>
              <a:t>demoapp</a:t>
            </a:r>
            <a:r>
              <a:rPr lang="en-US" altLang="zh-CN" dirty="0" smtClean="0"/>
              <a:t> start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65532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4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页面对象模式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1508105"/>
          </a:xfrm>
        </p:spPr>
        <p:txBody>
          <a:bodyPr/>
          <a:lstStyle/>
          <a:p>
            <a:r>
              <a:rPr lang="zh-CN" altLang="en-US" dirty="0" smtClean="0"/>
              <a:t>为每一个页面或页面模块创建一个页面对象（</a:t>
            </a:r>
            <a:r>
              <a:rPr lang="en-US" altLang="zh-CN" dirty="0" smtClean="0"/>
              <a:t>Page Object)</a:t>
            </a:r>
          </a:p>
          <a:p>
            <a:pPr lvl="1"/>
            <a:r>
              <a:rPr lang="zh-CN" altLang="en-US" dirty="0"/>
              <a:t>每个页面对象应该在其构造函数里面检验页面内容是否符合（防止因为出现了错误情况，进入了错误的页面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在页面对象中，参数化测试中需要变化的内容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5904656" cy="413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提取公共流程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1200329"/>
          </a:xfrm>
        </p:spPr>
        <p:txBody>
          <a:bodyPr/>
          <a:lstStyle/>
          <a:p>
            <a:r>
              <a:rPr lang="zh-CN" altLang="en-US" dirty="0" smtClean="0"/>
              <a:t>提取公共流程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可以将测试案例之间的公用流程抽取为</a:t>
            </a:r>
            <a:r>
              <a:rPr lang="zh-CN" altLang="en-US" dirty="0"/>
              <a:t>测试类私有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/>
            <a:r>
              <a:rPr lang="zh-CN" altLang="en-US" dirty="0" smtClean="0"/>
              <a:t>也在页面对象中抽取不同流程的公用部分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5550"/>
            <a:ext cx="8507660" cy="30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461665"/>
          </a:xfrm>
        </p:spPr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6" name="矩形 5"/>
          <p:cNvSpPr/>
          <p:nvPr/>
        </p:nvSpPr>
        <p:spPr bwMode="auto">
          <a:xfrm>
            <a:off x="1511300" y="5962650"/>
            <a:ext cx="6223000" cy="3492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被测系统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52800" y="5143499"/>
            <a:ext cx="2540000" cy="5492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IEDriverServer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35100" y="4622800"/>
            <a:ext cx="26162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Selenium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Python Binding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41900" y="4635500"/>
            <a:ext cx="26162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Selenium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Binding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35100" y="4025900"/>
            <a:ext cx="2616200" cy="33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Selenium 2 Library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041900" y="4025900"/>
            <a:ext cx="2616200" cy="33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MySeleniumWrapper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3257550"/>
            <a:ext cx="3073400" cy="61595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Robot Framework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041900" y="3390900"/>
            <a:ext cx="2616200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Junit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TestNG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stCxn id="14" idx="2"/>
            <a:endCxn id="12" idx="0"/>
          </p:cNvCxnSpPr>
          <p:nvPr/>
        </p:nvCxnSpPr>
        <p:spPr bwMode="auto">
          <a:xfrm flipH="1">
            <a:off x="2743200" y="3873500"/>
            <a:ext cx="127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2" idx="2"/>
            <a:endCxn id="8" idx="0"/>
          </p:cNvCxnSpPr>
          <p:nvPr/>
        </p:nvCxnSpPr>
        <p:spPr bwMode="auto">
          <a:xfrm>
            <a:off x="2743200" y="4356100"/>
            <a:ext cx="0" cy="266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8" idx="2"/>
            <a:endCxn id="7" idx="0"/>
          </p:cNvCxnSpPr>
          <p:nvPr/>
        </p:nvCxnSpPr>
        <p:spPr bwMode="auto">
          <a:xfrm>
            <a:off x="2743200" y="4953000"/>
            <a:ext cx="1879600" cy="1904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9" idx="2"/>
            <a:endCxn id="7" idx="0"/>
          </p:cNvCxnSpPr>
          <p:nvPr/>
        </p:nvCxnSpPr>
        <p:spPr bwMode="auto">
          <a:xfrm flipH="1">
            <a:off x="4622800" y="4965700"/>
            <a:ext cx="1727200" cy="1777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13" idx="2"/>
            <a:endCxn id="9" idx="0"/>
          </p:cNvCxnSpPr>
          <p:nvPr/>
        </p:nvCxnSpPr>
        <p:spPr bwMode="auto">
          <a:xfrm>
            <a:off x="6350000" y="4356100"/>
            <a:ext cx="0" cy="279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stCxn id="15" idx="2"/>
            <a:endCxn id="13" idx="0"/>
          </p:cNvCxnSpPr>
          <p:nvPr/>
        </p:nvCxnSpPr>
        <p:spPr bwMode="auto">
          <a:xfrm>
            <a:off x="6350000" y="3721100"/>
            <a:ext cx="0" cy="3048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7" idx="2"/>
            <a:endCxn id="6" idx="0"/>
          </p:cNvCxnSpPr>
          <p:nvPr/>
        </p:nvCxnSpPr>
        <p:spPr bwMode="auto">
          <a:xfrm>
            <a:off x="4622800" y="5692774"/>
            <a:ext cx="0" cy="2698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1435100" y="2794000"/>
            <a:ext cx="2616200" cy="330200"/>
          </a:xfrm>
          <a:prstGeom prst="rect">
            <a:avLst/>
          </a:prstGeom>
          <a:solidFill>
            <a:srgbClr val="66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页面关键词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 bwMode="auto">
          <a:xfrm>
            <a:off x="1435100" y="2222500"/>
            <a:ext cx="2616200" cy="330200"/>
          </a:xfrm>
          <a:prstGeom prst="rect">
            <a:avLst/>
          </a:prstGeom>
          <a:solidFill>
            <a:srgbClr val="66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流程</a:t>
            </a:r>
            <a:r>
              <a:rPr lang="zh-CN" altLang="en-US" dirty="0" smtClean="0"/>
              <a:t>关键词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 bwMode="auto">
          <a:xfrm>
            <a:off x="1435100" y="1701800"/>
            <a:ext cx="2616200" cy="330200"/>
          </a:xfrm>
          <a:prstGeom prst="rect">
            <a:avLst/>
          </a:prstGeom>
          <a:solidFill>
            <a:srgbClr val="66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测试案例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4" idx="2"/>
            <a:endCxn id="33" idx="0"/>
          </p:cNvCxnSpPr>
          <p:nvPr/>
        </p:nvCxnSpPr>
        <p:spPr bwMode="auto">
          <a:xfrm>
            <a:off x="2743200" y="2032000"/>
            <a:ext cx="0" cy="190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>
            <a:stCxn id="33" idx="2"/>
            <a:endCxn id="32" idx="0"/>
          </p:cNvCxnSpPr>
          <p:nvPr/>
        </p:nvCxnSpPr>
        <p:spPr bwMode="auto">
          <a:xfrm>
            <a:off x="2743200" y="2552700"/>
            <a:ext cx="0" cy="241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>
            <a:stCxn id="32" idx="2"/>
            <a:endCxn id="14" idx="0"/>
          </p:cNvCxnSpPr>
          <p:nvPr/>
        </p:nvCxnSpPr>
        <p:spPr bwMode="auto">
          <a:xfrm>
            <a:off x="2743200" y="3124200"/>
            <a:ext cx="12700" cy="1333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 bwMode="auto">
          <a:xfrm>
            <a:off x="5041900" y="2794000"/>
            <a:ext cx="2616200" cy="3302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Page Object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5041900" y="2222500"/>
            <a:ext cx="2616200" cy="3302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Business Flow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5041900" y="1701800"/>
            <a:ext cx="2616200" cy="3302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/>
              <a:t>Test Case</a:t>
            </a:r>
          </a:p>
        </p:txBody>
      </p:sp>
      <p:cxnSp>
        <p:nvCxnSpPr>
          <p:cNvPr id="45" name="直接箭头连接符 44"/>
          <p:cNvCxnSpPr>
            <a:stCxn id="43" idx="2"/>
            <a:endCxn id="42" idx="0"/>
          </p:cNvCxnSpPr>
          <p:nvPr/>
        </p:nvCxnSpPr>
        <p:spPr bwMode="auto">
          <a:xfrm>
            <a:off x="6350000" y="2032000"/>
            <a:ext cx="0" cy="1905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>
            <a:stCxn id="42" idx="2"/>
            <a:endCxn id="41" idx="0"/>
          </p:cNvCxnSpPr>
          <p:nvPr/>
        </p:nvCxnSpPr>
        <p:spPr bwMode="auto">
          <a:xfrm>
            <a:off x="6350000" y="2552700"/>
            <a:ext cx="0" cy="2413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stCxn id="41" idx="2"/>
            <a:endCxn id="15" idx="0"/>
          </p:cNvCxnSpPr>
          <p:nvPr/>
        </p:nvCxnSpPr>
        <p:spPr bwMode="auto">
          <a:xfrm>
            <a:off x="6350000" y="3124200"/>
            <a:ext cx="0" cy="266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8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1643527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封装页面的三个反模式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封装页面的三个反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1569660"/>
          </a:xfrm>
        </p:spPr>
        <p:txBody>
          <a:bodyPr/>
          <a:lstStyle/>
          <a:p>
            <a:r>
              <a:rPr lang="zh-CN" altLang="en-US" dirty="0"/>
              <a:t>封装页面的三个反模式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化一切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耦合业务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包含复杂逻辑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9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2086725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封装页面的三个反模式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en-US" altLang="zh-CN" dirty="0" smtClean="0"/>
              <a:t>Selenium2Library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7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 smtClean="0"/>
              <a:t>Selenium2Library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555749"/>
            <a:ext cx="6584950" cy="4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 bwMode="auto">
          <a:xfrm>
            <a:off x="2565400" y="5295900"/>
            <a:ext cx="4470400" cy="342900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3416320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封装页面的三个反模式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en-US" altLang="zh-CN" dirty="0" smtClean="0"/>
              <a:t>Selenium2Library</a:t>
            </a:r>
          </a:p>
          <a:p>
            <a:r>
              <a:rPr lang="en-US" altLang="zh-CN" dirty="0" err="1" smtClean="0"/>
              <a:t>IEDriverServer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配置与解读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稳定性调试案例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源代码解读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Selenium2Library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9" y="1295400"/>
            <a:ext cx="8703041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Selenium2Library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052513"/>
            <a:ext cx="90392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6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2086725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封装页面的三个反模式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en-US" altLang="zh-CN" dirty="0" smtClean="0"/>
              <a:t>Selenium2Library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8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2086725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Selenium2Library</a:t>
            </a:r>
          </a:p>
          <a:p>
            <a:r>
              <a:rPr lang="en-US" altLang="zh-CN" dirty="0" err="1" smtClean="0"/>
              <a:t>IEDriverServer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配置与解读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8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6" y="938212"/>
            <a:ext cx="8498904" cy="5437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54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IEDriverServer</a:t>
            </a:r>
            <a:r>
              <a:rPr lang="zh-CN" altLang="en-US" dirty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461665"/>
          </a:xfrm>
        </p:spPr>
        <p:txBody>
          <a:bodyPr/>
          <a:lstStyle/>
          <a:p>
            <a:r>
              <a:rPr lang="en-US" altLang="zh-CN" dirty="0" smtClean="0"/>
              <a:t>RF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31938"/>
            <a:ext cx="88963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6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IEDriverServer</a:t>
            </a:r>
            <a:r>
              <a:rPr lang="zh-CN" altLang="en-US" dirty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461665"/>
          </a:xfrm>
        </p:spPr>
        <p:txBody>
          <a:bodyPr/>
          <a:lstStyle/>
          <a:p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14475"/>
            <a:ext cx="81819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1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IEDriverServer</a:t>
            </a:r>
            <a:r>
              <a:rPr lang="zh-CN" altLang="en-US" dirty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27</a:t>
            </a:fld>
            <a:endParaRPr lang="en-US" altLang="ko-KR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608120"/>
              </p:ext>
            </p:extLst>
          </p:nvPr>
        </p:nvGraphicFramePr>
        <p:xfrm>
          <a:off x="508000" y="977900"/>
          <a:ext cx="262413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文档" r:id="rId3" imgW="5282079" imgH="8193276" progId="Word.Document.12">
                  <p:embed/>
                </p:oleObj>
              </mc:Choice>
              <mc:Fallback>
                <p:oleObj name="文档" r:id="rId3" imgW="5282079" imgH="81932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977900"/>
                        <a:ext cx="2624138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4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2529923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Selenium2Library</a:t>
            </a:r>
          </a:p>
          <a:p>
            <a:r>
              <a:rPr lang="en-US" altLang="zh-CN" dirty="0" err="1" smtClean="0"/>
              <a:t>IEDriverServer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配置与解读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稳定性调试案例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7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 All Browser</a:t>
            </a:r>
            <a:r>
              <a:rPr lang="zh-CN" altLang="en-US" dirty="0"/>
              <a:t>报</a:t>
            </a:r>
            <a:r>
              <a:rPr lang="en-US" altLang="zh-CN" dirty="0" smtClean="0"/>
              <a:t>10054</a:t>
            </a:r>
            <a:r>
              <a:rPr lang="zh-CN" altLang="en-US" dirty="0" smtClean="0"/>
              <a:t>问题解决过程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相关问题并重现问题</a:t>
            </a:r>
            <a:endParaRPr lang="en-US" altLang="zh-CN" dirty="0" smtClean="0"/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Log</a:t>
            </a:r>
          </a:p>
          <a:p>
            <a:r>
              <a:rPr lang="en-US" altLang="zh-CN" dirty="0" smtClean="0"/>
              <a:t>Debug</a:t>
            </a:r>
          </a:p>
          <a:p>
            <a:r>
              <a:rPr lang="zh-CN" altLang="en-US" dirty="0" smtClean="0"/>
              <a:t>定位到代码</a:t>
            </a:r>
            <a:endParaRPr lang="en-US" altLang="zh-CN" dirty="0" smtClean="0"/>
          </a:p>
          <a:p>
            <a:r>
              <a:rPr lang="en-US" altLang="zh-CN" dirty="0"/>
              <a:t>Workaround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461665"/>
          </a:xfrm>
        </p:spPr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6" name="矩形 5"/>
          <p:cNvSpPr/>
          <p:nvPr/>
        </p:nvSpPr>
        <p:spPr bwMode="auto">
          <a:xfrm>
            <a:off x="1587500" y="4527550"/>
            <a:ext cx="6223000" cy="34925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被测系统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29000" y="3708399"/>
            <a:ext cx="2540000" cy="5492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IEDriverServer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11300" y="3187700"/>
            <a:ext cx="26162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Selenium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Python Binding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118100" y="3200400"/>
            <a:ext cx="261620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Selenium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 Binding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11300" y="2590800"/>
            <a:ext cx="2616200" cy="33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Selenium 2 Library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118100" y="2590800"/>
            <a:ext cx="2616200" cy="33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MySeleniumWrapper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1295400" y="1822450"/>
            <a:ext cx="3073400" cy="61595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Robot Framework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118100" y="1955800"/>
            <a:ext cx="2616200" cy="3302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7950" tIns="53975" rIns="107950" bIns="5397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Junit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TestNG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stCxn id="14" idx="2"/>
            <a:endCxn id="12" idx="0"/>
          </p:cNvCxnSpPr>
          <p:nvPr/>
        </p:nvCxnSpPr>
        <p:spPr bwMode="auto">
          <a:xfrm flipH="1">
            <a:off x="2819400" y="2438400"/>
            <a:ext cx="127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2" idx="2"/>
            <a:endCxn id="8" idx="0"/>
          </p:cNvCxnSpPr>
          <p:nvPr/>
        </p:nvCxnSpPr>
        <p:spPr bwMode="auto">
          <a:xfrm>
            <a:off x="2819400" y="2921000"/>
            <a:ext cx="0" cy="266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8" idx="2"/>
            <a:endCxn id="7" idx="0"/>
          </p:cNvCxnSpPr>
          <p:nvPr/>
        </p:nvCxnSpPr>
        <p:spPr bwMode="auto">
          <a:xfrm>
            <a:off x="2819400" y="3517900"/>
            <a:ext cx="1879600" cy="1904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9" idx="2"/>
            <a:endCxn id="7" idx="0"/>
          </p:cNvCxnSpPr>
          <p:nvPr/>
        </p:nvCxnSpPr>
        <p:spPr bwMode="auto">
          <a:xfrm flipH="1">
            <a:off x="4699000" y="3530600"/>
            <a:ext cx="1727200" cy="1777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13" idx="2"/>
            <a:endCxn id="9" idx="0"/>
          </p:cNvCxnSpPr>
          <p:nvPr/>
        </p:nvCxnSpPr>
        <p:spPr bwMode="auto">
          <a:xfrm>
            <a:off x="6426200" y="2921000"/>
            <a:ext cx="0" cy="279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stCxn id="15" idx="2"/>
            <a:endCxn id="13" idx="0"/>
          </p:cNvCxnSpPr>
          <p:nvPr/>
        </p:nvCxnSpPr>
        <p:spPr bwMode="auto">
          <a:xfrm>
            <a:off x="6426200" y="2286000"/>
            <a:ext cx="0" cy="3048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7" idx="2"/>
            <a:endCxn id="6" idx="0"/>
          </p:cNvCxnSpPr>
          <p:nvPr/>
        </p:nvCxnSpPr>
        <p:spPr bwMode="auto">
          <a:xfrm>
            <a:off x="4699000" y="4257674"/>
            <a:ext cx="0" cy="2698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49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在测试案例的执行过程中，偶尔（</a:t>
            </a:r>
            <a:r>
              <a:rPr lang="en-US" altLang="zh-CN" dirty="0"/>
              <a:t>5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）在测试案例成功执行后，报</a:t>
            </a:r>
            <a:r>
              <a:rPr lang="en-US" altLang="zh-CN" dirty="0" smtClean="0"/>
              <a:t>10054</a:t>
            </a:r>
            <a:r>
              <a:rPr lang="zh-CN" altLang="en-US" dirty="0" smtClean="0"/>
              <a:t>错误，</a:t>
            </a:r>
            <a:r>
              <a:rPr lang="en-US" altLang="zh-CN" dirty="0" err="1" smtClean="0"/>
              <a:t>IEDriver</a:t>
            </a:r>
            <a:r>
              <a:rPr lang="en-US" altLang="zh-CN" dirty="0"/>
              <a:t> </a:t>
            </a:r>
            <a:r>
              <a:rPr lang="en-US" altLang="zh-CN" dirty="0" smtClean="0"/>
              <a:t>crash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9868"/>
            <a:ext cx="9220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并重现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到重现这个问题的方式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在页面关闭之前弹出一个模式对话框，确认关闭行为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里面增加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里面增加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13" y="3608953"/>
            <a:ext cx="653308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13" y="2852802"/>
            <a:ext cx="7036453" cy="27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3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并重现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重现问题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0" y="2204467"/>
            <a:ext cx="34861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33" y="3137917"/>
            <a:ext cx="48482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未能有效定位问题，初步判断问题出在析构过程中</a:t>
            </a:r>
            <a:endParaRPr lang="en-US" altLang="zh-CN" dirty="0" smtClean="0"/>
          </a:p>
          <a:p>
            <a:r>
              <a:rPr lang="zh-CN" altLang="en-US" dirty="0" smtClean="0"/>
              <a:t>在测试环境安装</a:t>
            </a:r>
            <a:r>
              <a:rPr lang="en-US" altLang="zh-CN" dirty="0" smtClean="0"/>
              <a:t>VSTS 2010 Prof</a:t>
            </a:r>
            <a:r>
              <a:rPr lang="zh-CN" altLang="en-US" dirty="0" smtClean="0"/>
              <a:t>，并使用调试版</a:t>
            </a:r>
            <a:r>
              <a:rPr lang="en-US" altLang="zh-CN" dirty="0" err="1" smtClean="0"/>
              <a:t>IEDriverServer</a:t>
            </a:r>
            <a:r>
              <a:rPr lang="zh-CN" altLang="en-US" dirty="0" smtClean="0"/>
              <a:t>进行测试，并调试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02756"/>
            <a:ext cx="48482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>
            <a:off x="2078596" y="4641056"/>
            <a:ext cx="25202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定位到问题代码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4180"/>
            <a:ext cx="50196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54194"/>
            <a:ext cx="3590494" cy="106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定位根因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问题应该出在</a:t>
            </a:r>
            <a:r>
              <a:rPr lang="en-US" altLang="zh-CN" dirty="0" err="1" smtClean="0"/>
              <a:t>DocumentHost</a:t>
            </a:r>
            <a:r>
              <a:rPr lang="zh-CN" altLang="en-US" dirty="0" smtClean="0"/>
              <a:t>的成员析构过程中，应该是</a:t>
            </a:r>
            <a:r>
              <a:rPr lang="en-US" altLang="zh-CN" dirty="0" err="1" smtClean="0"/>
              <a:t>DocumentHost</a:t>
            </a:r>
            <a:r>
              <a:rPr lang="zh-CN" altLang="en-US" dirty="0" smtClean="0"/>
              <a:t>第一个</a:t>
            </a:r>
            <a:r>
              <a:rPr lang="en-US" altLang="zh-CN" dirty="0" err="1" smtClean="0"/>
              <a:t>CComPtr</a:t>
            </a:r>
            <a:r>
              <a:rPr lang="zh-CN" altLang="en-US" dirty="0" smtClean="0"/>
              <a:t>类型的成员变量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4" y="2564904"/>
            <a:ext cx="874747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64" y="3756421"/>
            <a:ext cx="34861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3484340" y="4680792"/>
            <a:ext cx="34563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定位根因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focused_frame_window</a:t>
            </a:r>
            <a:r>
              <a:rPr lang="en-US" altLang="zh-CN" dirty="0" smtClean="0"/>
              <a:t>_</a:t>
            </a:r>
            <a:r>
              <a:rPr lang="zh-CN" altLang="en-US" dirty="0" smtClean="0"/>
              <a:t>的使用过程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初始为空，后续被赋值，析构前没有被清空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449342"/>
            <a:ext cx="855200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临时解决方案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在案例结束时，先调用</a:t>
            </a:r>
            <a:r>
              <a:rPr lang="en-US" altLang="zh-CN" dirty="0" smtClean="0"/>
              <a:t>Unselect Frame</a:t>
            </a:r>
            <a:r>
              <a:rPr lang="zh-CN" altLang="en-US" dirty="0" smtClean="0"/>
              <a:t>，这会清空这个指针</a:t>
            </a:r>
            <a:r>
              <a:rPr lang="en-US" altLang="zh-CN" dirty="0" err="1"/>
              <a:t>focused_frame_window</a:t>
            </a:r>
            <a:r>
              <a:rPr lang="en-US" altLang="zh-CN" dirty="0" smtClean="0"/>
              <a:t>_</a:t>
            </a:r>
          </a:p>
          <a:p>
            <a:r>
              <a:rPr lang="zh-CN" altLang="en-US" dirty="0" smtClean="0"/>
              <a:t>测试结果：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67" y="2256284"/>
            <a:ext cx="7616064" cy="375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问题已提交给</a:t>
            </a:r>
            <a:r>
              <a:rPr lang="en-US" altLang="zh-CN" dirty="0" smtClean="0"/>
              <a:t>Selenium</a:t>
            </a:r>
            <a:r>
              <a:rPr lang="zh-CN" altLang="en-US" smtClean="0"/>
              <a:t>开发者，已经被解决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48" y="1451372"/>
            <a:ext cx="6876752" cy="456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测试白屏挂起</a:t>
            </a:r>
            <a:r>
              <a:rPr lang="zh-CN" altLang="en-US" dirty="0" smtClean="0"/>
              <a:t>问题解决</a:t>
            </a:r>
            <a:r>
              <a:rPr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问题症状</a:t>
            </a:r>
            <a:endParaRPr lang="en-US" altLang="zh-CN" dirty="0" smtClean="0"/>
          </a:p>
          <a:p>
            <a:r>
              <a:rPr lang="zh-CN" altLang="en-US" dirty="0" smtClean="0"/>
              <a:t>解决过程</a:t>
            </a:r>
            <a:endParaRPr lang="en-US" altLang="zh-CN" dirty="0" smtClean="0"/>
          </a:p>
          <a:p>
            <a:r>
              <a:rPr lang="zh-CN" altLang="en-US" dirty="0" smtClean="0"/>
              <a:t>问题根因</a:t>
            </a:r>
            <a:endParaRPr lang="en-US" altLang="zh-CN" dirty="0" smtClean="0"/>
          </a:p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6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58E12-E75C-4DA0-B188-6D65A7982E33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774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Robot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概要介绍</a:t>
            </a:r>
            <a:endParaRPr lang="zh-CN" altLang="en-US" dirty="0"/>
          </a:p>
        </p:txBody>
      </p:sp>
      <p:pic>
        <p:nvPicPr>
          <p:cNvPr id="17745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098550"/>
            <a:ext cx="81835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问题症状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Selenium2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）测试过程中偶发出现以下页面，并挂起整个测试过程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9" y="2852936"/>
            <a:ext cx="699355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2.25.0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webdriver.py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IEDriverServer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2" y="2852057"/>
            <a:ext cx="881650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5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确认问题代码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某种情况下会有死循环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2204864"/>
            <a:ext cx="844211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5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修改问题代码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TimeOut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1"/>
            <a:ext cx="6912768" cy="400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8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问题根因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先打开一个浏览器，记录其</a:t>
            </a:r>
            <a:r>
              <a:rPr lang="en-US" altLang="zh-CN" sz="2400" dirty="0" err="1" smtClean="0"/>
              <a:t>ProcessId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AttachToBrowser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ProcessID</a:t>
            </a:r>
            <a:r>
              <a:rPr lang="zh-CN" altLang="en-US" sz="2400" dirty="0" smtClean="0"/>
              <a:t>去查出窗口相关信息；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但是，偶尔出现查不出任何窗口符合这个</a:t>
            </a:r>
            <a:r>
              <a:rPr lang="en-US" altLang="zh-CN" sz="2400" dirty="0" err="1" smtClean="0"/>
              <a:t>ProcessId</a:t>
            </a:r>
            <a:r>
              <a:rPr lang="zh-CN" altLang="en-US" sz="2400" dirty="0" smtClean="0"/>
              <a:t>了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51008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8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修改虽然避免了测试关起，但是还有可能出现</a:t>
            </a:r>
            <a:r>
              <a:rPr lang="en-US" altLang="zh-CN" dirty="0" smtClean="0"/>
              <a:t>Open Browser</a:t>
            </a:r>
            <a:r>
              <a:rPr lang="zh-CN" altLang="en-US" dirty="0" smtClean="0"/>
              <a:t>失败的情况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RF</a:t>
            </a:r>
            <a:r>
              <a:rPr lang="zh-CN" altLang="en-US" dirty="0" smtClean="0"/>
              <a:t>测试时，需要增加对</a:t>
            </a:r>
            <a:r>
              <a:rPr lang="en-US" altLang="zh-CN" dirty="0" smtClean="0"/>
              <a:t>Open Browser</a:t>
            </a:r>
            <a:r>
              <a:rPr lang="zh-CN" altLang="en-US" dirty="0" smtClean="0"/>
              <a:t>错误时的错误处理机制，保证测试成功率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78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2973122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Selenium2Library</a:t>
            </a:r>
          </a:p>
          <a:p>
            <a:r>
              <a:rPr lang="en-US" altLang="zh-CN" dirty="0" err="1" smtClean="0"/>
              <a:t>IEDriverServer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配置与解读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稳定性调试案例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源代码解读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7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IEDriverServer</a:t>
            </a:r>
            <a:r>
              <a:rPr lang="zh-CN" altLang="en-US" dirty="0"/>
              <a:t>源代码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02FA2-D360-404A-B0EB-5A7E4B041130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92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测试</a:t>
            </a:r>
            <a:r>
              <a:rPr lang="zh-CN" altLang="en-US" dirty="0"/>
              <a:t>框架的职责</a:t>
            </a:r>
            <a:endParaRPr lang="en-US" altLang="zh-CN" dirty="0"/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38213"/>
            <a:ext cx="8428038" cy="2136775"/>
          </a:xfrm>
        </p:spPr>
        <p:txBody>
          <a:bodyPr/>
          <a:lstStyle/>
          <a:p>
            <a:r>
              <a:rPr lang="zh-CN" altLang="en-US"/>
              <a:t>定义一种统一的方式来书写和组织测试用例（测试步骤，测试数据与期待返回值）；</a:t>
            </a:r>
          </a:p>
          <a:p>
            <a:r>
              <a:rPr lang="zh-CN" altLang="en-US"/>
              <a:t>集成不同的测试驱动技术；</a:t>
            </a:r>
            <a:endParaRPr lang="en-US" altLang="zh-CN"/>
          </a:p>
          <a:p>
            <a:r>
              <a:rPr lang="zh-CN" altLang="en-US"/>
              <a:t>控制测试用例的执行过程；</a:t>
            </a:r>
          </a:p>
          <a:p>
            <a:r>
              <a:rPr lang="zh-CN" altLang="en-US"/>
              <a:t>生成测试报告和测试日志；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1348061"/>
          </a:xfrm>
        </p:spPr>
        <p:txBody>
          <a:bodyPr/>
          <a:lstStyle/>
          <a:p>
            <a:r>
              <a:rPr lang="zh-CN" altLang="en-US" dirty="0" smtClean="0"/>
              <a:t>强力</a:t>
            </a:r>
            <a:r>
              <a:rPr lang="en-US" altLang="zh-CN" dirty="0" smtClean="0"/>
              <a:t>ATDD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SbE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r>
              <a:rPr lang="en-US" altLang="zh-CN" dirty="0" smtClean="0"/>
              <a:t>=</a:t>
            </a:r>
            <a:r>
              <a:rPr lang="zh-CN" altLang="en-US" dirty="0" smtClean="0"/>
              <a:t>脚本，可读性好</a:t>
            </a:r>
            <a:endParaRPr lang="en-US" altLang="zh-CN" dirty="0" smtClean="0"/>
          </a:p>
          <a:p>
            <a:r>
              <a:rPr lang="zh-CN" altLang="en-US" dirty="0" smtClean="0"/>
              <a:t>可以做到手工案例和自动化案例统一管理逐步过渡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19" y="2662238"/>
            <a:ext cx="41243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8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4477F-3333-48FE-9387-65C0C0476367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195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RF</a:t>
            </a:r>
            <a:r>
              <a:rPr lang="zh-CN" altLang="en-US" dirty="0" smtClean="0"/>
              <a:t>的优势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测试日志</a:t>
            </a:r>
            <a:endParaRPr lang="zh-CN" altLang="en-US" dirty="0"/>
          </a:p>
        </p:txBody>
      </p:sp>
      <p:sp>
        <p:nvSpPr>
          <p:cNvPr id="195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38213"/>
            <a:ext cx="8428038" cy="895350"/>
          </a:xfrm>
        </p:spPr>
        <p:txBody>
          <a:bodyPr/>
          <a:lstStyle/>
          <a:p>
            <a:r>
              <a:rPr lang="zh-CN" altLang="en-US"/>
              <a:t>测试日志按树形组织</a:t>
            </a:r>
          </a:p>
          <a:p>
            <a:r>
              <a:rPr lang="zh-CN" altLang="en-US"/>
              <a:t>可自动提供错误步骤的屏幕截图</a:t>
            </a:r>
          </a:p>
        </p:txBody>
      </p:sp>
      <p:pic>
        <p:nvPicPr>
          <p:cNvPr id="195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141538"/>
            <a:ext cx="5124450" cy="394652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2159000"/>
            <a:ext cx="5468937" cy="418782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2973122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案例分层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Selenium2Library</a:t>
            </a:r>
          </a:p>
          <a:p>
            <a:r>
              <a:rPr lang="en-US" altLang="zh-CN" dirty="0" err="1" smtClean="0"/>
              <a:t>IEDriverServer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配置与解读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稳定性调试案例</a:t>
            </a:r>
            <a:endParaRPr lang="en-US" altLang="zh-CN" dirty="0" smtClean="0"/>
          </a:p>
          <a:p>
            <a:r>
              <a:rPr lang="en-US" altLang="zh-CN" dirty="0" err="1" smtClean="0"/>
              <a:t>IEDriverServer</a:t>
            </a:r>
            <a:r>
              <a:rPr lang="zh-CN" altLang="en-US" dirty="0" smtClean="0"/>
              <a:t>源代码解读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5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38213"/>
            <a:ext cx="8428038" cy="830997"/>
          </a:xfrm>
        </p:spPr>
        <p:txBody>
          <a:bodyPr/>
          <a:lstStyle/>
          <a:p>
            <a:r>
              <a:rPr lang="zh-CN" altLang="en-US" dirty="0" smtClean="0"/>
              <a:t>测试案例分层实现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RF</a:t>
            </a:r>
            <a:r>
              <a:rPr lang="zh-CN" altLang="en-US" dirty="0" smtClean="0"/>
              <a:t>案例分层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9C53-ECE1-4002-A6FF-D7FBA689E2A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JI_company">
  <a:themeElements>
    <a:clrScheme name="1_IJI_company 15">
      <a:dk1>
        <a:srgbClr val="000000"/>
      </a:dk1>
      <a:lt1>
        <a:srgbClr val="FFFFFF"/>
      </a:lt1>
      <a:dk2>
        <a:srgbClr val="336699"/>
      </a:dk2>
      <a:lt2>
        <a:srgbClr val="777777"/>
      </a:lt2>
      <a:accent1>
        <a:srgbClr val="00A5E8"/>
      </a:accent1>
      <a:accent2>
        <a:srgbClr val="468A4B"/>
      </a:accent2>
      <a:accent3>
        <a:srgbClr val="FFFFFF"/>
      </a:accent3>
      <a:accent4>
        <a:srgbClr val="000000"/>
      </a:accent4>
      <a:accent5>
        <a:srgbClr val="AACFF2"/>
      </a:accent5>
      <a:accent6>
        <a:srgbClr val="3F7D43"/>
      </a:accent6>
      <a:hlink>
        <a:srgbClr val="000099"/>
      </a:hlink>
      <a:folHlink>
        <a:srgbClr val="FF9933"/>
      </a:folHlink>
    </a:clrScheme>
    <a:fontScheme name="1_IJI_company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07950" tIns="53975" rIns="107950" bIns="53975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07950" tIns="53975" rIns="107950" bIns="53975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IJI_compa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JI_company 13">
        <a:dk1>
          <a:srgbClr val="000000"/>
        </a:dk1>
        <a:lt1>
          <a:srgbClr val="FFFFFF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14">
        <a:dk1>
          <a:srgbClr val="000000"/>
        </a:dk1>
        <a:lt1>
          <a:srgbClr val="FFFFFF"/>
        </a:lt1>
        <a:dk2>
          <a:srgbClr val="E3EBF1"/>
        </a:dk2>
        <a:lt2>
          <a:srgbClr val="336699"/>
        </a:lt2>
        <a:accent1>
          <a:srgbClr val="00A5E8"/>
        </a:accent1>
        <a:accent2>
          <a:srgbClr val="468A4B"/>
        </a:accent2>
        <a:accent3>
          <a:srgbClr val="FFFFFF"/>
        </a:accent3>
        <a:accent4>
          <a:srgbClr val="000000"/>
        </a:accent4>
        <a:accent5>
          <a:srgbClr val="AACFF2"/>
        </a:accent5>
        <a:accent6>
          <a:srgbClr val="3F7D43"/>
        </a:accent6>
        <a:hlink>
          <a:srgbClr val="000099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JI_company 15">
        <a:dk1>
          <a:srgbClr val="000000"/>
        </a:dk1>
        <a:lt1>
          <a:srgbClr val="FFFFFF"/>
        </a:lt1>
        <a:dk2>
          <a:srgbClr val="336699"/>
        </a:dk2>
        <a:lt2>
          <a:srgbClr val="777777"/>
        </a:lt2>
        <a:accent1>
          <a:srgbClr val="00A5E8"/>
        </a:accent1>
        <a:accent2>
          <a:srgbClr val="468A4B"/>
        </a:accent2>
        <a:accent3>
          <a:srgbClr val="FFFFFF"/>
        </a:accent3>
        <a:accent4>
          <a:srgbClr val="000000"/>
        </a:accent4>
        <a:accent5>
          <a:srgbClr val="AACFF2"/>
        </a:accent5>
        <a:accent6>
          <a:srgbClr val="3F7D43"/>
        </a:accent6>
        <a:hlink>
          <a:srgbClr val="000099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336699"/>
      </a:dk2>
      <a:lt2>
        <a:srgbClr val="777777"/>
      </a:lt2>
      <a:accent1>
        <a:srgbClr val="00A5E8"/>
      </a:accent1>
      <a:accent2>
        <a:srgbClr val="468A4B"/>
      </a:accent2>
      <a:accent3>
        <a:srgbClr val="FFFFFF"/>
      </a:accent3>
      <a:accent4>
        <a:srgbClr val="000000"/>
      </a:accent4>
      <a:accent5>
        <a:srgbClr val="AACFF2"/>
      </a:accent5>
      <a:accent6>
        <a:srgbClr val="3F7D43"/>
      </a:accent6>
      <a:hlink>
        <a:srgbClr val="000099"/>
      </a:hlink>
      <a:folHlink>
        <a:srgbClr val="FF99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IJI_company</Template>
  <TotalTime>11309</TotalTime>
  <Pages>13</Pages>
  <Words>966</Words>
  <Application>Microsoft Office PowerPoint</Application>
  <PresentationFormat>全屏显示(4:3)</PresentationFormat>
  <Paragraphs>223</Paragraphs>
  <Slides>47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1_IJI_company</vt:lpstr>
      <vt:lpstr>Microsoft Word 文档</vt:lpstr>
      <vt:lpstr>Robot Framework+ Selenium 研讨会</vt:lpstr>
      <vt:lpstr>内容提要</vt:lpstr>
      <vt:lpstr>基本概念</vt:lpstr>
      <vt:lpstr>Robot Framework概要介绍</vt:lpstr>
      <vt:lpstr>RF测试框架的职责</vt:lpstr>
      <vt:lpstr>RF的优势</vt:lpstr>
      <vt:lpstr>RF的优势-测试日志</vt:lpstr>
      <vt:lpstr>内容提要</vt:lpstr>
      <vt:lpstr>内容提要</vt:lpstr>
      <vt:lpstr>测试用例的层次架构（实例）</vt:lpstr>
      <vt:lpstr>内容提要</vt:lpstr>
      <vt:lpstr>被测应用准备</vt:lpstr>
      <vt:lpstr>页面对象模式</vt:lpstr>
      <vt:lpstr>提取公共流程</vt:lpstr>
      <vt:lpstr>基本概念</vt:lpstr>
      <vt:lpstr>内容提要</vt:lpstr>
      <vt:lpstr>封装页面的三个反模式</vt:lpstr>
      <vt:lpstr>内容提要</vt:lpstr>
      <vt:lpstr>扩展Selenium2Library</vt:lpstr>
      <vt:lpstr>扩展Selenium2Library</vt:lpstr>
      <vt:lpstr>扩展Selenium2Library</vt:lpstr>
      <vt:lpstr>内容提要</vt:lpstr>
      <vt:lpstr>内容提要</vt:lpstr>
      <vt:lpstr>IEDriverServer架构</vt:lpstr>
      <vt:lpstr>IEDriverServer Log配置</vt:lpstr>
      <vt:lpstr>IEDriverServer Log配置</vt:lpstr>
      <vt:lpstr>IEDriverServer Log解读</vt:lpstr>
      <vt:lpstr>内容提要</vt:lpstr>
      <vt:lpstr>Close All Browser报10054问题解决过程</vt:lpstr>
      <vt:lpstr>问题现象</vt:lpstr>
      <vt:lpstr>Google并重现</vt:lpstr>
      <vt:lpstr>Google并重现</vt:lpstr>
      <vt:lpstr>定位问题</vt:lpstr>
      <vt:lpstr>定位问题</vt:lpstr>
      <vt:lpstr>定位问题</vt:lpstr>
      <vt:lpstr>定位问题</vt:lpstr>
      <vt:lpstr>临时解决方案</vt:lpstr>
      <vt:lpstr>完整解决方案</vt:lpstr>
      <vt:lpstr>Selenium测试白屏挂起问题解决过程</vt:lpstr>
      <vt:lpstr>问题症状</vt:lpstr>
      <vt:lpstr>解决过程</vt:lpstr>
      <vt:lpstr>确认问题代码</vt:lpstr>
      <vt:lpstr>修改问题代码</vt:lpstr>
      <vt:lpstr>问题根因</vt:lpstr>
      <vt:lpstr>后续处理</vt:lpstr>
      <vt:lpstr>内容提要</vt:lpstr>
      <vt:lpstr>IEDriverServer源代码解读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DevWin7</dc:creator>
  <cp:lastModifiedBy>Thinkpad</cp:lastModifiedBy>
  <cp:revision>438</cp:revision>
  <cp:lastPrinted>2000-05-09T22:55:10Z</cp:lastPrinted>
  <dcterms:created xsi:type="dcterms:W3CDTF">2007-12-21T07:52:44Z</dcterms:created>
  <dcterms:modified xsi:type="dcterms:W3CDTF">2013-08-25T08:26:23Z</dcterms:modified>
</cp:coreProperties>
</file>