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495" r:id="rId2"/>
    <p:sldId id="414" r:id="rId3"/>
    <p:sldId id="418" r:id="rId4"/>
    <p:sldId id="395" r:id="rId5"/>
    <p:sldId id="484" r:id="rId6"/>
    <p:sldId id="494" r:id="rId7"/>
    <p:sldId id="485" r:id="rId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  <p15:guide id="3" pos="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3333FF"/>
    <a:srgbClr val="FFFFCC"/>
    <a:srgbClr val="FF9933"/>
    <a:srgbClr val="FFCC00"/>
    <a:srgbClr val="FFFF00"/>
    <a:srgbClr val="00FFCC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6" autoAdjust="0"/>
    <p:restoredTop sz="92466" autoAdjust="0"/>
  </p:normalViewPr>
  <p:slideViewPr>
    <p:cSldViewPr snapToGrid="0" showGuides="1">
      <p:cViewPr varScale="1">
        <p:scale>
          <a:sx n="86" d="100"/>
          <a:sy n="86" d="100"/>
        </p:scale>
        <p:origin x="816" y="72"/>
      </p:cViewPr>
      <p:guideLst>
        <p:guide orient="horz" pos="4319"/>
        <p:guide/>
        <p:guide pos="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18" Type="http://schemas.openxmlformats.org/officeDocument/2006/relationships/image" Target="../media/image43.wmf"/><Relationship Id="rId26" Type="http://schemas.openxmlformats.org/officeDocument/2006/relationships/image" Target="../media/image51.wmf"/><Relationship Id="rId3" Type="http://schemas.openxmlformats.org/officeDocument/2006/relationships/image" Target="../media/image28.wmf"/><Relationship Id="rId21" Type="http://schemas.openxmlformats.org/officeDocument/2006/relationships/image" Target="../media/image46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17" Type="http://schemas.openxmlformats.org/officeDocument/2006/relationships/image" Target="../media/image42.wmf"/><Relationship Id="rId25" Type="http://schemas.openxmlformats.org/officeDocument/2006/relationships/image" Target="../media/image50.wmf"/><Relationship Id="rId2" Type="http://schemas.openxmlformats.org/officeDocument/2006/relationships/image" Target="../media/image27.wmf"/><Relationship Id="rId16" Type="http://schemas.openxmlformats.org/officeDocument/2006/relationships/image" Target="../media/image41.wmf"/><Relationship Id="rId20" Type="http://schemas.openxmlformats.org/officeDocument/2006/relationships/image" Target="../media/image45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24" Type="http://schemas.openxmlformats.org/officeDocument/2006/relationships/image" Target="../media/image49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23" Type="http://schemas.openxmlformats.org/officeDocument/2006/relationships/image" Target="../media/image48.wmf"/><Relationship Id="rId10" Type="http://schemas.openxmlformats.org/officeDocument/2006/relationships/image" Target="../media/image35.wmf"/><Relationship Id="rId19" Type="http://schemas.openxmlformats.org/officeDocument/2006/relationships/image" Target="../media/image44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Relationship Id="rId22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6" Type="http://schemas.openxmlformats.org/officeDocument/2006/relationships/image" Target="../media/image67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fld id="{EF2FAFFC-0F5F-42E2-92CF-EDEC220F7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9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343767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327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41549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853940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3187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01152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160166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2217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068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194290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82789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§1 </a:t>
            </a:r>
            <a:r>
              <a:rPr lang="zh-CN" altLang="en-US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引言：联合累积分布函数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pPr algn="l"/>
              <a:t>‹#›</a:t>
            </a:fld>
            <a:endParaRPr lang="en-US" altLang="zh-CN" sz="1000" dirty="0">
              <a:solidFill>
                <a:schemeClr val="folHlink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2.emf"/><Relationship Id="rId10" Type="http://schemas.openxmlformats.org/officeDocument/2006/relationships/image" Target="../media/image4.wmf"/><Relationship Id="rId19" Type="http://schemas.openxmlformats.org/officeDocument/2006/relationships/image" Target="../media/image10.gi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1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9" Type="http://schemas.openxmlformats.org/officeDocument/2006/relationships/oleObject" Target="../embeddings/oleObject41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41.wmf"/><Relationship Id="rId42" Type="http://schemas.openxmlformats.org/officeDocument/2006/relationships/image" Target="../media/image45.wmf"/><Relationship Id="rId47" Type="http://schemas.openxmlformats.org/officeDocument/2006/relationships/oleObject" Target="../embeddings/oleObject45.bin"/><Relationship Id="rId50" Type="http://schemas.openxmlformats.org/officeDocument/2006/relationships/image" Target="../media/image49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43.wmf"/><Relationship Id="rId46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36.bin"/><Relationship Id="rId41" Type="http://schemas.openxmlformats.org/officeDocument/2006/relationships/oleObject" Target="../embeddings/oleObject42.bin"/><Relationship Id="rId54" Type="http://schemas.openxmlformats.org/officeDocument/2006/relationships/image" Target="../media/image5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4.wmf"/><Relationship Id="rId45" Type="http://schemas.openxmlformats.org/officeDocument/2006/relationships/oleObject" Target="../embeddings/oleObject44.bin"/><Relationship Id="rId53" Type="http://schemas.openxmlformats.org/officeDocument/2006/relationships/oleObject" Target="../embeddings/oleObject48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8.wmf"/><Relationship Id="rId36" Type="http://schemas.openxmlformats.org/officeDocument/2006/relationships/image" Target="../media/image42.wmf"/><Relationship Id="rId49" Type="http://schemas.openxmlformats.org/officeDocument/2006/relationships/oleObject" Target="../embeddings/oleObject46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4" Type="http://schemas.openxmlformats.org/officeDocument/2006/relationships/image" Target="../media/image46.wmf"/><Relationship Id="rId52" Type="http://schemas.openxmlformats.org/officeDocument/2006/relationships/image" Target="../media/image50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9.wmf"/><Relationship Id="rId35" Type="http://schemas.openxmlformats.org/officeDocument/2006/relationships/oleObject" Target="../embeddings/oleObject39.bin"/><Relationship Id="rId43" Type="http://schemas.openxmlformats.org/officeDocument/2006/relationships/oleObject" Target="../embeddings/oleObject43.bin"/><Relationship Id="rId48" Type="http://schemas.openxmlformats.org/officeDocument/2006/relationships/image" Target="../media/image48.wmf"/><Relationship Id="rId8" Type="http://schemas.openxmlformats.org/officeDocument/2006/relationships/image" Target="../media/image28.wmf"/><Relationship Id="rId51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67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2.wmf"/><Relationship Id="rId32" Type="http://schemas.openxmlformats.org/officeDocument/2006/relationships/image" Target="../media/image66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4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6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/>
                <a:ea typeface="华文细黑"/>
              </a:rPr>
              <a:t>第三章  联合分布</a:t>
            </a:r>
          </a:p>
        </p:txBody>
      </p:sp>
      <p:sp>
        <p:nvSpPr>
          <p:cNvPr id="3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/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引言：联合累积分布函数</a:t>
            </a:r>
          </a:p>
        </p:txBody>
      </p:sp>
      <p:sp>
        <p:nvSpPr>
          <p:cNvPr id="4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离散随机变量</a:t>
            </a:r>
          </a:p>
        </p:txBody>
      </p:sp>
      <p:sp>
        <p:nvSpPr>
          <p:cNvPr id="5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独立随机变量</a:t>
            </a:r>
          </a:p>
        </p:txBody>
      </p:sp>
      <p:sp>
        <p:nvSpPr>
          <p:cNvPr id="6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联合分布随机变量函数</a:t>
            </a:r>
          </a:p>
        </p:txBody>
      </p:sp>
      <p:sp>
        <p:nvSpPr>
          <p:cNvPr id="7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连续随机变量</a:t>
            </a:r>
          </a:p>
        </p:txBody>
      </p:sp>
      <p:sp>
        <p:nvSpPr>
          <p:cNvPr id="8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条件分布</a:t>
            </a: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/>
                <a:ea typeface="隶书"/>
              </a:rPr>
              <a:t>极值和顺序统计量</a:t>
            </a:r>
          </a:p>
        </p:txBody>
      </p:sp>
    </p:spTree>
    <p:extLst>
      <p:ext uri="{BB962C8B-B14F-4D97-AF65-F5344CB8AC3E}">
        <p14:creationId xmlns:p14="http://schemas.microsoft.com/office/powerpoint/2010/main" val="254121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9" name="Rectangle 119"/>
          <p:cNvSpPr>
            <a:spLocks noChangeArrowheads="1"/>
          </p:cNvSpPr>
          <p:nvPr/>
        </p:nvSpPr>
        <p:spPr bwMode="auto">
          <a:xfrm>
            <a:off x="2497138" y="2752725"/>
            <a:ext cx="605155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能不能将上述</a:t>
            </a:r>
            <a:r>
              <a:rPr lang="en-US" altLang="zh-CN" dirty="0" err="1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r.v</a:t>
            </a:r>
            <a:r>
              <a:rPr lang="zh-CN" altLang="en-US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单独分别进行研究</a:t>
            </a:r>
          </a:p>
        </p:txBody>
      </p:sp>
      <p:sp>
        <p:nvSpPr>
          <p:cNvPr id="348281" name="WordArt 121"/>
          <p:cNvSpPr>
            <a:spLocks noChangeArrowheads="1" noChangeShapeType="1" noTextEdit="1"/>
          </p:cNvSpPr>
          <p:nvPr/>
        </p:nvSpPr>
        <p:spPr bwMode="auto">
          <a:xfrm>
            <a:off x="2501900" y="584200"/>
            <a:ext cx="4348163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多维随机变量的实际背景</a:t>
            </a:r>
          </a:p>
        </p:txBody>
      </p:sp>
      <p:sp>
        <p:nvSpPr>
          <p:cNvPr id="348283" name="WordArt 123"/>
          <p:cNvSpPr>
            <a:spLocks noChangeArrowheads="1" noChangeShapeType="1" noTextEdit="1"/>
          </p:cNvSpPr>
          <p:nvPr/>
        </p:nvSpPr>
        <p:spPr bwMode="auto">
          <a:xfrm>
            <a:off x="915988" y="1038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例</a:t>
            </a:r>
          </a:p>
        </p:txBody>
      </p:sp>
      <p:grpSp>
        <p:nvGrpSpPr>
          <p:cNvPr id="348287" name="Group 127"/>
          <p:cNvGrpSpPr>
            <a:grpSpLocks/>
          </p:cNvGrpSpPr>
          <p:nvPr/>
        </p:nvGrpSpPr>
        <p:grpSpPr bwMode="auto">
          <a:xfrm>
            <a:off x="1498600" y="941388"/>
            <a:ext cx="4160838" cy="519112"/>
            <a:chOff x="1192" y="921"/>
            <a:chExt cx="2621" cy="327"/>
          </a:xfrm>
        </p:grpSpPr>
        <p:sp>
          <p:nvSpPr>
            <p:cNvPr id="348284" name="Rectangle 124"/>
            <p:cNvSpPr>
              <a:spLocks noChangeArrowheads="1"/>
            </p:cNvSpPr>
            <p:nvPr/>
          </p:nvSpPr>
          <p:spPr bwMode="auto">
            <a:xfrm>
              <a:off x="1192" y="921"/>
              <a:ext cx="2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人的身高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与体重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itchFamily="49" charset="-122"/>
              </a:endParaRPr>
            </a:p>
          </p:txBody>
        </p:sp>
        <p:graphicFrame>
          <p:nvGraphicFramePr>
            <p:cNvPr id="348285" name="Object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198263"/>
                </p:ext>
              </p:extLst>
            </p:nvPr>
          </p:nvGraphicFramePr>
          <p:xfrm>
            <a:off x="2199" y="982"/>
            <a:ext cx="3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4" name="Equation" r:id="rId3" imgW="164880" imgH="139680" progId="Equation.DSMT4">
                    <p:embed/>
                  </p:oleObj>
                </mc:Choice>
                <mc:Fallback>
                  <p:oleObj name="Equation" r:id="rId3" imgW="164880" imgH="13968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982"/>
                          <a:ext cx="3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6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006822"/>
                </p:ext>
              </p:extLst>
            </p:nvPr>
          </p:nvGraphicFramePr>
          <p:xfrm>
            <a:off x="3176" y="982"/>
            <a:ext cx="3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5" name="Equation" r:id="rId5" imgW="164880" imgH="152280" progId="Equation.DSMT4">
                    <p:embed/>
                  </p:oleObj>
                </mc:Choice>
                <mc:Fallback>
                  <p:oleObj name="Equation" r:id="rId5" imgW="164880" imgH="152280" progId="Equation.DSMT4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982"/>
                          <a:ext cx="3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88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60834"/>
              </p:ext>
            </p:extLst>
          </p:nvPr>
        </p:nvGraphicFramePr>
        <p:xfrm>
          <a:off x="1600200" y="2384425"/>
          <a:ext cx="8239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6" name="Equation" r:id="rId7" imgW="279360" imgH="101520" progId="Equation.DSMT4">
                  <p:embed/>
                </p:oleObj>
              </mc:Choice>
              <mc:Fallback>
                <p:oleObj name="Equation" r:id="rId7" imgW="279360" imgH="10152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84425"/>
                        <a:ext cx="8239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93" name="Group 133"/>
          <p:cNvGrpSpPr>
            <a:grpSpLocks/>
          </p:cNvGrpSpPr>
          <p:nvPr/>
        </p:nvGrpSpPr>
        <p:grpSpPr bwMode="auto">
          <a:xfrm>
            <a:off x="1468438" y="1389063"/>
            <a:ext cx="6146800" cy="519112"/>
            <a:chOff x="296" y="1529"/>
            <a:chExt cx="3872" cy="327"/>
          </a:xfrm>
        </p:grpSpPr>
        <p:sp>
          <p:nvSpPr>
            <p:cNvPr id="348274" name="Rectangle 114"/>
            <p:cNvSpPr>
              <a:spLocks noChangeArrowheads="1"/>
            </p:cNvSpPr>
            <p:nvPr/>
          </p:nvSpPr>
          <p:spPr bwMode="auto">
            <a:xfrm>
              <a:off x="296" y="1529"/>
              <a:ext cx="3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某地区的气温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、气压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与湿度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itchFamily="49" charset="-122"/>
              </a:endParaRPr>
            </a:p>
          </p:txBody>
        </p:sp>
        <p:graphicFrame>
          <p:nvGraphicFramePr>
            <p:cNvPr id="348290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995076"/>
                </p:ext>
              </p:extLst>
            </p:nvPr>
          </p:nvGraphicFramePr>
          <p:xfrm>
            <a:off x="1731" y="1594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7" name="Equation" r:id="rId9" imgW="164880" imgH="139680" progId="Equation.DSMT4">
                    <p:embed/>
                  </p:oleObj>
                </mc:Choice>
                <mc:Fallback>
                  <p:oleObj name="Equation" r:id="rId9" imgW="164880" imgH="13968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1594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1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8781100"/>
                </p:ext>
              </p:extLst>
            </p:nvPr>
          </p:nvGraphicFramePr>
          <p:xfrm>
            <a:off x="2679" y="1586"/>
            <a:ext cx="2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8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1586"/>
                          <a:ext cx="23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2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571381"/>
                </p:ext>
              </p:extLst>
            </p:nvPr>
          </p:nvGraphicFramePr>
          <p:xfrm>
            <a:off x="3561" y="1598"/>
            <a:ext cx="2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9" name="Equation" r:id="rId13" imgW="152280" imgH="139680" progId="Equation.DSMT4">
                    <p:embed/>
                  </p:oleObj>
                </mc:Choice>
                <mc:Fallback>
                  <p:oleObj name="Equation" r:id="rId13" imgW="152280" imgH="13968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598"/>
                          <a:ext cx="2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96" name="Group 136"/>
          <p:cNvGrpSpPr>
            <a:grpSpLocks/>
          </p:cNvGrpSpPr>
          <p:nvPr/>
        </p:nvGrpSpPr>
        <p:grpSpPr bwMode="auto">
          <a:xfrm>
            <a:off x="1476375" y="1852617"/>
            <a:ext cx="6135688" cy="523875"/>
            <a:chOff x="503" y="2348"/>
            <a:chExt cx="3865" cy="330"/>
          </a:xfrm>
        </p:grpSpPr>
        <p:sp>
          <p:nvSpPr>
            <p:cNvPr id="348289" name="Rectangle 129"/>
            <p:cNvSpPr>
              <a:spLocks noChangeArrowheads="1"/>
            </p:cNvSpPr>
            <p:nvPr/>
          </p:nvSpPr>
          <p:spPr bwMode="auto">
            <a:xfrm>
              <a:off x="503" y="2348"/>
              <a:ext cx="38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射击中落点横向偏差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与纵向偏差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</a:p>
          </p:txBody>
        </p:sp>
        <p:graphicFrame>
          <p:nvGraphicFramePr>
            <p:cNvPr id="348294" name="Object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441368"/>
                </p:ext>
              </p:extLst>
            </p:nvPr>
          </p:nvGraphicFramePr>
          <p:xfrm>
            <a:off x="2599" y="2412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0" name="Equation" r:id="rId15" imgW="164880" imgH="139680" progId="Equation.DSMT4">
                    <p:embed/>
                  </p:oleObj>
                </mc:Choice>
                <mc:Fallback>
                  <p:oleObj name="Equation" r:id="rId15" imgW="164880" imgH="139680" progId="Equation.DSMT4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2412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5" name="Object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6537394"/>
                </p:ext>
              </p:extLst>
            </p:nvPr>
          </p:nvGraphicFramePr>
          <p:xfrm>
            <a:off x="3990" y="2416"/>
            <a:ext cx="23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1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416"/>
                          <a:ext cx="23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04" name="Group 144"/>
          <p:cNvGrpSpPr>
            <a:grpSpLocks/>
          </p:cNvGrpSpPr>
          <p:nvPr/>
        </p:nvGrpSpPr>
        <p:grpSpPr bwMode="auto">
          <a:xfrm>
            <a:off x="925513" y="2640013"/>
            <a:ext cx="1446212" cy="608012"/>
            <a:chOff x="258" y="2088"/>
            <a:chExt cx="911" cy="383"/>
          </a:xfrm>
        </p:grpSpPr>
        <p:sp>
          <p:nvSpPr>
            <p:cNvPr id="348298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721" y="2271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问题</a:t>
              </a:r>
            </a:p>
          </p:txBody>
        </p:sp>
        <p:grpSp>
          <p:nvGrpSpPr>
            <p:cNvPr id="348299" name="Group 139"/>
            <p:cNvGrpSpPr>
              <a:grpSpLocks/>
            </p:cNvGrpSpPr>
            <p:nvPr/>
          </p:nvGrpSpPr>
          <p:grpSpPr bwMode="auto">
            <a:xfrm>
              <a:off x="258" y="2088"/>
              <a:ext cx="381" cy="383"/>
              <a:chOff x="531" y="3249"/>
              <a:chExt cx="381" cy="383"/>
            </a:xfrm>
          </p:grpSpPr>
          <p:sp>
            <p:nvSpPr>
              <p:cNvPr id="348300" name="Rectangle 140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48301" name="Picture 141" descr="COSMIC08H"/>
              <p:cNvPicPr>
                <a:picLocks noChangeAspect="1" noChangeArrowheads="1" noCrop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48302" name="WordArt 142"/>
          <p:cNvSpPr>
            <a:spLocks noChangeArrowheads="1" noChangeShapeType="1" noTextEdit="1"/>
          </p:cNvSpPr>
          <p:nvPr/>
        </p:nvSpPr>
        <p:spPr bwMode="auto">
          <a:xfrm>
            <a:off x="8064500" y="2943225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sp>
        <p:nvSpPr>
          <p:cNvPr id="348303" name="WordArt 143"/>
          <p:cNvSpPr>
            <a:spLocks noChangeArrowheads="1" noChangeShapeType="1" noTextEdit="1"/>
          </p:cNvSpPr>
          <p:nvPr/>
        </p:nvSpPr>
        <p:spPr bwMode="auto">
          <a:xfrm>
            <a:off x="890588" y="3351213"/>
            <a:ext cx="785812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rgbClr val="000099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/>
                <a:ea typeface="黑体"/>
              </a:rPr>
              <a:t>分析</a:t>
            </a:r>
          </a:p>
        </p:txBody>
      </p:sp>
      <p:graphicFrame>
        <p:nvGraphicFramePr>
          <p:cNvPr id="348305" name="Object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012334"/>
              </p:ext>
            </p:extLst>
          </p:nvPr>
        </p:nvGraphicFramePr>
        <p:xfrm>
          <a:off x="2449513" y="3675063"/>
          <a:ext cx="4494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2" name="Equation" r:id="rId20" imgW="1625400" imgH="177480" progId="Equation.DSMT4">
                  <p:embed/>
                </p:oleObj>
              </mc:Choice>
              <mc:Fallback>
                <p:oleObj name="Equation" r:id="rId20" imgW="1625400" imgH="17748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675063"/>
                        <a:ext cx="4494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8" name="Rectangle 148"/>
          <p:cNvSpPr>
            <a:spLocks noChangeArrowheads="1"/>
          </p:cNvSpPr>
          <p:nvPr/>
        </p:nvSpPr>
        <p:spPr bwMode="auto">
          <a:xfrm>
            <a:off x="1771650" y="3248025"/>
            <a:ext cx="414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一般人的身高与体重</a:t>
            </a:r>
            <a:r>
              <a:rPr lang="zh-CN" altLang="en-US" i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48311" name="Rectangle 151"/>
          <p:cNvSpPr>
            <a:spLocks noChangeArrowheads="1"/>
          </p:cNvSpPr>
          <p:nvPr/>
        </p:nvSpPr>
        <p:spPr bwMode="auto">
          <a:xfrm>
            <a:off x="52388" y="4043363"/>
            <a:ext cx="565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但身高与体重之间有一定关系</a:t>
            </a:r>
            <a:r>
              <a:rPr lang="en-US" altLang="zh-CN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i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312" name="Freeform 152"/>
          <p:cNvSpPr>
            <a:spLocks/>
          </p:cNvSpPr>
          <p:nvPr/>
        </p:nvSpPr>
        <p:spPr bwMode="auto">
          <a:xfrm>
            <a:off x="2401889" y="4043363"/>
            <a:ext cx="4448174" cy="53655"/>
          </a:xfrm>
          <a:custGeom>
            <a:avLst/>
            <a:gdLst>
              <a:gd name="T0" fmla="*/ 0 w 1944"/>
              <a:gd name="T1" fmla="*/ 0 h 24"/>
              <a:gd name="T2" fmla="*/ 360 w 1944"/>
              <a:gd name="T3" fmla="*/ 8 h 24"/>
              <a:gd name="T4" fmla="*/ 712 w 1944"/>
              <a:gd name="T5" fmla="*/ 16 h 24"/>
              <a:gd name="T6" fmla="*/ 1080 w 1944"/>
              <a:gd name="T7" fmla="*/ 8 h 24"/>
              <a:gd name="T8" fmla="*/ 1368 w 1944"/>
              <a:gd name="T9" fmla="*/ 8 h 24"/>
              <a:gd name="T10" fmla="*/ 1680 w 1944"/>
              <a:gd name="T11" fmla="*/ 16 h 24"/>
              <a:gd name="T12" fmla="*/ 1944 w 1944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24">
                <a:moveTo>
                  <a:pt x="0" y="0"/>
                </a:moveTo>
                <a:cubicBezTo>
                  <a:pt x="120" y="2"/>
                  <a:pt x="241" y="5"/>
                  <a:pt x="360" y="8"/>
                </a:cubicBezTo>
                <a:cubicBezTo>
                  <a:pt x="479" y="11"/>
                  <a:pt x="592" y="16"/>
                  <a:pt x="712" y="16"/>
                </a:cubicBezTo>
                <a:cubicBezTo>
                  <a:pt x="832" y="16"/>
                  <a:pt x="971" y="9"/>
                  <a:pt x="1080" y="8"/>
                </a:cubicBezTo>
                <a:cubicBezTo>
                  <a:pt x="1189" y="7"/>
                  <a:pt x="1268" y="7"/>
                  <a:pt x="1368" y="8"/>
                </a:cubicBezTo>
                <a:cubicBezTo>
                  <a:pt x="1468" y="9"/>
                  <a:pt x="1584" y="13"/>
                  <a:pt x="1680" y="16"/>
                </a:cubicBezTo>
                <a:cubicBezTo>
                  <a:pt x="1776" y="19"/>
                  <a:pt x="1860" y="21"/>
                  <a:pt x="1944" y="2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48318" name="Rectangle 158"/>
          <p:cNvSpPr>
            <a:spLocks noChangeArrowheads="1"/>
          </p:cNvSpPr>
          <p:nvPr/>
        </p:nvSpPr>
        <p:spPr bwMode="auto">
          <a:xfrm>
            <a:off x="771525" y="4489450"/>
            <a:ext cx="760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气象指标中的气温、气压与湿度也是相关联的</a:t>
            </a:r>
            <a:r>
              <a:rPr lang="en-US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12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>
              <a:solidFill>
                <a:schemeClr val="bg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323" name="Rectangle 163"/>
          <p:cNvSpPr>
            <a:spLocks noChangeArrowheads="1"/>
          </p:cNvSpPr>
          <p:nvPr/>
        </p:nvSpPr>
        <p:spPr bwMode="auto">
          <a:xfrm>
            <a:off x="766763" y="4991100"/>
            <a:ext cx="8370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导弹射程误差与落点的横向偏差及纵向偏差都有关</a:t>
            </a:r>
            <a:r>
              <a:rPr lang="en-US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lang="en-US" altLang="zh-CN" sz="1200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48327" name="WordArt 167"/>
          <p:cNvSpPr>
            <a:spLocks noChangeArrowheads="1" noChangeShapeType="1" noTextEdit="1"/>
          </p:cNvSpPr>
          <p:nvPr/>
        </p:nvSpPr>
        <p:spPr bwMode="auto">
          <a:xfrm>
            <a:off x="2016125" y="5632704"/>
            <a:ext cx="6805147" cy="3587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kern="10" spc="50" dirty="0">
                <a:ln w="1143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由于同一对象的不同指标之间往往是有一定</a:t>
            </a:r>
          </a:p>
        </p:txBody>
      </p:sp>
      <p:sp>
        <p:nvSpPr>
          <p:cNvPr id="348329" name="WordArt 169"/>
          <p:cNvSpPr>
            <a:spLocks noChangeArrowheads="1" noChangeShapeType="1" noTextEdit="1"/>
          </p:cNvSpPr>
          <p:nvPr/>
        </p:nvSpPr>
        <p:spPr bwMode="auto">
          <a:xfrm>
            <a:off x="1498599" y="6155828"/>
            <a:ext cx="7322671" cy="37654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kern="10" spc="50" dirty="0">
                <a:ln w="1143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联系的，所以应该把它们作为一个整体来看待。</a:t>
            </a:r>
          </a:p>
        </p:txBody>
      </p:sp>
      <p:grpSp>
        <p:nvGrpSpPr>
          <p:cNvPr id="348340" name="Group 180"/>
          <p:cNvGrpSpPr>
            <a:grpSpLocks/>
          </p:cNvGrpSpPr>
          <p:nvPr/>
        </p:nvGrpSpPr>
        <p:grpSpPr bwMode="auto">
          <a:xfrm>
            <a:off x="938213" y="5719763"/>
            <a:ext cx="625475" cy="549275"/>
            <a:chOff x="591" y="3603"/>
            <a:chExt cx="394" cy="346"/>
          </a:xfrm>
        </p:grpSpPr>
        <p:grpSp>
          <p:nvGrpSpPr>
            <p:cNvPr id="348330" name="Group 170"/>
            <p:cNvGrpSpPr>
              <a:grpSpLocks/>
            </p:cNvGrpSpPr>
            <p:nvPr/>
          </p:nvGrpSpPr>
          <p:grpSpPr bwMode="auto">
            <a:xfrm>
              <a:off x="734" y="3603"/>
              <a:ext cx="251" cy="225"/>
              <a:chOff x="390" y="2403"/>
              <a:chExt cx="635" cy="633"/>
            </a:xfrm>
          </p:grpSpPr>
          <p:pic>
            <p:nvPicPr>
              <p:cNvPr id="348331" name="Picture 171" descr="silverbar"/>
              <p:cNvPicPr preferRelativeResize="0">
                <a:picLocks noChangeArrowheads="1" noCrop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99" y="2694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2" name="Picture 172" descr="silverbar"/>
              <p:cNvPicPr preferRelativeResize="0">
                <a:picLocks noChangeArrowheads="1" noCrop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" y="3009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3" name="Picture 173" descr="silverbar"/>
              <p:cNvPicPr preferRelativeResize="0">
                <a:picLocks noChangeArrowheads="1" noCrop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07" y="2716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4" name="Picture 174" descr="silverbar"/>
              <p:cNvPicPr preferRelativeResize="0">
                <a:picLocks noChangeArrowheads="1" noCrop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2403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8335" name="Group 175"/>
            <p:cNvGrpSpPr>
              <a:grpSpLocks/>
            </p:cNvGrpSpPr>
            <p:nvPr/>
          </p:nvGrpSpPr>
          <p:grpSpPr bwMode="auto">
            <a:xfrm>
              <a:off x="591" y="3724"/>
              <a:ext cx="251" cy="225"/>
              <a:chOff x="390" y="2403"/>
              <a:chExt cx="635" cy="633"/>
            </a:xfrm>
          </p:grpSpPr>
          <p:pic>
            <p:nvPicPr>
              <p:cNvPr id="348336" name="Picture 176" descr="silverbar"/>
              <p:cNvPicPr preferRelativeResize="0">
                <a:picLocks noChangeArrowheads="1" noCrop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99" y="2694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7" name="Picture 177" descr="silverbar"/>
              <p:cNvPicPr preferRelativeResize="0">
                <a:picLocks noChangeArrowheads="1" noCrop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" y="3009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8" name="Picture 178" descr="silverbar"/>
              <p:cNvPicPr preferRelativeResize="0">
                <a:picLocks noChangeArrowheads="1" noCrop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07" y="2716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9" name="Picture 179" descr="silverbar"/>
              <p:cNvPicPr preferRelativeResize="0">
                <a:picLocks noChangeArrowheads="1" noCrop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" y="2403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48341" name="Picture 181" descr="射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42" y="1257427"/>
            <a:ext cx="1758950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48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4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4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9" grpId="0"/>
      <p:bldP spid="348283" grpId="0" animBg="1"/>
      <p:bldP spid="348302" grpId="0" animBg="1"/>
      <p:bldP spid="348303" grpId="0"/>
      <p:bldP spid="348308" grpId="0"/>
      <p:bldP spid="348311" grpId="0"/>
      <p:bldP spid="348312" grpId="0" animBg="1"/>
      <p:bldP spid="348312" grpId="1" animBg="1"/>
      <p:bldP spid="348318" grpId="0"/>
      <p:bldP spid="348323" grpId="0"/>
      <p:bldP spid="348327" grpId="0"/>
      <p:bldP spid="348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401" name="Group 145"/>
          <p:cNvGrpSpPr>
            <a:grpSpLocks/>
          </p:cNvGrpSpPr>
          <p:nvPr/>
        </p:nvGrpSpPr>
        <p:grpSpPr bwMode="auto">
          <a:xfrm>
            <a:off x="1551219" y="5245846"/>
            <a:ext cx="2366169" cy="1016000"/>
            <a:chOff x="958" y="2904"/>
            <a:chExt cx="1264" cy="519"/>
          </a:xfrm>
          <a:solidFill>
            <a:srgbClr val="3333FF"/>
          </a:solidFill>
        </p:grpSpPr>
        <p:sp>
          <p:nvSpPr>
            <p:cNvPr id="352339" name="Oval 83"/>
            <p:cNvSpPr>
              <a:spLocks noChangeArrowheads="1"/>
            </p:cNvSpPr>
            <p:nvPr/>
          </p:nvSpPr>
          <p:spPr bwMode="auto">
            <a:xfrm>
              <a:off x="958" y="2904"/>
              <a:ext cx="1264" cy="519"/>
            </a:xfrm>
            <a:prstGeom prst="ellipse">
              <a:avLst/>
            </a:prstGeom>
            <a:grpFill/>
            <a:ln w="6350" algn="ctr">
              <a:solidFill>
                <a:schemeClr val="accent2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i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352395" name="Object 1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864745"/>
                </p:ext>
              </p:extLst>
            </p:nvPr>
          </p:nvGraphicFramePr>
          <p:xfrm>
            <a:off x="1529" y="3090"/>
            <a:ext cx="23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57" name="Equation" r:id="rId3" imgW="139680" imgH="126720" progId="Equation.DSMT4">
                    <p:embed/>
                  </p:oleObj>
                </mc:Choice>
                <mc:Fallback>
                  <p:oleObj name="Equation" r:id="rId3" imgW="139680" imgH="12672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3090"/>
                          <a:ext cx="23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96" name="Object 1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8032639"/>
                </p:ext>
              </p:extLst>
            </p:nvPr>
          </p:nvGraphicFramePr>
          <p:xfrm>
            <a:off x="1119" y="3129"/>
            <a:ext cx="25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58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3129"/>
                          <a:ext cx="25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360" name="Group 104"/>
          <p:cNvGrpSpPr>
            <a:grpSpLocks/>
          </p:cNvGrpSpPr>
          <p:nvPr/>
        </p:nvGrpSpPr>
        <p:grpSpPr bwMode="auto">
          <a:xfrm>
            <a:off x="5444564" y="4515596"/>
            <a:ext cx="2730501" cy="2025650"/>
            <a:chOff x="3280" y="2828"/>
            <a:chExt cx="1720" cy="1276"/>
          </a:xfrm>
        </p:grpSpPr>
        <p:sp>
          <p:nvSpPr>
            <p:cNvPr id="352340" name="Line 84"/>
            <p:cNvSpPr>
              <a:spLocks noChangeShapeType="1"/>
            </p:cNvSpPr>
            <p:nvPr/>
          </p:nvSpPr>
          <p:spPr bwMode="auto">
            <a:xfrm>
              <a:off x="3280" y="3928"/>
              <a:ext cx="15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2341" name="Line 85"/>
            <p:cNvSpPr>
              <a:spLocks noChangeShapeType="1"/>
            </p:cNvSpPr>
            <p:nvPr/>
          </p:nvSpPr>
          <p:spPr bwMode="auto">
            <a:xfrm flipV="1">
              <a:off x="3496" y="2880"/>
              <a:ext cx="0" cy="12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52357" name="Object 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687844"/>
                </p:ext>
              </p:extLst>
            </p:nvPr>
          </p:nvGraphicFramePr>
          <p:xfrm>
            <a:off x="3330" y="3938"/>
            <a:ext cx="15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59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3938"/>
                          <a:ext cx="158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58" name="Object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764500"/>
                </p:ext>
              </p:extLst>
            </p:nvPr>
          </p:nvGraphicFramePr>
          <p:xfrm>
            <a:off x="4803" y="3869"/>
            <a:ext cx="19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0" name="Equation" r:id="rId9" imgW="139680" imgH="139680" progId="Equation.DSMT4">
                    <p:embed/>
                  </p:oleObj>
                </mc:Choice>
                <mc:Fallback>
                  <p:oleObj name="Equation" r:id="rId9" imgW="139680" imgH="13968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3869"/>
                          <a:ext cx="19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59" name="Object 1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496935"/>
                </p:ext>
              </p:extLst>
            </p:nvPr>
          </p:nvGraphicFramePr>
          <p:xfrm>
            <a:off x="3540" y="2828"/>
            <a:ext cx="19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1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2828"/>
                          <a:ext cx="19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2345" name="Line 89"/>
          <p:cNvSpPr>
            <a:spLocks noChangeShapeType="1"/>
          </p:cNvSpPr>
          <p:nvPr/>
        </p:nvSpPr>
        <p:spPr bwMode="auto">
          <a:xfrm flipV="1">
            <a:off x="7017776" y="5225209"/>
            <a:ext cx="0" cy="1023937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44" name="Line 88"/>
          <p:cNvSpPr>
            <a:spLocks noChangeShapeType="1"/>
          </p:cNvSpPr>
          <p:nvPr/>
        </p:nvSpPr>
        <p:spPr bwMode="auto">
          <a:xfrm>
            <a:off x="5790638" y="5237909"/>
            <a:ext cx="1227138" cy="0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63" name="WordArt 107"/>
          <p:cNvSpPr>
            <a:spLocks noChangeArrowheads="1" noChangeShapeType="1" noTextEdit="1"/>
          </p:cNvSpPr>
          <p:nvPr/>
        </p:nvSpPr>
        <p:spPr bwMode="auto">
          <a:xfrm>
            <a:off x="2841625" y="609600"/>
            <a:ext cx="4124325" cy="376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二维随机变量的概念  </a:t>
            </a:r>
          </a:p>
        </p:txBody>
      </p:sp>
      <p:sp>
        <p:nvSpPr>
          <p:cNvPr id="352367" name="Rectangle 111"/>
          <p:cNvSpPr>
            <a:spLocks noChangeArrowheads="1"/>
          </p:cNvSpPr>
          <p:nvPr/>
        </p:nvSpPr>
        <p:spPr bwMode="auto">
          <a:xfrm>
            <a:off x="4103126" y="1506539"/>
            <a:ext cx="1265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记 </a:t>
            </a:r>
          </a:p>
        </p:txBody>
      </p:sp>
      <p:grpSp>
        <p:nvGrpSpPr>
          <p:cNvPr id="352374" name="Group 118"/>
          <p:cNvGrpSpPr>
            <a:grpSpLocks/>
          </p:cNvGrpSpPr>
          <p:nvPr/>
        </p:nvGrpSpPr>
        <p:grpSpPr bwMode="auto">
          <a:xfrm>
            <a:off x="315350" y="2473141"/>
            <a:ext cx="6083301" cy="584201"/>
            <a:chOff x="41" y="1868"/>
            <a:chExt cx="3832" cy="368"/>
          </a:xfrm>
        </p:grpSpPr>
        <p:sp>
          <p:nvSpPr>
            <p:cNvPr id="352300" name="Rectangle 44"/>
            <p:cNvSpPr>
              <a:spLocks noChangeArrowheads="1"/>
            </p:cNvSpPr>
            <p:nvPr/>
          </p:nvSpPr>
          <p:spPr bwMode="auto">
            <a:xfrm>
              <a:off x="41" y="1892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</a:p>
          </p:txBody>
        </p:sp>
        <p:graphicFrame>
          <p:nvGraphicFramePr>
            <p:cNvPr id="352372" name="Object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4599906"/>
                </p:ext>
              </p:extLst>
            </p:nvPr>
          </p:nvGraphicFramePr>
          <p:xfrm>
            <a:off x="310" y="1955"/>
            <a:ext cx="7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2" name="Equation" r:id="rId13" imgW="393480" imgH="177480" progId="Equation.DSMT4">
                    <p:embed/>
                  </p:oleObj>
                </mc:Choice>
                <mc:Fallback>
                  <p:oleObj name="Equation" r:id="rId13" imgW="393480" imgH="17748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1955"/>
                          <a:ext cx="7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373" name="Rectangle 117"/>
            <p:cNvSpPr>
              <a:spLocks noChangeArrowheads="1"/>
            </p:cNvSpPr>
            <p:nvPr/>
          </p:nvSpPr>
          <p:spPr bwMode="auto">
            <a:xfrm>
              <a:off x="1163" y="1868"/>
              <a:ext cx="27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二维随机变量（向量）</a:t>
              </a: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.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52394" name="Group 138"/>
          <p:cNvGrpSpPr>
            <a:grpSpLocks/>
          </p:cNvGrpSpPr>
          <p:nvPr/>
        </p:nvGrpSpPr>
        <p:grpSpPr bwMode="auto">
          <a:xfrm>
            <a:off x="874057" y="3523408"/>
            <a:ext cx="947831" cy="685519"/>
            <a:chOff x="366" y="2131"/>
            <a:chExt cx="488" cy="288"/>
          </a:xfrm>
        </p:grpSpPr>
        <p:sp>
          <p:nvSpPr>
            <p:cNvPr id="352375" name="AutoShape 119"/>
            <p:cNvSpPr>
              <a:spLocks noChangeArrowheads="1"/>
            </p:cNvSpPr>
            <p:nvPr/>
          </p:nvSpPr>
          <p:spPr bwMode="auto">
            <a:xfrm>
              <a:off x="366" y="2131"/>
              <a:ext cx="488" cy="288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zh-CN">
                <a:solidFill>
                  <a:srgbClr val="FF9933"/>
                </a:solidFill>
              </a:endParaRPr>
            </a:p>
          </p:txBody>
        </p:sp>
        <p:sp>
          <p:nvSpPr>
            <p:cNvPr id="352376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516" y="2194"/>
              <a:ext cx="179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path path="rect">
                      <a:fillToRect r="100000" b="100000"/>
                    </a:path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注</a:t>
              </a:r>
            </a:p>
          </p:txBody>
        </p:sp>
      </p:grpSp>
      <p:sp>
        <p:nvSpPr>
          <p:cNvPr id="352377" name="Oval 121"/>
          <p:cNvSpPr>
            <a:spLocks noChangeAspect="1" noChangeArrowheads="1"/>
          </p:cNvSpPr>
          <p:nvPr/>
        </p:nvSpPr>
        <p:spPr bwMode="auto">
          <a:xfrm>
            <a:off x="3153801" y="5598271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2385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687851"/>
              </p:ext>
            </p:extLst>
          </p:nvPr>
        </p:nvGraphicFramePr>
        <p:xfrm>
          <a:off x="3906838" y="1079500"/>
          <a:ext cx="47355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3" name="Equation" r:id="rId15" imgW="1714320" imgH="177480" progId="Equation.DSMT4">
                  <p:embed/>
                </p:oleObj>
              </mc:Choice>
              <mc:Fallback>
                <p:oleObj name="Equation" r:id="rId15" imgW="1714320" imgH="17748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1079500"/>
                        <a:ext cx="47355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387" name="Group 131"/>
          <p:cNvGrpSpPr>
            <a:grpSpLocks/>
          </p:cNvGrpSpPr>
          <p:nvPr/>
        </p:nvGrpSpPr>
        <p:grpSpPr bwMode="auto">
          <a:xfrm>
            <a:off x="1077351" y="992001"/>
            <a:ext cx="3251200" cy="519112"/>
            <a:chOff x="721" y="719"/>
            <a:chExt cx="2048" cy="327"/>
          </a:xfrm>
        </p:grpSpPr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721" y="719"/>
              <a:ext cx="2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设    为样本空间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,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itchFamily="49" charset="-122"/>
              </a:endParaRPr>
            </a:p>
          </p:txBody>
        </p:sp>
        <p:graphicFrame>
          <p:nvGraphicFramePr>
            <p:cNvPr id="352386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0254930"/>
                </p:ext>
              </p:extLst>
            </p:nvPr>
          </p:nvGraphicFramePr>
          <p:xfrm>
            <a:off x="989" y="767"/>
            <a:ext cx="2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4" name="Equation" r:id="rId17" imgW="152280" imgH="139680" progId="Equation.DSMT4">
                    <p:embed/>
                  </p:oleObj>
                </mc:Choice>
                <mc:Fallback>
                  <p:oleObj name="Equation" r:id="rId17" imgW="152280" imgH="13968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767"/>
                          <a:ext cx="2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389" name="Group 133"/>
          <p:cNvGrpSpPr>
            <a:grpSpLocks/>
          </p:cNvGrpSpPr>
          <p:nvPr/>
        </p:nvGrpSpPr>
        <p:grpSpPr bwMode="auto">
          <a:xfrm>
            <a:off x="339163" y="1544639"/>
            <a:ext cx="4910138" cy="519112"/>
            <a:chOff x="256" y="1277"/>
            <a:chExt cx="3093" cy="327"/>
          </a:xfrm>
        </p:grpSpPr>
        <p:sp>
          <p:nvSpPr>
            <p:cNvPr id="352366" name="Rectangle 110"/>
            <p:cNvSpPr>
              <a:spLocks noChangeArrowheads="1"/>
            </p:cNvSpPr>
            <p:nvPr/>
          </p:nvSpPr>
          <p:spPr bwMode="auto">
            <a:xfrm>
              <a:off x="256" y="1277"/>
              <a:ext cx="3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是定义在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上的两个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+mn-lt"/>
                <a:ea typeface="黑体" pitchFamily="49" charset="-122"/>
              </a:endParaRPr>
            </a:p>
          </p:txBody>
        </p:sp>
        <p:graphicFrame>
          <p:nvGraphicFramePr>
            <p:cNvPr id="352388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958014"/>
                </p:ext>
              </p:extLst>
            </p:nvPr>
          </p:nvGraphicFramePr>
          <p:xfrm>
            <a:off x="1213" y="1319"/>
            <a:ext cx="2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165" name="Equation" r:id="rId19" imgW="152280" imgH="139680" progId="Equation.DSMT4">
                    <p:embed/>
                  </p:oleObj>
                </mc:Choice>
                <mc:Fallback>
                  <p:oleObj name="Equation" r:id="rId19" imgW="152280" imgH="13968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319"/>
                          <a:ext cx="2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239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01424"/>
              </p:ext>
            </p:extLst>
          </p:nvPr>
        </p:nvGraphicFramePr>
        <p:xfrm>
          <a:off x="2040219" y="2062070"/>
          <a:ext cx="4908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6" name="Equation" r:id="rId21" imgW="1777680" imgH="203040" progId="Equation.DSMT4">
                  <p:embed/>
                </p:oleObj>
              </mc:Choice>
              <mc:Fallback>
                <p:oleObj name="Equation" r:id="rId21" imgW="1777680" imgH="20304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219" y="2062070"/>
                        <a:ext cx="49085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93" name="WordArt 137"/>
          <p:cNvSpPr>
            <a:spLocks noChangeArrowheads="1" noChangeShapeType="1" noTextEdit="1"/>
          </p:cNvSpPr>
          <p:nvPr/>
        </p:nvSpPr>
        <p:spPr bwMode="auto">
          <a:xfrm>
            <a:off x="2020326" y="3379137"/>
            <a:ext cx="6008687" cy="105965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3600" kern="1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/>
                <a:ea typeface="黑体"/>
              </a:rPr>
              <a:t>一个试验产生的二维随机变量可视为</a:t>
            </a:r>
          </a:p>
          <a:p>
            <a:pPr>
              <a:spcBef>
                <a:spcPts val="1200"/>
              </a:spcBef>
            </a:pPr>
            <a:r>
              <a:rPr lang="zh-CN" altLang="en-US" sz="3600" kern="1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/>
                <a:ea typeface="黑体"/>
              </a:rPr>
              <a:t>向二维平面“投掷”一个“随机点”</a:t>
            </a:r>
          </a:p>
        </p:txBody>
      </p:sp>
      <p:graphicFrame>
        <p:nvGraphicFramePr>
          <p:cNvPr id="352398" name="Object 1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61090"/>
              </p:ext>
            </p:extLst>
          </p:nvPr>
        </p:nvGraphicFramePr>
        <p:xfrm>
          <a:off x="5087376" y="5009309"/>
          <a:ext cx="7604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7" name="Equation" r:id="rId23" imgW="317160" imgH="177480" progId="Equation.DSMT4">
                  <p:embed/>
                </p:oleObj>
              </mc:Choice>
              <mc:Fallback>
                <p:oleObj name="Equation" r:id="rId23" imgW="317160" imgH="17748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376" y="5009309"/>
                        <a:ext cx="7604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99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259175"/>
              </p:ext>
            </p:extLst>
          </p:nvPr>
        </p:nvGraphicFramePr>
        <p:xfrm>
          <a:off x="6659001" y="6268196"/>
          <a:ext cx="820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8" name="Equation" r:id="rId25" imgW="342720" imgH="177480" progId="Equation.DSMT4">
                  <p:embed/>
                </p:oleObj>
              </mc:Choice>
              <mc:Fallback>
                <p:oleObj name="Equation" r:id="rId25" imgW="342720" imgH="17748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001" y="6268196"/>
                        <a:ext cx="8207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400" name="Object 1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457748"/>
              </p:ext>
            </p:extLst>
          </p:nvPr>
        </p:nvGraphicFramePr>
        <p:xfrm>
          <a:off x="7021513" y="5024438"/>
          <a:ext cx="939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69" name="Equation" r:id="rId27" imgW="393480" imgH="177480" progId="Equation.DSMT4">
                  <p:embed/>
                </p:oleObj>
              </mc:Choice>
              <mc:Fallback>
                <p:oleObj name="Equation" r:id="rId27" imgW="393480" imgH="17748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024438"/>
                        <a:ext cx="9398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3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35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C 0.01406 -0.01481 0.046 -0.05741 0.08489 -0.08889 C 0.12378 -0.12037 0.20434 -0.14259 0.25989 -0.13889 C 0.31545 -0.13518 0.38402 -0.07593 0.41666 -0.05926 " pathEditMode="relative" rAng="0" ptsTypes="assa">
                                      <p:cBhvr>
                                        <p:cTn id="62" dur="2000" fill="hold"/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2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2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2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2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2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2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45" grpId="0" animBg="1"/>
      <p:bldP spid="352344" grpId="0" animBg="1"/>
      <p:bldP spid="352363" grpId="0"/>
      <p:bldP spid="352367" grpId="0"/>
      <p:bldP spid="352377" grpId="0" animBg="1"/>
      <p:bldP spid="352377" grpId="1" animBg="1"/>
      <p:bldP spid="3523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96" name="WordArt 92"/>
          <p:cNvSpPr>
            <a:spLocks noChangeArrowheads="1" noChangeShapeType="1" noTextEdit="1"/>
          </p:cNvSpPr>
          <p:nvPr/>
        </p:nvSpPr>
        <p:spPr bwMode="auto">
          <a:xfrm>
            <a:off x="530353" y="3209544"/>
            <a:ext cx="1737360" cy="37413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3333FF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新魏"/>
                <a:ea typeface="华文新魏"/>
              </a:rPr>
              <a:t>几何意义</a:t>
            </a:r>
          </a:p>
        </p:txBody>
      </p:sp>
      <p:sp>
        <p:nvSpPr>
          <p:cNvPr id="328811" name="WordArt 107"/>
          <p:cNvSpPr>
            <a:spLocks noChangeArrowheads="1" noChangeShapeType="1" noTextEdit="1"/>
          </p:cNvSpPr>
          <p:nvPr/>
        </p:nvSpPr>
        <p:spPr bwMode="auto">
          <a:xfrm>
            <a:off x="946150" y="643031"/>
            <a:ext cx="725488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定义</a:t>
            </a:r>
          </a:p>
        </p:txBody>
      </p:sp>
      <p:grpSp>
        <p:nvGrpSpPr>
          <p:cNvPr id="328829" name="Group 125"/>
          <p:cNvGrpSpPr>
            <a:grpSpLocks/>
          </p:cNvGrpSpPr>
          <p:nvPr/>
        </p:nvGrpSpPr>
        <p:grpSpPr bwMode="auto">
          <a:xfrm>
            <a:off x="1812925" y="579438"/>
            <a:ext cx="7081838" cy="461962"/>
            <a:chOff x="1142" y="397"/>
            <a:chExt cx="4461" cy="291"/>
          </a:xfrm>
        </p:grpSpPr>
        <p:sp>
          <p:nvSpPr>
            <p:cNvPr id="328766" name="Text Box 62"/>
            <p:cNvSpPr txBox="1">
              <a:spLocks noChangeArrowheads="1"/>
            </p:cNvSpPr>
            <p:nvPr/>
          </p:nvSpPr>
          <p:spPr bwMode="auto">
            <a:xfrm>
              <a:off x="1142" y="397"/>
              <a:ext cx="192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设      为二维</a:t>
              </a:r>
            </a:p>
          </p:txBody>
        </p:sp>
        <p:graphicFrame>
          <p:nvGraphicFramePr>
            <p:cNvPr id="328813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8304587"/>
                </p:ext>
              </p:extLst>
            </p:nvPr>
          </p:nvGraphicFramePr>
          <p:xfrm>
            <a:off x="1351" y="412"/>
            <a:ext cx="7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53" name="Equation" r:id="rId3" imgW="393480" imgH="177480" progId="Equation.DSMT4">
                    <p:embed/>
                  </p:oleObj>
                </mc:Choice>
                <mc:Fallback>
                  <p:oleObj name="Equation" r:id="rId3" imgW="393480" imgH="17748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412"/>
                          <a:ext cx="7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14" name="Object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694423"/>
                </p:ext>
              </p:extLst>
            </p:nvPr>
          </p:nvGraphicFramePr>
          <p:xfrm>
            <a:off x="2673" y="411"/>
            <a:ext cx="21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54" name="Equation" r:id="rId5" imgW="1130040" imgH="177480" progId="Equation.DSMT4">
                    <p:embed/>
                  </p:oleObj>
                </mc:Choice>
                <mc:Fallback>
                  <p:oleObj name="Equation" r:id="rId5" imgW="1130040" imgH="17748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411"/>
                          <a:ext cx="21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15" name="Text Box 111"/>
            <p:cNvSpPr txBox="1">
              <a:spLocks noChangeArrowheads="1"/>
            </p:cNvSpPr>
            <p:nvPr/>
          </p:nvSpPr>
          <p:spPr bwMode="auto">
            <a:xfrm>
              <a:off x="4721" y="397"/>
              <a:ext cx="88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定义</a:t>
              </a:r>
            </a:p>
          </p:txBody>
        </p:sp>
      </p:grpSp>
      <p:sp>
        <p:nvSpPr>
          <p:cNvPr id="328820" name="Rectangle 116"/>
          <p:cNvSpPr>
            <a:spLocks noChangeArrowheads="1"/>
          </p:cNvSpPr>
          <p:nvPr/>
        </p:nvSpPr>
        <p:spPr bwMode="auto">
          <a:xfrm>
            <a:off x="613544" y="2262230"/>
            <a:ext cx="3167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联合累积分布函数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.</a:t>
            </a:r>
          </a:p>
        </p:txBody>
      </p:sp>
      <p:grpSp>
        <p:nvGrpSpPr>
          <p:cNvPr id="328852" name="Group 148"/>
          <p:cNvGrpSpPr>
            <a:grpSpLocks/>
          </p:cNvGrpSpPr>
          <p:nvPr/>
        </p:nvGrpSpPr>
        <p:grpSpPr bwMode="auto">
          <a:xfrm>
            <a:off x="1588" y="1789116"/>
            <a:ext cx="9358312" cy="954088"/>
            <a:chOff x="1" y="1111"/>
            <a:chExt cx="5895" cy="601"/>
          </a:xfrm>
        </p:grpSpPr>
        <p:sp>
          <p:nvSpPr>
            <p:cNvPr id="328774" name="Rectangle 70"/>
            <p:cNvSpPr>
              <a:spLocks noChangeArrowheads="1"/>
            </p:cNvSpPr>
            <p:nvPr/>
          </p:nvSpPr>
          <p:spPr bwMode="auto">
            <a:xfrm>
              <a:off x="1" y="1111"/>
              <a:ext cx="589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则称      </a:t>
              </a:r>
              <a:r>
                <a:rPr lang="zh-CN" altLang="en-US" sz="9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为二维</a:t>
              </a:r>
              <a:r>
                <a:rPr lang="zh-CN" altLang="en-US" sz="14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                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的            ，或称为</a:t>
              </a:r>
              <a:r>
                <a:rPr lang="zh-CN" altLang="en-US" sz="12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与 </a:t>
              </a:r>
              <a:r>
                <a:rPr lang="zh-CN" altLang="en-US" sz="12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endParaRPr lang="en-US" altLang="zh-CN" sz="1200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itchFamily="49" charset="-122"/>
                  <a:ea typeface="黑体" pitchFamily="49" charset="-122"/>
                </a:rPr>
                <a:t>的</a:t>
              </a:r>
            </a:p>
          </p:txBody>
        </p:sp>
        <p:graphicFrame>
          <p:nvGraphicFramePr>
            <p:cNvPr id="328817" name="Object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597500"/>
                </p:ext>
              </p:extLst>
            </p:nvPr>
          </p:nvGraphicFramePr>
          <p:xfrm>
            <a:off x="472" y="1165"/>
            <a:ext cx="8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55" name="Equation" r:id="rId7" imgW="444240" imgH="177480" progId="Equation.DSMT4">
                    <p:embed/>
                  </p:oleObj>
                </mc:Choice>
                <mc:Fallback>
                  <p:oleObj name="Equation" r:id="rId7" imgW="444240" imgH="17748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1165"/>
                          <a:ext cx="82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18" name="Object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383174"/>
                </p:ext>
              </p:extLst>
            </p:nvPr>
          </p:nvGraphicFramePr>
          <p:xfrm>
            <a:off x="1864" y="1171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56" name="Equation" r:id="rId9" imgW="571320" imgH="177480" progId="Equation.DSMT4">
                    <p:embed/>
                  </p:oleObj>
                </mc:Choice>
                <mc:Fallback>
                  <p:oleObj name="Equation" r:id="rId9" imgW="571320" imgH="17748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171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19" name="Rectangle 115"/>
            <p:cNvSpPr>
              <a:spLocks noChangeArrowheads="1"/>
            </p:cNvSpPr>
            <p:nvPr/>
          </p:nvSpPr>
          <p:spPr bwMode="auto">
            <a:xfrm>
              <a:off x="2993" y="1127"/>
              <a:ext cx="1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累积分布函数</a:t>
              </a:r>
            </a:p>
          </p:txBody>
        </p:sp>
        <p:graphicFrame>
          <p:nvGraphicFramePr>
            <p:cNvPr id="328821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267206"/>
                </p:ext>
              </p:extLst>
            </p:nvPr>
          </p:nvGraphicFramePr>
          <p:xfrm>
            <a:off x="5279" y="1184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57" name="Equation" r:id="rId11" imgW="164880" imgH="139680" progId="Equation.DSMT4">
                    <p:embed/>
                  </p:oleObj>
                </mc:Choice>
                <mc:Fallback>
                  <p:oleObj name="Equation" r:id="rId11" imgW="164880" imgH="13968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" y="1184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22" name="Object 1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1339793"/>
                </p:ext>
              </p:extLst>
            </p:nvPr>
          </p:nvGraphicFramePr>
          <p:xfrm>
            <a:off x="54" y="1457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58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" y="1457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53" name="Object 1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35477"/>
              </p:ext>
            </p:extLst>
          </p:nvPr>
        </p:nvGraphicFramePr>
        <p:xfrm>
          <a:off x="2641600" y="3036888"/>
          <a:ext cx="38893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59" name="Equation" r:id="rId15" imgW="1473120" imgH="190440" progId="Equation.DSMT4">
                  <p:embed/>
                </p:oleObj>
              </mc:Choice>
              <mc:Fallback>
                <p:oleObj name="Equation" r:id="rId15" imgW="1473120" imgH="19044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036888"/>
                        <a:ext cx="38893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57" name="Rectangle 153"/>
          <p:cNvSpPr>
            <a:spLocks noChangeArrowheads="1"/>
          </p:cNvSpPr>
          <p:nvPr/>
        </p:nvSpPr>
        <p:spPr bwMode="auto">
          <a:xfrm>
            <a:off x="1770535" y="2629586"/>
            <a:ext cx="546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FF"/>
                </a:solidFill>
                <a:latin typeface="华文新魏" pitchFamily="2" charset="-122"/>
                <a:ea typeface="华文新魏" pitchFamily="2" charset="-122"/>
              </a:rPr>
              <a:t>如何利用分布函数计算概率</a:t>
            </a:r>
          </a:p>
        </p:txBody>
      </p:sp>
      <p:sp>
        <p:nvSpPr>
          <p:cNvPr id="328858" name="WordArt 154"/>
          <p:cNvSpPr>
            <a:spLocks noChangeArrowheads="1" noChangeShapeType="1" noTextEdit="1"/>
          </p:cNvSpPr>
          <p:nvPr/>
        </p:nvSpPr>
        <p:spPr bwMode="auto">
          <a:xfrm>
            <a:off x="6519401" y="3139174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3333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graphicFrame>
        <p:nvGraphicFramePr>
          <p:cNvPr id="328859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11982"/>
              </p:ext>
            </p:extLst>
          </p:nvPr>
        </p:nvGraphicFramePr>
        <p:xfrm>
          <a:off x="1227138" y="5815013"/>
          <a:ext cx="35750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60" name="Equation" r:id="rId17" imgW="1473120" imgH="190440" progId="Equation.DSMT4">
                  <p:embed/>
                </p:oleObj>
              </mc:Choice>
              <mc:Fallback>
                <p:oleObj name="Equation" r:id="rId17" imgW="1473120" imgH="19044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815013"/>
                        <a:ext cx="35750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0" name="Object 1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226822"/>
              </p:ext>
            </p:extLst>
          </p:nvPr>
        </p:nvGraphicFramePr>
        <p:xfrm>
          <a:off x="3729038" y="6261100"/>
          <a:ext cx="142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61" name="Equation" r:id="rId19" imgW="609480" imgH="190440" progId="Equation.DSMT4">
                  <p:embed/>
                </p:oleObj>
              </mc:Choice>
              <mc:Fallback>
                <p:oleObj name="Equation" r:id="rId19" imgW="609480" imgH="19044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6261100"/>
                        <a:ext cx="1422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1" name="Object 1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51106"/>
              </p:ext>
            </p:extLst>
          </p:nvPr>
        </p:nvGraphicFramePr>
        <p:xfrm>
          <a:off x="5121275" y="6284913"/>
          <a:ext cx="1422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62" name="Equation" r:id="rId21" imgW="609480" imgH="190440" progId="Equation.DSMT4">
                  <p:embed/>
                </p:oleObj>
              </mc:Choice>
              <mc:Fallback>
                <p:oleObj name="Equation" r:id="rId21" imgW="609480" imgH="19044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284913"/>
                        <a:ext cx="1422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2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08672"/>
              </p:ext>
            </p:extLst>
          </p:nvPr>
        </p:nvGraphicFramePr>
        <p:xfrm>
          <a:off x="6503988" y="6288088"/>
          <a:ext cx="1389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63" name="Equation" r:id="rId23" imgW="596880" imgH="190440" progId="Equation.DSMT4">
                  <p:embed/>
                </p:oleObj>
              </mc:Choice>
              <mc:Fallback>
                <p:oleObj name="Equation" r:id="rId23" imgW="596880" imgH="19044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6288088"/>
                        <a:ext cx="13890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3" name="Object 1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75426"/>
              </p:ext>
            </p:extLst>
          </p:nvPr>
        </p:nvGraphicFramePr>
        <p:xfrm>
          <a:off x="2215596" y="6368149"/>
          <a:ext cx="37465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64" name="Equation" r:id="rId25" imgW="126720" imgH="101520" progId="Equation.DSMT4">
                  <p:embed/>
                </p:oleObj>
              </mc:Choice>
              <mc:Fallback>
                <p:oleObj name="Equation" r:id="rId25" imgW="126720" imgH="10152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596" y="6368149"/>
                        <a:ext cx="37465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4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597985"/>
              </p:ext>
            </p:extLst>
          </p:nvPr>
        </p:nvGraphicFramePr>
        <p:xfrm>
          <a:off x="2493963" y="6237288"/>
          <a:ext cx="12430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65" name="Equation" r:id="rId27" imgW="533160" imgH="190440" progId="Equation.DSMT4">
                  <p:embed/>
                </p:oleObj>
              </mc:Choice>
              <mc:Fallback>
                <p:oleObj name="Equation" r:id="rId27" imgW="533160" imgH="19044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6237288"/>
                        <a:ext cx="12430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868" name="Group 164"/>
          <p:cNvGrpSpPr>
            <a:grpSpLocks/>
          </p:cNvGrpSpPr>
          <p:nvPr/>
        </p:nvGrpSpPr>
        <p:grpSpPr bwMode="auto">
          <a:xfrm>
            <a:off x="937097" y="2796274"/>
            <a:ext cx="681038" cy="254000"/>
            <a:chOff x="379" y="2024"/>
            <a:chExt cx="429" cy="160"/>
          </a:xfrm>
        </p:grpSpPr>
        <p:sp>
          <p:nvSpPr>
            <p:cNvPr id="328866" name="Oval 162"/>
            <p:cNvSpPr>
              <a:spLocks noChangeArrowheads="1"/>
            </p:cNvSpPr>
            <p:nvPr/>
          </p:nvSpPr>
          <p:spPr bwMode="auto">
            <a:xfrm>
              <a:off x="379" y="2024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  <a:headEnd/>
              <a:tailE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67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609" y="2028"/>
              <a:ext cx="199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/>
                  <a:ea typeface="华文新魏"/>
                </a:rPr>
                <a:t>问</a:t>
              </a:r>
            </a:p>
          </p:txBody>
        </p:sp>
      </p:grpSp>
      <p:grpSp>
        <p:nvGrpSpPr>
          <p:cNvPr id="328875" name="Group 171"/>
          <p:cNvGrpSpPr>
            <a:grpSpLocks/>
          </p:cNvGrpSpPr>
          <p:nvPr/>
        </p:nvGrpSpPr>
        <p:grpSpPr bwMode="auto">
          <a:xfrm>
            <a:off x="2335685" y="3386824"/>
            <a:ext cx="3927474" cy="2398713"/>
            <a:chOff x="1669" y="2129"/>
            <a:chExt cx="2474" cy="1511"/>
          </a:xfrm>
        </p:grpSpPr>
        <p:sp>
          <p:nvSpPr>
            <p:cNvPr id="328799" name="Rectangle 95" descr="宽上对角线"/>
            <p:cNvSpPr>
              <a:spLocks noChangeArrowheads="1"/>
            </p:cNvSpPr>
            <p:nvPr/>
          </p:nvSpPr>
          <p:spPr bwMode="auto">
            <a:xfrm>
              <a:off x="1793" y="2392"/>
              <a:ext cx="1643" cy="1200"/>
            </a:xfrm>
            <a:prstGeom prst="rect">
              <a:avLst/>
            </a:prstGeom>
            <a:pattFill prst="wdUpDiag">
              <a:fgClr>
                <a:schemeClr val="bg2">
                  <a:alpha val="44000"/>
                </a:schemeClr>
              </a:fgClr>
              <a:bgClr>
                <a:srgbClr val="5F5F5F">
                  <a:alpha val="44000"/>
                </a:srgbClr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871" name="Object 1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66618"/>
                </p:ext>
              </p:extLst>
            </p:nvPr>
          </p:nvGraphicFramePr>
          <p:xfrm>
            <a:off x="3977" y="3336"/>
            <a:ext cx="16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66" name="Equation" r:id="rId29" imgW="139680" imgH="139680" progId="Equation.DSMT4">
                    <p:embed/>
                  </p:oleObj>
                </mc:Choice>
                <mc:Fallback>
                  <p:oleObj name="Equation" r:id="rId29" imgW="139680" imgH="139680" progId="Equation.DSMT4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3336"/>
                          <a:ext cx="16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97" name="Line 93"/>
            <p:cNvSpPr>
              <a:spLocks noChangeShapeType="1"/>
            </p:cNvSpPr>
            <p:nvPr/>
          </p:nvSpPr>
          <p:spPr bwMode="auto">
            <a:xfrm>
              <a:off x="1669" y="3376"/>
              <a:ext cx="22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98" name="Line 94"/>
            <p:cNvSpPr>
              <a:spLocks noChangeShapeType="1"/>
            </p:cNvSpPr>
            <p:nvPr/>
          </p:nvSpPr>
          <p:spPr bwMode="auto">
            <a:xfrm flipV="1">
              <a:off x="2101" y="2195"/>
              <a:ext cx="0" cy="14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00" name="Line 96"/>
            <p:cNvSpPr>
              <a:spLocks noChangeShapeType="1"/>
            </p:cNvSpPr>
            <p:nvPr/>
          </p:nvSpPr>
          <p:spPr bwMode="auto">
            <a:xfrm>
              <a:off x="1794" y="2392"/>
              <a:ext cx="16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01" name="Line 97"/>
            <p:cNvSpPr>
              <a:spLocks noChangeShapeType="1"/>
            </p:cNvSpPr>
            <p:nvPr/>
          </p:nvSpPr>
          <p:spPr bwMode="auto">
            <a:xfrm>
              <a:off x="3437" y="2392"/>
              <a:ext cx="0" cy="12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869" name="Object 1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381064"/>
                </p:ext>
              </p:extLst>
            </p:nvPr>
          </p:nvGraphicFramePr>
          <p:xfrm>
            <a:off x="3441" y="2274"/>
            <a:ext cx="4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67" name="Equation" r:id="rId31" imgW="533160" imgH="203040" progId="Equation.DSMT4">
                    <p:embed/>
                  </p:oleObj>
                </mc:Choice>
                <mc:Fallback>
                  <p:oleObj name="Equation" r:id="rId31" imgW="533160" imgH="20304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2274"/>
                          <a:ext cx="4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70" name="Object 1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038266"/>
                </p:ext>
              </p:extLst>
            </p:nvPr>
          </p:nvGraphicFramePr>
          <p:xfrm>
            <a:off x="2090" y="2129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68" name="Equation" r:id="rId33" imgW="139680" imgH="164880" progId="Equation.DSMT4">
                    <p:embed/>
                  </p:oleObj>
                </mc:Choice>
                <mc:Fallback>
                  <p:oleObj name="Equation" r:id="rId33" imgW="139680" imgH="16488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129"/>
                          <a:ext cx="15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72" name="Object 1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8488762"/>
                </p:ext>
              </p:extLst>
            </p:nvPr>
          </p:nvGraphicFramePr>
          <p:xfrm>
            <a:off x="1931" y="3360"/>
            <a:ext cx="2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69" name="Equation" r:id="rId35" imgW="164880" imgH="177480" progId="Equation.DSMT4">
                    <p:embed/>
                  </p:oleObj>
                </mc:Choice>
                <mc:Fallback>
                  <p:oleObj name="Equation" r:id="rId35" imgW="164880" imgH="177480" progId="Equation.DSMT4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360"/>
                          <a:ext cx="2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76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47201"/>
              </p:ext>
            </p:extLst>
          </p:nvPr>
        </p:nvGraphicFramePr>
        <p:xfrm>
          <a:off x="2020888" y="987425"/>
          <a:ext cx="4981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0" name="Equation" r:id="rId37" imgW="1803240" imgH="203040" progId="Equation.DSMT4">
                  <p:embed/>
                </p:oleObj>
              </mc:Choice>
              <mc:Fallback>
                <p:oleObj name="Equation" r:id="rId37" imgW="1803240" imgH="20304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987425"/>
                        <a:ext cx="4981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77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29084"/>
              </p:ext>
            </p:extLst>
          </p:nvPr>
        </p:nvGraphicFramePr>
        <p:xfrm>
          <a:off x="3322638" y="1406525"/>
          <a:ext cx="2736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1" name="Equation" r:id="rId39" imgW="990360" imgH="203040" progId="Equation.DSMT4">
                  <p:embed/>
                </p:oleObj>
              </mc:Choice>
              <mc:Fallback>
                <p:oleObj name="Equation" r:id="rId39" imgW="990360" imgH="203040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406525"/>
                        <a:ext cx="2736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89" name="Object 1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196933"/>
              </p:ext>
            </p:extLst>
          </p:nvPr>
        </p:nvGraphicFramePr>
        <p:xfrm>
          <a:off x="2626384" y="3369455"/>
          <a:ext cx="420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2" name="Equation" r:id="rId41" imgW="152280" imgH="190440" progId="Equation.DSMT4">
                  <p:embed/>
                </p:oleObj>
              </mc:Choice>
              <mc:Fallback>
                <p:oleObj name="Equation" r:id="rId41" imgW="152280" imgH="19044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384" y="3369455"/>
                        <a:ext cx="420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902" name="Group 198"/>
          <p:cNvGrpSpPr>
            <a:grpSpLocks/>
          </p:cNvGrpSpPr>
          <p:nvPr/>
        </p:nvGrpSpPr>
        <p:grpSpPr bwMode="auto">
          <a:xfrm>
            <a:off x="5334472" y="3712261"/>
            <a:ext cx="558800" cy="273050"/>
            <a:chOff x="3558" y="2270"/>
            <a:chExt cx="352" cy="172"/>
          </a:xfrm>
        </p:grpSpPr>
        <p:graphicFrame>
          <p:nvGraphicFramePr>
            <p:cNvPr id="328891" name="Object 1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7619345"/>
                </p:ext>
              </p:extLst>
            </p:nvPr>
          </p:nvGraphicFramePr>
          <p:xfrm>
            <a:off x="3558" y="2270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73" name="Equation" r:id="rId43" imgW="88560" imgH="101520" progId="Equation.DSMT4">
                    <p:embed/>
                  </p:oleObj>
                </mc:Choice>
                <mc:Fallback>
                  <p:oleObj name="Equation" r:id="rId43" imgW="88560" imgH="101520" progId="Equation.DSMT4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2270"/>
                          <a:ext cx="15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92" name="Object 1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8170319"/>
                </p:ext>
              </p:extLst>
            </p:nvPr>
          </p:nvGraphicFramePr>
          <p:xfrm>
            <a:off x="3755" y="2272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9974" name="Equation" r:id="rId45" imgW="88560" imgH="101520" progId="Equation.DSMT4">
                    <p:embed/>
                  </p:oleObj>
                </mc:Choice>
                <mc:Fallback>
                  <p:oleObj name="Equation" r:id="rId45" imgW="88560" imgH="101520" progId="Equation.DSMT4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272"/>
                          <a:ext cx="15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93" name="Object 1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507236"/>
              </p:ext>
            </p:extLst>
          </p:nvPr>
        </p:nvGraphicFramePr>
        <p:xfrm>
          <a:off x="5099050" y="5232400"/>
          <a:ext cx="4206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5" name="Equation" r:id="rId47" imgW="152280" imgH="177480" progId="Equation.DSMT4">
                  <p:embed/>
                </p:oleObj>
              </mc:Choice>
              <mc:Fallback>
                <p:oleObj name="Equation" r:id="rId47" imgW="152280" imgH="177480" progId="Equation.DSMT4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5232400"/>
                        <a:ext cx="4206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94" name="Object 1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97403"/>
              </p:ext>
            </p:extLst>
          </p:nvPr>
        </p:nvGraphicFramePr>
        <p:xfrm>
          <a:off x="3732685" y="5234674"/>
          <a:ext cx="419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6" name="Equation" r:id="rId49" imgW="152280" imgH="177480" progId="Equation.DSMT4">
                  <p:embed/>
                </p:oleObj>
              </mc:Choice>
              <mc:Fallback>
                <p:oleObj name="Equation" r:id="rId49" imgW="152280" imgH="177480" progId="Equation.DSMT4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685" y="5234674"/>
                        <a:ext cx="419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96" name="Rectangle 192"/>
          <p:cNvSpPr>
            <a:spLocks noChangeArrowheads="1"/>
          </p:cNvSpPr>
          <p:nvPr/>
        </p:nvSpPr>
        <p:spPr bwMode="auto">
          <a:xfrm>
            <a:off x="3769197" y="3813861"/>
            <a:ext cx="1363663" cy="1141413"/>
          </a:xfrm>
          <a:prstGeom prst="rect">
            <a:avLst/>
          </a:prstGeom>
          <a:gradFill rotWithShape="1">
            <a:gsLst>
              <a:gs pos="0">
                <a:schemeClr val="tx2">
                  <a:alpha val="67999"/>
                </a:schemeClr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>
                  <a:alpha val="67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28851" name="Group 147"/>
          <p:cNvGrpSpPr>
            <a:grpSpLocks/>
          </p:cNvGrpSpPr>
          <p:nvPr/>
        </p:nvGrpSpPr>
        <p:grpSpPr bwMode="auto">
          <a:xfrm>
            <a:off x="5313835" y="3988491"/>
            <a:ext cx="3623603" cy="799325"/>
            <a:chOff x="3372" y="2675"/>
            <a:chExt cx="1853" cy="448"/>
          </a:xfrm>
        </p:grpSpPr>
        <p:sp>
          <p:nvSpPr>
            <p:cNvPr id="328833" name="AutoShape 129"/>
            <p:cNvSpPr>
              <a:spLocks noChangeArrowheads="1"/>
            </p:cNvSpPr>
            <p:nvPr/>
          </p:nvSpPr>
          <p:spPr bwMode="auto">
            <a:xfrm>
              <a:off x="3372" y="2675"/>
              <a:ext cx="1853" cy="448"/>
            </a:xfrm>
            <a:prstGeom prst="wedgeRectCallout">
              <a:avLst>
                <a:gd name="adj1" fmla="val -68167"/>
                <a:gd name="adj2" fmla="val 30278"/>
              </a:avLst>
            </a:prstGeom>
            <a:solidFill>
              <a:schemeClr val="bg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28834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457" y="2930"/>
              <a:ext cx="1497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落入阴影区域的概率</a:t>
              </a:r>
            </a:p>
          </p:txBody>
        </p:sp>
        <p:sp>
          <p:nvSpPr>
            <p:cNvPr id="328835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3473" y="2726"/>
              <a:ext cx="128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F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39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3804" y="2828"/>
              <a:ext cx="29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,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0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3614" y="2724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1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3979" y="2724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2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4826" y="2736"/>
              <a:ext cx="128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X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3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3672" y="2740"/>
              <a:ext cx="94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4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3868" y="2740"/>
              <a:ext cx="89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968" y="2836"/>
              <a:ext cx="29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,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7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770" y="2732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8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5151" y="2732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49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5038" y="2736"/>
              <a:ext cx="92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/>
                  <a:cs typeface="Times New Roman"/>
                </a:rPr>
                <a:t>Y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32885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4066" y="2723"/>
              <a:ext cx="667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  <a:headEnd/>
                    <a:tailE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/>
                  <a:ea typeface="黑体"/>
                </a:rPr>
                <a:t>表示随机点</a:t>
              </a:r>
            </a:p>
          </p:txBody>
        </p:sp>
      </p:grpSp>
      <p:grpSp>
        <p:nvGrpSpPr>
          <p:cNvPr id="328899" name="Group 195"/>
          <p:cNvGrpSpPr>
            <a:grpSpLocks/>
          </p:cNvGrpSpPr>
          <p:nvPr/>
        </p:nvGrpSpPr>
        <p:grpSpPr bwMode="auto">
          <a:xfrm>
            <a:off x="2335685" y="3080436"/>
            <a:ext cx="4587876" cy="1104900"/>
            <a:chOff x="1477" y="1872"/>
            <a:chExt cx="2890" cy="696"/>
          </a:xfrm>
        </p:grpSpPr>
        <p:sp>
          <p:nvSpPr>
            <p:cNvPr id="328897" name="Oval 193"/>
            <p:cNvSpPr>
              <a:spLocks noChangeArrowheads="1"/>
            </p:cNvSpPr>
            <p:nvPr/>
          </p:nvSpPr>
          <p:spPr bwMode="auto">
            <a:xfrm>
              <a:off x="1477" y="1872"/>
              <a:ext cx="2890" cy="24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8" name="Line 194"/>
            <p:cNvSpPr>
              <a:spLocks noChangeShapeType="1"/>
            </p:cNvSpPr>
            <p:nvPr/>
          </p:nvSpPr>
          <p:spPr bwMode="auto">
            <a:xfrm flipH="1">
              <a:off x="3152" y="2120"/>
              <a:ext cx="152" cy="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8900" name="Rectangle 196"/>
          <p:cNvSpPr>
            <a:spLocks noChangeArrowheads="1"/>
          </p:cNvSpPr>
          <p:nvPr/>
        </p:nvSpPr>
        <p:spPr bwMode="auto">
          <a:xfrm>
            <a:off x="2530947" y="3817036"/>
            <a:ext cx="1231900" cy="18923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>
                  <a:alpha val="75999"/>
                </a:schemeClr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8895" name="Object 1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84583"/>
              </p:ext>
            </p:extLst>
          </p:nvPr>
        </p:nvGraphicFramePr>
        <p:xfrm>
          <a:off x="2692872" y="4528236"/>
          <a:ext cx="419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7" name="Equation" r:id="rId51" imgW="152280" imgH="190440" progId="Equation.DSMT4">
                  <p:embed/>
                </p:oleObj>
              </mc:Choice>
              <mc:Fallback>
                <p:oleObj name="Equation" r:id="rId51" imgW="152280" imgH="19044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872" y="4528236"/>
                        <a:ext cx="419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901" name="Rectangle 197"/>
          <p:cNvSpPr>
            <a:spLocks noChangeArrowheads="1"/>
          </p:cNvSpPr>
          <p:nvPr/>
        </p:nvSpPr>
        <p:spPr bwMode="auto">
          <a:xfrm>
            <a:off x="2529586" y="4969561"/>
            <a:ext cx="2603500" cy="736600"/>
          </a:xfrm>
          <a:prstGeom prst="rect">
            <a:avLst/>
          </a:prstGeom>
          <a:gradFill rotWithShape="1">
            <a:gsLst>
              <a:gs pos="0">
                <a:srgbClr val="FFCC00">
                  <a:alpha val="39999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8887" name="Line 183"/>
          <p:cNvSpPr>
            <a:spLocks noChangeShapeType="1"/>
          </p:cNvSpPr>
          <p:nvPr/>
        </p:nvSpPr>
        <p:spPr bwMode="auto">
          <a:xfrm flipH="1">
            <a:off x="2534122" y="4960036"/>
            <a:ext cx="2608263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8886" name="Line 182"/>
          <p:cNvSpPr>
            <a:spLocks noChangeShapeType="1"/>
          </p:cNvSpPr>
          <p:nvPr/>
        </p:nvSpPr>
        <p:spPr bwMode="auto">
          <a:xfrm flipH="1">
            <a:off x="3762847" y="3804336"/>
            <a:ext cx="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8903" name="WordArt 199"/>
          <p:cNvSpPr>
            <a:spLocks noChangeArrowheads="1" noChangeShapeType="1" noTextEdit="1"/>
          </p:cNvSpPr>
          <p:nvPr/>
        </p:nvSpPr>
        <p:spPr bwMode="auto">
          <a:xfrm>
            <a:off x="3038947" y="5210861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？</a:t>
            </a:r>
          </a:p>
        </p:txBody>
      </p:sp>
      <p:graphicFrame>
        <p:nvGraphicFramePr>
          <p:cNvPr id="328905" name="Object 2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88927"/>
              </p:ext>
            </p:extLst>
          </p:nvPr>
        </p:nvGraphicFramePr>
        <p:xfrm>
          <a:off x="7839453" y="6322018"/>
          <a:ext cx="595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78" name="Equation" r:id="rId53" imgW="215640" imgH="152280" progId="Equation.DSMT4">
                  <p:embed/>
                </p:oleObj>
              </mc:Choice>
              <mc:Fallback>
                <p:oleObj name="Equation" r:id="rId53" imgW="215640" imgH="152280" progId="Equation.DSMT4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453" y="6322018"/>
                        <a:ext cx="5953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32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28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28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8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8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8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8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3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2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1000"/>
                                        <p:tgtEl>
                                          <p:spTgt spid="3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5" dur="1000"/>
                                        <p:tgtEl>
                                          <p:spTgt spid="3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2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2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328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96" grpId="0"/>
      <p:bldP spid="328796" grpId="1"/>
      <p:bldP spid="328811" grpId="0"/>
      <p:bldP spid="328820" grpId="0"/>
      <p:bldP spid="328857" grpId="0"/>
      <p:bldP spid="328858" grpId="0"/>
      <p:bldP spid="328896" grpId="0" animBg="1"/>
      <p:bldP spid="328900" grpId="0" animBg="1"/>
      <p:bldP spid="328901" grpId="0" animBg="1"/>
      <p:bldP spid="328887" grpId="0" animBg="1"/>
      <p:bldP spid="328886" grpId="0" animBg="1"/>
      <p:bldP spid="328903" grpId="0" animBg="1"/>
      <p:bldP spid="32890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4" name="WordArt 6"/>
          <p:cNvSpPr>
            <a:spLocks noChangeArrowheads="1" noChangeShapeType="1" noTextEdit="1"/>
          </p:cNvSpPr>
          <p:nvPr/>
        </p:nvSpPr>
        <p:spPr bwMode="auto">
          <a:xfrm>
            <a:off x="785813" y="1133475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①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250950" y="987425"/>
            <a:ext cx="7326313" cy="569913"/>
            <a:chOff x="716" y="670"/>
            <a:chExt cx="4615" cy="359"/>
          </a:xfrm>
        </p:grpSpPr>
        <p:sp>
          <p:nvSpPr>
            <p:cNvPr id="432136" name="Rectangle 8"/>
            <p:cNvSpPr>
              <a:spLocks noChangeArrowheads="1"/>
            </p:cNvSpPr>
            <p:nvPr/>
          </p:nvSpPr>
          <p:spPr bwMode="auto">
            <a:xfrm>
              <a:off x="716" y="670"/>
              <a:ext cx="123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任意固定</a:t>
              </a:r>
            </a:p>
          </p:txBody>
        </p:sp>
        <p:graphicFrame>
          <p:nvGraphicFramePr>
            <p:cNvPr id="411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221041"/>
                </p:ext>
              </p:extLst>
            </p:nvPr>
          </p:nvGraphicFramePr>
          <p:xfrm>
            <a:off x="1615" y="718"/>
            <a:ext cx="12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0" name="Equation" r:id="rId3" imgW="660240" imgH="190440" progId="Equation.DSMT4">
                    <p:embed/>
                  </p:oleObj>
                </mc:Choice>
                <mc:Fallback>
                  <p:oleObj name="Equation" r:id="rId3" imgW="6602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718"/>
                          <a:ext cx="122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38" name="Rectangle 10"/>
            <p:cNvSpPr>
              <a:spLocks noChangeArrowheads="1"/>
            </p:cNvSpPr>
            <p:nvPr/>
          </p:nvSpPr>
          <p:spPr bwMode="auto">
            <a:xfrm>
              <a:off x="2727" y="702"/>
              <a:ext cx="260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是</a:t>
              </a:r>
              <a:r>
                <a:rPr lang="zh-CN" altLang="en-US" sz="120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i="1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的单调不减函数</a:t>
              </a:r>
            </a:p>
          </p:txBody>
        </p:sp>
        <p:graphicFrame>
          <p:nvGraphicFramePr>
            <p:cNvPr id="411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9779512"/>
                </p:ext>
              </p:extLst>
            </p:nvPr>
          </p:nvGraphicFramePr>
          <p:xfrm>
            <a:off x="2977" y="778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1" name="Equation" r:id="rId5" imgW="126720" imgH="152280" progId="Equation.DSMT4">
                    <p:embed/>
                  </p:oleObj>
                </mc:Choice>
                <mc:Fallback>
                  <p:oleObj name="Equation" r:id="rId5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778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50950" y="1425575"/>
            <a:ext cx="7326313" cy="569913"/>
            <a:chOff x="716" y="670"/>
            <a:chExt cx="4615" cy="359"/>
          </a:xfrm>
        </p:grpSpPr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716" y="670"/>
              <a:ext cx="123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任意固定</a:t>
              </a:r>
            </a:p>
          </p:txBody>
        </p:sp>
        <p:graphicFrame>
          <p:nvGraphicFramePr>
            <p:cNvPr id="411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282094"/>
                </p:ext>
              </p:extLst>
            </p:nvPr>
          </p:nvGraphicFramePr>
          <p:xfrm>
            <a:off x="1616" y="710"/>
            <a:ext cx="122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2" name="Equation" r:id="rId7" imgW="660240" imgH="190440" progId="Equation.DSMT4">
                    <p:embed/>
                  </p:oleObj>
                </mc:Choice>
                <mc:Fallback>
                  <p:oleObj name="Equation" r:id="rId7" imgW="6602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710"/>
                          <a:ext cx="122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43" name="Rectangle 15"/>
            <p:cNvSpPr>
              <a:spLocks noChangeArrowheads="1"/>
            </p:cNvSpPr>
            <p:nvPr/>
          </p:nvSpPr>
          <p:spPr bwMode="auto">
            <a:xfrm>
              <a:off x="2727" y="702"/>
              <a:ext cx="260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是</a:t>
              </a:r>
              <a:r>
                <a:rPr lang="zh-CN" altLang="en-US" sz="1200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i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的单调不减函数</a:t>
              </a:r>
            </a:p>
          </p:txBody>
        </p:sp>
        <p:graphicFrame>
          <p:nvGraphicFramePr>
            <p:cNvPr id="4111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281885"/>
                </p:ext>
              </p:extLst>
            </p:nvPr>
          </p:nvGraphicFramePr>
          <p:xfrm>
            <a:off x="2976" y="781"/>
            <a:ext cx="23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3" name="Equation" r:id="rId9" imgW="126720" imgH="126720" progId="Equation.DSMT4">
                    <p:embed/>
                  </p:oleObj>
                </mc:Choice>
                <mc:Fallback>
                  <p:oleObj name="Equation" r:id="rId9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81"/>
                          <a:ext cx="23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52" name="WordArt 24"/>
          <p:cNvSpPr>
            <a:spLocks noChangeArrowheads="1" noChangeShapeType="1" noTextEdit="1"/>
          </p:cNvSpPr>
          <p:nvPr/>
        </p:nvSpPr>
        <p:spPr bwMode="auto">
          <a:xfrm>
            <a:off x="793750" y="20367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②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290638" y="1906588"/>
            <a:ext cx="3379787" cy="525462"/>
            <a:chOff x="813" y="1241"/>
            <a:chExt cx="2129" cy="331"/>
          </a:xfrm>
        </p:grpSpPr>
        <p:sp>
          <p:nvSpPr>
            <p:cNvPr id="432154" name="Rectangle 26"/>
            <p:cNvSpPr>
              <a:spLocks noChangeArrowheads="1"/>
            </p:cNvSpPr>
            <p:nvPr/>
          </p:nvSpPr>
          <p:spPr bwMode="auto">
            <a:xfrm>
              <a:off x="2323" y="1241"/>
              <a:ext cx="619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且</a:t>
              </a:r>
            </a:p>
          </p:txBody>
        </p:sp>
        <p:graphicFrame>
          <p:nvGraphicFramePr>
            <p:cNvPr id="410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00751"/>
                </p:ext>
              </p:extLst>
            </p:nvPr>
          </p:nvGraphicFramePr>
          <p:xfrm>
            <a:off x="813" y="1297"/>
            <a:ext cx="15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4" name="Equation" r:id="rId11" imgW="850680" imgH="177480" progId="Equation.DSMT4">
                    <p:embed/>
                  </p:oleObj>
                </mc:Choice>
                <mc:Fallback>
                  <p:oleObj name="Equation" r:id="rId11" imgW="850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297"/>
                          <a:ext cx="158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00623"/>
              </p:ext>
            </p:extLst>
          </p:nvPr>
        </p:nvGraphicFramePr>
        <p:xfrm>
          <a:off x="1830388" y="2433638"/>
          <a:ext cx="4794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35" name="Equation" r:id="rId13" imgW="1625400" imgH="177480" progId="Equation.DSMT4">
                  <p:embed/>
                </p:oleObj>
              </mc:Choice>
              <mc:Fallback>
                <p:oleObj name="Equation" r:id="rId13" imgW="1625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433638"/>
                        <a:ext cx="4794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001182"/>
              </p:ext>
            </p:extLst>
          </p:nvPr>
        </p:nvGraphicFramePr>
        <p:xfrm>
          <a:off x="1792288" y="2863850"/>
          <a:ext cx="5732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36" name="Equation" r:id="rId15" imgW="1942920" imgH="177480" progId="Equation.DSMT4">
                  <p:embed/>
                </p:oleObj>
              </mc:Choice>
              <mc:Fallback>
                <p:oleObj name="Equation" r:id="rId15" imgW="1942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863850"/>
                        <a:ext cx="5732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Rectangle 40"/>
          <p:cNvSpPr>
            <a:spLocks noChangeArrowheads="1"/>
          </p:cNvSpPr>
          <p:nvPr/>
        </p:nvSpPr>
        <p:spPr bwMode="auto">
          <a:xfrm>
            <a:off x="381000" y="56261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2170" name="WordArt 42"/>
          <p:cNvSpPr>
            <a:spLocks noChangeArrowheads="1" noChangeShapeType="1" noTextEdit="1"/>
          </p:cNvSpPr>
          <p:nvPr/>
        </p:nvSpPr>
        <p:spPr bwMode="auto">
          <a:xfrm>
            <a:off x="793750" y="3392488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③</a:t>
            </a:r>
          </a:p>
        </p:txBody>
      </p:sp>
      <p:graphicFrame>
        <p:nvGraphicFramePr>
          <p:cNvPr id="43217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61571"/>
              </p:ext>
            </p:extLst>
          </p:nvPr>
        </p:nvGraphicFramePr>
        <p:xfrm>
          <a:off x="1300163" y="3357563"/>
          <a:ext cx="33718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37" name="Equation" r:id="rId17" imgW="1143000" imgH="177480" progId="Equation.DSMT4">
                  <p:embed/>
                </p:oleObj>
              </mc:Choice>
              <mc:Fallback>
                <p:oleObj name="Equation" r:id="rId17" imgW="1143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357563"/>
                        <a:ext cx="33718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35488" y="3290885"/>
            <a:ext cx="4481512" cy="520699"/>
            <a:chOff x="2929" y="2097"/>
            <a:chExt cx="2823" cy="328"/>
          </a:xfrm>
        </p:grpSpPr>
        <p:sp>
          <p:nvSpPr>
            <p:cNvPr id="432173" name="Rectangle 45"/>
            <p:cNvSpPr>
              <a:spLocks noChangeArrowheads="1"/>
            </p:cNvSpPr>
            <p:nvPr/>
          </p:nvSpPr>
          <p:spPr bwMode="auto">
            <a:xfrm>
              <a:off x="2929" y="2097"/>
              <a:ext cx="282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即       关于</a:t>
              </a:r>
              <a:r>
                <a:rPr lang="zh-CN" altLang="en-US" sz="1200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右连续</a:t>
              </a:r>
            </a:p>
          </p:txBody>
        </p:sp>
        <p:graphicFrame>
          <p:nvGraphicFramePr>
            <p:cNvPr id="410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2221946"/>
                </p:ext>
              </p:extLst>
            </p:nvPr>
          </p:nvGraphicFramePr>
          <p:xfrm>
            <a:off x="3321" y="2150"/>
            <a:ext cx="82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8" name="Equation" r:id="rId19" imgW="444240" imgH="177480" progId="Equation.DSMT4">
                    <p:embed/>
                  </p:oleObj>
                </mc:Choice>
                <mc:Fallback>
                  <p:oleObj name="Equation" r:id="rId19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2150"/>
                          <a:ext cx="82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1182592"/>
                </p:ext>
              </p:extLst>
            </p:nvPr>
          </p:nvGraphicFramePr>
          <p:xfrm>
            <a:off x="4549" y="2185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39" name="Equation" r:id="rId21" imgW="126720" imgH="152280" progId="Equation.DSMT4">
                    <p:embed/>
                  </p:oleObj>
                </mc:Choice>
                <mc:Fallback>
                  <p:oleObj name="Equation" r:id="rId21" imgW="12672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9" y="2185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7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14203"/>
              </p:ext>
            </p:extLst>
          </p:nvPr>
        </p:nvGraphicFramePr>
        <p:xfrm>
          <a:off x="1285875" y="3833813"/>
          <a:ext cx="33718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40" name="Equation" r:id="rId23" imgW="1143000" imgH="177480" progId="Equation.DSMT4">
                  <p:embed/>
                </p:oleObj>
              </mc:Choice>
              <mc:Fallback>
                <p:oleObj name="Equation" r:id="rId23" imgW="1143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33813"/>
                        <a:ext cx="33718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4548188" y="3765550"/>
            <a:ext cx="4481512" cy="519113"/>
            <a:chOff x="2929" y="2364"/>
            <a:chExt cx="2823" cy="327"/>
          </a:xfrm>
        </p:grpSpPr>
        <p:sp>
          <p:nvSpPr>
            <p:cNvPr id="432178" name="Rectangle 50"/>
            <p:cNvSpPr>
              <a:spLocks noChangeArrowheads="1"/>
            </p:cNvSpPr>
            <p:nvPr/>
          </p:nvSpPr>
          <p:spPr bwMode="auto">
            <a:xfrm>
              <a:off x="2929" y="2364"/>
              <a:ext cx="282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即       关于</a:t>
              </a:r>
              <a:r>
                <a:rPr lang="zh-CN" altLang="en-US" sz="1200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右连续</a:t>
              </a:r>
            </a:p>
          </p:txBody>
        </p:sp>
        <p:graphicFrame>
          <p:nvGraphicFramePr>
            <p:cNvPr id="4105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1945859"/>
                </p:ext>
              </p:extLst>
            </p:nvPr>
          </p:nvGraphicFramePr>
          <p:xfrm>
            <a:off x="3322" y="2409"/>
            <a:ext cx="82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41" name="Equation" r:id="rId25" imgW="444240" imgH="177480" progId="Equation.DSMT4">
                    <p:embed/>
                  </p:oleObj>
                </mc:Choice>
                <mc:Fallback>
                  <p:oleObj name="Equation" r:id="rId25" imgW="444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09"/>
                          <a:ext cx="82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0892674"/>
                </p:ext>
              </p:extLst>
            </p:nvPr>
          </p:nvGraphicFramePr>
          <p:xfrm>
            <a:off x="4533" y="2463"/>
            <a:ext cx="23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42" name="Equation" r:id="rId27" imgW="126720" imgH="126720" progId="Equation.DSMT4">
                    <p:embed/>
                  </p:oleObj>
                </mc:Choice>
                <mc:Fallback>
                  <p:oleObj name="Equation" r:id="rId27" imgW="1267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463"/>
                          <a:ext cx="23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82" name="WordArt 54"/>
          <p:cNvSpPr>
            <a:spLocks noChangeArrowheads="1" noChangeShapeType="1" noTextEdit="1"/>
          </p:cNvSpPr>
          <p:nvPr/>
        </p:nvSpPr>
        <p:spPr bwMode="auto">
          <a:xfrm>
            <a:off x="782638" y="4397375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④</a:t>
            </a:r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1300163" y="4284663"/>
            <a:ext cx="3662362" cy="519112"/>
            <a:chOff x="827" y="2747"/>
            <a:chExt cx="2307" cy="327"/>
          </a:xfrm>
        </p:grpSpPr>
        <p:sp>
          <p:nvSpPr>
            <p:cNvPr id="432184" name="Rectangle 56"/>
            <p:cNvSpPr>
              <a:spLocks noChangeArrowheads="1"/>
            </p:cNvSpPr>
            <p:nvPr/>
          </p:nvSpPr>
          <p:spPr bwMode="auto">
            <a:xfrm>
              <a:off x="2437" y="2747"/>
              <a:ext cx="69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有</a:t>
              </a:r>
            </a:p>
          </p:txBody>
        </p:sp>
        <p:graphicFrame>
          <p:nvGraphicFramePr>
            <p:cNvPr id="4104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4724131"/>
                </p:ext>
              </p:extLst>
            </p:nvPr>
          </p:nvGraphicFramePr>
          <p:xfrm>
            <a:off x="827" y="2774"/>
            <a:ext cx="167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543" name="Equation" r:id="rId29" imgW="901440" imgH="190440" progId="Equation.DSMT4">
                    <p:embed/>
                  </p:oleObj>
                </mc:Choice>
                <mc:Fallback>
                  <p:oleObj name="Equation" r:id="rId29" imgW="901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2774"/>
                          <a:ext cx="167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8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182696"/>
              </p:ext>
            </p:extLst>
          </p:nvPr>
        </p:nvGraphicFramePr>
        <p:xfrm>
          <a:off x="1171575" y="4822825"/>
          <a:ext cx="741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44" name="Equation" r:id="rId31" imgW="2514600" imgH="190440" progId="Equation.DSMT4">
                  <p:embed/>
                </p:oleObj>
              </mc:Choice>
              <mc:Fallback>
                <p:oleObj name="Equation" r:id="rId31" imgW="2514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822825"/>
                        <a:ext cx="741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8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69695"/>
              </p:ext>
            </p:extLst>
          </p:nvPr>
        </p:nvGraphicFramePr>
        <p:xfrm>
          <a:off x="1314450" y="5281613"/>
          <a:ext cx="4643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45" name="Equation" r:id="rId33" imgW="1574640" imgH="190440" progId="Equation.DSMT4">
                  <p:embed/>
                </p:oleObj>
              </mc:Choice>
              <mc:Fallback>
                <p:oleObj name="Equation" r:id="rId33" imgW="15746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281613"/>
                        <a:ext cx="46434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92" name="AutoShape 64"/>
          <p:cNvSpPr>
            <a:spLocks noChangeArrowheads="1"/>
          </p:cNvSpPr>
          <p:nvPr/>
        </p:nvSpPr>
        <p:spPr bwMode="auto">
          <a:xfrm>
            <a:off x="533400" y="574992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32193" name="WordArt 65"/>
          <p:cNvSpPr>
            <a:spLocks noChangeArrowheads="1" noChangeShapeType="1" noTextEdit="1"/>
          </p:cNvSpPr>
          <p:nvPr/>
        </p:nvSpPr>
        <p:spPr bwMode="auto">
          <a:xfrm>
            <a:off x="822325" y="5873750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/>
                <a:ea typeface="黑体"/>
              </a:rPr>
              <a:t>注</a:t>
            </a:r>
          </a:p>
        </p:txBody>
      </p: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635125" y="5780088"/>
            <a:ext cx="6835775" cy="519112"/>
            <a:chOff x="1038" y="3641"/>
            <a:chExt cx="4306" cy="327"/>
          </a:xfrm>
        </p:grpSpPr>
        <p:sp>
          <p:nvSpPr>
            <p:cNvPr id="432195" name="Rectangle 67"/>
            <p:cNvSpPr>
              <a:spLocks noChangeArrowheads="1"/>
            </p:cNvSpPr>
            <p:nvPr/>
          </p:nvSpPr>
          <p:spPr bwMode="auto">
            <a:xfrm>
              <a:off x="1038" y="3641"/>
              <a:ext cx="43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华文新魏" pitchFamily="2" charset="-122"/>
                  <a:ea typeface="华文新魏" pitchFamily="2" charset="-122"/>
                </a:rPr>
                <a:t>性质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itchFamily="18" charset="0"/>
                  <a:ea typeface="隶书" pitchFamily="49" charset="-122"/>
                </a:rPr>
                <a:t>              </a:t>
              </a:r>
              <a:r>
                <a:rPr lang="zh-CN" altLang="en-US" i="1" dirty="0">
                  <a:solidFill>
                    <a:schemeClr val="bg2"/>
                  </a:solidFill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Times New Roman" pitchFamily="18" charset="0"/>
                  <a:ea typeface="华文新魏" pitchFamily="2" charset="-122"/>
                </a:rPr>
                <a:t>是分布函数的本质特征</a:t>
              </a:r>
            </a:p>
          </p:txBody>
        </p:sp>
        <p:sp>
          <p:nvSpPr>
            <p:cNvPr id="413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590" y="3728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chemeClr val="bg2"/>
                  </a:solidFill>
                  <a:latin typeface="隶书"/>
                  <a:ea typeface="隶书"/>
                </a:rPr>
                <a:t>①</a:t>
              </a:r>
            </a:p>
          </p:txBody>
        </p:sp>
        <p:sp>
          <p:nvSpPr>
            <p:cNvPr id="413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864" y="3726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chemeClr val="bg2"/>
                  </a:solidFill>
                  <a:latin typeface="隶书"/>
                  <a:ea typeface="隶书"/>
                </a:rPr>
                <a:t>②</a:t>
              </a:r>
            </a:p>
          </p:txBody>
        </p:sp>
        <p:sp>
          <p:nvSpPr>
            <p:cNvPr id="413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129" y="3719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chemeClr val="bg2"/>
                  </a:solidFill>
                  <a:latin typeface="隶书"/>
                  <a:ea typeface="隶书"/>
                </a:rPr>
                <a:t>③</a:t>
              </a:r>
            </a:p>
          </p:txBody>
        </p:sp>
        <p:sp>
          <p:nvSpPr>
            <p:cNvPr id="413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399" y="3729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 dirty="0">
                  <a:solidFill>
                    <a:schemeClr val="bg2"/>
                  </a:solidFill>
                  <a:latin typeface="隶书"/>
                  <a:ea typeface="隶书"/>
                </a:rPr>
                <a:t>④</a:t>
              </a:r>
            </a:p>
          </p:txBody>
        </p:sp>
      </p:grpSp>
      <p:grpSp>
        <p:nvGrpSpPr>
          <p:cNvPr id="49" name="Group 144"/>
          <p:cNvGrpSpPr>
            <a:grpSpLocks/>
          </p:cNvGrpSpPr>
          <p:nvPr/>
        </p:nvGrpSpPr>
        <p:grpSpPr bwMode="auto">
          <a:xfrm>
            <a:off x="2236788" y="590550"/>
            <a:ext cx="4467225" cy="401638"/>
            <a:chOff x="3085" y="352"/>
            <a:chExt cx="2043" cy="175"/>
          </a:xfrm>
        </p:grpSpPr>
        <p:sp>
          <p:nvSpPr>
            <p:cNvPr id="50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085" y="352"/>
              <a:ext cx="2043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黑体"/>
                  <a:ea typeface="黑体"/>
                </a:rPr>
                <a:t>分布函数        的基本性质</a:t>
              </a:r>
            </a:p>
          </p:txBody>
        </p:sp>
        <p:sp>
          <p:nvSpPr>
            <p:cNvPr id="51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3740" y="388"/>
              <a:ext cx="564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3399FF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rPr>
                <a:t>F  </a:t>
              </a:r>
              <a:r>
                <a:rPr lang="en-US" altLang="zh-CN" sz="3600" i="1" kern="10" dirty="0" err="1">
                  <a:ln w="12700">
                    <a:solidFill>
                      <a:srgbClr val="3399FF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rPr>
                <a:t>x,y</a:t>
              </a:r>
              <a:r>
                <a:rPr lang="en-US" altLang="zh-CN" sz="3600" i="1" kern="10" dirty="0">
                  <a:ln w="12700">
                    <a:solidFill>
                      <a:srgbClr val="3399FF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rPr>
                <a:t> </a:t>
              </a:r>
              <a:endParaRPr lang="zh-CN" altLang="en-US" sz="3600" i="1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2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3919" y="384"/>
              <a:ext cx="38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99FF"/>
                    </a:solidFill>
                    <a:round/>
                    <a:headEnd/>
                    <a:tailEnd/>
                  </a:ln>
                  <a:solidFill>
                    <a:schemeClr val="bg2"/>
                  </a:solidFill>
                  <a:latin typeface="Times New Roman"/>
                  <a:cs typeface="Times New Roman"/>
                </a:rPr>
                <a:t>(      )</a:t>
              </a:r>
              <a:endPara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8372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2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2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4" grpId="0"/>
      <p:bldP spid="432152" grpId="0"/>
      <p:bldP spid="432170" grpId="0"/>
      <p:bldP spid="432182" grpId="0"/>
      <p:bldP spid="432192" grpId="0" animBg="1"/>
      <p:bldP spid="4321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43337" y="1609078"/>
            <a:ext cx="9864786" cy="4525963"/>
          </a:xfrm>
        </p:spPr>
        <p:txBody>
          <a:bodyPr/>
          <a:lstStyle/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kern="1200" dirty="0">
                <a:solidFill>
                  <a:schemeClr val="bg2"/>
                </a:solidFill>
                <a:effectLst/>
                <a:ea typeface="黑体" pitchFamily="49" charset="-122"/>
                <a:cs typeface="+mn-cs"/>
              </a:rPr>
              <a:t>反例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：令</a:t>
            </a: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endParaRPr lang="en-US" altLang="zh-CN" sz="2800" b="1" dirty="0">
              <a:solidFill>
                <a:schemeClr val="bg2"/>
              </a:solidFill>
              <a:effectLst/>
              <a:ea typeface="黑体" pitchFamily="49" charset="-122"/>
            </a:endParaRP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显然</a:t>
            </a:r>
            <a:r>
              <a:rPr lang="en-US" altLang="zh-CN" sz="2800" b="1" i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F</a:t>
            </a:r>
            <a:r>
              <a:rPr lang="en-US" altLang="zh-CN" sz="2800" b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(</a:t>
            </a:r>
            <a:r>
              <a:rPr lang="en-US" altLang="zh-CN" sz="2800" b="1" i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x</a:t>
            </a:r>
            <a:r>
              <a:rPr lang="en-US" altLang="zh-CN" sz="2800" b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,</a:t>
            </a:r>
            <a:r>
              <a:rPr lang="en-US" altLang="zh-CN" sz="2800" b="1" i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 y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满足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(1)(2)(3)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三条性质，</a:t>
            </a: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但它不满足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，因为</a:t>
            </a: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endParaRPr lang="en-US" altLang="zh-CN" sz="2800" b="1" dirty="0">
              <a:solidFill>
                <a:schemeClr val="bg2"/>
              </a:solidFill>
              <a:effectLst/>
              <a:ea typeface="黑体" pitchFamily="49" charset="-122"/>
            </a:endParaRP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    这说明性质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不能由前三条性质推出，故定义一个二元函数为联合分布函数时性质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不能</a:t>
            </a:r>
            <a:r>
              <a:rPr lang="zh-CN" altLang="en-US" sz="2800" b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省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itchFamily="49" charset="-122"/>
              </a:rPr>
              <a:t>去</a:t>
            </a:r>
            <a:r>
              <a:rPr lang="zh-CN" altLang="en-US" sz="2800" b="1" dirty="0" smtClean="0">
                <a:solidFill>
                  <a:schemeClr val="bg2"/>
                </a:solidFill>
                <a:effectLst/>
                <a:ea typeface="黑体" pitchFamily="49" charset="-122"/>
              </a:rPr>
              <a:t>．</a:t>
            </a:r>
            <a:endParaRPr lang="zh-CN" altLang="en-US" sz="2800" b="1" dirty="0">
              <a:solidFill>
                <a:schemeClr val="bg2"/>
              </a:solidFill>
              <a:effectLst/>
              <a:ea typeface="黑体" pitchFamily="49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88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88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872486"/>
              </p:ext>
            </p:extLst>
          </p:nvPr>
        </p:nvGraphicFramePr>
        <p:xfrm>
          <a:off x="2492023" y="1885852"/>
          <a:ext cx="4029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72" name="Equation" r:id="rId3" imgW="1269720" imgH="317160" progId="Equation.DSMT4">
                  <p:embed/>
                </p:oleObj>
              </mc:Choice>
              <mc:Fallback>
                <p:oleObj name="Equation" r:id="rId3" imgW="12697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023" y="1885852"/>
                        <a:ext cx="4029075" cy="1009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88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711607"/>
              </p:ext>
            </p:extLst>
          </p:nvPr>
        </p:nvGraphicFramePr>
        <p:xfrm>
          <a:off x="605371" y="4414191"/>
          <a:ext cx="7967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973" name="Equation" r:id="rId5" imgW="3022560" imgH="177480" progId="Equation.DSMT4">
                  <p:embed/>
                </p:oleObj>
              </mc:Choice>
              <mc:Fallback>
                <p:oleObj name="Equation" r:id="rId5" imgW="3022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71" y="4414191"/>
                        <a:ext cx="7967663" cy="461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349" y="606117"/>
            <a:ext cx="8713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49" charset="-122"/>
              </a:rPr>
              <a:t>注意：</a:t>
            </a:r>
            <a:endParaRPr lang="en-US" altLang="zh-CN" dirty="0">
              <a:solidFill>
                <a:srgbClr val="FF0000"/>
              </a:solidFill>
              <a:latin typeface="+mn-lt"/>
              <a:ea typeface="黑体" pitchFamily="49" charset="-122"/>
            </a:endParaRPr>
          </a:p>
          <a:p>
            <a:pPr lvl="2" algn="l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49" charset="-122"/>
              </a:rPr>
              <a:t>分布函数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itchFamily="49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itchFamily="49" charset="-12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的性质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itchFamily="49" charset="-122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itchFamily="49" charset="-122"/>
              </a:rPr>
              <a:t>不能由前三条性质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推出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黑体" pitchFamily="49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+mn-lt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940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06368"/>
              </p:ext>
            </p:extLst>
          </p:nvPr>
        </p:nvGraphicFramePr>
        <p:xfrm>
          <a:off x="3406775" y="1717675"/>
          <a:ext cx="2238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89" name="Equation" r:id="rId3" imgW="876240" imgH="190440" progId="Equation.DSMT4">
                  <p:embed/>
                </p:oleObj>
              </mc:Choice>
              <mc:Fallback>
                <p:oleObj name="Equation" r:id="rId3" imgW="876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717675"/>
                        <a:ext cx="2238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0813" y="2206627"/>
            <a:ext cx="7548562" cy="592138"/>
            <a:chOff x="245" y="1718"/>
            <a:chExt cx="4755" cy="373"/>
          </a:xfrm>
        </p:grpSpPr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5" y="1733"/>
              <a:ext cx="58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为</a:t>
              </a:r>
            </a:p>
          </p:txBody>
        </p:sp>
        <p:graphicFrame>
          <p:nvGraphicFramePr>
            <p:cNvPr id="513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217609"/>
                </p:ext>
              </p:extLst>
            </p:nvPr>
          </p:nvGraphicFramePr>
          <p:xfrm>
            <a:off x="520" y="1828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0" name="Equation" r:id="rId5" imgW="114120" imgH="126720" progId="Equation.DSMT4">
                    <p:embed/>
                  </p:oleObj>
                </mc:Choice>
                <mc:Fallback>
                  <p:oleObj name="Equation" r:id="rId5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828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0" name="Rectangle 6"/>
            <p:cNvSpPr>
              <a:spLocks noChangeArrowheads="1"/>
            </p:cNvSpPr>
            <p:nvPr/>
          </p:nvSpPr>
          <p:spPr bwMode="auto">
            <a:xfrm>
              <a:off x="654" y="1718"/>
              <a:ext cx="165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维随机变量</a:t>
              </a:r>
            </a:p>
          </p:txBody>
        </p:sp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342" y="1723"/>
              <a:ext cx="1635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维随机向量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.</a:t>
              </a:r>
              <a:endPara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1965" y="1733"/>
              <a:ext cx="58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或</a:t>
              </a:r>
            </a:p>
          </p:txBody>
        </p:sp>
        <p:graphicFrame>
          <p:nvGraphicFramePr>
            <p:cNvPr id="513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771015"/>
                </p:ext>
              </p:extLst>
            </p:nvPr>
          </p:nvGraphicFramePr>
          <p:xfrm>
            <a:off x="2246" y="1821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1" name="Equation" r:id="rId7" imgW="114120" imgH="126720" progId="Equation.DSMT4">
                    <p:embed/>
                  </p:oleObj>
                </mc:Choice>
                <mc:Fallback>
                  <p:oleObj name="Equation" r:id="rId7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1821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4" name="Rectangle 10"/>
            <p:cNvSpPr>
              <a:spLocks noChangeArrowheads="1"/>
            </p:cNvSpPr>
            <p:nvPr/>
          </p:nvSpPr>
          <p:spPr bwMode="auto">
            <a:xfrm>
              <a:off x="3377" y="1723"/>
              <a:ext cx="162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zh-CN" altLang="zh-CN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49288" y="3017838"/>
            <a:ext cx="2705100" cy="519112"/>
            <a:chOff x="513" y="1725"/>
            <a:chExt cx="1704" cy="327"/>
          </a:xfrm>
        </p:grpSpPr>
        <p:sp>
          <p:nvSpPr>
            <p:cNvPr id="425996" name="Rectangle 12"/>
            <p:cNvSpPr>
              <a:spLocks noChangeArrowheads="1"/>
            </p:cNvSpPr>
            <p:nvPr/>
          </p:nvSpPr>
          <p:spPr bwMode="auto">
            <a:xfrm>
              <a:off x="513" y="1725"/>
              <a:ext cx="170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称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元函数</a:t>
              </a:r>
            </a:p>
          </p:txBody>
        </p:sp>
        <p:graphicFrame>
          <p:nvGraphicFramePr>
            <p:cNvPr id="513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46337"/>
                </p:ext>
              </p:extLst>
            </p:nvPr>
          </p:nvGraphicFramePr>
          <p:xfrm>
            <a:off x="823" y="1812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2" name="Equation" r:id="rId9" imgW="114120" imgH="126720" progId="Equation.DSMT4">
                    <p:embed/>
                  </p:oleObj>
                </mc:Choice>
                <mc:Fallback>
                  <p:oleObj name="Equation" r:id="rId9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812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5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444087"/>
              </p:ext>
            </p:extLst>
          </p:nvPr>
        </p:nvGraphicFramePr>
        <p:xfrm>
          <a:off x="1260475" y="3582988"/>
          <a:ext cx="6878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93" name="Equation" r:id="rId11" imgW="2692080" imgH="203040" progId="Equation.DSMT4">
                  <p:embed/>
                </p:oleObj>
              </mc:Choice>
              <mc:Fallback>
                <p:oleObj name="Equation" r:id="rId11" imgW="269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582988"/>
                        <a:ext cx="68786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6688" y="4781553"/>
            <a:ext cx="5265737" cy="584201"/>
            <a:chOff x="90" y="2735"/>
            <a:chExt cx="3317" cy="368"/>
          </a:xfrm>
        </p:grpSpPr>
        <p:graphicFrame>
          <p:nvGraphicFramePr>
            <p:cNvPr id="512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4952525"/>
                </p:ext>
              </p:extLst>
            </p:nvPr>
          </p:nvGraphicFramePr>
          <p:xfrm>
            <a:off x="90" y="2773"/>
            <a:ext cx="12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4" name="Equation" r:id="rId13" imgW="774360" imgH="177480" progId="Equation.DSMT4">
                    <p:embed/>
                  </p:oleObj>
                </mc:Choice>
                <mc:Fallback>
                  <p:oleObj name="Equation" r:id="rId13" imgW="774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2773"/>
                          <a:ext cx="12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1" name="Rectangle 17"/>
            <p:cNvSpPr>
              <a:spLocks noChangeArrowheads="1"/>
            </p:cNvSpPr>
            <p:nvPr/>
          </p:nvSpPr>
          <p:spPr bwMode="auto">
            <a:xfrm>
              <a:off x="1246" y="2735"/>
              <a:ext cx="2161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联合分布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函数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)</a:t>
              </a:r>
              <a:r>
                <a:rPr lang="en-US" altLang="zh-CN" sz="3200" dirty="0">
                  <a:solidFill>
                    <a:schemeClr val="bg2"/>
                  </a:solidFill>
                  <a:latin typeface="华文新魏" pitchFamily="2" charset="-122"/>
                  <a:ea typeface="华文新魏" pitchFamily="2" charset="-122"/>
                </a:rPr>
                <a:t>.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55575" y="4186235"/>
            <a:ext cx="9107488" cy="584199"/>
            <a:chOff x="34" y="2293"/>
            <a:chExt cx="5737" cy="368"/>
          </a:xfrm>
        </p:grpSpPr>
        <p:graphicFrame>
          <p:nvGraphicFramePr>
            <p:cNvPr id="512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642591"/>
                </p:ext>
              </p:extLst>
            </p:nvPr>
          </p:nvGraphicFramePr>
          <p:xfrm>
            <a:off x="346" y="2392"/>
            <a:ext cx="1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5" name="Equation" r:id="rId15" imgW="114120" imgH="126720" progId="Equation.DSMT4">
                    <p:embed/>
                  </p:oleObj>
                </mc:Choice>
                <mc:Fallback>
                  <p:oleObj name="Equation" r:id="rId15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2392"/>
                          <a:ext cx="1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4" name="Rectangle 20"/>
            <p:cNvSpPr>
              <a:spLocks noChangeArrowheads="1"/>
            </p:cNvSpPr>
            <p:nvPr/>
          </p:nvSpPr>
          <p:spPr bwMode="auto">
            <a:xfrm>
              <a:off x="34" y="2307"/>
              <a:ext cx="3665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为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维随机向量                         的                    </a:t>
              </a:r>
            </a:p>
          </p:txBody>
        </p:sp>
        <p:graphicFrame>
          <p:nvGraphicFramePr>
            <p:cNvPr id="512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4884257"/>
                </p:ext>
              </p:extLst>
            </p:nvPr>
          </p:nvGraphicFramePr>
          <p:xfrm>
            <a:off x="1648" y="2325"/>
            <a:ext cx="141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6" name="Equation" r:id="rId17" imgW="876240" imgH="190440" progId="Equation.DSMT4">
                    <p:embed/>
                  </p:oleObj>
                </mc:Choice>
                <mc:Fallback>
                  <p:oleObj name="Equation" r:id="rId17" imgW="8762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325"/>
                          <a:ext cx="141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178" y="2293"/>
              <a:ext cx="1267" cy="3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分布函数</a:t>
              </a:r>
            </a:p>
          </p:txBody>
        </p:sp>
        <p:sp>
          <p:nvSpPr>
            <p:cNvPr id="426007" name="Rectangle 23"/>
            <p:cNvSpPr>
              <a:spLocks noChangeArrowheads="1"/>
            </p:cNvSpPr>
            <p:nvPr/>
          </p:nvSpPr>
          <p:spPr bwMode="auto">
            <a:xfrm>
              <a:off x="4253" y="2301"/>
              <a:ext cx="151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，或称为 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+mn-lt"/>
                <a:ea typeface="黑体" pitchFamily="49" charset="-122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3284538" y="690563"/>
            <a:ext cx="2595562" cy="423862"/>
            <a:chOff x="2093" y="435"/>
            <a:chExt cx="1803" cy="267"/>
          </a:xfrm>
        </p:grpSpPr>
        <p:sp>
          <p:nvSpPr>
            <p:cNvPr id="5141" name="Line 31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601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2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99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itchFamily="49" charset="-122"/>
                  <a:ea typeface="黑体" pitchFamily="49" charset="-122"/>
                </a:rPr>
                <a:t>维随机向量</a:t>
              </a:r>
            </a:p>
          </p:txBody>
        </p:sp>
      </p:grpSp>
      <p:grpSp>
        <p:nvGrpSpPr>
          <p:cNvPr id="5138" name="Group 33"/>
          <p:cNvGrpSpPr>
            <a:grpSpLocks/>
          </p:cNvGrpSpPr>
          <p:nvPr/>
        </p:nvGrpSpPr>
        <p:grpSpPr bwMode="auto">
          <a:xfrm>
            <a:off x="695325" y="1114426"/>
            <a:ext cx="8562975" cy="547688"/>
            <a:chOff x="542" y="662"/>
            <a:chExt cx="5394" cy="345"/>
          </a:xfrm>
        </p:grpSpPr>
        <p:sp>
          <p:nvSpPr>
            <p:cNvPr id="426018" name="Rectangle 34"/>
            <p:cNvSpPr>
              <a:spLocks noChangeArrowheads="1"/>
            </p:cNvSpPr>
            <p:nvPr/>
          </p:nvSpPr>
          <p:spPr bwMode="auto">
            <a:xfrm>
              <a:off x="1909" y="677"/>
              <a:ext cx="402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是定义在样本空间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上的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个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则称</a:t>
              </a:r>
            </a:p>
          </p:txBody>
        </p:sp>
        <p:graphicFrame>
          <p:nvGraphicFramePr>
            <p:cNvPr id="5124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870172"/>
                </p:ext>
              </p:extLst>
            </p:nvPr>
          </p:nvGraphicFramePr>
          <p:xfrm>
            <a:off x="786" y="714"/>
            <a:ext cx="12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7" name="Equation" r:id="rId19" imgW="774360" imgH="177480" progId="Equation.DSMT4">
                    <p:embed/>
                  </p:oleObj>
                </mc:Choice>
                <mc:Fallback>
                  <p:oleObj name="Equation" r:id="rId19" imgW="774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714"/>
                          <a:ext cx="12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532937"/>
                </p:ext>
              </p:extLst>
            </p:nvPr>
          </p:nvGraphicFramePr>
          <p:xfrm>
            <a:off x="4447" y="763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8" name="Equation" r:id="rId21" imgW="114120" imgH="126720" progId="Equation.DSMT4">
                    <p:embed/>
                  </p:oleObj>
                </mc:Choice>
                <mc:Fallback>
                  <p:oleObj name="Equation" r:id="rId21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763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21" name="Rectangle 37"/>
            <p:cNvSpPr>
              <a:spLocks noChangeArrowheads="1"/>
            </p:cNvSpPr>
            <p:nvPr/>
          </p:nvSpPr>
          <p:spPr bwMode="auto">
            <a:xfrm>
              <a:off x="542" y="662"/>
              <a:ext cx="60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itchFamily="49" charset="-122"/>
                </a:rPr>
                <a:t>设</a:t>
              </a:r>
            </a:p>
          </p:txBody>
        </p:sp>
        <p:graphicFrame>
          <p:nvGraphicFramePr>
            <p:cNvPr id="512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9134651"/>
                </p:ext>
              </p:extLst>
            </p:nvPr>
          </p:nvGraphicFramePr>
          <p:xfrm>
            <a:off x="3745" y="689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7299" name="Equation" r:id="rId23" imgW="164880" imgH="164880" progId="Equation.DSMT4">
                    <p:embed/>
                  </p:oleObj>
                </mc:Choice>
                <mc:Fallback>
                  <p:oleObj name="Equation" r:id="rId2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689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WordArt 68"/>
          <p:cNvSpPr>
            <a:spLocks noChangeArrowheads="1" noChangeShapeType="1" noTextEdit="1"/>
          </p:cNvSpPr>
          <p:nvPr/>
        </p:nvSpPr>
        <p:spPr bwMode="auto">
          <a:xfrm>
            <a:off x="851694" y="5753069"/>
            <a:ext cx="373062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二维随机变量的基本分类</a:t>
            </a:r>
          </a:p>
        </p:txBody>
      </p:sp>
      <p:sp>
        <p:nvSpPr>
          <p:cNvPr id="34" name="AutoShape 69"/>
          <p:cNvSpPr>
            <a:spLocks/>
          </p:cNvSpPr>
          <p:nvPr/>
        </p:nvSpPr>
        <p:spPr bwMode="auto">
          <a:xfrm>
            <a:off x="4766469" y="5540344"/>
            <a:ext cx="115887" cy="855663"/>
          </a:xfrm>
          <a:prstGeom prst="leftBrace">
            <a:avLst>
              <a:gd name="adj1" fmla="val 61530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WordArt 70"/>
          <p:cNvSpPr>
            <a:spLocks noChangeArrowheads="1" noChangeShapeType="1" noTextEdit="1"/>
          </p:cNvSpPr>
          <p:nvPr/>
        </p:nvSpPr>
        <p:spPr bwMode="auto">
          <a:xfrm>
            <a:off x="5090319" y="5500657"/>
            <a:ext cx="2463800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/>
                <a:ea typeface="黑体"/>
              </a:rPr>
              <a:t>二维离散型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/>
                <a:ea typeface="黑体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  <a:headEnd/>
                <a:tailEnd/>
              </a:ln>
              <a:solidFill>
                <a:schemeClr val="bg2"/>
              </a:solidFill>
              <a:latin typeface="黑体"/>
              <a:ea typeface="黑体"/>
            </a:endParaRPr>
          </a:p>
        </p:txBody>
      </p:sp>
      <p:sp>
        <p:nvSpPr>
          <p:cNvPr id="36" name="WordArt 71"/>
          <p:cNvSpPr>
            <a:spLocks noChangeArrowheads="1" noChangeShapeType="1" noTextEdit="1"/>
          </p:cNvSpPr>
          <p:nvPr/>
        </p:nvSpPr>
        <p:spPr bwMode="auto">
          <a:xfrm>
            <a:off x="5096669" y="6057869"/>
            <a:ext cx="24399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/>
                <a:ea typeface="黑体"/>
              </a:rPr>
              <a:t>二维连续型 </a:t>
            </a:r>
            <a:r>
              <a:rPr lang="en-US" altLang="zh-CN" sz="3600" kern="10">
                <a:ln w="12700">
                  <a:solidFill>
                    <a:srgbClr val="3399FF"/>
                  </a:solidFill>
                  <a:round/>
                  <a:headEnd/>
                  <a:tailEnd/>
                </a:ln>
                <a:solidFill>
                  <a:schemeClr val="bg2"/>
                </a:solidFill>
                <a:latin typeface="黑体"/>
                <a:ea typeface="黑体"/>
              </a:rPr>
              <a:t>r.v</a:t>
            </a:r>
            <a:endParaRPr lang="zh-CN" altLang="en-US" sz="3600" kern="10">
              <a:ln w="12700">
                <a:solidFill>
                  <a:srgbClr val="3399FF"/>
                </a:solidFill>
                <a:round/>
                <a:headEnd/>
                <a:tailEnd/>
              </a:ln>
              <a:solidFill>
                <a:schemeClr val="bg2"/>
              </a:solidFill>
              <a:latin typeface="黑体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6826192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14547</TotalTime>
  <Words>433</Words>
  <Application>Microsoft Office PowerPoint</Application>
  <PresentationFormat>全屏显示(4:3)</PresentationFormat>
  <Paragraphs>102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Monotype Sorts</vt:lpstr>
      <vt:lpstr>华文新魏</vt:lpstr>
      <vt:lpstr>华文细黑</vt:lpstr>
      <vt:lpstr>宋体</vt:lpstr>
      <vt:lpstr>楷体_GB2312</vt:lpstr>
      <vt:lpstr>隶书</vt:lpstr>
      <vt:lpstr>黑体</vt:lpstr>
      <vt:lpstr>Times New Roman</vt:lpstr>
      <vt:lpstr>JP_简洁教案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Windows 用户</cp:lastModifiedBy>
  <cp:revision>1139</cp:revision>
  <dcterms:created xsi:type="dcterms:W3CDTF">1999-06-22T01:41:39Z</dcterms:created>
  <dcterms:modified xsi:type="dcterms:W3CDTF">2018-10-17T04:46:30Z</dcterms:modified>
</cp:coreProperties>
</file>