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gif" ContentType="image/gif"/>
  <Default Extension="png" ContentType="image/pn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1" r:id="rId3"/>
    <p:sldId id="428" r:id="rId5"/>
    <p:sldId id="486" r:id="rId6"/>
    <p:sldId id="430" r:id="rId7"/>
    <p:sldId id="431" r:id="rId8"/>
    <p:sldId id="454" r:id="rId9"/>
    <p:sldId id="487" r:id="rId10"/>
    <p:sldId id="488" r:id="rId11"/>
    <p:sldId id="497" r:id="rId12"/>
    <p:sldId id="489" r:id="rId13"/>
    <p:sldId id="490" r:id="rId14"/>
    <p:sldId id="491" r:id="rId15"/>
    <p:sldId id="498" r:id="rId16"/>
    <p:sldId id="502" r:id="rId17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171FF"/>
    <a:srgbClr val="3333FF"/>
    <a:srgbClr val="FF0000"/>
    <a:srgbClr val="FFFFCC"/>
    <a:srgbClr val="CCFFFF"/>
    <a:srgbClr val="FFCCCC"/>
    <a:srgbClr val="FFFF00"/>
    <a:srgbClr val="FF9933"/>
    <a:srgbClr val="00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6" autoAdjust="0"/>
    <p:restoredTop sz="93524" autoAdjust="0"/>
  </p:normalViewPr>
  <p:slideViewPr>
    <p:cSldViewPr snapToGrid="0" showGuides="1">
      <p:cViewPr varScale="1">
        <p:scale>
          <a:sx n="77" d="100"/>
          <a:sy n="77" d="100"/>
        </p:scale>
        <p:origin x="-1080" y="-86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image" Target="../media/image113.wmf"/><Relationship Id="rId7" Type="http://schemas.openxmlformats.org/officeDocument/2006/relationships/image" Target="../media/image112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4" Type="http://schemas.openxmlformats.org/officeDocument/2006/relationships/image" Target="../media/image28.wmf"/><Relationship Id="rId13" Type="http://schemas.openxmlformats.org/officeDocument/2006/relationships/image" Target="../media/image27.wmf"/><Relationship Id="rId12" Type="http://schemas.openxmlformats.org/officeDocument/2006/relationships/image" Target="../media/image26.wmf"/><Relationship Id="rId11" Type="http://schemas.openxmlformats.org/officeDocument/2006/relationships/image" Target="../media/image25.wmf"/><Relationship Id="rId10" Type="http://schemas.openxmlformats.org/officeDocument/2006/relationships/image" Target="../media/image24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42.bmp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5" Type="http://schemas.openxmlformats.org/officeDocument/2006/relationships/image" Target="../media/image57.wmf"/><Relationship Id="rId14" Type="http://schemas.openxmlformats.org/officeDocument/2006/relationships/image" Target="../media/image56.wmf"/><Relationship Id="rId13" Type="http://schemas.openxmlformats.org/officeDocument/2006/relationships/image" Target="../media/image55.wmf"/><Relationship Id="rId12" Type="http://schemas.openxmlformats.org/officeDocument/2006/relationships/image" Target="../media/image54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1" Type="http://schemas.openxmlformats.org/officeDocument/2006/relationships/image" Target="../media/image68.wmf"/><Relationship Id="rId10" Type="http://schemas.openxmlformats.org/officeDocument/2006/relationships/image" Target="../media/image67.wmf"/><Relationship Id="rId1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5" Type="http://schemas.openxmlformats.org/officeDocument/2006/relationships/image" Target="../media/image77.wmf"/><Relationship Id="rId14" Type="http://schemas.openxmlformats.org/officeDocument/2006/relationships/image" Target="../media/image76.wmf"/><Relationship Id="rId13" Type="http://schemas.openxmlformats.org/officeDocument/2006/relationships/image" Target="../media/image75.wmf"/><Relationship Id="rId12" Type="http://schemas.openxmlformats.org/officeDocument/2006/relationships/image" Target="../media/image74.wmf"/><Relationship Id="rId11" Type="http://schemas.openxmlformats.org/officeDocument/2006/relationships/image" Target="../media/image73.wmf"/><Relationship Id="rId10" Type="http://schemas.openxmlformats.org/officeDocument/2006/relationships/image" Target="../media/image72.wmf"/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image" Target="../media/image85.wmf"/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8" Type="http://schemas.openxmlformats.org/officeDocument/2006/relationships/image" Target="../media/image105.wmf"/><Relationship Id="rId27" Type="http://schemas.openxmlformats.org/officeDocument/2006/relationships/image" Target="../media/image104.wmf"/><Relationship Id="rId26" Type="http://schemas.openxmlformats.org/officeDocument/2006/relationships/image" Target="../media/image103.wmf"/><Relationship Id="rId25" Type="http://schemas.openxmlformats.org/officeDocument/2006/relationships/image" Target="../media/image102.wmf"/><Relationship Id="rId24" Type="http://schemas.openxmlformats.org/officeDocument/2006/relationships/image" Target="../media/image101.wmf"/><Relationship Id="rId23" Type="http://schemas.openxmlformats.org/officeDocument/2006/relationships/image" Target="../media/image100.wmf"/><Relationship Id="rId22" Type="http://schemas.openxmlformats.org/officeDocument/2006/relationships/image" Target="../media/image99.wmf"/><Relationship Id="rId21" Type="http://schemas.openxmlformats.org/officeDocument/2006/relationships/image" Target="../media/image98.wmf"/><Relationship Id="rId20" Type="http://schemas.openxmlformats.org/officeDocument/2006/relationships/image" Target="../media/image97.wmf"/><Relationship Id="rId2" Type="http://schemas.openxmlformats.org/officeDocument/2006/relationships/image" Target="../media/image79.wmf"/><Relationship Id="rId19" Type="http://schemas.openxmlformats.org/officeDocument/2006/relationships/image" Target="../media/image96.wmf"/><Relationship Id="rId18" Type="http://schemas.openxmlformats.org/officeDocument/2006/relationships/image" Target="../media/image95.wmf"/><Relationship Id="rId17" Type="http://schemas.openxmlformats.org/officeDocument/2006/relationships/image" Target="../media/image94.wmf"/><Relationship Id="rId16" Type="http://schemas.openxmlformats.org/officeDocument/2006/relationships/image" Target="../media/image93.wmf"/><Relationship Id="rId15" Type="http://schemas.openxmlformats.org/officeDocument/2006/relationships/image" Target="../media/image92.wmf"/><Relationship Id="rId14" Type="http://schemas.openxmlformats.org/officeDocument/2006/relationships/image" Target="../media/image91.wmf"/><Relationship Id="rId13" Type="http://schemas.openxmlformats.org/officeDocument/2006/relationships/image" Target="../media/image90.wmf"/><Relationship Id="rId12" Type="http://schemas.openxmlformats.org/officeDocument/2006/relationships/image" Target="../media/image89.wmf"/><Relationship Id="rId11" Type="http://schemas.openxmlformats.org/officeDocument/2006/relationships/image" Target="../media/image88.wmf"/><Relationship Id="rId10" Type="http://schemas.openxmlformats.org/officeDocument/2006/relationships/image" Target="../media/image87.wmf"/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EF2FAFFC-0F5F-42E2-92CF-EDEC220F72D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E340A8C-BA17-4BCF-AC66-6A4DBF02D597}" type="slidenum">
              <a:rPr lang="en-US" altLang="zh-CN"/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从边际频率函数的两个角度去理解，有两种算法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 userDrawn="1"/>
        </p:nvSpPr>
        <p:spPr bwMode="auto">
          <a:xfrm>
            <a:off x="2006133" y="-31750"/>
            <a:ext cx="5210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solidFill>
                  <a:srgbClr val="717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 dirty="0">
                <a:solidFill>
                  <a:srgbClr val="717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二维离散随机变量</a:t>
            </a:r>
            <a:endParaRPr lang="zh-CN" altLang="en-US" b="0" dirty="0">
              <a:solidFill>
                <a:srgbClr val="7171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91" name="Rectangle 95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" name="Rectangle 113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39C1F5FA-EB12-47DD-AA90-50FC4E9C78CC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0.wmf"/><Relationship Id="rId58" Type="http://schemas.openxmlformats.org/officeDocument/2006/relationships/vmlDrawing" Target="../drawings/vmlDrawing9.vml"/><Relationship Id="rId57" Type="http://schemas.openxmlformats.org/officeDocument/2006/relationships/slideLayout" Target="../slideLayouts/slideLayout7.xml"/><Relationship Id="rId56" Type="http://schemas.openxmlformats.org/officeDocument/2006/relationships/image" Target="../media/image105.wmf"/><Relationship Id="rId55" Type="http://schemas.openxmlformats.org/officeDocument/2006/relationships/oleObject" Target="../embeddings/oleObject110.bin"/><Relationship Id="rId54" Type="http://schemas.openxmlformats.org/officeDocument/2006/relationships/image" Target="../media/image104.wmf"/><Relationship Id="rId53" Type="http://schemas.openxmlformats.org/officeDocument/2006/relationships/oleObject" Target="../embeddings/oleObject109.bin"/><Relationship Id="rId52" Type="http://schemas.openxmlformats.org/officeDocument/2006/relationships/image" Target="../media/image103.wmf"/><Relationship Id="rId51" Type="http://schemas.openxmlformats.org/officeDocument/2006/relationships/oleObject" Target="../embeddings/oleObject108.bin"/><Relationship Id="rId50" Type="http://schemas.openxmlformats.org/officeDocument/2006/relationships/image" Target="../media/image102.wmf"/><Relationship Id="rId5" Type="http://schemas.openxmlformats.org/officeDocument/2006/relationships/oleObject" Target="../embeddings/oleObject85.bin"/><Relationship Id="rId49" Type="http://schemas.openxmlformats.org/officeDocument/2006/relationships/oleObject" Target="../embeddings/oleObject107.bin"/><Relationship Id="rId48" Type="http://schemas.openxmlformats.org/officeDocument/2006/relationships/image" Target="../media/image101.wmf"/><Relationship Id="rId47" Type="http://schemas.openxmlformats.org/officeDocument/2006/relationships/oleObject" Target="../embeddings/oleObject106.bin"/><Relationship Id="rId46" Type="http://schemas.openxmlformats.org/officeDocument/2006/relationships/image" Target="../media/image100.wmf"/><Relationship Id="rId45" Type="http://schemas.openxmlformats.org/officeDocument/2006/relationships/oleObject" Target="../embeddings/oleObject105.bin"/><Relationship Id="rId44" Type="http://schemas.openxmlformats.org/officeDocument/2006/relationships/image" Target="../media/image99.wmf"/><Relationship Id="rId43" Type="http://schemas.openxmlformats.org/officeDocument/2006/relationships/oleObject" Target="../embeddings/oleObject104.bin"/><Relationship Id="rId42" Type="http://schemas.openxmlformats.org/officeDocument/2006/relationships/image" Target="../media/image98.wmf"/><Relationship Id="rId41" Type="http://schemas.openxmlformats.org/officeDocument/2006/relationships/oleObject" Target="../embeddings/oleObject103.bin"/><Relationship Id="rId40" Type="http://schemas.openxmlformats.org/officeDocument/2006/relationships/image" Target="../media/image97.wmf"/><Relationship Id="rId4" Type="http://schemas.openxmlformats.org/officeDocument/2006/relationships/image" Target="../media/image79.wmf"/><Relationship Id="rId39" Type="http://schemas.openxmlformats.org/officeDocument/2006/relationships/oleObject" Target="../embeddings/oleObject102.bin"/><Relationship Id="rId38" Type="http://schemas.openxmlformats.org/officeDocument/2006/relationships/image" Target="../media/image96.wmf"/><Relationship Id="rId37" Type="http://schemas.openxmlformats.org/officeDocument/2006/relationships/oleObject" Target="../embeddings/oleObject101.bin"/><Relationship Id="rId36" Type="http://schemas.openxmlformats.org/officeDocument/2006/relationships/image" Target="../media/image95.wmf"/><Relationship Id="rId35" Type="http://schemas.openxmlformats.org/officeDocument/2006/relationships/oleObject" Target="../embeddings/oleObject100.bin"/><Relationship Id="rId34" Type="http://schemas.openxmlformats.org/officeDocument/2006/relationships/image" Target="../media/image94.wmf"/><Relationship Id="rId33" Type="http://schemas.openxmlformats.org/officeDocument/2006/relationships/oleObject" Target="../embeddings/oleObject99.bin"/><Relationship Id="rId32" Type="http://schemas.openxmlformats.org/officeDocument/2006/relationships/image" Target="../media/image93.wmf"/><Relationship Id="rId31" Type="http://schemas.openxmlformats.org/officeDocument/2006/relationships/oleObject" Target="../embeddings/oleObject98.bin"/><Relationship Id="rId30" Type="http://schemas.openxmlformats.org/officeDocument/2006/relationships/image" Target="../media/image92.wmf"/><Relationship Id="rId3" Type="http://schemas.openxmlformats.org/officeDocument/2006/relationships/oleObject" Target="../embeddings/oleObject84.bin"/><Relationship Id="rId29" Type="http://schemas.openxmlformats.org/officeDocument/2006/relationships/oleObject" Target="../embeddings/oleObject97.bin"/><Relationship Id="rId28" Type="http://schemas.openxmlformats.org/officeDocument/2006/relationships/image" Target="../media/image91.wmf"/><Relationship Id="rId27" Type="http://schemas.openxmlformats.org/officeDocument/2006/relationships/oleObject" Target="../embeddings/oleObject96.bin"/><Relationship Id="rId26" Type="http://schemas.openxmlformats.org/officeDocument/2006/relationships/image" Target="../media/image90.wmf"/><Relationship Id="rId25" Type="http://schemas.openxmlformats.org/officeDocument/2006/relationships/oleObject" Target="../embeddings/oleObject95.bin"/><Relationship Id="rId24" Type="http://schemas.openxmlformats.org/officeDocument/2006/relationships/image" Target="../media/image89.wmf"/><Relationship Id="rId23" Type="http://schemas.openxmlformats.org/officeDocument/2006/relationships/oleObject" Target="../embeddings/oleObject94.bin"/><Relationship Id="rId22" Type="http://schemas.openxmlformats.org/officeDocument/2006/relationships/image" Target="../media/image88.wmf"/><Relationship Id="rId21" Type="http://schemas.openxmlformats.org/officeDocument/2006/relationships/oleObject" Target="../embeddings/oleObject93.bin"/><Relationship Id="rId20" Type="http://schemas.openxmlformats.org/officeDocument/2006/relationships/image" Target="../media/image87.wmf"/><Relationship Id="rId2" Type="http://schemas.openxmlformats.org/officeDocument/2006/relationships/image" Target="../media/image78.wmf"/><Relationship Id="rId19" Type="http://schemas.openxmlformats.org/officeDocument/2006/relationships/oleObject" Target="../embeddings/oleObject92.bin"/><Relationship Id="rId18" Type="http://schemas.openxmlformats.org/officeDocument/2006/relationships/image" Target="../media/image86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85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84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8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12.bin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10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14.wmf"/><Relationship Id="rId17" Type="http://schemas.openxmlformats.org/officeDocument/2006/relationships/oleObject" Target="../embeddings/oleObject119.bin"/><Relationship Id="rId16" Type="http://schemas.openxmlformats.org/officeDocument/2006/relationships/image" Target="../media/image113.wmf"/><Relationship Id="rId15" Type="http://schemas.openxmlformats.org/officeDocument/2006/relationships/oleObject" Target="../embeddings/oleObject118.bin"/><Relationship Id="rId14" Type="http://schemas.openxmlformats.org/officeDocument/2006/relationships/image" Target="../media/image112.w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11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12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8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14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0" Type="http://schemas.openxmlformats.org/officeDocument/2006/relationships/vmlDrawing" Target="../drawings/vmlDrawing3.vml"/><Relationship Id="rId3" Type="http://schemas.openxmlformats.org/officeDocument/2006/relationships/oleObject" Target="../embeddings/oleObject16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8.wmf"/><Relationship Id="rId27" Type="http://schemas.openxmlformats.org/officeDocument/2006/relationships/oleObject" Target="../embeddings/oleObject28.bin"/><Relationship Id="rId26" Type="http://schemas.openxmlformats.org/officeDocument/2006/relationships/image" Target="../media/image27.wmf"/><Relationship Id="rId25" Type="http://schemas.openxmlformats.org/officeDocument/2006/relationships/oleObject" Target="../embeddings/oleObject27.bin"/><Relationship Id="rId24" Type="http://schemas.openxmlformats.org/officeDocument/2006/relationships/image" Target="../media/image26.wmf"/><Relationship Id="rId23" Type="http://schemas.openxmlformats.org/officeDocument/2006/relationships/oleObject" Target="../embeddings/oleObject26.bin"/><Relationship Id="rId22" Type="http://schemas.openxmlformats.org/officeDocument/2006/relationships/image" Target="../media/image25.wmf"/><Relationship Id="rId21" Type="http://schemas.openxmlformats.org/officeDocument/2006/relationships/oleObject" Target="../embeddings/oleObject25.bin"/><Relationship Id="rId20" Type="http://schemas.openxmlformats.org/officeDocument/2006/relationships/image" Target="../media/image24.wmf"/><Relationship Id="rId2" Type="http://schemas.openxmlformats.org/officeDocument/2006/relationships/image" Target="../media/image15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23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5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wmf"/><Relationship Id="rId32" Type="http://schemas.openxmlformats.org/officeDocument/2006/relationships/vmlDrawing" Target="../drawings/vmlDrawing6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57.wmf"/><Relationship Id="rId3" Type="http://schemas.openxmlformats.org/officeDocument/2006/relationships/oleObject" Target="../embeddings/oleObject43.bin"/><Relationship Id="rId29" Type="http://schemas.openxmlformats.org/officeDocument/2006/relationships/oleObject" Target="../embeddings/oleObject56.bin"/><Relationship Id="rId28" Type="http://schemas.openxmlformats.org/officeDocument/2006/relationships/image" Target="../media/image56.wmf"/><Relationship Id="rId27" Type="http://schemas.openxmlformats.org/officeDocument/2006/relationships/oleObject" Target="../embeddings/oleObject55.bin"/><Relationship Id="rId26" Type="http://schemas.openxmlformats.org/officeDocument/2006/relationships/image" Target="../media/image55.wmf"/><Relationship Id="rId25" Type="http://schemas.openxmlformats.org/officeDocument/2006/relationships/oleObject" Target="../embeddings/oleObject54.bin"/><Relationship Id="rId24" Type="http://schemas.openxmlformats.org/officeDocument/2006/relationships/image" Target="../media/image54.wmf"/><Relationship Id="rId23" Type="http://schemas.openxmlformats.org/officeDocument/2006/relationships/oleObject" Target="../embeddings/oleObject53.bin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52.bin"/><Relationship Id="rId20" Type="http://schemas.openxmlformats.org/officeDocument/2006/relationships/image" Target="../media/image52.wmf"/><Relationship Id="rId2" Type="http://schemas.openxmlformats.org/officeDocument/2006/relationships/image" Target="../media/image43.wmf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8.bin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68.wmf"/><Relationship Id="rId21" Type="http://schemas.openxmlformats.org/officeDocument/2006/relationships/oleObject" Target="../embeddings/oleObject67.bin"/><Relationship Id="rId20" Type="http://schemas.openxmlformats.org/officeDocument/2006/relationships/image" Target="../media/image67.wmf"/><Relationship Id="rId2" Type="http://schemas.openxmlformats.org/officeDocument/2006/relationships/image" Target="../media/image58.wmf"/><Relationship Id="rId19" Type="http://schemas.openxmlformats.org/officeDocument/2006/relationships/oleObject" Target="../embeddings/oleObject66.bin"/><Relationship Id="rId18" Type="http://schemas.openxmlformats.org/officeDocument/2006/relationships/image" Target="../media/image66.wmf"/><Relationship Id="rId17" Type="http://schemas.openxmlformats.org/officeDocument/2006/relationships/oleObject" Target="../embeddings/oleObject65.bin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9.wmf"/><Relationship Id="rId32" Type="http://schemas.openxmlformats.org/officeDocument/2006/relationships/vmlDrawing" Target="../drawings/vmlDrawing8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77.wmf"/><Relationship Id="rId3" Type="http://schemas.openxmlformats.org/officeDocument/2006/relationships/oleObject" Target="../embeddings/oleObject69.bin"/><Relationship Id="rId29" Type="http://schemas.openxmlformats.org/officeDocument/2006/relationships/oleObject" Target="../embeddings/oleObject82.bin"/><Relationship Id="rId28" Type="http://schemas.openxmlformats.org/officeDocument/2006/relationships/image" Target="../media/image76.wmf"/><Relationship Id="rId27" Type="http://schemas.openxmlformats.org/officeDocument/2006/relationships/oleObject" Target="../embeddings/oleObject81.bin"/><Relationship Id="rId26" Type="http://schemas.openxmlformats.org/officeDocument/2006/relationships/image" Target="../media/image75.wmf"/><Relationship Id="rId25" Type="http://schemas.openxmlformats.org/officeDocument/2006/relationships/oleObject" Target="../embeddings/oleObject80.bin"/><Relationship Id="rId24" Type="http://schemas.openxmlformats.org/officeDocument/2006/relationships/image" Target="../media/image74.wmf"/><Relationship Id="rId23" Type="http://schemas.openxmlformats.org/officeDocument/2006/relationships/oleObject" Target="../embeddings/oleObject79.bin"/><Relationship Id="rId22" Type="http://schemas.openxmlformats.org/officeDocument/2006/relationships/image" Target="../media/image73.wmf"/><Relationship Id="rId21" Type="http://schemas.openxmlformats.org/officeDocument/2006/relationships/oleObject" Target="../embeddings/oleObject78.bin"/><Relationship Id="rId20" Type="http://schemas.openxmlformats.org/officeDocument/2006/relationships/image" Target="../media/image72.wmf"/><Relationship Id="rId2" Type="http://schemas.openxmlformats.org/officeDocument/2006/relationships/image" Target="../media/image58.wmf"/><Relationship Id="rId19" Type="http://schemas.openxmlformats.org/officeDocument/2006/relationships/oleObject" Target="../embeddings/oleObject77.bin"/><Relationship Id="rId18" Type="http://schemas.openxmlformats.org/officeDocument/2006/relationships/image" Target="../media/image71.wmf"/><Relationship Id="rId17" Type="http://schemas.openxmlformats.org/officeDocument/2006/relationships/oleObject" Target="../embeddings/oleObject76.bin"/><Relationship Id="rId16" Type="http://schemas.openxmlformats.org/officeDocument/2006/relationships/image" Target="../media/image70.wmf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ordArt 10"/>
          <p:cNvSpPr>
            <a:spLocks noChangeArrowheads="1" noChangeShapeType="1" noTextEdit="1"/>
          </p:cNvSpPr>
          <p:nvPr/>
        </p:nvSpPr>
        <p:spPr bwMode="auto">
          <a:xfrm>
            <a:off x="2144792" y="829380"/>
            <a:ext cx="4481972" cy="49699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600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第三章  联合分布</a:t>
            </a:r>
            <a:endParaRPr kumimoji="0" lang="zh-CN" altLang="en-US" sz="3600" kern="10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5" name="WordArt 21"/>
          <p:cNvSpPr>
            <a:spLocks noChangeArrowheads="1" noChangeShapeType="1" noTextEdit="1"/>
          </p:cNvSpPr>
          <p:nvPr/>
        </p:nvSpPr>
        <p:spPr bwMode="auto">
          <a:xfrm>
            <a:off x="1733550" y="1729560"/>
            <a:ext cx="581660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引言：联合累积分布函数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6" name="WordArt 22"/>
          <p:cNvSpPr>
            <a:spLocks noChangeArrowheads="1" noChangeShapeType="1" noTextEdit="1"/>
          </p:cNvSpPr>
          <p:nvPr/>
        </p:nvSpPr>
        <p:spPr bwMode="auto">
          <a:xfrm>
            <a:off x="1733550" y="2352784"/>
            <a:ext cx="4552950" cy="503238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离散随机变量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chemeClr val="bg1">
                  <a:lumMod val="75000"/>
                </a:schemeClr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7" name="WordArt 23"/>
          <p:cNvSpPr>
            <a:spLocks noChangeArrowheads="1" noChangeShapeType="1" noTextEdit="1"/>
          </p:cNvSpPr>
          <p:nvPr/>
        </p:nvSpPr>
        <p:spPr bwMode="auto">
          <a:xfrm>
            <a:off x="1733550" y="3599232"/>
            <a:ext cx="3372604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独立随机变量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8" name="WordArt 24"/>
          <p:cNvSpPr>
            <a:spLocks noChangeArrowheads="1" noChangeShapeType="1" noTextEdit="1"/>
          </p:cNvSpPr>
          <p:nvPr/>
        </p:nvSpPr>
        <p:spPr bwMode="auto">
          <a:xfrm>
            <a:off x="1733550" y="4845678"/>
            <a:ext cx="49985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§6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联合分布随机变量函数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9" name="WordArt 22"/>
          <p:cNvSpPr>
            <a:spLocks noChangeArrowheads="1" noChangeShapeType="1" noTextEdit="1"/>
          </p:cNvSpPr>
          <p:nvPr/>
        </p:nvSpPr>
        <p:spPr bwMode="auto">
          <a:xfrm>
            <a:off x="1733550" y="2976008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连续随机变量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0" name="WordArt 23"/>
          <p:cNvSpPr>
            <a:spLocks noChangeArrowheads="1" noChangeShapeType="1" noTextEdit="1"/>
          </p:cNvSpPr>
          <p:nvPr/>
        </p:nvSpPr>
        <p:spPr bwMode="auto">
          <a:xfrm>
            <a:off x="1733550" y="4222455"/>
            <a:ext cx="2539686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§5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条件分布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1" name="WordArt 24"/>
          <p:cNvSpPr>
            <a:spLocks noChangeArrowheads="1" noChangeShapeType="1" noTextEdit="1"/>
          </p:cNvSpPr>
          <p:nvPr/>
        </p:nvSpPr>
        <p:spPr bwMode="auto">
          <a:xfrm>
            <a:off x="1733550" y="5468901"/>
            <a:ext cx="40968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§7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极值和顺序统计量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50" name="WordArt 46"/>
          <p:cNvSpPr>
            <a:spLocks noChangeArrowheads="1" noChangeShapeType="1" noTextEdit="1"/>
          </p:cNvSpPr>
          <p:nvPr/>
        </p:nvSpPr>
        <p:spPr bwMode="auto">
          <a:xfrm>
            <a:off x="650276" y="14319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 dirty="0">
              <a:ln w="12700">
                <a:solidFill>
                  <a:schemeClr val="folHlink"/>
                </a:solidFill>
                <a:round/>
              </a:ln>
              <a:solidFill>
                <a:schemeClr val="bg2">
                  <a:lumMod val="75000"/>
                  <a:lumOff val="25000"/>
                </a:schemeClr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05557" name="Group 53"/>
          <p:cNvGrpSpPr/>
          <p:nvPr/>
        </p:nvGrpSpPr>
        <p:grpSpPr bwMode="auto">
          <a:xfrm>
            <a:off x="-12700" y="498475"/>
            <a:ext cx="9131301" cy="954088"/>
            <a:chOff x="0" y="330"/>
            <a:chExt cx="5752" cy="601"/>
          </a:xfrm>
        </p:grpSpPr>
        <p:sp>
          <p:nvSpPr>
            <p:cNvPr id="405507" name="Rectangle 3"/>
            <p:cNvSpPr>
              <a:spLocks noChangeArrowheads="1"/>
            </p:cNvSpPr>
            <p:nvPr/>
          </p:nvSpPr>
          <p:spPr bwMode="auto">
            <a:xfrm>
              <a:off x="0" y="330"/>
              <a:ext cx="575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8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从      中等可能取值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又设    从     中等可能取值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的联合频率函数及边际频率函数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5552" name="Object 48"/>
            <p:cNvGraphicFramePr>
              <a:graphicFrameLocks noChangeAspect="1"/>
            </p:cNvGraphicFramePr>
            <p:nvPr/>
          </p:nvGraphicFramePr>
          <p:xfrm>
            <a:off x="1090" y="384"/>
            <a:ext cx="5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38" name="Equation" r:id="rId1" imgW="7924800" imgH="3657600" progId="Equation.DSMT4">
                    <p:embed/>
                  </p:oleObj>
                </mc:Choice>
                <mc:Fallback>
                  <p:oleObj name="Equation" r:id="rId1" imgW="7924800" imgH="3657600" progId="Equation.DSMT4">
                    <p:embed/>
                    <p:pic>
                      <p:nvPicPr>
                        <p:cNvPr id="0" name="图片 490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" y="384"/>
                          <a:ext cx="5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53" name="Object 49"/>
            <p:cNvGraphicFramePr>
              <a:graphicFrameLocks noChangeAspect="1"/>
            </p:cNvGraphicFramePr>
            <p:nvPr/>
          </p:nvGraphicFramePr>
          <p:xfrm>
            <a:off x="1829" y="401"/>
            <a:ext cx="74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39" name="Equation" r:id="rId3" imgW="10668000" imgH="3962400" progId="Equation.DSMT4">
                    <p:embed/>
                  </p:oleObj>
                </mc:Choice>
                <mc:Fallback>
                  <p:oleObj name="Equation" r:id="rId3" imgW="10668000" imgH="3962400" progId="Equation.DSMT4">
                    <p:embed/>
                    <p:pic>
                      <p:nvPicPr>
                        <p:cNvPr id="0" name="图片 4905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401"/>
                          <a:ext cx="74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54" name="Object 50"/>
            <p:cNvGraphicFramePr>
              <a:graphicFrameLocks noChangeAspect="1"/>
            </p:cNvGraphicFramePr>
            <p:nvPr/>
          </p:nvGraphicFramePr>
          <p:xfrm>
            <a:off x="4425" y="399"/>
            <a:ext cx="5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40" name="Equation" r:id="rId5" imgW="7924800" imgH="3657600" progId="Equation.DSMT4">
                    <p:embed/>
                  </p:oleObj>
                </mc:Choice>
                <mc:Fallback>
                  <p:oleObj name="Equation" r:id="rId5" imgW="7924800" imgH="3657600" progId="Equation.DSMT4">
                    <p:embed/>
                    <p:pic>
                      <p:nvPicPr>
                        <p:cNvPr id="0" name="图片 4905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399"/>
                          <a:ext cx="5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55" name="Object 51"/>
            <p:cNvGraphicFramePr>
              <a:graphicFrameLocks noChangeAspect="1"/>
            </p:cNvGraphicFramePr>
            <p:nvPr/>
          </p:nvGraphicFramePr>
          <p:xfrm>
            <a:off x="5142" y="407"/>
            <a:ext cx="57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41" name="Equation" r:id="rId7" imgW="8229600" imgH="3352800" progId="Equation.DSMT4">
                    <p:embed/>
                  </p:oleObj>
                </mc:Choice>
                <mc:Fallback>
                  <p:oleObj name="Equation" r:id="rId7" imgW="8229600" imgH="3352800" progId="Equation.DSMT4">
                    <p:embed/>
                    <p:pic>
                      <p:nvPicPr>
                        <p:cNvPr id="0" name="图片 4905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2" y="407"/>
                          <a:ext cx="57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56" name="Object 52"/>
            <p:cNvGraphicFramePr>
              <a:graphicFrameLocks noChangeAspect="1"/>
            </p:cNvGraphicFramePr>
            <p:nvPr/>
          </p:nvGraphicFramePr>
          <p:xfrm>
            <a:off x="1675" y="675"/>
            <a:ext cx="53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42" name="Equation" r:id="rId9" imgW="7620000" imgH="3962400" progId="Equation.DSMT4">
                    <p:embed/>
                  </p:oleObj>
                </mc:Choice>
                <mc:Fallback>
                  <p:oleObj name="Equation" r:id="rId9" imgW="7620000" imgH="3962400" progId="Equation.DSMT4">
                    <p:embed/>
                    <p:pic>
                      <p:nvPicPr>
                        <p:cNvPr id="0" name="图片 4905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5" y="675"/>
                          <a:ext cx="53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58" name="WordArt 54"/>
          <p:cNvSpPr>
            <a:spLocks noChangeArrowheads="1" noChangeShapeType="1" noTextEdit="1"/>
          </p:cNvSpPr>
          <p:nvPr/>
        </p:nvSpPr>
        <p:spPr bwMode="auto">
          <a:xfrm>
            <a:off x="629166" y="640406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405560" name="Object 56"/>
          <p:cNvGraphicFramePr>
            <a:graphicFrameLocks noChangeAspect="1"/>
          </p:cNvGraphicFramePr>
          <p:nvPr/>
        </p:nvGraphicFramePr>
        <p:xfrm>
          <a:off x="1122363" y="2230438"/>
          <a:ext cx="55340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43" name="Equation" r:id="rId11" imgW="56083200" imgH="4267200" progId="Equation.DSMT4">
                  <p:embed/>
                </p:oleObj>
              </mc:Choice>
              <mc:Fallback>
                <p:oleObj name="Equation" r:id="rId11" imgW="56083200" imgH="4267200" progId="Equation.DSMT4">
                  <p:embed/>
                  <p:pic>
                    <p:nvPicPr>
                      <p:cNvPr id="0" name="图片 490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2230438"/>
                        <a:ext cx="55340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5564" name="Group 60"/>
          <p:cNvGrpSpPr/>
          <p:nvPr/>
        </p:nvGrpSpPr>
        <p:grpSpPr bwMode="auto">
          <a:xfrm>
            <a:off x="1417638" y="1312863"/>
            <a:ext cx="2614614" cy="531812"/>
            <a:chOff x="885" y="867"/>
            <a:chExt cx="1647" cy="335"/>
          </a:xfrm>
        </p:grpSpPr>
        <p:graphicFrame>
          <p:nvGraphicFramePr>
            <p:cNvPr id="405561" name="Object 57"/>
            <p:cNvGraphicFramePr>
              <a:graphicFrameLocks noChangeAspect="1"/>
            </p:cNvGraphicFramePr>
            <p:nvPr/>
          </p:nvGraphicFramePr>
          <p:xfrm>
            <a:off x="885" y="942"/>
            <a:ext cx="27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44" name="Equation" r:id="rId13" imgW="3962400" imgH="3352800" progId="Equation.DSMT4">
                    <p:embed/>
                  </p:oleObj>
                </mc:Choice>
                <mc:Fallback>
                  <p:oleObj name="Equation" r:id="rId13" imgW="3962400" imgH="3352800" progId="Equation.DSMT4">
                    <p:embed/>
                    <p:pic>
                      <p:nvPicPr>
                        <p:cNvPr id="0" name="图片 490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942"/>
                          <a:ext cx="27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62" name="Rectangle 58"/>
            <p:cNvSpPr>
              <a:spLocks noChangeArrowheads="1"/>
            </p:cNvSpPr>
            <p:nvPr/>
          </p:nvSpPr>
          <p:spPr bwMode="auto">
            <a:xfrm>
              <a:off x="1095" y="867"/>
              <a:ext cx="9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取值为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graphicFrame>
          <p:nvGraphicFramePr>
            <p:cNvPr id="405563" name="Object 59"/>
            <p:cNvGraphicFramePr>
              <a:graphicFrameLocks noChangeAspect="1"/>
            </p:cNvGraphicFramePr>
            <p:nvPr/>
          </p:nvGraphicFramePr>
          <p:xfrm>
            <a:off x="1788" y="947"/>
            <a:ext cx="7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45" name="Equation" r:id="rId15" imgW="10668000" imgH="3962400" progId="Equation.DSMT4">
                    <p:embed/>
                  </p:oleObj>
                </mc:Choice>
                <mc:Fallback>
                  <p:oleObj name="Equation" r:id="rId15" imgW="10668000" imgH="3962400" progId="Equation.DSMT4">
                    <p:embed/>
                    <p:pic>
                      <p:nvPicPr>
                        <p:cNvPr id="0" name="图片 490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947"/>
                          <a:ext cx="74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5579" name="Group 75"/>
          <p:cNvGrpSpPr/>
          <p:nvPr/>
        </p:nvGrpSpPr>
        <p:grpSpPr bwMode="auto">
          <a:xfrm>
            <a:off x="3902075" y="1327150"/>
            <a:ext cx="5407025" cy="527050"/>
            <a:chOff x="2482" y="860"/>
            <a:chExt cx="3406" cy="332"/>
          </a:xfrm>
        </p:grpSpPr>
        <p:sp>
          <p:nvSpPr>
            <p:cNvPr id="405567" name="Rectangle 63"/>
            <p:cNvSpPr>
              <a:spLocks noChangeArrowheads="1"/>
            </p:cNvSpPr>
            <p:nvPr/>
          </p:nvSpPr>
          <p:spPr bwMode="auto">
            <a:xfrm>
              <a:off x="2482" y="863"/>
              <a:ext cx="8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</a:rPr>
                <a:t>,</a:t>
              </a:r>
              <a:r>
                <a:rPr lang="zh-CN" altLang="en-US">
                  <a:solidFill>
                    <a:schemeClr val="bg2"/>
                  </a:solidFill>
                </a:rPr>
                <a:t>而当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05569" name="Object 65"/>
            <p:cNvGraphicFramePr>
              <a:graphicFrameLocks noChangeAspect="1"/>
            </p:cNvGraphicFramePr>
            <p:nvPr/>
          </p:nvGraphicFramePr>
          <p:xfrm>
            <a:off x="3051" y="917"/>
            <a:ext cx="172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46" name="Equation" r:id="rId17" imgW="24688800" imgH="4267200" progId="Equation.DSMT4">
                    <p:embed/>
                  </p:oleObj>
                </mc:Choice>
                <mc:Fallback>
                  <p:oleObj name="Equation" r:id="rId17" imgW="24688800" imgH="4267200" progId="Equation.DSMT4">
                    <p:embed/>
                    <p:pic>
                      <p:nvPicPr>
                        <p:cNvPr id="0" name="图片 490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1" y="917"/>
                          <a:ext cx="172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70" name="Rectangle 66"/>
            <p:cNvSpPr>
              <a:spLocks noChangeArrowheads="1"/>
            </p:cNvSpPr>
            <p:nvPr/>
          </p:nvSpPr>
          <p:spPr bwMode="auto">
            <a:xfrm>
              <a:off x="4710" y="860"/>
              <a:ext cx="1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</a:rPr>
                <a:t>时  的取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05572" name="Object 68"/>
            <p:cNvGraphicFramePr>
              <a:graphicFrameLocks noChangeAspect="1"/>
            </p:cNvGraphicFramePr>
            <p:nvPr/>
          </p:nvGraphicFramePr>
          <p:xfrm>
            <a:off x="4974" y="931"/>
            <a:ext cx="29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47" name="Equation" r:id="rId19" imgW="4267200" imgH="3962400" progId="Equation.DSMT4">
                    <p:embed/>
                  </p:oleObj>
                </mc:Choice>
                <mc:Fallback>
                  <p:oleObj name="Equation" r:id="rId19" imgW="4267200" imgH="3962400" progId="Equation.DSMT4">
                    <p:embed/>
                    <p:pic>
                      <p:nvPicPr>
                        <p:cNvPr id="0" name="图片 490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4" y="931"/>
                          <a:ext cx="29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73" name="Rectangle 69"/>
          <p:cNvSpPr>
            <a:spLocks noChangeArrowheads="1"/>
          </p:cNvSpPr>
          <p:nvPr/>
        </p:nvSpPr>
        <p:spPr bwMode="auto">
          <a:xfrm>
            <a:off x="1346200" y="1730375"/>
            <a:ext cx="3173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.</a:t>
            </a:r>
            <a:r>
              <a:rPr lang="zh-CN" altLang="en-US">
                <a:solidFill>
                  <a:schemeClr val="bg2"/>
                </a:solidFill>
              </a:rPr>
              <a:t>由乘法公式有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405575" name="Group 71"/>
          <p:cNvGrpSpPr/>
          <p:nvPr/>
        </p:nvGrpSpPr>
        <p:grpSpPr bwMode="auto">
          <a:xfrm>
            <a:off x="-46038" y="1743075"/>
            <a:ext cx="1503363" cy="519113"/>
            <a:chOff x="-29" y="1186"/>
            <a:chExt cx="947" cy="327"/>
          </a:xfrm>
        </p:grpSpPr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-29" y="1186"/>
              <a:ext cx="9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</a:rPr>
                <a:t>值为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05574" name="Object 70"/>
            <p:cNvGraphicFramePr>
              <a:graphicFrameLocks noChangeAspect="1"/>
            </p:cNvGraphicFramePr>
            <p:nvPr/>
          </p:nvGraphicFramePr>
          <p:xfrm>
            <a:off x="450" y="1253"/>
            <a:ext cx="46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48" name="Equation" r:id="rId21" imgW="6705600" imgH="3657600" progId="Equation.DSMT4">
                    <p:embed/>
                  </p:oleObj>
                </mc:Choice>
                <mc:Fallback>
                  <p:oleObj name="Equation" r:id="rId21" imgW="6705600" imgH="3657600" progId="Equation.DSMT4">
                    <p:embed/>
                    <p:pic>
                      <p:nvPicPr>
                        <p:cNvPr id="0" name="图片 490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1253"/>
                          <a:ext cx="46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5576" name="Object 72"/>
          <p:cNvGraphicFramePr>
            <a:graphicFrameLocks noChangeAspect="1"/>
          </p:cNvGraphicFramePr>
          <p:nvPr/>
        </p:nvGraphicFramePr>
        <p:xfrm>
          <a:off x="6669088" y="2062595"/>
          <a:ext cx="21367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49" name="Equation" r:id="rId23" imgW="22555200" imgH="7010400" progId="Equation.DSMT4">
                  <p:embed/>
                </p:oleObj>
              </mc:Choice>
              <mc:Fallback>
                <p:oleObj name="Equation" r:id="rId23" imgW="22555200" imgH="7010400" progId="Equation.DSMT4">
                  <p:embed/>
                  <p:pic>
                    <p:nvPicPr>
                      <p:cNvPr id="0" name="图片 490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2062595"/>
                        <a:ext cx="21367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5578" name="Group 74"/>
          <p:cNvGrpSpPr/>
          <p:nvPr/>
        </p:nvGrpSpPr>
        <p:grpSpPr bwMode="auto">
          <a:xfrm>
            <a:off x="-31750" y="2549525"/>
            <a:ext cx="4594225" cy="519113"/>
            <a:chOff x="28" y="2238"/>
            <a:chExt cx="2894" cy="327"/>
          </a:xfrm>
        </p:grpSpPr>
        <p:sp>
          <p:nvSpPr>
            <p:cNvPr id="405518" name="Rectangle 14"/>
            <p:cNvSpPr>
              <a:spLocks noChangeArrowheads="1"/>
            </p:cNvSpPr>
            <p:nvPr/>
          </p:nvSpPr>
          <p:spPr bwMode="auto">
            <a:xfrm>
              <a:off x="28" y="2238"/>
              <a:ext cx="28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故</a:t>
              </a:r>
              <a:r>
                <a:rPr lang="zh-CN" altLang="en-US" sz="1400" dirty="0">
                  <a:solidFill>
                    <a:schemeClr val="bg2"/>
                  </a:solidFill>
                </a:rPr>
                <a:t>       </a:t>
              </a:r>
              <a:r>
                <a:rPr lang="zh-CN" altLang="en-US" sz="1600" dirty="0">
                  <a:solidFill>
                    <a:schemeClr val="bg2"/>
                  </a:solidFill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</a:rPr>
                <a:t>的联合频率函数为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graphicFrame>
          <p:nvGraphicFramePr>
            <p:cNvPr id="405577" name="Object 73"/>
            <p:cNvGraphicFramePr>
              <a:graphicFrameLocks noChangeAspect="1"/>
            </p:cNvGraphicFramePr>
            <p:nvPr/>
          </p:nvGraphicFramePr>
          <p:xfrm>
            <a:off x="330" y="2302"/>
            <a:ext cx="49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50" name="Equation" r:id="rId25" imgW="7010400" imgH="3962400" progId="Equation.DSMT4">
                    <p:embed/>
                  </p:oleObj>
                </mc:Choice>
                <mc:Fallback>
                  <p:oleObj name="Equation" r:id="rId25" imgW="7010400" imgH="3962400" progId="Equation.DSMT4">
                    <p:embed/>
                    <p:pic>
                      <p:nvPicPr>
                        <p:cNvPr id="0" name="图片 490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" y="2302"/>
                          <a:ext cx="49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5592" name="Group 88"/>
          <p:cNvGrpSpPr/>
          <p:nvPr/>
        </p:nvGrpSpPr>
        <p:grpSpPr bwMode="auto">
          <a:xfrm>
            <a:off x="2166938" y="3111501"/>
            <a:ext cx="4551363" cy="2057400"/>
            <a:chOff x="1397" y="2368"/>
            <a:chExt cx="2867" cy="1296"/>
          </a:xfrm>
        </p:grpSpPr>
        <p:graphicFrame>
          <p:nvGraphicFramePr>
            <p:cNvPr id="405580" name="Object 76"/>
            <p:cNvGraphicFramePr>
              <a:graphicFrameLocks noChangeAspect="1"/>
            </p:cNvGraphicFramePr>
            <p:nvPr/>
          </p:nvGraphicFramePr>
          <p:xfrm>
            <a:off x="1397" y="2384"/>
            <a:ext cx="2867" cy="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51" name="Equation" r:id="rId27" imgW="41148000" imgH="19812000" progId="Equation.DSMT4">
                    <p:embed/>
                  </p:oleObj>
                </mc:Choice>
                <mc:Fallback>
                  <p:oleObj name="Equation" r:id="rId27" imgW="41148000" imgH="19812000" progId="Equation.DSMT4">
                    <p:embed/>
                    <p:pic>
                      <p:nvPicPr>
                        <p:cNvPr id="0" name="图片 490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2384"/>
                          <a:ext cx="2867" cy="1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82" name="Object 78"/>
            <p:cNvGraphicFramePr>
              <a:graphicFrameLocks noChangeAspect="1"/>
            </p:cNvGraphicFramePr>
            <p:nvPr/>
          </p:nvGraphicFramePr>
          <p:xfrm>
            <a:off x="1908" y="2376"/>
            <a:ext cx="19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52" name="Equation" r:id="rId29" imgW="2743200" imgH="2438400" progId="Equation.DSMT4">
                    <p:embed/>
                  </p:oleObj>
                </mc:Choice>
                <mc:Fallback>
                  <p:oleObj name="Equation" r:id="rId29" imgW="2743200" imgH="2438400" progId="Equation.DSMT4">
                    <p:embed/>
                    <p:pic>
                      <p:nvPicPr>
                        <p:cNvPr id="0" name="图片 490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2376"/>
                          <a:ext cx="19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83" name="Object 79"/>
            <p:cNvGraphicFramePr>
              <a:graphicFrameLocks noChangeAspect="1"/>
            </p:cNvGraphicFramePr>
            <p:nvPr/>
          </p:nvGraphicFramePr>
          <p:xfrm>
            <a:off x="1532" y="2473"/>
            <a:ext cx="17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53" name="Equation" r:id="rId31" imgW="2438400" imgH="2438400" progId="Equation.DSMT4">
                    <p:embed/>
                  </p:oleObj>
                </mc:Choice>
                <mc:Fallback>
                  <p:oleObj name="Equation" r:id="rId31" imgW="2438400" imgH="2438400" progId="Equation.DSMT4">
                    <p:embed/>
                    <p:pic>
                      <p:nvPicPr>
                        <p:cNvPr id="0" name="图片 490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2473"/>
                          <a:ext cx="17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84" name="Line 80"/>
            <p:cNvSpPr>
              <a:spLocks noChangeShapeType="1"/>
            </p:cNvSpPr>
            <p:nvPr/>
          </p:nvSpPr>
          <p:spPr bwMode="auto">
            <a:xfrm>
              <a:off x="1436" y="2368"/>
              <a:ext cx="697" cy="2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588" name="Line 84"/>
            <p:cNvSpPr>
              <a:spLocks noChangeShapeType="1"/>
            </p:cNvSpPr>
            <p:nvPr/>
          </p:nvSpPr>
          <p:spPr bwMode="auto">
            <a:xfrm>
              <a:off x="1433" y="3616"/>
              <a:ext cx="275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589" name="Line 85"/>
            <p:cNvSpPr>
              <a:spLocks noChangeShapeType="1"/>
            </p:cNvSpPr>
            <p:nvPr/>
          </p:nvSpPr>
          <p:spPr bwMode="auto">
            <a:xfrm>
              <a:off x="1436" y="2655"/>
              <a:ext cx="275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590" name="Line 86"/>
            <p:cNvSpPr>
              <a:spLocks noChangeShapeType="1"/>
            </p:cNvSpPr>
            <p:nvPr/>
          </p:nvSpPr>
          <p:spPr bwMode="auto">
            <a:xfrm>
              <a:off x="1436" y="2368"/>
              <a:ext cx="275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591" name="Line 87"/>
            <p:cNvSpPr>
              <a:spLocks noChangeShapeType="1"/>
            </p:cNvSpPr>
            <p:nvPr/>
          </p:nvSpPr>
          <p:spPr bwMode="auto">
            <a:xfrm>
              <a:off x="2133" y="2368"/>
              <a:ext cx="0" cy="12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05595" name="Object 91"/>
          <p:cNvGraphicFramePr>
            <a:graphicFrameLocks noChangeAspect="1"/>
          </p:cNvGraphicFramePr>
          <p:nvPr/>
        </p:nvGraphicFramePr>
        <p:xfrm>
          <a:off x="2205038" y="5060950"/>
          <a:ext cx="11239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54" name="Equation" r:id="rId33" imgW="13716000" imgH="7924800" progId="Equation.DSMT4">
                  <p:embed/>
                </p:oleObj>
              </mc:Choice>
              <mc:Fallback>
                <p:oleObj name="Equation" r:id="rId33" imgW="13716000" imgH="7924800" progId="Equation.DSMT4">
                  <p:embed/>
                  <p:pic>
                    <p:nvPicPr>
                      <p:cNvPr id="0" name="图片 490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5060950"/>
                        <a:ext cx="11239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96" name="Object 92"/>
          <p:cNvGraphicFramePr>
            <a:graphicFrameLocks noChangeAspect="1"/>
          </p:cNvGraphicFramePr>
          <p:nvPr/>
        </p:nvGraphicFramePr>
        <p:xfrm>
          <a:off x="6600825" y="3062288"/>
          <a:ext cx="10175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55" name="Equation" r:id="rId35" imgW="14020800" imgH="7620000" progId="Equation.DSMT4">
                  <p:embed/>
                </p:oleObj>
              </mc:Choice>
              <mc:Fallback>
                <p:oleObj name="Equation" r:id="rId35" imgW="14020800" imgH="7620000" progId="Equation.DSMT4">
                  <p:embed/>
                  <p:pic>
                    <p:nvPicPr>
                      <p:cNvPr id="0" name="图片 490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3062288"/>
                        <a:ext cx="10175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3" name="Object 99"/>
          <p:cNvGraphicFramePr>
            <a:graphicFrameLocks noChangeAspect="1"/>
          </p:cNvGraphicFramePr>
          <p:nvPr/>
        </p:nvGraphicFramePr>
        <p:xfrm>
          <a:off x="3554413" y="4959350"/>
          <a:ext cx="304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56" name="Equation" r:id="rId37" imgW="2743200" imgH="7010400" progId="Equation.DSMT4">
                  <p:embed/>
                </p:oleObj>
              </mc:Choice>
              <mc:Fallback>
                <p:oleObj name="Equation" r:id="rId37" imgW="2743200" imgH="7010400" progId="Equation.DSMT4">
                  <p:embed/>
                  <p:pic>
                    <p:nvPicPr>
                      <p:cNvPr id="0" name="图片 490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4959350"/>
                        <a:ext cx="3048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4" name="Object 100"/>
          <p:cNvGraphicFramePr>
            <a:graphicFrameLocks noChangeAspect="1"/>
          </p:cNvGraphicFramePr>
          <p:nvPr/>
        </p:nvGraphicFramePr>
        <p:xfrm>
          <a:off x="4332288" y="4959350"/>
          <a:ext cx="304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57" name="Equation" r:id="rId39" imgW="2743200" imgH="7010400" progId="Equation.DSMT4">
                  <p:embed/>
                </p:oleObj>
              </mc:Choice>
              <mc:Fallback>
                <p:oleObj name="Equation" r:id="rId39" imgW="2743200" imgH="7010400" progId="Equation.DSMT4">
                  <p:embed/>
                  <p:pic>
                    <p:nvPicPr>
                      <p:cNvPr id="0" name="图片 490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4959350"/>
                        <a:ext cx="3048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5" name="Object 101"/>
          <p:cNvGraphicFramePr>
            <a:graphicFrameLocks noChangeAspect="1"/>
          </p:cNvGraphicFramePr>
          <p:nvPr/>
        </p:nvGraphicFramePr>
        <p:xfrm>
          <a:off x="5172075" y="4959350"/>
          <a:ext cx="304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58" name="Equation" r:id="rId41" imgW="2743200" imgH="7010400" progId="Equation.DSMT4">
                  <p:embed/>
                </p:oleObj>
              </mc:Choice>
              <mc:Fallback>
                <p:oleObj name="Equation" r:id="rId41" imgW="2743200" imgH="7010400" progId="Equation.DSMT4">
                  <p:embed/>
                  <p:pic>
                    <p:nvPicPr>
                      <p:cNvPr id="0" name="图片 490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4959350"/>
                        <a:ext cx="3048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6" name="Object 102"/>
          <p:cNvGraphicFramePr>
            <a:graphicFrameLocks noChangeAspect="1"/>
          </p:cNvGraphicFramePr>
          <p:nvPr/>
        </p:nvGraphicFramePr>
        <p:xfrm>
          <a:off x="6048375" y="4957763"/>
          <a:ext cx="3048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59" name="Equation" r:id="rId43" imgW="2743200" imgH="7010400" progId="Equation.DSMT4">
                  <p:embed/>
                </p:oleObj>
              </mc:Choice>
              <mc:Fallback>
                <p:oleObj name="Equation" r:id="rId43" imgW="2743200" imgH="7010400" progId="Equation.DSMT4">
                  <p:embed/>
                  <p:pic>
                    <p:nvPicPr>
                      <p:cNvPr id="0" name="图片 490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4957763"/>
                        <a:ext cx="3048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8" name="Object 104"/>
          <p:cNvGraphicFramePr>
            <a:graphicFrameLocks noChangeAspect="1"/>
          </p:cNvGraphicFramePr>
          <p:nvPr/>
        </p:nvGraphicFramePr>
        <p:xfrm>
          <a:off x="6724650" y="3578225"/>
          <a:ext cx="6715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60" name="Equation" r:id="rId45" imgW="7924800" imgH="3352800" progId="Equation.DSMT4">
                  <p:embed/>
                </p:oleObj>
              </mc:Choice>
              <mc:Fallback>
                <p:oleObj name="Equation" r:id="rId45" imgW="7924800" imgH="3352800" progId="Equation.DSMT4">
                  <p:embed/>
                  <p:pic>
                    <p:nvPicPr>
                      <p:cNvPr id="0" name="图片 490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3578225"/>
                        <a:ext cx="67151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9" name="Object 105"/>
          <p:cNvGraphicFramePr>
            <a:graphicFrameLocks noChangeAspect="1"/>
          </p:cNvGraphicFramePr>
          <p:nvPr/>
        </p:nvGraphicFramePr>
        <p:xfrm>
          <a:off x="6737350" y="3979863"/>
          <a:ext cx="671513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61" name="Equation" r:id="rId47" imgW="7924800" imgH="3352800" progId="Equation.DSMT4">
                  <p:embed/>
                </p:oleObj>
              </mc:Choice>
              <mc:Fallback>
                <p:oleObj name="Equation" r:id="rId47" imgW="7924800" imgH="3352800" progId="Equation.DSMT4">
                  <p:embed/>
                  <p:pic>
                    <p:nvPicPr>
                      <p:cNvPr id="0" name="图片 490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3979863"/>
                        <a:ext cx="671513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10" name="Object 106"/>
          <p:cNvGraphicFramePr>
            <a:graphicFrameLocks noChangeAspect="1"/>
          </p:cNvGraphicFramePr>
          <p:nvPr/>
        </p:nvGraphicFramePr>
        <p:xfrm>
          <a:off x="6815138" y="4356100"/>
          <a:ext cx="5683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62" name="Equation" r:id="rId49" imgW="6705600" imgH="3352800" progId="Equation.DSMT4">
                  <p:embed/>
                </p:oleObj>
              </mc:Choice>
              <mc:Fallback>
                <p:oleObj name="Equation" r:id="rId49" imgW="6705600" imgH="3352800" progId="Equation.DSMT4">
                  <p:embed/>
                  <p:pic>
                    <p:nvPicPr>
                      <p:cNvPr id="0" name="图片 490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4356100"/>
                        <a:ext cx="5683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11" name="Object 107"/>
          <p:cNvGraphicFramePr>
            <a:graphicFrameLocks noChangeAspect="1"/>
          </p:cNvGraphicFramePr>
          <p:nvPr/>
        </p:nvGraphicFramePr>
        <p:xfrm>
          <a:off x="6824663" y="4738688"/>
          <a:ext cx="5683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63" name="Equation" r:id="rId51" imgW="6705600" imgH="3352800" progId="Equation.DSMT4">
                  <p:embed/>
                </p:oleObj>
              </mc:Choice>
              <mc:Fallback>
                <p:oleObj name="Equation" r:id="rId51" imgW="6705600" imgH="3352800" progId="Equation.DSMT4">
                  <p:embed/>
                  <p:pic>
                    <p:nvPicPr>
                      <p:cNvPr id="0" name="图片 490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4738688"/>
                        <a:ext cx="56832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5626" name="Group 122"/>
          <p:cNvGrpSpPr/>
          <p:nvPr/>
        </p:nvGrpSpPr>
        <p:grpSpPr bwMode="auto">
          <a:xfrm>
            <a:off x="2220913" y="3113088"/>
            <a:ext cx="5326062" cy="2474912"/>
            <a:chOff x="1404" y="2224"/>
            <a:chExt cx="3355" cy="1559"/>
          </a:xfrm>
        </p:grpSpPr>
        <p:sp>
          <p:nvSpPr>
            <p:cNvPr id="405618" name="Line 114"/>
            <p:cNvSpPr>
              <a:spLocks noChangeShapeType="1"/>
            </p:cNvSpPr>
            <p:nvPr/>
          </p:nvSpPr>
          <p:spPr bwMode="auto">
            <a:xfrm>
              <a:off x="4159" y="2224"/>
              <a:ext cx="59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19" name="Line 115"/>
            <p:cNvSpPr>
              <a:spLocks noChangeShapeType="1"/>
            </p:cNvSpPr>
            <p:nvPr/>
          </p:nvSpPr>
          <p:spPr bwMode="auto">
            <a:xfrm>
              <a:off x="4164" y="2511"/>
              <a:ext cx="59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0" name="Line 116"/>
            <p:cNvSpPr>
              <a:spLocks noChangeShapeType="1"/>
            </p:cNvSpPr>
            <p:nvPr/>
          </p:nvSpPr>
          <p:spPr bwMode="auto">
            <a:xfrm>
              <a:off x="1404" y="3783"/>
              <a:ext cx="3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1" name="Line 117"/>
            <p:cNvSpPr>
              <a:spLocks noChangeShapeType="1"/>
            </p:cNvSpPr>
            <p:nvPr/>
          </p:nvSpPr>
          <p:spPr bwMode="auto">
            <a:xfrm>
              <a:off x="2101" y="3472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2" name="Line 118"/>
            <p:cNvSpPr>
              <a:spLocks noChangeShapeType="1"/>
            </p:cNvSpPr>
            <p:nvPr/>
          </p:nvSpPr>
          <p:spPr bwMode="auto">
            <a:xfrm>
              <a:off x="4158" y="3466"/>
              <a:ext cx="59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3" name="Line 119"/>
            <p:cNvSpPr>
              <a:spLocks noChangeShapeType="1"/>
            </p:cNvSpPr>
            <p:nvPr/>
          </p:nvSpPr>
          <p:spPr bwMode="auto">
            <a:xfrm>
              <a:off x="2101" y="3472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4" name="Line 120"/>
            <p:cNvSpPr>
              <a:spLocks noChangeShapeType="1"/>
            </p:cNvSpPr>
            <p:nvPr/>
          </p:nvSpPr>
          <p:spPr bwMode="auto">
            <a:xfrm>
              <a:off x="4166" y="2226"/>
              <a:ext cx="0" cy="155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5" name="Line 121"/>
            <p:cNvSpPr>
              <a:spLocks noChangeShapeType="1"/>
            </p:cNvSpPr>
            <p:nvPr/>
          </p:nvSpPr>
          <p:spPr bwMode="auto">
            <a:xfrm>
              <a:off x="2101" y="3472"/>
              <a:ext cx="0" cy="3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5636" name="Rectangle 132"/>
          <p:cNvSpPr>
            <a:spLocks noChangeArrowheads="1"/>
          </p:cNvSpPr>
          <p:nvPr/>
        </p:nvSpPr>
        <p:spPr bwMode="auto">
          <a:xfrm>
            <a:off x="12700" y="5562600"/>
            <a:ext cx="3322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</a:rPr>
              <a:t>故边际频率函数为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405637" name="Object 133"/>
          <p:cNvGraphicFramePr>
            <a:graphicFrameLocks noChangeAspect="1"/>
          </p:cNvGraphicFramePr>
          <p:nvPr/>
        </p:nvGraphicFramePr>
        <p:xfrm>
          <a:off x="1093788" y="6008688"/>
          <a:ext cx="30702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64" name="Equation" r:id="rId53" imgW="27736800" imgH="7620000" progId="Equation.DSMT4">
                  <p:embed/>
                </p:oleObj>
              </mc:Choice>
              <mc:Fallback>
                <p:oleObj name="Equation" r:id="rId53" imgW="27736800" imgH="7620000" progId="Equation.DSMT4">
                  <p:embed/>
                  <p:pic>
                    <p:nvPicPr>
                      <p:cNvPr id="0" name="图片 490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6008688"/>
                        <a:ext cx="30702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38" name="Object 134"/>
          <p:cNvGraphicFramePr>
            <a:graphicFrameLocks noChangeAspect="1"/>
          </p:cNvGraphicFramePr>
          <p:nvPr/>
        </p:nvGraphicFramePr>
        <p:xfrm>
          <a:off x="4413250" y="6026150"/>
          <a:ext cx="40179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65" name="Equation" r:id="rId55" imgW="36271200" imgH="7620000" progId="Equation.DSMT4">
                  <p:embed/>
                </p:oleObj>
              </mc:Choice>
              <mc:Fallback>
                <p:oleObj name="Equation" r:id="rId55" imgW="36271200" imgH="7620000" progId="Equation.DSMT4">
                  <p:embed/>
                  <p:pic>
                    <p:nvPicPr>
                      <p:cNvPr id="0" name="图片 490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6026150"/>
                        <a:ext cx="40179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639" name="Oval 135"/>
          <p:cNvSpPr>
            <a:spLocks noChangeArrowheads="1"/>
          </p:cNvSpPr>
          <p:nvPr/>
        </p:nvSpPr>
        <p:spPr bwMode="auto">
          <a:xfrm>
            <a:off x="2079625" y="5032375"/>
            <a:ext cx="4494213" cy="595313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5640" name="Oval 136"/>
          <p:cNvSpPr>
            <a:spLocks noChangeArrowheads="1"/>
          </p:cNvSpPr>
          <p:nvPr/>
        </p:nvSpPr>
        <p:spPr bwMode="auto">
          <a:xfrm>
            <a:off x="6543675" y="2884488"/>
            <a:ext cx="1036638" cy="2373312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"/>
                                        <p:tgtEl>
                                          <p:spTgt spid="40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25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1000"/>
                                        <p:tgtEl>
                                          <p:spTgt spid="40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1000"/>
                                        <p:tgtEl>
                                          <p:spTgt spid="40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5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5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5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5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0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0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50"/>
                            </p:stCondLst>
                            <p:childTnLst>
                              <p:par>
                                <p:cTn id="13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4" dur="1000"/>
                                        <p:tgtEl>
                                          <p:spTgt spid="40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50"/>
                            </p:stCondLst>
                            <p:childTnLst>
                              <p:par>
                                <p:cTn id="1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8" dur="1000"/>
                                        <p:tgtEl>
                                          <p:spTgt spid="40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5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5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5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05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50" grpId="0"/>
      <p:bldP spid="405558" grpId="0" animBg="1"/>
      <p:bldP spid="405573" grpId="0" autoUpdateAnimBg="0"/>
      <p:bldP spid="405636" grpId="0"/>
      <p:bldP spid="405639" grpId="0" animBg="1"/>
      <p:bldP spid="4056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2"/>
          <p:cNvGraphicFramePr>
            <a:graphicFrameLocks noChangeAspect="1"/>
          </p:cNvGraphicFramePr>
          <p:nvPr/>
        </p:nvGraphicFramePr>
        <p:xfrm>
          <a:off x="2239491" y="2032727"/>
          <a:ext cx="54308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84" name="Equation" r:id="rId1" imgW="49072800" imgH="4572000" progId="Equation.DSMT4">
                  <p:embed/>
                </p:oleObj>
              </mc:Choice>
              <mc:Fallback>
                <p:oleObj name="Equation" r:id="rId1" imgW="49072800" imgH="4572000" progId="Equation.DSMT4">
                  <p:embed/>
                  <p:pic>
                    <p:nvPicPr>
                      <p:cNvPr id="0" name="图片 4846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491" y="2032727"/>
                        <a:ext cx="54308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/>
          <p:nvPr/>
        </p:nvGrpSpPr>
        <p:grpSpPr bwMode="auto">
          <a:xfrm>
            <a:off x="752003" y="1501859"/>
            <a:ext cx="7975600" cy="528637"/>
            <a:chOff x="532" y="637"/>
            <a:chExt cx="5024" cy="333"/>
          </a:xfrm>
        </p:grpSpPr>
        <p:sp>
          <p:nvSpPr>
            <p:cNvPr id="4" name="Rectangle 31"/>
            <p:cNvSpPr>
              <a:spLocks noChangeArrowheads="1"/>
            </p:cNvSpPr>
            <p:nvPr/>
          </p:nvSpPr>
          <p:spPr bwMode="auto">
            <a:xfrm>
              <a:off x="532" y="637"/>
              <a:ext cx="5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的联合频率函数为 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" name="Object 33"/>
            <p:cNvGraphicFramePr>
              <a:graphicFrameLocks noChangeAspect="1"/>
            </p:cNvGraphicFramePr>
            <p:nvPr/>
          </p:nvGraphicFramePr>
          <p:xfrm>
            <a:off x="775" y="694"/>
            <a:ext cx="101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685" name="Equation" r:id="rId3" imgW="13106400" imgH="4267200" progId="Equation.DSMT4">
                    <p:embed/>
                  </p:oleObj>
                </mc:Choice>
                <mc:Fallback>
                  <p:oleObj name="Equation" r:id="rId3" imgW="13106400" imgH="4267200" progId="Equation.DSMT4">
                    <p:embed/>
                    <p:pic>
                      <p:nvPicPr>
                        <p:cNvPr id="0" name="图片 484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694"/>
                          <a:ext cx="101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4"/>
          <p:cNvGrpSpPr/>
          <p:nvPr/>
        </p:nvGrpSpPr>
        <p:grpSpPr bwMode="auto">
          <a:xfrm>
            <a:off x="185522" y="2538708"/>
            <a:ext cx="4632325" cy="523875"/>
            <a:chOff x="-20" y="1208"/>
            <a:chExt cx="2918" cy="330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29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的边际频率函数是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8" name="Object 35"/>
            <p:cNvGraphicFramePr>
              <a:graphicFrameLocks noChangeAspect="1"/>
            </p:cNvGraphicFramePr>
            <p:nvPr/>
          </p:nvGraphicFramePr>
          <p:xfrm>
            <a:off x="232" y="1255"/>
            <a:ext cx="66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686" name="Equation" r:id="rId5" imgW="8534400" imgH="4267200" progId="Equation.DSMT4">
                    <p:embed/>
                  </p:oleObj>
                </mc:Choice>
                <mc:Fallback>
                  <p:oleObj name="Equation" r:id="rId5" imgW="8534400" imgH="4267200" progId="Equation.DSMT4">
                    <p:embed/>
                    <p:pic>
                      <p:nvPicPr>
                        <p:cNvPr id="0" name="图片 4846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" y="1255"/>
                          <a:ext cx="66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38"/>
          <p:cNvGraphicFramePr>
            <a:graphicFrameLocks noChangeAspect="1"/>
          </p:cNvGraphicFramePr>
          <p:nvPr/>
        </p:nvGraphicFramePr>
        <p:xfrm>
          <a:off x="2081478" y="3142953"/>
          <a:ext cx="12144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87" name="Equation" r:id="rId7" imgW="10972800" imgH="4572000" progId="Equation.DSMT4">
                  <p:embed/>
                </p:oleObj>
              </mc:Choice>
              <mc:Fallback>
                <p:oleObj name="Equation" r:id="rId7" imgW="10972800" imgH="4572000" progId="Equation.DSMT4">
                  <p:embed/>
                  <p:pic>
                    <p:nvPicPr>
                      <p:cNvPr id="0" name="图片 4846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478" y="3142953"/>
                        <a:ext cx="12144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5"/>
          <p:cNvGraphicFramePr>
            <a:graphicFrameLocks noChangeAspect="1"/>
          </p:cNvGraphicFramePr>
          <p:nvPr/>
        </p:nvGraphicFramePr>
        <p:xfrm>
          <a:off x="3306651" y="3162049"/>
          <a:ext cx="31702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88" name="Equation" r:id="rId9" imgW="28651200" imgH="6705600" progId="Equation.DSMT4">
                  <p:embed/>
                </p:oleObj>
              </mc:Choice>
              <mc:Fallback>
                <p:oleObj name="Equation" r:id="rId9" imgW="28651200" imgH="6705600" progId="Equation.DSMT4">
                  <p:embed/>
                  <p:pic>
                    <p:nvPicPr>
                      <p:cNvPr id="0" name="图片 484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651" y="3162049"/>
                        <a:ext cx="31702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88"/>
          <p:cNvGrpSpPr/>
          <p:nvPr/>
        </p:nvGrpSpPr>
        <p:grpSpPr bwMode="auto">
          <a:xfrm>
            <a:off x="1647731" y="805758"/>
            <a:ext cx="6147303" cy="458836"/>
            <a:chOff x="2093" y="435"/>
            <a:chExt cx="1803" cy="187"/>
          </a:xfrm>
        </p:grpSpPr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n</a:t>
              </a:r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维离散型随机变量的边际频率函数</a:t>
              </a:r>
              <a:endPara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5" name="Group 44"/>
          <p:cNvGrpSpPr/>
          <p:nvPr/>
        </p:nvGrpSpPr>
        <p:grpSpPr bwMode="auto">
          <a:xfrm>
            <a:off x="551075" y="3996318"/>
            <a:ext cx="5903913" cy="534988"/>
            <a:chOff x="-20" y="1208"/>
            <a:chExt cx="3719" cy="337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37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和   的二维边际频率函数是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7" name="Object 35"/>
            <p:cNvGraphicFramePr>
              <a:graphicFrameLocks noChangeAspect="1"/>
            </p:cNvGraphicFramePr>
            <p:nvPr/>
          </p:nvGraphicFramePr>
          <p:xfrm>
            <a:off x="10" y="1255"/>
            <a:ext cx="66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689" name="Equation" r:id="rId11" imgW="8534400" imgH="4267200" progId="Equation.DSMT4">
                    <p:embed/>
                  </p:oleObj>
                </mc:Choice>
                <mc:Fallback>
                  <p:oleObj name="Equation" r:id="rId11" imgW="8534400" imgH="4267200" progId="Equation.DSMT4">
                    <p:embed/>
                    <p:pic>
                      <p:nvPicPr>
                        <p:cNvPr id="0" name="图片 4846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" y="1255"/>
                          <a:ext cx="66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5"/>
            <p:cNvGraphicFramePr>
              <a:graphicFrameLocks noChangeAspect="1"/>
            </p:cNvGraphicFramePr>
            <p:nvPr/>
          </p:nvGraphicFramePr>
          <p:xfrm>
            <a:off x="921" y="1271"/>
            <a:ext cx="35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690" name="Equation" r:id="rId13" imgW="4572000" imgH="4267200" progId="Equation.DSMT4">
                    <p:embed/>
                  </p:oleObj>
                </mc:Choice>
                <mc:Fallback>
                  <p:oleObj name="Equation" r:id="rId13" imgW="4572000" imgH="4267200" progId="Equation.DSMT4">
                    <p:embed/>
                    <p:pic>
                      <p:nvPicPr>
                        <p:cNvPr id="0" name="图片 4846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1271"/>
                          <a:ext cx="35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38"/>
          <p:cNvGraphicFramePr>
            <a:graphicFrameLocks noChangeAspect="1"/>
          </p:cNvGraphicFramePr>
          <p:nvPr/>
        </p:nvGraphicFramePr>
        <p:xfrm>
          <a:off x="1857160" y="4600873"/>
          <a:ext cx="19224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91" name="Equation" r:id="rId15" imgW="17373600" imgH="4572000" progId="Equation.DSMT4">
                  <p:embed/>
                </p:oleObj>
              </mc:Choice>
              <mc:Fallback>
                <p:oleObj name="Equation" r:id="rId15" imgW="17373600" imgH="4572000" progId="Equation.DSMT4">
                  <p:embed/>
                  <p:pic>
                    <p:nvPicPr>
                      <p:cNvPr id="0" name="图片 484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160" y="4600873"/>
                        <a:ext cx="19224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5"/>
          <p:cNvGraphicFramePr>
            <a:graphicFrameLocks noChangeAspect="1"/>
          </p:cNvGraphicFramePr>
          <p:nvPr/>
        </p:nvGraphicFramePr>
        <p:xfrm>
          <a:off x="3744628" y="4619657"/>
          <a:ext cx="31702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92" name="Equation" r:id="rId17" imgW="28651200" imgH="6705600" progId="Equation.DSMT4">
                  <p:embed/>
                </p:oleObj>
              </mc:Choice>
              <mc:Fallback>
                <p:oleObj name="Equation" r:id="rId17" imgW="28651200" imgH="6705600" progId="Equation.DSMT4">
                  <p:embed/>
                  <p:pic>
                    <p:nvPicPr>
                      <p:cNvPr id="0" name="图片 484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628" y="4619657"/>
                        <a:ext cx="31702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54"/>
          <p:cNvSpPr>
            <a:spLocks noChangeArrowheads="1" noChangeShapeType="1" noTextEdit="1"/>
          </p:cNvSpPr>
          <p:nvPr/>
        </p:nvSpPr>
        <p:spPr bwMode="auto">
          <a:xfrm>
            <a:off x="882650" y="701812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467227" y="578781"/>
            <a:ext cx="7547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多项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(multinomial)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分布</a:t>
            </a:r>
            <a:r>
              <a:rPr lang="zh-CN" altLang="en-US" dirty="0" smtClean="0">
                <a:solidFill>
                  <a:schemeClr val="bg2"/>
                </a:solidFill>
                <a:latin typeface="+mj-lt"/>
                <a:ea typeface="黑体" panose="02010609060101010101" pitchFamily="2" charset="-122"/>
              </a:rPr>
              <a:t>：</a:t>
            </a:r>
            <a:r>
              <a:rPr lang="zh-CN" altLang="en-US" sz="32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二项分布的推广</a:t>
            </a:r>
            <a:endParaRPr lang="zh-CN" altLang="en-US" sz="3200" b="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444186" y="1102656"/>
            <a:ext cx="8699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假设进行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次独立试验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每次试验有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r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种可能的结果</a:t>
            </a:r>
            <a:r>
              <a:rPr lang="en-US" altLang="zh-CN" dirty="0">
                <a:solidFill>
                  <a:schemeClr val="bg2"/>
                </a:solidFill>
                <a:ea typeface="黑体" panose="02010609060101010101" pitchFamily="2" charset="-122"/>
              </a:rPr>
              <a:t>,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444186" y="1555338"/>
            <a:ext cx="8699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各自出现的概率分别为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p</a:t>
            </a:r>
            <a:r>
              <a:rPr lang="en-US" altLang="zh-CN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p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…,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</a:t>
            </a:r>
            <a:r>
              <a:rPr lang="en-US" altLang="zh-CN" i="1" dirty="0" err="1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p</a:t>
            </a:r>
            <a:r>
              <a:rPr lang="en-US" altLang="zh-CN" i="1" baseline="-25000" dirty="0" err="1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r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.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44186" y="2053286"/>
            <a:ext cx="86998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令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i 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en-US" altLang="zh-CN" i="1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次试验出现第</a:t>
            </a:r>
            <a:r>
              <a:rPr lang="en-US" altLang="zh-CN" i="1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种试验结果的所有次数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其中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n-US" altLang="zh-CN" i="1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= 1, … ,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r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.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444186" y="2985799"/>
            <a:ext cx="8699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N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…,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N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r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的联合频率函数是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763713" y="3495771"/>
          <a:ext cx="532923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50" name="Equation" r:id="rId1" imgW="48158400" imgH="7620000" progId="Equation.DSMT4">
                  <p:embed/>
                </p:oleObj>
              </mc:Choice>
              <mc:Fallback>
                <p:oleObj name="Equation" r:id="rId1" imgW="48158400" imgH="76200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95771"/>
                        <a:ext cx="532923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44186" y="4198963"/>
            <a:ext cx="8699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i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的边际频率函数的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 </a:t>
            </a:r>
            <a:r>
              <a:rPr lang="en-US" altLang="zh-CN" dirty="0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【</a:t>
            </a:r>
            <a:r>
              <a:rPr lang="zh-CN" altLang="en-US" dirty="0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两种理解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】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3" name="WordArt 6"/>
          <p:cNvSpPr>
            <a:spLocks noChangeArrowheads="1" noChangeShapeType="1" noTextEdit="1"/>
          </p:cNvSpPr>
          <p:nvPr/>
        </p:nvSpPr>
        <p:spPr bwMode="auto">
          <a:xfrm>
            <a:off x="460376" y="4888162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①</a:t>
            </a:r>
            <a:endParaRPr lang="zh-CN" altLang="en-US" sz="3600" i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882650" y="4759902"/>
            <a:ext cx="5663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联合频率函数关于其它的</a:t>
            </a:r>
            <a:r>
              <a:rPr lang="en-US" altLang="zh-CN" i="1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en-US" altLang="zh-CN" i="1" baseline="-25000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j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求和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;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6" name="WordArt 24"/>
          <p:cNvSpPr>
            <a:spLocks noChangeArrowheads="1" noChangeShapeType="1" noTextEdit="1"/>
          </p:cNvSpPr>
          <p:nvPr/>
        </p:nvSpPr>
        <p:spPr bwMode="auto">
          <a:xfrm>
            <a:off x="444186" y="5565667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②</a:t>
            </a:r>
            <a:endParaRPr lang="zh-CN" altLang="en-US" sz="3600" i="1" kern="10" dirty="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858237" y="5442169"/>
            <a:ext cx="80775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i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可解释为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次试验中</a:t>
            </a:r>
            <a:r>
              <a:rPr lang="zh-CN" altLang="en-US" b="0" u="sng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成功的次数</a:t>
            </a:r>
            <a:r>
              <a:rPr lang="en-US" altLang="zh-CN" dirty="0">
                <a:solidFill>
                  <a:schemeClr val="bg2"/>
                </a:solidFill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故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i 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~ b(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p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).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420938" y="5965962"/>
          <a:ext cx="41148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51" name="Equation" r:id="rId3" imgW="37185600" imgH="7620000" progId="Equation.DSMT4">
                  <p:embed/>
                </p:oleObj>
              </mc:Choice>
              <mc:Fallback>
                <p:oleObj name="Equation" r:id="rId3" imgW="37185600" imgH="7620000" progId="Equation.DSMT4">
                  <p:embed/>
                  <p:pic>
                    <p:nvPicPr>
                      <p:cNvPr id="0" name="图片 485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5965962"/>
                        <a:ext cx="41148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8" grpId="0"/>
      <p:bldP spid="9" grpId="0"/>
      <p:bldP spid="10" grpId="0"/>
      <p:bldP spid="12" grpId="0"/>
      <p:bldP spid="13" grpId="0" animBg="1"/>
      <p:bldP spid="14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_6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95" y="838681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2331246" y="1756255"/>
            <a:ext cx="4138360" cy="5795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P76: 3, 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补充题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chemeClr val="bg2">
                  <a:lumMod val="75000"/>
                  <a:lumOff val="25000"/>
                </a:schemeClr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304257" y="976793"/>
            <a:ext cx="1998663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课后作业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chemeClr val="bg2"/>
              </a:solidFill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717846" y="3221370"/>
            <a:ext cx="8145496" cy="215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3333FF"/>
                </a:solidFill>
                <a:latin typeface="Times New Roman" panose="02020603050405020304"/>
                <a:ea typeface="黑体" panose="02010609060101010101" pitchFamily="2" charset="-122"/>
              </a:rPr>
              <a:t>    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/>
                <a:ea typeface="黑体" panose="02010609060101010101" pitchFamily="2" charset="-122"/>
              </a:rPr>
              <a:t>补充题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/>
                <a:ea typeface="黑体" panose="02010609060101010101" pitchFamily="2" charset="-122"/>
              </a:rPr>
              <a:t>1.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/>
                <a:ea typeface="黑体" panose="02010609060101010101" pitchFamily="2" charset="-122"/>
              </a:rPr>
              <a:t>　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把一枚均匀硬币抛掷三次，设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为三次抛掷中正面出现的次数，而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为正面出现次数与反面出现次数之差的绝对值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求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的频率函数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.</a:t>
            </a:r>
            <a:endParaRPr lang="en-US" altLang="zh-CN" dirty="0">
              <a:solidFill>
                <a:schemeClr val="bg2"/>
              </a:solidFill>
              <a:latin typeface="Times New Roman" panose="02020603050405020304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7085" y="1152525"/>
            <a:ext cx="7529830" cy="48583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26" name="Rectangle 34"/>
          <p:cNvSpPr>
            <a:spLocks noChangeArrowheads="1"/>
          </p:cNvSpPr>
          <p:nvPr/>
        </p:nvSpPr>
        <p:spPr bwMode="auto">
          <a:xfrm>
            <a:off x="147638" y="3529013"/>
            <a:ext cx="279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取值的概率为</a:t>
            </a:r>
            <a:endParaRPr lang="zh-CN" altLang="en-US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6660" name="WordArt 68"/>
          <p:cNvSpPr>
            <a:spLocks noChangeArrowheads="1" noChangeShapeType="1" noTextEdit="1"/>
          </p:cNvSpPr>
          <p:nvPr/>
        </p:nvSpPr>
        <p:spPr bwMode="auto">
          <a:xfrm>
            <a:off x="579438" y="936625"/>
            <a:ext cx="3730625" cy="371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二维随机变量的基本分类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6661" name="AutoShape 69"/>
          <p:cNvSpPr/>
          <p:nvPr/>
        </p:nvSpPr>
        <p:spPr bwMode="auto">
          <a:xfrm>
            <a:off x="4494213" y="723900"/>
            <a:ext cx="115887" cy="855663"/>
          </a:xfrm>
          <a:prstGeom prst="leftBrace">
            <a:avLst>
              <a:gd name="adj1" fmla="val 61530"/>
              <a:gd name="adj2" fmla="val 50000"/>
            </a:avLst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662" name="WordArt 70"/>
          <p:cNvSpPr>
            <a:spLocks noChangeArrowheads="1" noChangeShapeType="1" noTextEdit="1"/>
          </p:cNvSpPr>
          <p:nvPr/>
        </p:nvSpPr>
        <p:spPr bwMode="auto">
          <a:xfrm>
            <a:off x="4818063" y="684213"/>
            <a:ext cx="2463800" cy="327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二维离散型 </a:t>
            </a:r>
            <a:r>
              <a:rPr lang="en-US" altLang="zh-CN" sz="3600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6663" name="WordArt 71"/>
          <p:cNvSpPr>
            <a:spLocks noChangeArrowheads="1" noChangeShapeType="1" noTextEdit="1"/>
          </p:cNvSpPr>
          <p:nvPr/>
        </p:nvSpPr>
        <p:spPr bwMode="auto">
          <a:xfrm>
            <a:off x="4824413" y="1241425"/>
            <a:ext cx="2439987" cy="315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二维连续型 </a:t>
            </a:r>
            <a:r>
              <a:rPr lang="en-US" altLang="zh-CN" sz="3600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66671" name="Group 79"/>
          <p:cNvGrpSpPr/>
          <p:nvPr/>
        </p:nvGrpSpPr>
        <p:grpSpPr bwMode="auto">
          <a:xfrm>
            <a:off x="889000" y="2655888"/>
            <a:ext cx="5813425" cy="528637"/>
            <a:chOff x="632" y="1517"/>
            <a:chExt cx="3662" cy="333"/>
          </a:xfrm>
        </p:grpSpPr>
        <p:sp>
          <p:nvSpPr>
            <p:cNvPr id="366623" name="Rectangle 31"/>
            <p:cNvSpPr>
              <a:spLocks noChangeArrowheads="1"/>
            </p:cNvSpPr>
            <p:nvPr/>
          </p:nvSpPr>
          <p:spPr bwMode="auto">
            <a:xfrm>
              <a:off x="632" y="1517"/>
              <a:ext cx="36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的所有可能的取值为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66670" name="Object 78"/>
            <p:cNvGraphicFramePr>
              <a:graphicFrameLocks noChangeAspect="1"/>
            </p:cNvGraphicFramePr>
            <p:nvPr/>
          </p:nvGraphicFramePr>
          <p:xfrm>
            <a:off x="906" y="1574"/>
            <a:ext cx="106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069" name="Equation" r:id="rId1" imgW="13716000" imgH="4267200" progId="Equation.DSMT4">
                    <p:embed/>
                  </p:oleObj>
                </mc:Choice>
                <mc:Fallback>
                  <p:oleObj name="Equation" r:id="rId1" imgW="13716000" imgH="426720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6" y="1574"/>
                          <a:ext cx="106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6674" name="Object 82"/>
          <p:cNvGraphicFramePr>
            <a:graphicFrameLocks noChangeAspect="1"/>
          </p:cNvGraphicFramePr>
          <p:nvPr/>
        </p:nvGraphicFramePr>
        <p:xfrm>
          <a:off x="2987675" y="3175000"/>
          <a:ext cx="38211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070" name="Equation" r:id="rId3" imgW="31089600" imgH="4572000" progId="Equation.DSMT4">
                  <p:embed/>
                </p:oleObj>
              </mc:Choice>
              <mc:Fallback>
                <p:oleObj name="Equation" r:id="rId3" imgW="31089600" imgH="45720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175000"/>
                        <a:ext cx="38211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75" name="Object 83"/>
          <p:cNvGraphicFramePr>
            <a:graphicFrameLocks noChangeAspect="1"/>
          </p:cNvGraphicFramePr>
          <p:nvPr/>
        </p:nvGraphicFramePr>
        <p:xfrm>
          <a:off x="467992" y="4098925"/>
          <a:ext cx="8211661" cy="53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071" name="Equation" r:id="rId5" imgW="64922400" imgH="4876800" progId="Equation.DSMT4">
                  <p:embed/>
                </p:oleObj>
              </mc:Choice>
              <mc:Fallback>
                <p:oleObj name="Equation" r:id="rId5" imgW="64922400" imgH="48768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2" y="4098925"/>
                        <a:ext cx="8211661" cy="537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6680" name="Group 88"/>
          <p:cNvGrpSpPr/>
          <p:nvPr/>
        </p:nvGrpSpPr>
        <p:grpSpPr bwMode="auto">
          <a:xfrm>
            <a:off x="122238" y="4702212"/>
            <a:ext cx="7067550" cy="531813"/>
            <a:chOff x="156" y="2740"/>
            <a:chExt cx="4452" cy="335"/>
          </a:xfrm>
        </p:grpSpPr>
        <p:sp>
          <p:nvSpPr>
            <p:cNvPr id="366628" name="Rectangle 36"/>
            <p:cNvSpPr>
              <a:spLocks noChangeArrowheads="1"/>
            </p:cNvSpPr>
            <p:nvPr/>
          </p:nvSpPr>
          <p:spPr bwMode="auto">
            <a:xfrm>
              <a:off x="156" y="2740"/>
              <a:ext cx="3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称上式为二维离散型         的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66678" name="Object 86"/>
            <p:cNvGraphicFramePr>
              <a:graphicFrameLocks noChangeAspect="1"/>
            </p:cNvGraphicFramePr>
            <p:nvPr/>
          </p:nvGraphicFramePr>
          <p:xfrm>
            <a:off x="2235" y="2790"/>
            <a:ext cx="106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072" name="Equation" r:id="rId7" imgW="13716000" imgH="4267200" progId="Equation.DSMT4">
                    <p:embed/>
                  </p:oleObj>
                </mc:Choice>
                <mc:Fallback>
                  <p:oleObj name="Equation" r:id="rId7" imgW="13716000" imgH="426720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2790"/>
                          <a:ext cx="106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79" name="Rectangle 87"/>
            <p:cNvSpPr>
              <a:spLocks noChangeArrowheads="1"/>
            </p:cNvSpPr>
            <p:nvPr/>
          </p:nvSpPr>
          <p:spPr bwMode="auto">
            <a:xfrm>
              <a:off x="3424" y="2748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频率函数</a:t>
              </a:r>
              <a:endPara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66685" name="Group 93"/>
          <p:cNvGrpSpPr/>
          <p:nvPr/>
        </p:nvGrpSpPr>
        <p:grpSpPr bwMode="auto">
          <a:xfrm>
            <a:off x="196852" y="4702212"/>
            <a:ext cx="8378823" cy="984251"/>
            <a:chOff x="124" y="2532"/>
            <a:chExt cx="5278" cy="620"/>
          </a:xfrm>
        </p:grpSpPr>
        <p:sp>
          <p:nvSpPr>
            <p:cNvPr id="366682" name="Rectangle 90"/>
            <p:cNvSpPr>
              <a:spLocks noChangeArrowheads="1"/>
            </p:cNvSpPr>
            <p:nvPr/>
          </p:nvSpPr>
          <p:spPr bwMode="auto">
            <a:xfrm>
              <a:off x="4307" y="2532"/>
              <a:ext cx="10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或称为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66683" name="Object 91"/>
            <p:cNvGraphicFramePr>
              <a:graphicFrameLocks noChangeAspect="1"/>
            </p:cNvGraphicFramePr>
            <p:nvPr/>
          </p:nvGraphicFramePr>
          <p:xfrm>
            <a:off x="124" y="2897"/>
            <a:ext cx="87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073" name="Equation" r:id="rId9" imgW="11277600" imgH="3962400" progId="Equation.DSMT4">
                    <p:embed/>
                  </p:oleObj>
                </mc:Choice>
                <mc:Fallback>
                  <p:oleObj name="Equation" r:id="rId9" imgW="11277600" imgH="396240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" y="2897"/>
                          <a:ext cx="87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6684" name="Rectangle 92"/>
          <p:cNvSpPr>
            <a:spLocks noChangeArrowheads="1"/>
          </p:cNvSpPr>
          <p:nvPr/>
        </p:nvSpPr>
        <p:spPr bwMode="auto">
          <a:xfrm>
            <a:off x="1417460" y="5195925"/>
            <a:ext cx="74217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联合频率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 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ea typeface="华文新魏" panose="02010800040101010101" pitchFamily="2" charset="-122"/>
              </a:rPr>
              <a:t>( joint frequency function)</a:t>
            </a:r>
            <a:r>
              <a:rPr lang="en-US" altLang="zh-CN" dirty="0" smtClean="0">
                <a:solidFill>
                  <a:schemeClr val="bg2"/>
                </a:solidFill>
                <a:latin typeface="+mj-lt"/>
                <a:ea typeface="华文新魏" panose="02010800040101010101" pitchFamily="2" charset="-122"/>
              </a:rPr>
              <a:t>.</a:t>
            </a:r>
            <a:endParaRPr lang="en-US" altLang="zh-CN" dirty="0">
              <a:solidFill>
                <a:schemeClr val="bg2"/>
              </a:solidFill>
              <a:latin typeface="+mj-lt"/>
              <a:ea typeface="华文新魏" panose="02010800040101010101" pitchFamily="2" charset="-122"/>
            </a:endParaRPr>
          </a:p>
        </p:txBody>
      </p:sp>
      <p:grpSp>
        <p:nvGrpSpPr>
          <p:cNvPr id="366686" name="Group 94"/>
          <p:cNvGrpSpPr/>
          <p:nvPr/>
        </p:nvGrpSpPr>
        <p:grpSpPr bwMode="auto">
          <a:xfrm>
            <a:off x="2211388" y="2038350"/>
            <a:ext cx="4719637" cy="420688"/>
            <a:chOff x="2093" y="435"/>
            <a:chExt cx="1803" cy="187"/>
          </a:xfrm>
        </p:grpSpPr>
        <p:sp>
          <p:nvSpPr>
            <p:cNvPr id="366687" name="Line 95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6688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2169" y="435"/>
              <a:ext cx="1666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</a:t>
              </a:r>
              <a:r>
                <a:rPr lang="zh-CN" altLang="en-US" sz="3600" kern="1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维离散型随机变量</a:t>
              </a:r>
              <a:endParaRPr lang="zh-CN" altLang="en-US" sz="3600" kern="1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3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6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6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6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6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6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26" grpId="0"/>
      <p:bldP spid="366660" grpId="0"/>
      <p:bldP spid="366661" grpId="0" animBg="1"/>
      <p:bldP spid="366662" grpId="0"/>
      <p:bldP spid="366663" grpId="0"/>
      <p:bldP spid="3666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3" name="Rectangle 13"/>
          <p:cNvSpPr>
            <a:spLocks noChangeArrowheads="1"/>
          </p:cNvSpPr>
          <p:nvPr/>
        </p:nvSpPr>
        <p:spPr bwMode="auto">
          <a:xfrm>
            <a:off x="127000" y="2968625"/>
            <a:ext cx="3425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      的频率函数？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082" name="WordArt 2"/>
          <p:cNvSpPr>
            <a:spLocks noChangeArrowheads="1" noChangeShapeType="1" noTextEdit="1"/>
          </p:cNvSpPr>
          <p:nvPr/>
        </p:nvSpPr>
        <p:spPr bwMode="auto">
          <a:xfrm>
            <a:off x="623888" y="36576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 dirty="0">
              <a:ln w="12700">
                <a:solidFill>
                  <a:schemeClr val="folHlink"/>
                </a:solidFill>
                <a:round/>
              </a:ln>
              <a:solidFill>
                <a:schemeClr val="bg2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25400" y="569913"/>
            <a:ext cx="9131300" cy="9461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               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袋中装有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只白球及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只黑球，现进行无放回的摸球，定义随机变量如下：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544513" y="3051175"/>
          <a:ext cx="11588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47" name="Equation" r:id="rId1" imgW="9448800" imgH="4267200" progId="Equation.DSMT4">
                  <p:embed/>
                </p:oleObj>
              </mc:Choice>
              <mc:Fallback>
                <p:oleObj name="Equation" r:id="rId1" imgW="9448800" imgH="4267200" progId="Equation.DSMT4">
                  <p:embed/>
                  <p:pic>
                    <p:nvPicPr>
                      <p:cNvPr id="0" name="图片 458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051175"/>
                        <a:ext cx="11588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5" name="WordArt 5"/>
          <p:cNvSpPr>
            <a:spLocks noChangeArrowheads="1" noChangeShapeType="1" noTextEdit="1"/>
          </p:cNvSpPr>
          <p:nvPr/>
        </p:nvSpPr>
        <p:spPr bwMode="auto">
          <a:xfrm>
            <a:off x="852488" y="7000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430086" name="Object 6"/>
          <p:cNvGraphicFramePr>
            <a:graphicFrameLocks noChangeAspect="1"/>
          </p:cNvGraphicFramePr>
          <p:nvPr/>
        </p:nvGraphicFramePr>
        <p:xfrm>
          <a:off x="725488" y="4160838"/>
          <a:ext cx="21193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48" name="Equation" r:id="rId3" imgW="20726400" imgH="3962400" progId="Equation.DSMT4">
                  <p:embed/>
                </p:oleObj>
              </mc:Choice>
              <mc:Fallback>
                <p:oleObj name="Equation" r:id="rId3" imgW="20726400" imgH="3962400" progId="Equation.DSMT4">
                  <p:embed/>
                  <p:pic>
                    <p:nvPicPr>
                      <p:cNvPr id="0" name="图片 458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160838"/>
                        <a:ext cx="211931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7" name="Rectangle 7"/>
          <p:cNvSpPr>
            <a:spLocks noChangeArrowheads="1"/>
          </p:cNvSpPr>
          <p:nvPr/>
        </p:nvSpPr>
        <p:spPr bwMode="auto">
          <a:xfrm>
            <a:off x="1495425" y="1609725"/>
            <a:ext cx="3044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，第一次摸出白球</a:t>
            </a:r>
            <a:endParaRPr lang="zh-CN" altLang="en-US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196" name="Object 8"/>
          <p:cNvGraphicFramePr>
            <a:graphicFrameLocks noChangeAspect="1"/>
          </p:cNvGraphicFramePr>
          <p:nvPr/>
        </p:nvGraphicFramePr>
        <p:xfrm>
          <a:off x="468313" y="1639888"/>
          <a:ext cx="1233487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49" name="Equation" r:id="rId5" imgW="10058400" imgH="12496800" progId="Equation.DSMT4">
                  <p:embed/>
                </p:oleObj>
              </mc:Choice>
              <mc:Fallback>
                <p:oleObj name="Equation" r:id="rId5" imgW="10058400" imgH="12496800" progId="Equation.DSMT4">
                  <p:embed/>
                  <p:pic>
                    <p:nvPicPr>
                      <p:cNvPr id="0" name="图片 458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39888"/>
                        <a:ext cx="1233487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1508125" y="2333625"/>
            <a:ext cx="3044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，第一次摸出黑球</a:t>
            </a:r>
            <a:endParaRPr lang="zh-CN" altLang="en-US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090" name="Rectangle 10"/>
          <p:cNvSpPr>
            <a:spLocks noChangeArrowheads="1"/>
          </p:cNvSpPr>
          <p:nvPr/>
        </p:nvSpPr>
        <p:spPr bwMode="auto">
          <a:xfrm>
            <a:off x="5711825" y="1673225"/>
            <a:ext cx="3044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，第二次摸出白球</a:t>
            </a:r>
            <a:endParaRPr lang="zh-CN" altLang="en-US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4719638" y="1703388"/>
          <a:ext cx="1160462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50" name="Equation" r:id="rId7" imgW="9448800" imgH="12496800" progId="Equation.DSMT4">
                  <p:embed/>
                </p:oleObj>
              </mc:Choice>
              <mc:Fallback>
                <p:oleObj name="Equation" r:id="rId7" imgW="9448800" imgH="12496800" progId="Equation.DSMT4">
                  <p:embed/>
                  <p:pic>
                    <p:nvPicPr>
                      <p:cNvPr id="0" name="图片 458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1703388"/>
                        <a:ext cx="1160462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2" name="Rectangle 12"/>
          <p:cNvSpPr>
            <a:spLocks noChangeArrowheads="1"/>
          </p:cNvSpPr>
          <p:nvPr/>
        </p:nvSpPr>
        <p:spPr bwMode="auto">
          <a:xfrm>
            <a:off x="5724525" y="2397125"/>
            <a:ext cx="3044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，第二次摸出黑球</a:t>
            </a:r>
            <a:endParaRPr lang="zh-CN" altLang="en-US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30094" name="Object 14"/>
          <p:cNvGraphicFramePr>
            <a:graphicFrameLocks noChangeAspect="1"/>
          </p:cNvGraphicFramePr>
          <p:nvPr/>
        </p:nvGraphicFramePr>
        <p:xfrm>
          <a:off x="766763" y="4730750"/>
          <a:ext cx="78057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51" name="Equation" r:id="rId9" imgW="76200000" imgH="4267200" progId="Equation.DSMT4">
                  <p:embed/>
                </p:oleObj>
              </mc:Choice>
              <mc:Fallback>
                <p:oleObj name="Equation" r:id="rId9" imgW="76200000" imgH="4267200" progId="Equation.DSMT4">
                  <p:embed/>
                  <p:pic>
                    <p:nvPicPr>
                      <p:cNvPr id="0" name="图片 458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4730750"/>
                        <a:ext cx="78057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5" name="Object 15"/>
          <p:cNvGraphicFramePr>
            <a:graphicFrameLocks noChangeAspect="1"/>
          </p:cNvGraphicFramePr>
          <p:nvPr/>
        </p:nvGraphicFramePr>
        <p:xfrm>
          <a:off x="704850" y="5338763"/>
          <a:ext cx="78803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52" name="Equation" r:id="rId11" imgW="76200000" imgH="4267200" progId="Equation.DSMT4">
                  <p:embed/>
                </p:oleObj>
              </mc:Choice>
              <mc:Fallback>
                <p:oleObj name="Equation" r:id="rId11" imgW="76200000" imgH="4267200" progId="Equation.DSMT4">
                  <p:embed/>
                  <p:pic>
                    <p:nvPicPr>
                      <p:cNvPr id="0" name="图片 458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5338763"/>
                        <a:ext cx="78803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6" name="Object 16"/>
          <p:cNvGraphicFramePr>
            <a:graphicFrameLocks noChangeAspect="1"/>
          </p:cNvGraphicFramePr>
          <p:nvPr/>
        </p:nvGraphicFramePr>
        <p:xfrm>
          <a:off x="701675" y="5948363"/>
          <a:ext cx="79105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53" name="Equation" r:id="rId13" imgW="75285600" imgH="4267200" progId="Equation.DSMT4">
                  <p:embed/>
                </p:oleObj>
              </mc:Choice>
              <mc:Fallback>
                <p:oleObj name="Equation" r:id="rId13" imgW="75285600" imgH="4267200" progId="Equation.DSMT4">
                  <p:embed/>
                  <p:pic>
                    <p:nvPicPr>
                      <p:cNvPr id="0" name="图片 458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948363"/>
                        <a:ext cx="79105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2822098" y="4158615"/>
          <a:ext cx="3802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54" name="Equation" r:id="rId15" imgW="37185600" imgH="4267200" progId="Equation.DSMT4">
                  <p:embed/>
                </p:oleObj>
              </mc:Choice>
              <mc:Fallback>
                <p:oleObj name="Equation" r:id="rId15" imgW="37185600" imgH="4267200" progId="Equation.DSMT4">
                  <p:embed/>
                  <p:pic>
                    <p:nvPicPr>
                      <p:cNvPr id="0" name="图片 458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098" y="4158615"/>
                        <a:ext cx="38020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6589395" y="4168458"/>
          <a:ext cx="2025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55" name="Equation" r:id="rId17" imgW="19812000" imgH="4267200" progId="Equation.DSMT4">
                  <p:embed/>
                </p:oleObj>
              </mc:Choice>
              <mc:Fallback>
                <p:oleObj name="Equation" r:id="rId17" imgW="19812000" imgH="4267200" progId="Equation.DSMT4">
                  <p:embed/>
                  <p:pic>
                    <p:nvPicPr>
                      <p:cNvPr id="0" name="图片 458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395" y="4168458"/>
                        <a:ext cx="20256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3" grpId="0"/>
      <p:bldP spid="430083" grpId="0"/>
      <p:bldP spid="430085" grpId="0" animBg="1"/>
      <p:bldP spid="430087" grpId="0"/>
      <p:bldP spid="430089" grpId="0"/>
      <p:bldP spid="430090" grpId="0"/>
      <p:bldP spid="4300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8" name="WordArt 98"/>
          <p:cNvSpPr>
            <a:spLocks noChangeArrowheads="1" noChangeShapeType="1" noTextEdit="1"/>
          </p:cNvSpPr>
          <p:nvPr/>
        </p:nvSpPr>
        <p:spPr bwMode="auto">
          <a:xfrm>
            <a:off x="852488" y="217543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 dirty="0">
              <a:ln w="12700">
                <a:solidFill>
                  <a:schemeClr val="folHlink"/>
                </a:solidFill>
                <a:round/>
              </a:ln>
              <a:solidFill>
                <a:schemeClr val="bg2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68746" name="Group 106"/>
          <p:cNvGrpSpPr/>
          <p:nvPr/>
        </p:nvGrpSpPr>
        <p:grpSpPr bwMode="auto">
          <a:xfrm>
            <a:off x="25400" y="557213"/>
            <a:ext cx="8715375" cy="1411287"/>
            <a:chOff x="16" y="311"/>
            <a:chExt cx="5490" cy="889"/>
          </a:xfrm>
        </p:grpSpPr>
        <p:sp>
          <p:nvSpPr>
            <p:cNvPr id="368678" name="Rectangle 38"/>
            <p:cNvSpPr>
              <a:spLocks noChangeArrowheads="1"/>
            </p:cNvSpPr>
            <p:nvPr/>
          </p:nvSpPr>
          <p:spPr bwMode="auto">
            <a:xfrm>
              <a:off x="16" y="311"/>
              <a:ext cx="549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有一个射击游戏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参加游戏的人先掷一次骰子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若出现点数为</a:t>
              </a:r>
              <a:r>
                <a:rPr lang="zh-CN" altLang="en-US" sz="7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则射击</a:t>
              </a:r>
              <a:r>
                <a:rPr lang="zh-CN" altLang="en-US" sz="10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次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设某人击中目标概率为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记击中目标的次数为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      的频率函数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68741" name="Object 101"/>
            <p:cNvGraphicFramePr>
              <a:graphicFrameLocks noChangeAspect="1"/>
            </p:cNvGraphicFramePr>
            <p:nvPr/>
          </p:nvGraphicFramePr>
          <p:xfrm>
            <a:off x="1399" y="659"/>
            <a:ext cx="35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644" name="Equation" r:id="rId1" imgW="4572000" imgH="3962400" progId="Equation.DSMT4">
                    <p:embed/>
                  </p:oleObj>
                </mc:Choice>
                <mc:Fallback>
                  <p:oleObj name="Equation" r:id="rId1" imgW="4572000" imgH="396240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9" y="659"/>
                          <a:ext cx="35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2" name="Object 102"/>
            <p:cNvGraphicFramePr>
              <a:graphicFrameLocks noChangeAspect="1"/>
            </p:cNvGraphicFramePr>
            <p:nvPr/>
          </p:nvGraphicFramePr>
          <p:xfrm>
            <a:off x="2488" y="656"/>
            <a:ext cx="3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645" name="Equation" r:id="rId3" imgW="3962400" imgH="3352800" progId="Equation.DSMT4">
                    <p:embed/>
                  </p:oleObj>
                </mc:Choice>
                <mc:Fallback>
                  <p:oleObj name="Equation" r:id="rId3" imgW="3962400" imgH="33528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656"/>
                          <a:ext cx="30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3" name="Object 103"/>
            <p:cNvGraphicFramePr>
              <a:graphicFrameLocks noChangeAspect="1"/>
            </p:cNvGraphicFramePr>
            <p:nvPr/>
          </p:nvGraphicFramePr>
          <p:xfrm>
            <a:off x="40" y="925"/>
            <a:ext cx="84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646" name="Equation" r:id="rId5" imgW="10972800" imgH="4267200" progId="Equation.DSMT4">
                    <p:embed/>
                  </p:oleObj>
                </mc:Choice>
                <mc:Fallback>
                  <p:oleObj name="Equation" r:id="rId5" imgW="10972800" imgH="42672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" y="925"/>
                          <a:ext cx="84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4" name="Object 104"/>
            <p:cNvGraphicFramePr>
              <a:graphicFrameLocks noChangeAspect="1"/>
            </p:cNvGraphicFramePr>
            <p:nvPr/>
          </p:nvGraphicFramePr>
          <p:xfrm>
            <a:off x="2896" y="917"/>
            <a:ext cx="30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647" name="Equation" r:id="rId7" imgW="3962400" imgH="3657600" progId="Equation.DSMT4">
                    <p:embed/>
                  </p:oleObj>
                </mc:Choice>
                <mc:Fallback>
                  <p:oleObj name="Equation" r:id="rId7" imgW="3962400" imgH="3657600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917"/>
                          <a:ext cx="30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5" name="Object 105"/>
            <p:cNvGraphicFramePr>
              <a:graphicFrameLocks noChangeAspect="1"/>
            </p:cNvGraphicFramePr>
            <p:nvPr/>
          </p:nvGraphicFramePr>
          <p:xfrm>
            <a:off x="3424" y="918"/>
            <a:ext cx="73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648" name="Equation" r:id="rId9" imgW="9448800" imgH="4267200" progId="Equation.DSMT4">
                    <p:embed/>
                  </p:oleObj>
                </mc:Choice>
                <mc:Fallback>
                  <p:oleObj name="Equation" r:id="rId9" imgW="9448800" imgH="426720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918"/>
                          <a:ext cx="73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47" name="WordArt 107"/>
          <p:cNvSpPr>
            <a:spLocks noChangeArrowheads="1" noChangeShapeType="1" noTextEdit="1"/>
          </p:cNvSpPr>
          <p:nvPr/>
        </p:nvSpPr>
        <p:spPr bwMode="auto">
          <a:xfrm>
            <a:off x="852488" y="7000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9" name="Rectangle 48"/>
          <p:cNvSpPr>
            <a:spLocks noChangeArrowheads="1"/>
          </p:cNvSpPr>
          <p:nvPr/>
        </p:nvSpPr>
        <p:spPr bwMode="auto">
          <a:xfrm>
            <a:off x="727075" y="3241675"/>
            <a:ext cx="34131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由乘法公式求得</a:t>
            </a:r>
            <a:endParaRPr lang="zh-CN" altLang="en-US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0" name="Group 111"/>
          <p:cNvGrpSpPr/>
          <p:nvPr/>
        </p:nvGrpSpPr>
        <p:grpSpPr bwMode="auto">
          <a:xfrm>
            <a:off x="1308101" y="2070100"/>
            <a:ext cx="3208338" cy="519113"/>
            <a:chOff x="904" y="1112"/>
            <a:chExt cx="2021" cy="327"/>
          </a:xfrm>
        </p:grpSpPr>
        <p:graphicFrame>
          <p:nvGraphicFramePr>
            <p:cNvPr id="31" name="Object 108"/>
            <p:cNvGraphicFramePr>
              <a:graphicFrameLocks noChangeAspect="1"/>
            </p:cNvGraphicFramePr>
            <p:nvPr/>
          </p:nvGraphicFramePr>
          <p:xfrm>
            <a:off x="904" y="1176"/>
            <a:ext cx="30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649" name="Equation" r:id="rId11" imgW="3962400" imgH="3352800" progId="Equation.DSMT4">
                    <p:embed/>
                  </p:oleObj>
                </mc:Choice>
                <mc:Fallback>
                  <p:oleObj name="Equation" r:id="rId11" imgW="3962400" imgH="3352800" progId="Equation.DSMT4">
                    <p:embed/>
                    <p:pic>
                      <p:nvPicPr>
                        <p:cNvPr id="0" name="图片 4896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176"/>
                          <a:ext cx="30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09"/>
            <p:cNvGraphicFramePr>
              <a:graphicFrameLocks noChangeAspect="1"/>
            </p:cNvGraphicFramePr>
            <p:nvPr/>
          </p:nvGraphicFramePr>
          <p:xfrm>
            <a:off x="2002" y="1182"/>
            <a:ext cx="92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650" name="Equation" r:id="rId13" imgW="11887200" imgH="3962400" progId="Equation.DSMT4">
                    <p:embed/>
                  </p:oleObj>
                </mc:Choice>
                <mc:Fallback>
                  <p:oleObj name="Equation" r:id="rId13" imgW="11887200" imgH="3962400" progId="Equation.DSMT4">
                    <p:embed/>
                    <p:pic>
                      <p:nvPicPr>
                        <p:cNvPr id="0" name="图片 4896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1182"/>
                          <a:ext cx="92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110"/>
            <p:cNvSpPr>
              <a:spLocks noChangeArrowheads="1"/>
            </p:cNvSpPr>
            <p:nvPr/>
          </p:nvSpPr>
          <p:spPr bwMode="auto">
            <a:xfrm>
              <a:off x="1084" y="1112"/>
              <a:ext cx="131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的取值为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4" name="Group 116"/>
          <p:cNvGrpSpPr/>
          <p:nvPr/>
        </p:nvGrpSpPr>
        <p:grpSpPr bwMode="auto">
          <a:xfrm>
            <a:off x="4451257" y="2066925"/>
            <a:ext cx="3836987" cy="542925"/>
            <a:chOff x="2931" y="1118"/>
            <a:chExt cx="2417" cy="342"/>
          </a:xfrm>
        </p:grpSpPr>
        <p:graphicFrame>
          <p:nvGraphicFramePr>
            <p:cNvPr id="35" name="Object 113"/>
            <p:cNvGraphicFramePr>
              <a:graphicFrameLocks noChangeAspect="1"/>
            </p:cNvGraphicFramePr>
            <p:nvPr/>
          </p:nvGraphicFramePr>
          <p:xfrm>
            <a:off x="2931" y="1195"/>
            <a:ext cx="33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651" name="Equation" r:id="rId15" imgW="4267200" imgH="3962400" progId="Equation.DSMT4">
                    <p:embed/>
                  </p:oleObj>
                </mc:Choice>
                <mc:Fallback>
                  <p:oleObj name="Equation" r:id="rId15" imgW="4267200" imgH="3962400" progId="Equation.DSMT4">
                    <p:embed/>
                    <p:pic>
                      <p:nvPicPr>
                        <p:cNvPr id="0" name="图片 4896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1195"/>
                          <a:ext cx="33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14"/>
            <p:cNvGraphicFramePr>
              <a:graphicFrameLocks noChangeAspect="1"/>
            </p:cNvGraphicFramePr>
            <p:nvPr/>
          </p:nvGraphicFramePr>
          <p:xfrm>
            <a:off x="4070" y="1204"/>
            <a:ext cx="127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652" name="Equation" r:id="rId17" imgW="16459200" imgH="3962400" progId="Equation.DSMT4">
                    <p:embed/>
                  </p:oleObj>
                </mc:Choice>
                <mc:Fallback>
                  <p:oleObj name="Equation" r:id="rId17" imgW="16459200" imgH="3962400" progId="Equation.DSMT4">
                    <p:embed/>
                    <p:pic>
                      <p:nvPicPr>
                        <p:cNvPr id="0" name="图片 4896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" y="1204"/>
                          <a:ext cx="127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115"/>
            <p:cNvSpPr>
              <a:spLocks noChangeArrowheads="1"/>
            </p:cNvSpPr>
            <p:nvPr/>
          </p:nvSpPr>
          <p:spPr bwMode="auto">
            <a:xfrm>
              <a:off x="3131" y="1118"/>
              <a:ext cx="131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的取值为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8" name="Group 119"/>
          <p:cNvGrpSpPr/>
          <p:nvPr/>
        </p:nvGrpSpPr>
        <p:grpSpPr bwMode="auto">
          <a:xfrm>
            <a:off x="701675" y="2670175"/>
            <a:ext cx="2532063" cy="522288"/>
            <a:chOff x="490" y="1466"/>
            <a:chExt cx="1595" cy="329"/>
          </a:xfrm>
        </p:grpSpPr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490" y="1466"/>
              <a:ext cx="159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当     时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" name="Object 117"/>
            <p:cNvGraphicFramePr>
              <a:graphicFrameLocks noChangeAspect="1"/>
            </p:cNvGraphicFramePr>
            <p:nvPr/>
          </p:nvGraphicFramePr>
          <p:xfrm>
            <a:off x="764" y="1534"/>
            <a:ext cx="6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653" name="Equation" r:id="rId19" imgW="7924800" imgH="3657600" progId="Equation.DSMT4">
                    <p:embed/>
                  </p:oleObj>
                </mc:Choice>
                <mc:Fallback>
                  <p:oleObj name="Equation" r:id="rId19" imgW="7924800" imgH="3657600" progId="Equation.DSMT4">
                    <p:embed/>
                    <p:pic>
                      <p:nvPicPr>
                        <p:cNvPr id="0" name="图片 4896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1534"/>
                          <a:ext cx="6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18"/>
            <p:cNvGraphicFramePr>
              <a:graphicFrameLocks noChangeAspect="1"/>
            </p:cNvGraphicFramePr>
            <p:nvPr/>
          </p:nvGraphicFramePr>
          <p:xfrm>
            <a:off x="1562" y="1540"/>
            <a:ext cx="51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654" name="Equation" r:id="rId21" imgW="6705600" imgH="3962400" progId="Equation.DSMT4">
                    <p:embed/>
                  </p:oleObj>
                </mc:Choice>
                <mc:Fallback>
                  <p:oleObj name="Equation" r:id="rId21" imgW="6705600" imgH="3962400" progId="Equation.DSMT4">
                    <p:embed/>
                    <p:pic>
                      <p:nvPicPr>
                        <p:cNvPr id="0" name="图片 4896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540"/>
                          <a:ext cx="51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120"/>
          <p:cNvGraphicFramePr>
            <a:graphicFrameLocks noChangeAspect="1"/>
          </p:cNvGraphicFramePr>
          <p:nvPr/>
        </p:nvGraphicFramePr>
        <p:xfrm>
          <a:off x="3070225" y="2779713"/>
          <a:ext cx="38957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55" name="Equation" r:id="rId23" imgW="31699200" imgH="4267200" progId="Equation.DSMT4">
                  <p:embed/>
                </p:oleObj>
              </mc:Choice>
              <mc:Fallback>
                <p:oleObj name="Equation" r:id="rId23" imgW="31699200" imgH="4267200" progId="Equation.DSMT4">
                  <p:embed/>
                  <p:pic>
                    <p:nvPicPr>
                      <p:cNvPr id="0" name="图片 489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2779713"/>
                        <a:ext cx="38957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1"/>
          <p:cNvGraphicFramePr>
            <a:graphicFrameLocks noChangeAspect="1"/>
          </p:cNvGraphicFramePr>
          <p:nvPr/>
        </p:nvGraphicFramePr>
        <p:xfrm>
          <a:off x="1095375" y="3968750"/>
          <a:ext cx="6070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56" name="Equation" r:id="rId25" imgW="56083200" imgH="4267200" progId="Equation.DSMT4">
                  <p:embed/>
                </p:oleObj>
              </mc:Choice>
              <mc:Fallback>
                <p:oleObj name="Equation" r:id="rId25" imgW="56083200" imgH="4267200" progId="Equation.DSMT4">
                  <p:embed/>
                  <p:pic>
                    <p:nvPicPr>
                      <p:cNvPr id="0" name="图片 489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968750"/>
                        <a:ext cx="6070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123"/>
          <p:cNvGrpSpPr/>
          <p:nvPr/>
        </p:nvGrpSpPr>
        <p:grpSpPr bwMode="auto">
          <a:xfrm>
            <a:off x="3265085" y="4657725"/>
            <a:ext cx="5523718" cy="1299322"/>
            <a:chOff x="2183" y="2278"/>
            <a:chExt cx="3348" cy="727"/>
          </a:xfrm>
        </p:grpSpPr>
        <p:graphicFrame>
          <p:nvGraphicFramePr>
            <p:cNvPr id="45" name="Object 100"/>
            <p:cNvGraphicFramePr>
              <a:graphicFrameLocks noChangeAspect="1"/>
            </p:cNvGraphicFramePr>
            <p:nvPr/>
          </p:nvGraphicFramePr>
          <p:xfrm>
            <a:off x="2183" y="2278"/>
            <a:ext cx="3348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657" name="Equation" r:id="rId27" imgW="53035200" imgH="11277600" progId="Equation.DSMT4">
                    <p:embed/>
                  </p:oleObj>
                </mc:Choice>
                <mc:Fallback>
                  <p:oleObj name="Equation" r:id="rId27" imgW="53035200" imgH="11277600" progId="Equation.DSMT4">
                    <p:embed/>
                    <p:pic>
                      <p:nvPicPr>
                        <p:cNvPr id="0" name="图片 4896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2278"/>
                          <a:ext cx="3348" cy="7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122"/>
            <p:cNvSpPr>
              <a:spLocks noChangeArrowheads="1"/>
            </p:cNvSpPr>
            <p:nvPr/>
          </p:nvSpPr>
          <p:spPr bwMode="auto">
            <a:xfrm>
              <a:off x="4280" y="2654"/>
              <a:ext cx="1046" cy="29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8" grpId="0"/>
      <p:bldP spid="368747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96" name="Line 32"/>
          <p:cNvSpPr>
            <a:spLocks noChangeShapeType="1"/>
          </p:cNvSpPr>
          <p:nvPr/>
        </p:nvSpPr>
        <p:spPr bwMode="auto">
          <a:xfrm>
            <a:off x="381000" y="2387600"/>
            <a:ext cx="0" cy="8223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9697" name="Line 33"/>
          <p:cNvSpPr>
            <a:spLocks noChangeShapeType="1"/>
          </p:cNvSpPr>
          <p:nvPr/>
        </p:nvSpPr>
        <p:spPr bwMode="auto">
          <a:xfrm>
            <a:off x="8724900" y="2387600"/>
            <a:ext cx="0" cy="8223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9701" name="Line 37"/>
          <p:cNvSpPr>
            <a:spLocks noChangeShapeType="1"/>
          </p:cNvSpPr>
          <p:nvPr/>
        </p:nvSpPr>
        <p:spPr bwMode="auto">
          <a:xfrm>
            <a:off x="8724900" y="3209925"/>
            <a:ext cx="0" cy="27098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9765" name="Rectangle 101"/>
          <p:cNvSpPr>
            <a:spLocks noChangeArrowheads="1"/>
          </p:cNvSpPr>
          <p:nvPr/>
        </p:nvSpPr>
        <p:spPr bwMode="auto">
          <a:xfrm>
            <a:off x="2686050" y="5029200"/>
            <a:ext cx="626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如果不掷骰子，直接射击一次，则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9767" name="Rectangle 103"/>
          <p:cNvSpPr>
            <a:spLocks noChangeArrowheads="1"/>
          </p:cNvSpPr>
          <p:nvPr/>
        </p:nvSpPr>
        <p:spPr bwMode="auto">
          <a:xfrm>
            <a:off x="1958975" y="5889625"/>
            <a:ext cx="4133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为什么概率不一样？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69771" name="Group 107"/>
          <p:cNvGrpSpPr/>
          <p:nvPr/>
        </p:nvGrpSpPr>
        <p:grpSpPr bwMode="auto">
          <a:xfrm>
            <a:off x="381000" y="608013"/>
            <a:ext cx="6408738" cy="531812"/>
            <a:chOff x="136" y="3299"/>
            <a:chExt cx="4037" cy="335"/>
          </a:xfrm>
        </p:grpSpPr>
        <p:sp>
          <p:nvSpPr>
            <p:cNvPr id="369775" name="Rectangle 111"/>
            <p:cNvSpPr>
              <a:spLocks noChangeArrowheads="1"/>
            </p:cNvSpPr>
            <p:nvPr/>
          </p:nvSpPr>
          <p:spPr bwMode="auto">
            <a:xfrm>
              <a:off x="1448" y="3299"/>
              <a:ext cx="27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求得      的频率函数为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9772" name="Rectangle 108"/>
            <p:cNvSpPr>
              <a:spLocks noChangeArrowheads="1"/>
            </p:cNvSpPr>
            <p:nvPr/>
          </p:nvSpPr>
          <p:spPr bwMode="auto">
            <a:xfrm>
              <a:off x="136" y="3306"/>
              <a:ext cx="8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代入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69773" name="Object 109"/>
            <p:cNvGraphicFramePr>
              <a:graphicFrameLocks noChangeAspect="1"/>
            </p:cNvGraphicFramePr>
            <p:nvPr/>
          </p:nvGraphicFramePr>
          <p:xfrm>
            <a:off x="643" y="3358"/>
            <a:ext cx="84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49" name="Equation" r:id="rId1" imgW="10972800" imgH="4267200" progId="Equation.DSMT4">
                    <p:embed/>
                  </p:oleObj>
                </mc:Choice>
                <mc:Fallback>
                  <p:oleObj name="Equation" r:id="rId1" imgW="10972800" imgH="42672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" y="3358"/>
                          <a:ext cx="84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74" name="Object 110"/>
            <p:cNvGraphicFramePr>
              <a:graphicFrameLocks noChangeAspect="1"/>
            </p:cNvGraphicFramePr>
            <p:nvPr/>
          </p:nvGraphicFramePr>
          <p:xfrm>
            <a:off x="1962" y="3356"/>
            <a:ext cx="73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50" name="Equation" r:id="rId3" imgW="9448800" imgH="4267200" progId="Equation.DSMT4">
                    <p:embed/>
                  </p:oleObj>
                </mc:Choice>
                <mc:Fallback>
                  <p:oleObj name="Equation" r:id="rId3" imgW="9448800" imgH="426720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" y="3356"/>
                          <a:ext cx="73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783" name="Group 119"/>
          <p:cNvGrpSpPr/>
          <p:nvPr/>
        </p:nvGrpSpPr>
        <p:grpSpPr bwMode="auto">
          <a:xfrm>
            <a:off x="1033463" y="1241425"/>
            <a:ext cx="7318375" cy="3692525"/>
            <a:chOff x="651" y="782"/>
            <a:chExt cx="4610" cy="2326"/>
          </a:xfrm>
          <a:pattFill prst="pct80">
            <a:fgClr>
              <a:schemeClr val="tx1">
                <a:lumMod val="85000"/>
              </a:schemeClr>
            </a:fgClr>
            <a:bgClr>
              <a:schemeClr val="tx1"/>
            </a:bgClr>
          </a:pattFill>
        </p:grpSpPr>
        <p:sp>
          <p:nvSpPr>
            <p:cNvPr id="369782" name="Rectangle 118"/>
            <p:cNvSpPr>
              <a:spLocks noChangeArrowheads="1"/>
            </p:cNvSpPr>
            <p:nvPr/>
          </p:nvSpPr>
          <p:spPr bwMode="auto">
            <a:xfrm>
              <a:off x="715" y="846"/>
              <a:ext cx="4546" cy="226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9781" name="Group 117"/>
            <p:cNvGrpSpPr/>
            <p:nvPr/>
          </p:nvGrpSpPr>
          <p:grpSpPr bwMode="auto">
            <a:xfrm>
              <a:off x="651" y="782"/>
              <a:ext cx="4546" cy="2262"/>
              <a:chOff x="651" y="782"/>
              <a:chExt cx="4546" cy="2262"/>
            </a:xfrm>
            <a:grpFill/>
          </p:grpSpPr>
          <p:graphicFrame>
            <p:nvGraphicFramePr>
              <p:cNvPr id="369776" name="Object 112"/>
              <p:cNvGraphicFramePr>
                <a:graphicFrameLocks noChangeAspect="1"/>
              </p:cNvGraphicFramePr>
              <p:nvPr/>
            </p:nvGraphicFramePr>
            <p:xfrm>
              <a:off x="651" y="782"/>
              <a:ext cx="4546" cy="2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251" name="Equation" r:id="rId5" imgW="78638400" imgH="35052000" progId="Equation.DSMT4">
                      <p:embed/>
                    </p:oleObj>
                  </mc:Choice>
                  <mc:Fallback>
                    <p:oleObj name="Equation" r:id="rId5" imgW="78638400" imgH="35052000" progId="Equation.DSMT4">
                      <p:embed/>
                      <p:pic>
                        <p:nvPicPr>
                          <p:cNvPr id="0" name="Object 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" y="782"/>
                            <a:ext cx="4546" cy="2262"/>
                          </a:xfrm>
                          <a:prstGeom prst="rect">
                            <a:avLst/>
                          </a:prstGeom>
                          <a:solidFill>
                            <a:srgbClr val="CCFFFF">
                              <a:alpha val="64706"/>
                            </a:srgbClr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777" name="Line 113"/>
              <p:cNvSpPr>
                <a:spLocks noChangeShapeType="1"/>
              </p:cNvSpPr>
              <p:nvPr/>
            </p:nvSpPr>
            <p:spPr bwMode="auto">
              <a:xfrm>
                <a:off x="683" y="835"/>
                <a:ext cx="619" cy="279"/>
              </a:xfrm>
              <a:prstGeom prst="line">
                <a:avLst/>
              </a:prstGeom>
              <a:grpFill/>
              <a:ln w="28575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69778" name="Object 114"/>
              <p:cNvGraphicFramePr>
                <a:graphicFrameLocks noChangeAspect="1"/>
              </p:cNvGraphicFramePr>
              <p:nvPr/>
            </p:nvGraphicFramePr>
            <p:xfrm>
              <a:off x="1063" y="837"/>
              <a:ext cx="283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252" name="Equation" r:id="rId7" imgW="3657600" imgH="3048000" progId="Equation.DSMT4">
                      <p:embed/>
                    </p:oleObj>
                  </mc:Choice>
                  <mc:Fallback>
                    <p:oleObj name="Equation" r:id="rId7" imgW="3657600" imgH="3048000" progId="Equation.DSMT4">
                      <p:embed/>
                      <p:pic>
                        <p:nvPicPr>
                          <p:cNvPr id="0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3" y="837"/>
                            <a:ext cx="283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folHlink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779" name="Object 115"/>
              <p:cNvGraphicFramePr>
                <a:graphicFrameLocks noChangeAspect="1"/>
              </p:cNvGraphicFramePr>
              <p:nvPr/>
            </p:nvGraphicFramePr>
            <p:xfrm>
              <a:off x="691" y="915"/>
              <a:ext cx="235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253" name="Equation" r:id="rId9" imgW="3048000" imgH="3048000" progId="Equation.DSMT4">
                      <p:embed/>
                    </p:oleObj>
                  </mc:Choice>
                  <mc:Fallback>
                    <p:oleObj name="Equation" r:id="rId9" imgW="3048000" imgH="3048000" progId="Equation.DSMT4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1" y="915"/>
                            <a:ext cx="235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folHlink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69784" name="Group 120"/>
          <p:cNvGrpSpPr/>
          <p:nvPr/>
        </p:nvGrpSpPr>
        <p:grpSpPr bwMode="auto">
          <a:xfrm>
            <a:off x="355602" y="5419726"/>
            <a:ext cx="1452563" cy="606425"/>
            <a:chOff x="3138" y="490"/>
            <a:chExt cx="915" cy="382"/>
          </a:xfrm>
        </p:grpSpPr>
        <p:sp>
          <p:nvSpPr>
            <p:cNvPr id="369786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3138" y="694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905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question</a:t>
              </a:r>
              <a:endParaRPr lang="zh-CN" altLang="en-US" sz="3600" kern="10">
                <a:ln w="1905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9787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3526" y="490"/>
              <a:ext cx="52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5875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舒体" panose="02010601030101010101" charset="-122"/>
                  <a:ea typeface="方正舒体" panose="02010601030101010101" charset="-122"/>
                </a:rPr>
                <a:t>问题</a:t>
              </a:r>
              <a:endPara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endParaRPr>
            </a:p>
          </p:txBody>
        </p:sp>
      </p:grpSp>
      <p:graphicFrame>
        <p:nvGraphicFramePr>
          <p:cNvPr id="369788" name="Object 124"/>
          <p:cNvGraphicFramePr>
            <a:graphicFrameLocks noChangeAspect="1"/>
          </p:cNvGraphicFramePr>
          <p:nvPr/>
        </p:nvGraphicFramePr>
        <p:xfrm>
          <a:off x="3490913" y="5561013"/>
          <a:ext cx="42211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4" name="Equation" r:id="rId11" imgW="39624000" imgH="3962400" progId="Equation.DSMT4">
                  <p:embed/>
                </p:oleObj>
              </mc:Choice>
              <mc:Fallback>
                <p:oleObj name="Equation" r:id="rId11" imgW="39624000" imgH="396240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5561013"/>
                        <a:ext cx="42211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768" name="Oval 104"/>
          <p:cNvSpPr>
            <a:spLocks noChangeArrowheads="1"/>
          </p:cNvSpPr>
          <p:nvPr/>
        </p:nvSpPr>
        <p:spPr bwMode="auto">
          <a:xfrm>
            <a:off x="1978025" y="1682750"/>
            <a:ext cx="842963" cy="939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36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9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9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9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9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99"/>
                            </p:stCondLst>
                            <p:childTnLst>
                              <p:par>
                                <p:cTn id="34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70" decel="100000"/>
                                        <p:tgtEl>
                                          <p:spTgt spid="3697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770" decel="100000"/>
                                        <p:tgtEl>
                                          <p:spTgt spid="36976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976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65" grpId="0"/>
      <p:bldP spid="369767" grpId="0"/>
      <p:bldP spid="3697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198438" y="1922463"/>
            <a:ext cx="1338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6540" name="WordArt 12"/>
          <p:cNvSpPr>
            <a:spLocks noChangeArrowheads="1" noChangeShapeType="1" noTextEdit="1"/>
          </p:cNvSpPr>
          <p:nvPr/>
        </p:nvSpPr>
        <p:spPr bwMode="auto">
          <a:xfrm>
            <a:off x="3065463" y="633413"/>
            <a:ext cx="3233737" cy="376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频率函数的基本性质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06545" name="Group 17"/>
          <p:cNvGrpSpPr/>
          <p:nvPr/>
        </p:nvGrpSpPr>
        <p:grpSpPr bwMode="auto">
          <a:xfrm>
            <a:off x="989013" y="1093788"/>
            <a:ext cx="5813425" cy="528637"/>
            <a:chOff x="632" y="1517"/>
            <a:chExt cx="3662" cy="333"/>
          </a:xfrm>
        </p:grpSpPr>
        <p:sp>
          <p:nvSpPr>
            <p:cNvPr id="406546" name="Rectangle 18"/>
            <p:cNvSpPr>
              <a:spLocks noChangeArrowheads="1"/>
            </p:cNvSpPr>
            <p:nvPr/>
          </p:nvSpPr>
          <p:spPr bwMode="auto">
            <a:xfrm>
              <a:off x="632" y="1517"/>
              <a:ext cx="36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的频率函数为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6547" name="Object 19"/>
            <p:cNvGraphicFramePr>
              <a:graphicFrameLocks noChangeAspect="1"/>
            </p:cNvGraphicFramePr>
            <p:nvPr/>
          </p:nvGraphicFramePr>
          <p:xfrm>
            <a:off x="906" y="1575"/>
            <a:ext cx="106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104" name="Equation" r:id="rId1" imgW="13716000" imgH="4267200" progId="Equation.DSMT4">
                    <p:embed/>
                  </p:oleObj>
                </mc:Choice>
                <mc:Fallback>
                  <p:oleObj name="Equation" r:id="rId1" imgW="13716000" imgH="4267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6" y="1575"/>
                          <a:ext cx="106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6548" name="Object 20"/>
          <p:cNvGraphicFramePr>
            <a:graphicFrameLocks noChangeAspect="1"/>
          </p:cNvGraphicFramePr>
          <p:nvPr/>
        </p:nvGraphicFramePr>
        <p:xfrm>
          <a:off x="1471613" y="2298700"/>
          <a:ext cx="39338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05" name="Equation" r:id="rId3" imgW="29565600" imgH="5181600" progId="Equation.DSMT4">
                  <p:embed/>
                </p:oleObj>
              </mc:Choice>
              <mc:Fallback>
                <p:oleObj name="Equation" r:id="rId3" imgW="29565600" imgH="5181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2298700"/>
                        <a:ext cx="39338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9" name="Object 21"/>
          <p:cNvGraphicFramePr>
            <a:graphicFrameLocks noChangeAspect="1"/>
          </p:cNvGraphicFramePr>
          <p:nvPr/>
        </p:nvGraphicFramePr>
        <p:xfrm>
          <a:off x="1731963" y="1587500"/>
          <a:ext cx="65976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06" name="Equation" r:id="rId5" imgW="50596800" imgH="4572000" progId="Equation.DSMT4">
                  <p:embed/>
                </p:oleObj>
              </mc:Choice>
              <mc:Fallback>
                <p:oleObj name="Equation" r:id="rId5" imgW="50596800" imgH="4572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1587500"/>
                        <a:ext cx="65976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54" name="WordArt 26"/>
          <p:cNvSpPr>
            <a:spLocks noChangeArrowheads="1" noChangeShapeType="1" noTextEdit="1"/>
          </p:cNvSpPr>
          <p:nvPr/>
        </p:nvSpPr>
        <p:spPr bwMode="auto">
          <a:xfrm>
            <a:off x="1049338" y="2492375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  <a:endParaRPr lang="zh-CN" altLang="en-US" sz="3600" i="1" kern="10">
              <a:ln w="12700">
                <a:solidFill>
                  <a:srgbClr val="99CCFF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06555" name="WordArt 27"/>
          <p:cNvSpPr>
            <a:spLocks noChangeArrowheads="1" noChangeShapeType="1" noTextEdit="1"/>
          </p:cNvSpPr>
          <p:nvPr/>
        </p:nvSpPr>
        <p:spPr bwMode="auto">
          <a:xfrm>
            <a:off x="1057275" y="3210392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  <a:endParaRPr lang="zh-CN" altLang="en-US" sz="3600" i="1" kern="10" dirty="0">
              <a:ln w="12700">
                <a:solidFill>
                  <a:srgbClr val="99CCFF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406556" name="Object 28"/>
          <p:cNvGraphicFramePr>
            <a:graphicFrameLocks noChangeAspect="1"/>
          </p:cNvGraphicFramePr>
          <p:nvPr/>
        </p:nvGraphicFramePr>
        <p:xfrm>
          <a:off x="1582738" y="2830513"/>
          <a:ext cx="22225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07" name="Equation" r:id="rId7" imgW="15240000" imgH="8534400" progId="Equation.DSMT4">
                  <p:embed/>
                </p:oleObj>
              </mc:Choice>
              <mc:Fallback>
                <p:oleObj name="Equation" r:id="rId7" imgW="15240000" imgH="8534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830513"/>
                        <a:ext cx="22225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57" name="AutoShape 29"/>
          <p:cNvSpPr/>
          <p:nvPr/>
        </p:nvSpPr>
        <p:spPr bwMode="auto">
          <a:xfrm>
            <a:off x="5333066" y="2517775"/>
            <a:ext cx="155575" cy="900113"/>
          </a:xfrm>
          <a:prstGeom prst="rightBrace">
            <a:avLst>
              <a:gd name="adj1" fmla="val 48214"/>
              <a:gd name="adj2" fmla="val 50000"/>
            </a:avLst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6558" name="AutoShape 30"/>
          <p:cNvSpPr>
            <a:spLocks noChangeArrowheads="1"/>
          </p:cNvSpPr>
          <p:nvPr/>
        </p:nvSpPr>
        <p:spPr bwMode="auto">
          <a:xfrm>
            <a:off x="5883275" y="2454275"/>
            <a:ext cx="3100469" cy="1047750"/>
          </a:xfrm>
          <a:prstGeom prst="wedgeRectCallout">
            <a:avLst>
              <a:gd name="adj1" fmla="val -60287"/>
              <a:gd name="adj2" fmla="val -8181"/>
            </a:avLst>
          </a:prstGeom>
          <a:solidFill>
            <a:schemeClr val="bg1">
              <a:lumMod val="50000"/>
            </a:schemeClr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离散型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频率函数的本质特征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6559" name="WordArt 31"/>
          <p:cNvSpPr>
            <a:spLocks noChangeArrowheads="1" noChangeShapeType="1" noTextEdit="1"/>
          </p:cNvSpPr>
          <p:nvPr/>
        </p:nvSpPr>
        <p:spPr bwMode="auto">
          <a:xfrm>
            <a:off x="2678113" y="3802436"/>
            <a:ext cx="3929062" cy="369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频率函数的表格表示法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06571" name="Group 43"/>
          <p:cNvGrpSpPr/>
          <p:nvPr/>
        </p:nvGrpSpPr>
        <p:grpSpPr bwMode="auto">
          <a:xfrm>
            <a:off x="1822451" y="4312023"/>
            <a:ext cx="5389563" cy="2376488"/>
            <a:chOff x="604" y="2656"/>
            <a:chExt cx="3395" cy="1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6561" name="Rectangle 33"/>
            <p:cNvSpPr>
              <a:spLocks noChangeArrowheads="1"/>
            </p:cNvSpPr>
            <p:nvPr/>
          </p:nvSpPr>
          <p:spPr bwMode="auto">
            <a:xfrm>
              <a:off x="677" y="2710"/>
              <a:ext cx="3322" cy="14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6567" name="Object 39"/>
            <p:cNvGraphicFramePr>
              <a:graphicFrameLocks noChangeAspect="1"/>
            </p:cNvGraphicFramePr>
            <p:nvPr/>
          </p:nvGraphicFramePr>
          <p:xfrm>
            <a:off x="604" y="2656"/>
            <a:ext cx="3348" cy="1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108" name="Equation" r:id="rId9" imgW="57912000" imgH="23164800" progId="Equation.DSMT4">
                    <p:embed/>
                  </p:oleObj>
                </mc:Choice>
                <mc:Fallback>
                  <p:oleObj name="Equation" r:id="rId9" imgW="57912000" imgH="231648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2656"/>
                          <a:ext cx="3348" cy="1449"/>
                        </a:xfrm>
                        <a:prstGeom prst="rect">
                          <a:avLst/>
                        </a:prstGeom>
                        <a:pattFill prst="pct90">
                          <a:fgClr>
                            <a:srgbClr val="CCFFFF"/>
                          </a:fgClr>
                          <a:bgClr>
                            <a:schemeClr val="tx1">
                              <a:lumMod val="65000"/>
                            </a:schemeClr>
                          </a:bgClr>
                        </a:patt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6568" name="Line 40"/>
            <p:cNvSpPr>
              <a:spLocks noChangeShapeType="1"/>
            </p:cNvSpPr>
            <p:nvPr/>
          </p:nvSpPr>
          <p:spPr bwMode="auto">
            <a:xfrm>
              <a:off x="661" y="2713"/>
              <a:ext cx="677" cy="21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6569" name="Object 41"/>
            <p:cNvGraphicFramePr>
              <a:graphicFrameLocks noChangeAspect="1"/>
            </p:cNvGraphicFramePr>
            <p:nvPr/>
          </p:nvGraphicFramePr>
          <p:xfrm>
            <a:off x="1105" y="2682"/>
            <a:ext cx="28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109" name="Equation" r:id="rId11" imgW="3657600" imgH="3048000" progId="Equation.DSMT4">
                    <p:embed/>
                  </p:oleObj>
                </mc:Choice>
                <mc:Fallback>
                  <p:oleObj name="Equation" r:id="rId11" imgW="3657600" imgH="30480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5" y="2682"/>
                          <a:ext cx="28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6570" name="Object 42"/>
            <p:cNvGraphicFramePr>
              <a:graphicFrameLocks noChangeAspect="1"/>
            </p:cNvGraphicFramePr>
            <p:nvPr/>
          </p:nvGraphicFramePr>
          <p:xfrm>
            <a:off x="717" y="2746"/>
            <a:ext cx="23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110" name="Equation" r:id="rId13" imgW="3048000" imgH="3048000" progId="Equation.DSMT4">
                    <p:embed/>
                  </p:oleObj>
                </mc:Choice>
                <mc:Fallback>
                  <p:oleObj name="Equation" r:id="rId13" imgW="3048000" imgH="30480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" y="2746"/>
                          <a:ext cx="23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10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7" dur="1000"/>
                                        <p:tgtEl>
                                          <p:spTgt spid="4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/>
      <p:bldP spid="406540" grpId="0"/>
      <p:bldP spid="406554" grpId="0"/>
      <p:bldP spid="406555" grpId="0"/>
      <p:bldP spid="406557" grpId="0" animBg="1"/>
      <p:bldP spid="406557" grpId="1" animBg="1"/>
      <p:bldP spid="406558" grpId="0" animBg="1"/>
      <p:bldP spid="406558" grpId="1" animBg="1"/>
      <p:bldP spid="4065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4" name="Rectangle 114"/>
          <p:cNvSpPr>
            <a:spLocks noChangeArrowheads="1"/>
          </p:cNvSpPr>
          <p:nvPr/>
        </p:nvSpPr>
        <p:spPr bwMode="auto">
          <a:xfrm>
            <a:off x="725488" y="561975"/>
            <a:ext cx="550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维</a:t>
            </a:r>
            <a:r>
              <a:rPr lang="zh-CN" altLang="en-US" sz="16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r.v</a:t>
            </a:r>
            <a:r>
              <a:rPr lang="en-US" altLang="zh-CN" sz="14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的整体概率特性：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282" name="Rectangle 122"/>
          <p:cNvSpPr>
            <a:spLocks noChangeArrowheads="1"/>
          </p:cNvSpPr>
          <p:nvPr/>
        </p:nvSpPr>
        <p:spPr bwMode="auto">
          <a:xfrm>
            <a:off x="712788" y="9921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两个一维</a:t>
            </a:r>
            <a:r>
              <a:rPr lang="zh-CN" altLang="en-US" sz="8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r.v</a:t>
            </a:r>
            <a:r>
              <a:rPr lang="en-US" altLang="zh-CN" sz="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的概率特性：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48294" name="Object 134"/>
          <p:cNvGraphicFramePr>
            <a:graphicFrameLocks noChangeAspect="1"/>
          </p:cNvGraphicFramePr>
          <p:nvPr/>
        </p:nvGraphicFramePr>
        <p:xfrm>
          <a:off x="4905375" y="641350"/>
          <a:ext cx="26987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7" name="Equation" r:id="rId1" imgW="21945600" imgH="4267200" progId="Equation.DSMT4">
                  <p:embed/>
                </p:oleObj>
              </mc:Choice>
              <mc:Fallback>
                <p:oleObj name="Equation" r:id="rId1" imgW="21945600" imgH="4267200" progId="Equation.DSMT4">
                  <p:embed/>
                  <p:pic>
                    <p:nvPicPr>
                      <p:cNvPr id="0" name="图片 4818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641350"/>
                        <a:ext cx="26987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03" name="Group 143"/>
          <p:cNvGrpSpPr/>
          <p:nvPr/>
        </p:nvGrpSpPr>
        <p:grpSpPr bwMode="auto">
          <a:xfrm>
            <a:off x="1658938" y="2522911"/>
            <a:ext cx="6713539" cy="519113"/>
            <a:chOff x="1350" y="2148"/>
            <a:chExt cx="4229" cy="327"/>
          </a:xfrm>
        </p:grpSpPr>
        <p:sp>
          <p:nvSpPr>
            <p:cNvPr id="348279" name="Rectangle 119"/>
            <p:cNvSpPr>
              <a:spLocks noChangeArrowheads="1"/>
            </p:cNvSpPr>
            <p:nvPr/>
          </p:nvSpPr>
          <p:spPr bwMode="auto">
            <a:xfrm>
              <a:off x="3535" y="2148"/>
              <a:ext cx="2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之间有什么关系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48301" name="Object 141"/>
            <p:cNvGraphicFramePr>
              <a:graphicFrameLocks noChangeAspect="1"/>
            </p:cNvGraphicFramePr>
            <p:nvPr/>
          </p:nvGraphicFramePr>
          <p:xfrm>
            <a:off x="1350" y="2169"/>
            <a:ext cx="225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38" name="Equation" r:id="rId3" imgW="28346400" imgH="4572000" progId="Equation.DSMT4">
                    <p:embed/>
                  </p:oleObj>
                </mc:Choice>
                <mc:Fallback>
                  <p:oleObj name="Equation" r:id="rId3" imgW="28346400" imgH="4572000" progId="Equation.DSMT4">
                    <p:embed/>
                    <p:pic>
                      <p:nvPicPr>
                        <p:cNvPr id="0" name="图片 4818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2169"/>
                          <a:ext cx="225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02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5233" y="2229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  <a:endPara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48305" name="WordArt 145"/>
          <p:cNvSpPr>
            <a:spLocks noChangeArrowheads="1" noChangeShapeType="1" noTextEdit="1"/>
          </p:cNvSpPr>
          <p:nvPr/>
        </p:nvSpPr>
        <p:spPr bwMode="auto">
          <a:xfrm>
            <a:off x="814388" y="1560513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0066CC"/>
                  </a:gs>
                  <a:gs pos="50000">
                    <a:srgbClr val="FFFFFF"/>
                  </a:gs>
                  <a:gs pos="100000">
                    <a:srgbClr val="0066CC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48310" name="Group 150"/>
          <p:cNvGrpSpPr/>
          <p:nvPr/>
        </p:nvGrpSpPr>
        <p:grpSpPr bwMode="auto">
          <a:xfrm>
            <a:off x="1690688" y="1439863"/>
            <a:ext cx="7426325" cy="538162"/>
            <a:chOff x="1081" y="2547"/>
            <a:chExt cx="4678" cy="339"/>
          </a:xfrm>
        </p:grpSpPr>
        <p:sp>
          <p:nvSpPr>
            <p:cNvPr id="348286" name="Rectangle 126"/>
            <p:cNvSpPr>
              <a:spLocks noChangeArrowheads="1"/>
            </p:cNvSpPr>
            <p:nvPr/>
          </p:nvSpPr>
          <p:spPr bwMode="auto">
            <a:xfrm>
              <a:off x="1081" y="2547"/>
              <a:ext cx="31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      为      关于  的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8306" name="Rectangle 146"/>
            <p:cNvSpPr>
              <a:spLocks noChangeArrowheads="1"/>
            </p:cNvSpPr>
            <p:nvPr/>
          </p:nvSpPr>
          <p:spPr bwMode="auto">
            <a:xfrm>
              <a:off x="3792" y="2555"/>
              <a:ext cx="19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边际分布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endPara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348307" name="Object 147"/>
            <p:cNvGraphicFramePr>
              <a:graphicFrameLocks noChangeAspect="1"/>
            </p:cNvGraphicFramePr>
            <p:nvPr/>
          </p:nvGraphicFramePr>
          <p:xfrm>
            <a:off x="1362" y="2591"/>
            <a:ext cx="70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39" name="Equation" r:id="rId5" imgW="9144000" imgH="4572000" progId="Equation.DSMT4">
                    <p:embed/>
                  </p:oleObj>
                </mc:Choice>
                <mc:Fallback>
                  <p:oleObj name="Equation" r:id="rId5" imgW="9144000" imgH="4572000" progId="Equation.DSMT4">
                    <p:embed/>
                    <p:pic>
                      <p:nvPicPr>
                        <p:cNvPr id="0" name="图片 481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2591"/>
                          <a:ext cx="70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8" name="Object 148"/>
            <p:cNvGraphicFramePr>
              <a:graphicFrameLocks noChangeAspect="1"/>
            </p:cNvGraphicFramePr>
            <p:nvPr/>
          </p:nvGraphicFramePr>
          <p:xfrm>
            <a:off x="2262" y="2601"/>
            <a:ext cx="73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40" name="Equation" r:id="rId7" imgW="9448800" imgH="4267200" progId="Equation.DSMT4">
                    <p:embed/>
                  </p:oleObj>
                </mc:Choice>
                <mc:Fallback>
                  <p:oleObj name="Equation" r:id="rId7" imgW="9448800" imgH="4267200" progId="Equation.DSMT4">
                    <p:embed/>
                    <p:pic>
                      <p:nvPicPr>
                        <p:cNvPr id="0" name="图片 4818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" y="2601"/>
                          <a:ext cx="73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9" name="Object 149"/>
            <p:cNvGraphicFramePr>
              <a:graphicFrameLocks noChangeAspect="1"/>
            </p:cNvGraphicFramePr>
            <p:nvPr/>
          </p:nvGraphicFramePr>
          <p:xfrm>
            <a:off x="3380" y="2623"/>
            <a:ext cx="3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41" name="Equation" r:id="rId9" imgW="3962400" imgH="3352800" progId="Equation.DSMT4">
                    <p:embed/>
                  </p:oleObj>
                </mc:Choice>
                <mc:Fallback>
                  <p:oleObj name="Equation" r:id="rId9" imgW="3962400" imgH="3352800" progId="Equation.DSMT4">
                    <p:embed/>
                    <p:pic>
                      <p:nvPicPr>
                        <p:cNvPr id="0" name="图片 4818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" y="2623"/>
                          <a:ext cx="30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311" name="Group 151"/>
          <p:cNvGrpSpPr/>
          <p:nvPr/>
        </p:nvGrpSpPr>
        <p:grpSpPr bwMode="auto">
          <a:xfrm>
            <a:off x="1679575" y="1908175"/>
            <a:ext cx="7426325" cy="538163"/>
            <a:chOff x="1081" y="2547"/>
            <a:chExt cx="4678" cy="339"/>
          </a:xfrm>
        </p:grpSpPr>
        <p:sp>
          <p:nvSpPr>
            <p:cNvPr id="348312" name="Rectangle 152"/>
            <p:cNvSpPr>
              <a:spLocks noChangeArrowheads="1"/>
            </p:cNvSpPr>
            <p:nvPr/>
          </p:nvSpPr>
          <p:spPr bwMode="auto">
            <a:xfrm>
              <a:off x="1081" y="2547"/>
              <a:ext cx="31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      为      关于  的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8313" name="Rectangle 153"/>
            <p:cNvSpPr>
              <a:spLocks noChangeArrowheads="1"/>
            </p:cNvSpPr>
            <p:nvPr/>
          </p:nvSpPr>
          <p:spPr bwMode="auto">
            <a:xfrm>
              <a:off x="3792" y="2555"/>
              <a:ext cx="19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边际分布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endPara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348314" name="Object 154"/>
            <p:cNvGraphicFramePr>
              <a:graphicFrameLocks noChangeAspect="1"/>
            </p:cNvGraphicFramePr>
            <p:nvPr/>
          </p:nvGraphicFramePr>
          <p:xfrm>
            <a:off x="1385" y="2591"/>
            <a:ext cx="66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42" name="Equation" r:id="rId11" imgW="8534400" imgH="4572000" progId="Equation.DSMT4">
                    <p:embed/>
                  </p:oleObj>
                </mc:Choice>
                <mc:Fallback>
                  <p:oleObj name="Equation" r:id="rId11" imgW="8534400" imgH="4572000" progId="Equation.DSMT4">
                    <p:embed/>
                    <p:pic>
                      <p:nvPicPr>
                        <p:cNvPr id="0" name="图片 4818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2591"/>
                          <a:ext cx="66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5" name="Object 155"/>
            <p:cNvGraphicFramePr>
              <a:graphicFrameLocks noChangeAspect="1"/>
            </p:cNvGraphicFramePr>
            <p:nvPr/>
          </p:nvGraphicFramePr>
          <p:xfrm>
            <a:off x="2262" y="2601"/>
            <a:ext cx="73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43" name="Equation" r:id="rId13" imgW="9448800" imgH="4267200" progId="Equation.DSMT4">
                    <p:embed/>
                  </p:oleObj>
                </mc:Choice>
                <mc:Fallback>
                  <p:oleObj name="Equation" r:id="rId13" imgW="9448800" imgH="4267200" progId="Equation.DSMT4">
                    <p:embed/>
                    <p:pic>
                      <p:nvPicPr>
                        <p:cNvPr id="0" name="图片 4818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" y="2601"/>
                          <a:ext cx="73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6" name="Object 156"/>
            <p:cNvGraphicFramePr>
              <a:graphicFrameLocks noChangeAspect="1"/>
            </p:cNvGraphicFramePr>
            <p:nvPr/>
          </p:nvGraphicFramePr>
          <p:xfrm>
            <a:off x="3416" y="2623"/>
            <a:ext cx="23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44" name="Equation" r:id="rId15" imgW="3048000" imgH="3352800" progId="Equation.DSMT4">
                    <p:embed/>
                  </p:oleObj>
                </mc:Choice>
                <mc:Fallback>
                  <p:oleObj name="Equation" r:id="rId15" imgW="3048000" imgH="3352800" progId="Equation.DSMT4">
                    <p:embed/>
                    <p:pic>
                      <p:nvPicPr>
                        <p:cNvPr id="0" name="图片 4818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2623"/>
                          <a:ext cx="23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17" name="Object 157"/>
          <p:cNvGraphicFramePr>
            <a:graphicFrameLocks noChangeAspect="1"/>
          </p:cNvGraphicFramePr>
          <p:nvPr/>
        </p:nvGraphicFramePr>
        <p:xfrm>
          <a:off x="4878388" y="1041400"/>
          <a:ext cx="3511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5" name="Equation" r:id="rId17" imgW="30480000" imgH="4572000" progId="Equation.DSMT4">
                  <p:embed/>
                </p:oleObj>
              </mc:Choice>
              <mc:Fallback>
                <p:oleObj name="Equation" r:id="rId17" imgW="30480000" imgH="4572000" progId="Equation.DSMT4">
                  <p:embed/>
                  <p:pic>
                    <p:nvPicPr>
                      <p:cNvPr id="0" name="图片 481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1041400"/>
                        <a:ext cx="35115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18" name="Group 158"/>
          <p:cNvGrpSpPr/>
          <p:nvPr/>
        </p:nvGrpSpPr>
        <p:grpSpPr bwMode="auto">
          <a:xfrm>
            <a:off x="827088" y="2651498"/>
            <a:ext cx="669925" cy="260350"/>
            <a:chOff x="408" y="2484"/>
            <a:chExt cx="422" cy="164"/>
          </a:xfrm>
        </p:grpSpPr>
        <p:sp>
          <p:nvSpPr>
            <p:cNvPr id="348319" name="Oval 159"/>
            <p:cNvSpPr>
              <a:spLocks noChangeArrowheads="1"/>
            </p:cNvSpPr>
            <p:nvPr/>
          </p:nvSpPr>
          <p:spPr bwMode="auto">
            <a:xfrm>
              <a:off x="408" y="2488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8320" name="WordArt 160"/>
            <p:cNvSpPr>
              <a:spLocks noChangeArrowheads="1" noChangeShapeType="1" noTextEdit="1"/>
            </p:cNvSpPr>
            <p:nvPr/>
          </p:nvSpPr>
          <p:spPr bwMode="auto">
            <a:xfrm>
              <a:off x="614" y="2484"/>
              <a:ext cx="216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</a:t>
              </a:r>
              <a:endParaRPr lang="zh-CN" altLang="en-US" sz="3600" kern="10" dirty="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sy="50000" kx="-2453608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48321" name="WordArt 161"/>
          <p:cNvSpPr>
            <a:spLocks noChangeArrowheads="1" noChangeShapeType="1" noTextEdit="1"/>
          </p:cNvSpPr>
          <p:nvPr/>
        </p:nvSpPr>
        <p:spPr bwMode="auto">
          <a:xfrm>
            <a:off x="176212" y="3104123"/>
            <a:ext cx="708025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48322" name="Object 162"/>
          <p:cNvGraphicFramePr>
            <a:graphicFrameLocks noChangeAspect="1"/>
          </p:cNvGraphicFramePr>
          <p:nvPr/>
        </p:nvGraphicFramePr>
        <p:xfrm>
          <a:off x="228600" y="3533775"/>
          <a:ext cx="31146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6" name="Equation" r:id="rId19" imgW="24384000" imgH="4572000" progId="Equation.DSMT4">
                  <p:embed/>
                </p:oleObj>
              </mc:Choice>
              <mc:Fallback>
                <p:oleObj name="Equation" r:id="rId19" imgW="24384000" imgH="4572000" progId="Equation.DSMT4">
                  <p:embed/>
                  <p:pic>
                    <p:nvPicPr>
                      <p:cNvPr id="0" name="图片 481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33775"/>
                        <a:ext cx="31146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3" name="Object 163"/>
          <p:cNvGraphicFramePr>
            <a:graphicFrameLocks noChangeAspect="1"/>
          </p:cNvGraphicFramePr>
          <p:nvPr/>
        </p:nvGraphicFramePr>
        <p:xfrm>
          <a:off x="1354138" y="4222750"/>
          <a:ext cx="3365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7" name="Equation" r:id="rId21" imgW="26212800" imgH="3962400" progId="Equation.DSMT4">
                  <p:embed/>
                </p:oleObj>
              </mc:Choice>
              <mc:Fallback>
                <p:oleObj name="Equation" r:id="rId21" imgW="26212800" imgH="3962400" progId="Equation.DSMT4">
                  <p:embed/>
                  <p:pic>
                    <p:nvPicPr>
                      <p:cNvPr id="0" name="图片 481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222750"/>
                        <a:ext cx="33655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4" name="Object 164"/>
          <p:cNvGraphicFramePr>
            <a:graphicFrameLocks noChangeAspect="1"/>
          </p:cNvGraphicFramePr>
          <p:nvPr/>
        </p:nvGraphicFramePr>
        <p:xfrm>
          <a:off x="1325563" y="4850186"/>
          <a:ext cx="1954358" cy="515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8" name="Equation" r:id="rId23" imgW="15240000" imgH="4267200" progId="Equation.DSMT4">
                  <p:embed/>
                </p:oleObj>
              </mc:Choice>
              <mc:Fallback>
                <p:oleObj name="Equation" r:id="rId23" imgW="15240000" imgH="4267200" progId="Equation.DSMT4">
                  <p:embed/>
                  <p:pic>
                    <p:nvPicPr>
                      <p:cNvPr id="0" name="图片 481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4850186"/>
                        <a:ext cx="1954358" cy="515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5" name="Object 165"/>
          <p:cNvGraphicFramePr>
            <a:graphicFrameLocks noChangeAspect="1"/>
          </p:cNvGraphicFramePr>
          <p:nvPr/>
        </p:nvGraphicFramePr>
        <p:xfrm>
          <a:off x="4854575" y="3571875"/>
          <a:ext cx="30400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9" name="Equation" r:id="rId25" imgW="23164800" imgH="4572000" progId="Equation.DSMT4">
                  <p:embed/>
                </p:oleObj>
              </mc:Choice>
              <mc:Fallback>
                <p:oleObj name="Equation" r:id="rId25" imgW="23164800" imgH="4572000" progId="Equation.DSMT4">
                  <p:embed/>
                  <p:pic>
                    <p:nvPicPr>
                      <p:cNvPr id="0" name="图片 481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3571875"/>
                        <a:ext cx="30400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6" name="Object 166"/>
          <p:cNvGraphicFramePr>
            <a:graphicFrameLocks noChangeAspect="1"/>
          </p:cNvGraphicFramePr>
          <p:nvPr/>
        </p:nvGraphicFramePr>
        <p:xfrm>
          <a:off x="5967413" y="4246563"/>
          <a:ext cx="30559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0" name="Equation" r:id="rId27" imgW="25908000" imgH="4267200" progId="Equation.DSMT4">
                  <p:embed/>
                </p:oleObj>
              </mc:Choice>
              <mc:Fallback>
                <p:oleObj name="Equation" r:id="rId27" imgW="25908000" imgH="4267200" progId="Equation.DSMT4">
                  <p:embed/>
                  <p:pic>
                    <p:nvPicPr>
                      <p:cNvPr id="0" name="图片 481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4246563"/>
                        <a:ext cx="30559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7" name="Object 167"/>
          <p:cNvGraphicFramePr>
            <a:graphicFrameLocks noChangeAspect="1"/>
          </p:cNvGraphicFramePr>
          <p:nvPr/>
        </p:nvGraphicFramePr>
        <p:xfrm>
          <a:off x="5931962" y="4825439"/>
          <a:ext cx="1850899" cy="486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1" name="Equation" r:id="rId29" imgW="15240000" imgH="4267200" progId="Equation.DSMT4">
                  <p:embed/>
                </p:oleObj>
              </mc:Choice>
              <mc:Fallback>
                <p:oleObj name="Equation" r:id="rId29" imgW="15240000" imgH="4267200" progId="Equation.DSMT4">
                  <p:embed/>
                  <p:pic>
                    <p:nvPicPr>
                      <p:cNvPr id="0" name="图片 481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962" y="4825439"/>
                        <a:ext cx="1850899" cy="486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8" name="WordArt 168"/>
          <p:cNvSpPr>
            <a:spLocks noChangeArrowheads="1" noChangeShapeType="1" noTextEdit="1"/>
          </p:cNvSpPr>
          <p:nvPr/>
        </p:nvSpPr>
        <p:spPr bwMode="auto">
          <a:xfrm>
            <a:off x="530225" y="5576888"/>
            <a:ext cx="846138" cy="3254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结论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329" name="WordArt 169"/>
          <p:cNvSpPr>
            <a:spLocks noChangeArrowheads="1" noChangeShapeType="1" noTextEdit="1"/>
          </p:cNvSpPr>
          <p:nvPr/>
        </p:nvSpPr>
        <p:spPr bwMode="auto">
          <a:xfrm>
            <a:off x="530225" y="6067424"/>
            <a:ext cx="8289925" cy="4409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随机变量的边际分布完全由它们的联合分布确定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8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8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8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8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8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8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8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8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8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8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8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8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8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8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8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8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8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8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8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4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4" grpId="0"/>
      <p:bldP spid="348282" grpId="0"/>
      <p:bldP spid="348305" grpId="0" animBg="1"/>
      <p:bldP spid="348321" grpId="0"/>
      <p:bldP spid="348328" grpId="0"/>
      <p:bldP spid="3483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464" name="Object 32"/>
          <p:cNvGraphicFramePr>
            <a:graphicFrameLocks noChangeAspect="1"/>
          </p:cNvGraphicFramePr>
          <p:nvPr/>
        </p:nvGraphicFramePr>
        <p:xfrm>
          <a:off x="2214563" y="1498600"/>
          <a:ext cx="5464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39" name="Equation" r:id="rId1" imgW="49377600" imgH="4572000" progId="Equation.DSMT4">
                  <p:embed/>
                </p:oleObj>
              </mc:Choice>
              <mc:Fallback>
                <p:oleObj name="Equation" r:id="rId1" imgW="49377600" imgH="4572000" progId="Equation.DSMT4">
                  <p:embed/>
                  <p:pic>
                    <p:nvPicPr>
                      <p:cNvPr id="0" name="图片 483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498600"/>
                        <a:ext cx="54641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66" name="Group 34"/>
          <p:cNvGrpSpPr/>
          <p:nvPr/>
        </p:nvGrpSpPr>
        <p:grpSpPr bwMode="auto">
          <a:xfrm>
            <a:off x="742950" y="985838"/>
            <a:ext cx="3879850" cy="528637"/>
            <a:chOff x="532" y="637"/>
            <a:chExt cx="2444" cy="333"/>
          </a:xfrm>
        </p:grpSpPr>
        <p:sp>
          <p:nvSpPr>
            <p:cNvPr id="402463" name="Rectangle 31"/>
            <p:cNvSpPr>
              <a:spLocks noChangeArrowheads="1"/>
            </p:cNvSpPr>
            <p:nvPr/>
          </p:nvSpPr>
          <p:spPr bwMode="auto">
            <a:xfrm>
              <a:off x="532" y="637"/>
              <a:ext cx="2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的频率函数为 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2465" name="Object 33"/>
            <p:cNvGraphicFramePr>
              <a:graphicFrameLocks noChangeAspect="1"/>
            </p:cNvGraphicFramePr>
            <p:nvPr/>
          </p:nvGraphicFramePr>
          <p:xfrm>
            <a:off x="821" y="694"/>
            <a:ext cx="73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040" name="Equation" r:id="rId3" imgW="9448800" imgH="4267200" progId="Equation.DSMT4">
                    <p:embed/>
                  </p:oleObj>
                </mc:Choice>
                <mc:Fallback>
                  <p:oleObj name="Equation" r:id="rId3" imgW="9448800" imgH="4267200" progId="Equation.DSMT4">
                    <p:embed/>
                    <p:pic>
                      <p:nvPicPr>
                        <p:cNvPr id="0" name="图片 483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694"/>
                          <a:ext cx="73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2476" name="Group 44"/>
          <p:cNvGrpSpPr/>
          <p:nvPr/>
        </p:nvGrpSpPr>
        <p:grpSpPr bwMode="auto">
          <a:xfrm>
            <a:off x="-31750" y="1905000"/>
            <a:ext cx="3613150" cy="519113"/>
            <a:chOff x="-20" y="1208"/>
            <a:chExt cx="2276" cy="327"/>
          </a:xfrm>
        </p:grpSpPr>
        <p:sp>
          <p:nvSpPr>
            <p:cNvPr id="402445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2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的频率函数是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2467" name="Object 35"/>
            <p:cNvGraphicFramePr>
              <a:graphicFrameLocks noChangeAspect="1"/>
            </p:cNvGraphicFramePr>
            <p:nvPr/>
          </p:nvGraphicFramePr>
          <p:xfrm>
            <a:off x="255" y="1274"/>
            <a:ext cx="6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041" name="Equation" r:id="rId5" imgW="7924800" imgH="3657600" progId="Equation.DSMT4">
                    <p:embed/>
                  </p:oleObj>
                </mc:Choice>
                <mc:Fallback>
                  <p:oleObj name="Equation" r:id="rId5" imgW="7924800" imgH="3657600" progId="Equation.DSMT4">
                    <p:embed/>
                    <p:pic>
                      <p:nvPicPr>
                        <p:cNvPr id="0" name="图片 483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1274"/>
                          <a:ext cx="6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2470" name="Object 38"/>
          <p:cNvGraphicFramePr>
            <a:graphicFrameLocks noChangeAspect="1"/>
          </p:cNvGraphicFramePr>
          <p:nvPr/>
        </p:nvGraphicFramePr>
        <p:xfrm>
          <a:off x="1012825" y="2452688"/>
          <a:ext cx="15859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42" name="Equation" r:id="rId7" imgW="14325600" imgH="4267200" progId="Equation.DSMT4">
                  <p:embed/>
                </p:oleObj>
              </mc:Choice>
              <mc:Fallback>
                <p:oleObj name="Equation" r:id="rId7" imgW="14325600" imgH="4267200" progId="Equation.DSMT4">
                  <p:embed/>
                  <p:pic>
                    <p:nvPicPr>
                      <p:cNvPr id="0" name="图片 483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452688"/>
                        <a:ext cx="15859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1" name="Object 39"/>
          <p:cNvGraphicFramePr>
            <a:graphicFrameLocks noChangeAspect="1"/>
          </p:cNvGraphicFramePr>
          <p:nvPr/>
        </p:nvGraphicFramePr>
        <p:xfrm>
          <a:off x="2676525" y="2801938"/>
          <a:ext cx="42164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43" name="Equation" r:id="rId9" imgW="38100000" imgH="8534400" progId="Equation.DSMT4">
                  <p:embed/>
                </p:oleObj>
              </mc:Choice>
              <mc:Fallback>
                <p:oleObj name="Equation" r:id="rId9" imgW="38100000" imgH="8534400" progId="Equation.DSMT4">
                  <p:embed/>
                  <p:pic>
                    <p:nvPicPr>
                      <p:cNvPr id="0" name="图片 483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2801938"/>
                        <a:ext cx="42164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2" name="Object 40"/>
          <p:cNvGraphicFramePr>
            <a:graphicFrameLocks noChangeAspect="1"/>
          </p:cNvGraphicFramePr>
          <p:nvPr/>
        </p:nvGraphicFramePr>
        <p:xfrm>
          <a:off x="2674938" y="3413125"/>
          <a:ext cx="4216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44" name="Equation" r:id="rId11" imgW="38100000" imgH="8534400" progId="Equation.DSMT4">
                  <p:embed/>
                </p:oleObj>
              </mc:Choice>
              <mc:Fallback>
                <p:oleObj name="Equation" r:id="rId11" imgW="38100000" imgH="8534400" progId="Equation.DSMT4">
                  <p:embed/>
                  <p:pic>
                    <p:nvPicPr>
                      <p:cNvPr id="0" name="图片 483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3413125"/>
                        <a:ext cx="42164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3" name="Object 41"/>
          <p:cNvGraphicFramePr>
            <a:graphicFrameLocks noChangeAspect="1"/>
          </p:cNvGraphicFramePr>
          <p:nvPr/>
        </p:nvGraphicFramePr>
        <p:xfrm>
          <a:off x="2659063" y="4084638"/>
          <a:ext cx="35067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45" name="Equation" r:id="rId13" imgW="31699200" imgH="8534400" progId="Equation.DSMT4">
                  <p:embed/>
                </p:oleObj>
              </mc:Choice>
              <mc:Fallback>
                <p:oleObj name="Equation" r:id="rId13" imgW="31699200" imgH="8534400" progId="Equation.DSMT4">
                  <p:embed/>
                  <p:pic>
                    <p:nvPicPr>
                      <p:cNvPr id="0" name="图片 483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4084638"/>
                        <a:ext cx="350678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4" name="Object 42"/>
          <p:cNvGraphicFramePr>
            <a:graphicFrameLocks noChangeAspect="1"/>
          </p:cNvGraphicFramePr>
          <p:nvPr/>
        </p:nvGraphicFramePr>
        <p:xfrm>
          <a:off x="2657475" y="4795838"/>
          <a:ext cx="32702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46" name="Equation" r:id="rId15" imgW="29565600" imgH="8534400" progId="Equation.DSMT4">
                  <p:embed/>
                </p:oleObj>
              </mc:Choice>
              <mc:Fallback>
                <p:oleObj name="Equation" r:id="rId15" imgW="29565600" imgH="8534400" progId="Equation.DSMT4">
                  <p:embed/>
                  <p:pic>
                    <p:nvPicPr>
                      <p:cNvPr id="0" name="图片 483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4795838"/>
                        <a:ext cx="32702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5" name="Object 43"/>
          <p:cNvGraphicFramePr>
            <a:graphicFrameLocks noChangeAspect="1"/>
          </p:cNvGraphicFramePr>
          <p:nvPr/>
        </p:nvGraphicFramePr>
        <p:xfrm>
          <a:off x="2689225" y="5537200"/>
          <a:ext cx="11477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47" name="Equation" r:id="rId17" imgW="431800" imgH="355600" progId="Equation.DSMT4">
                  <p:embed/>
                </p:oleObj>
              </mc:Choice>
              <mc:Fallback>
                <p:oleObj name="Equation" r:id="rId17" imgW="431800" imgH="355600" progId="Equation.DSMT4">
                  <p:embed/>
                  <p:pic>
                    <p:nvPicPr>
                      <p:cNvPr id="0" name="图片 483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537200"/>
                        <a:ext cx="114776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7" name="Object 45"/>
          <p:cNvGraphicFramePr>
            <a:graphicFrameLocks noChangeAspect="1"/>
          </p:cNvGraphicFramePr>
          <p:nvPr/>
        </p:nvGraphicFramePr>
        <p:xfrm>
          <a:off x="3812044" y="5644580"/>
          <a:ext cx="27987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48" name="Equation" r:id="rId19" imgW="1054100" imgH="292100" progId="Equation.DSMT4">
                  <p:embed/>
                </p:oleObj>
              </mc:Choice>
              <mc:Fallback>
                <p:oleObj name="Equation" r:id="rId19" imgW="1054100" imgH="292100" progId="Equation.DSMT4">
                  <p:embed/>
                  <p:pic>
                    <p:nvPicPr>
                      <p:cNvPr id="0" name="图片 483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044" y="5644580"/>
                        <a:ext cx="279876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520" name="Group 88"/>
          <p:cNvGrpSpPr/>
          <p:nvPr/>
        </p:nvGrpSpPr>
        <p:grpSpPr bwMode="auto">
          <a:xfrm>
            <a:off x="2000250" y="563563"/>
            <a:ext cx="5194300" cy="384175"/>
            <a:chOff x="2093" y="435"/>
            <a:chExt cx="1803" cy="187"/>
          </a:xfrm>
        </p:grpSpPr>
        <p:sp>
          <p:nvSpPr>
            <p:cNvPr id="402521" name="Line 8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252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二维离散型随机变量的边际频率函数</a:t>
              </a:r>
              <a:endPara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402523" name="Object 91"/>
          <p:cNvGraphicFramePr>
            <a:graphicFrameLocks noChangeAspect="1"/>
          </p:cNvGraphicFramePr>
          <p:nvPr/>
        </p:nvGraphicFramePr>
        <p:xfrm>
          <a:off x="2497138" y="2403475"/>
          <a:ext cx="28098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49" name="Equation" r:id="rId21" imgW="24384000" imgH="4572000" progId="Equation.DSMT4">
                  <p:embed/>
                </p:oleObj>
              </mc:Choice>
              <mc:Fallback>
                <p:oleObj name="Equation" r:id="rId21" imgW="24384000" imgH="4572000" progId="Equation.DSMT4">
                  <p:embed/>
                  <p:pic>
                    <p:nvPicPr>
                      <p:cNvPr id="0" name="图片 483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2403475"/>
                        <a:ext cx="28098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02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02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8.33333E-7 -0.478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464" name="Object 32"/>
          <p:cNvGraphicFramePr>
            <a:graphicFrameLocks noChangeAspect="1"/>
          </p:cNvGraphicFramePr>
          <p:nvPr/>
        </p:nvGraphicFramePr>
        <p:xfrm>
          <a:off x="2214563" y="1498600"/>
          <a:ext cx="5464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1" name="Equation" r:id="rId1" imgW="49377600" imgH="4572000" progId="Equation.DSMT4">
                  <p:embed/>
                </p:oleObj>
              </mc:Choice>
              <mc:Fallback>
                <p:oleObj name="Equation" r:id="rId1" imgW="49377600" imgH="4572000" progId="Equation.DSMT4">
                  <p:embed/>
                  <p:pic>
                    <p:nvPicPr>
                      <p:cNvPr id="0" name="图片 491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498600"/>
                        <a:ext cx="54641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66" name="Group 34"/>
          <p:cNvGrpSpPr/>
          <p:nvPr/>
        </p:nvGrpSpPr>
        <p:grpSpPr bwMode="auto">
          <a:xfrm>
            <a:off x="742950" y="985838"/>
            <a:ext cx="3879850" cy="528637"/>
            <a:chOff x="532" y="637"/>
            <a:chExt cx="2444" cy="333"/>
          </a:xfrm>
        </p:grpSpPr>
        <p:sp>
          <p:nvSpPr>
            <p:cNvPr id="402463" name="Rectangle 31"/>
            <p:cNvSpPr>
              <a:spLocks noChangeArrowheads="1"/>
            </p:cNvSpPr>
            <p:nvPr/>
          </p:nvSpPr>
          <p:spPr bwMode="auto">
            <a:xfrm>
              <a:off x="532" y="637"/>
              <a:ext cx="2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的频率函数为 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2465" name="Object 33"/>
            <p:cNvGraphicFramePr>
              <a:graphicFrameLocks noChangeAspect="1"/>
            </p:cNvGraphicFramePr>
            <p:nvPr/>
          </p:nvGraphicFramePr>
          <p:xfrm>
            <a:off x="821" y="694"/>
            <a:ext cx="73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42" name="Equation" r:id="rId3" imgW="9448800" imgH="4267200" progId="Equation.DSMT4">
                    <p:embed/>
                  </p:oleObj>
                </mc:Choice>
                <mc:Fallback>
                  <p:oleObj name="Equation" r:id="rId3" imgW="9448800" imgH="4267200" progId="Equation.DSMT4">
                    <p:embed/>
                    <p:pic>
                      <p:nvPicPr>
                        <p:cNvPr id="0" name="图片 4915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694"/>
                          <a:ext cx="73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2476" name="Group 44"/>
          <p:cNvGrpSpPr/>
          <p:nvPr/>
        </p:nvGrpSpPr>
        <p:grpSpPr bwMode="auto">
          <a:xfrm>
            <a:off x="-31750" y="1905000"/>
            <a:ext cx="3613150" cy="519113"/>
            <a:chOff x="-20" y="1208"/>
            <a:chExt cx="2276" cy="327"/>
          </a:xfrm>
        </p:grpSpPr>
        <p:sp>
          <p:nvSpPr>
            <p:cNvPr id="402445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2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的频率函数是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2467" name="Object 35"/>
            <p:cNvGraphicFramePr>
              <a:graphicFrameLocks noChangeAspect="1"/>
            </p:cNvGraphicFramePr>
            <p:nvPr/>
          </p:nvGraphicFramePr>
          <p:xfrm>
            <a:off x="255" y="1274"/>
            <a:ext cx="6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43" name="Equation" r:id="rId5" imgW="7924800" imgH="3657600" progId="Equation.DSMT4">
                    <p:embed/>
                  </p:oleObj>
                </mc:Choice>
                <mc:Fallback>
                  <p:oleObj name="Equation" r:id="rId5" imgW="7924800" imgH="3657600" progId="Equation.DSMT4">
                    <p:embed/>
                    <p:pic>
                      <p:nvPicPr>
                        <p:cNvPr id="0" name="图片 491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1274"/>
                          <a:ext cx="6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2470" name="Object 38"/>
          <p:cNvGraphicFramePr>
            <a:graphicFrameLocks noChangeAspect="1"/>
          </p:cNvGraphicFramePr>
          <p:nvPr/>
        </p:nvGraphicFramePr>
        <p:xfrm>
          <a:off x="1012825" y="2452688"/>
          <a:ext cx="15859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4" name="Equation" r:id="rId7" imgW="14325600" imgH="4267200" progId="Equation.DSMT4">
                  <p:embed/>
                </p:oleObj>
              </mc:Choice>
              <mc:Fallback>
                <p:oleObj name="Equation" r:id="rId7" imgW="14325600" imgH="4267200" progId="Equation.DSMT4">
                  <p:embed/>
                  <p:pic>
                    <p:nvPicPr>
                      <p:cNvPr id="0" name="图片 491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452688"/>
                        <a:ext cx="15859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520" name="Group 88"/>
          <p:cNvGrpSpPr/>
          <p:nvPr/>
        </p:nvGrpSpPr>
        <p:grpSpPr bwMode="auto">
          <a:xfrm>
            <a:off x="2000250" y="563563"/>
            <a:ext cx="5194300" cy="384175"/>
            <a:chOff x="2093" y="435"/>
            <a:chExt cx="1803" cy="187"/>
          </a:xfrm>
        </p:grpSpPr>
        <p:sp>
          <p:nvSpPr>
            <p:cNvPr id="402521" name="Line 8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252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二维离散型随机变量的边际频率函数</a:t>
              </a:r>
              <a:endPara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69955" y="2277166"/>
          <a:ext cx="11477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5" name="Equation" r:id="rId9" imgW="431800" imgH="355600" progId="Equation.DSMT4">
                  <p:embed/>
                </p:oleObj>
              </mc:Choice>
              <mc:Fallback>
                <p:oleObj name="Equation" r:id="rId9" imgW="431800" imgH="355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955" y="2277166"/>
                        <a:ext cx="114776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692318" y="2385116"/>
          <a:ext cx="27987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6" name="Equation" r:id="rId11" imgW="1054100" imgH="292100" progId="Equation.DSMT4">
                  <p:embed/>
                </p:oleObj>
              </mc:Choice>
              <mc:Fallback>
                <p:oleObj name="Equation" r:id="rId11" imgW="1054100" imgH="2921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318" y="2385116"/>
                        <a:ext cx="279876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52"/>
          <p:cNvGrpSpPr/>
          <p:nvPr/>
        </p:nvGrpSpPr>
        <p:grpSpPr bwMode="auto">
          <a:xfrm>
            <a:off x="-25400" y="2960688"/>
            <a:ext cx="3613150" cy="519112"/>
            <a:chOff x="-16" y="1841"/>
            <a:chExt cx="2276" cy="327"/>
          </a:xfrm>
        </p:grpSpPr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-16" y="1841"/>
              <a:ext cx="2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同理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的频率函数是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" name="Object 50"/>
            <p:cNvGraphicFramePr>
              <a:graphicFrameLocks noChangeAspect="1"/>
            </p:cNvGraphicFramePr>
            <p:nvPr/>
          </p:nvGraphicFramePr>
          <p:xfrm>
            <a:off x="542" y="1916"/>
            <a:ext cx="2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47" name="Equation" r:id="rId13" imgW="3048000" imgH="3352800" progId="Equation.DSMT4">
                    <p:embed/>
                  </p:oleObj>
                </mc:Choice>
                <mc:Fallback>
                  <p:oleObj name="Equation" r:id="rId13" imgW="3048000" imgH="3352800" progId="Equation.DSMT4">
                    <p:embed/>
                    <p:pic>
                      <p:nvPicPr>
                        <p:cNvPr id="0" name="图片 491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1916"/>
                          <a:ext cx="2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Object 51"/>
          <p:cNvGraphicFramePr>
            <a:graphicFrameLocks noChangeAspect="1"/>
          </p:cNvGraphicFramePr>
          <p:nvPr/>
        </p:nvGraphicFramePr>
        <p:xfrm>
          <a:off x="1236663" y="3338513"/>
          <a:ext cx="25606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8" name="Equation" r:id="rId15" imgW="23164800" imgH="8229600" progId="Equation.DSMT4">
                  <p:embed/>
                </p:oleObj>
              </mc:Choice>
              <mc:Fallback>
                <p:oleObj name="Equation" r:id="rId15" imgW="23164800" imgH="8229600" progId="Equation.DSMT4">
                  <p:embed/>
                  <p:pic>
                    <p:nvPicPr>
                      <p:cNvPr id="0" name="图片 491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3338513"/>
                        <a:ext cx="256063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3"/>
          <p:cNvGraphicFramePr>
            <a:graphicFrameLocks noChangeAspect="1"/>
          </p:cNvGraphicFramePr>
          <p:nvPr/>
        </p:nvGraphicFramePr>
        <p:xfrm>
          <a:off x="3749675" y="3389313"/>
          <a:ext cx="28654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9" name="Equation" r:id="rId17" imgW="25908000" imgH="7010400" progId="Equation.DSMT4">
                  <p:embed/>
                </p:oleObj>
              </mc:Choice>
              <mc:Fallback>
                <p:oleObj name="Equation" r:id="rId17" imgW="25908000" imgH="7010400" progId="Equation.DSMT4">
                  <p:embed/>
                  <p:pic>
                    <p:nvPicPr>
                      <p:cNvPr id="0" name="图片 491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3389313"/>
                        <a:ext cx="28654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WordArt 61"/>
          <p:cNvSpPr>
            <a:spLocks noChangeArrowheads="1" noChangeShapeType="1" noTextEdit="1"/>
          </p:cNvSpPr>
          <p:nvPr/>
        </p:nvSpPr>
        <p:spPr bwMode="auto">
          <a:xfrm>
            <a:off x="852488" y="4341813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" name="Group 75"/>
          <p:cNvGrpSpPr/>
          <p:nvPr/>
        </p:nvGrpSpPr>
        <p:grpSpPr bwMode="auto">
          <a:xfrm>
            <a:off x="1788680" y="4231482"/>
            <a:ext cx="7085012" cy="522287"/>
            <a:chOff x="1137" y="2579"/>
            <a:chExt cx="4463" cy="329"/>
          </a:xfrm>
        </p:grpSpPr>
        <p:sp>
          <p:nvSpPr>
            <p:cNvPr id="55" name="Rectangle 63"/>
            <p:cNvSpPr>
              <a:spLocks noChangeArrowheads="1"/>
            </p:cNvSpPr>
            <p:nvPr/>
          </p:nvSpPr>
          <p:spPr bwMode="auto">
            <a:xfrm>
              <a:off x="1137" y="2579"/>
              <a:ext cx="3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称数列    为      关于  的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" name="Rectangle 64"/>
            <p:cNvSpPr>
              <a:spLocks noChangeArrowheads="1"/>
            </p:cNvSpPr>
            <p:nvPr/>
          </p:nvSpPr>
          <p:spPr bwMode="auto">
            <a:xfrm>
              <a:off x="4072" y="2579"/>
              <a:ext cx="1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边际频率函数</a:t>
              </a:r>
              <a:endPara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57" name="Object 66"/>
            <p:cNvGraphicFramePr>
              <a:graphicFrameLocks noChangeAspect="1"/>
            </p:cNvGraphicFramePr>
            <p:nvPr/>
          </p:nvGraphicFramePr>
          <p:xfrm>
            <a:off x="2519" y="2633"/>
            <a:ext cx="73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50" name="Equation" r:id="rId19" imgW="9448800" imgH="4267200" progId="Equation.DSMT4">
                    <p:embed/>
                  </p:oleObj>
                </mc:Choice>
                <mc:Fallback>
                  <p:oleObj name="Equation" r:id="rId19" imgW="9448800" imgH="4267200" progId="Equation.DSMT4">
                    <p:embed/>
                    <p:pic>
                      <p:nvPicPr>
                        <p:cNvPr id="0" name="图片 491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" y="2633"/>
                          <a:ext cx="73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67"/>
            <p:cNvGraphicFramePr>
              <a:graphicFrameLocks noChangeAspect="1"/>
            </p:cNvGraphicFramePr>
            <p:nvPr/>
          </p:nvGraphicFramePr>
          <p:xfrm>
            <a:off x="3643" y="2647"/>
            <a:ext cx="30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51" name="Equation" r:id="rId21" imgW="3962400" imgH="3352800" progId="Equation.DSMT4">
                    <p:embed/>
                  </p:oleObj>
                </mc:Choice>
                <mc:Fallback>
                  <p:oleObj name="Equation" r:id="rId21" imgW="3962400" imgH="3352800" progId="Equation.DSMT4">
                    <p:embed/>
                    <p:pic>
                      <p:nvPicPr>
                        <p:cNvPr id="0" name="图片 491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" y="2647"/>
                          <a:ext cx="30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74"/>
            <p:cNvGraphicFramePr>
              <a:graphicFrameLocks noChangeAspect="1"/>
            </p:cNvGraphicFramePr>
            <p:nvPr/>
          </p:nvGraphicFramePr>
          <p:xfrm>
            <a:off x="1865" y="2628"/>
            <a:ext cx="46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52" name="Equation" r:id="rId23" imgW="6705600" imgH="4267200" progId="Equation.DSMT4">
                    <p:embed/>
                  </p:oleObj>
                </mc:Choice>
                <mc:Fallback>
                  <p:oleObj name="Equation" r:id="rId23" imgW="6705600" imgH="4267200" progId="Equation.DSMT4">
                    <p:embed/>
                    <p:pic>
                      <p:nvPicPr>
                        <p:cNvPr id="0" name="图片 491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2628"/>
                          <a:ext cx="46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Group 76"/>
          <p:cNvGrpSpPr/>
          <p:nvPr/>
        </p:nvGrpSpPr>
        <p:grpSpPr bwMode="auto">
          <a:xfrm>
            <a:off x="1793875" y="4741863"/>
            <a:ext cx="7085013" cy="531812"/>
            <a:chOff x="1137" y="2579"/>
            <a:chExt cx="4463" cy="335"/>
          </a:xfrm>
        </p:grpSpPr>
        <p:sp>
          <p:nvSpPr>
            <p:cNvPr id="61" name="Rectangle 77"/>
            <p:cNvSpPr>
              <a:spLocks noChangeArrowheads="1"/>
            </p:cNvSpPr>
            <p:nvPr/>
          </p:nvSpPr>
          <p:spPr bwMode="auto">
            <a:xfrm>
              <a:off x="1137" y="2579"/>
              <a:ext cx="3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称数列    为      关于  的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4072" y="2579"/>
              <a:ext cx="1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边际频率函数</a:t>
              </a:r>
              <a:endPara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63" name="Object 79"/>
            <p:cNvGraphicFramePr>
              <a:graphicFrameLocks noChangeAspect="1"/>
            </p:cNvGraphicFramePr>
            <p:nvPr/>
          </p:nvGraphicFramePr>
          <p:xfrm>
            <a:off x="2518" y="2633"/>
            <a:ext cx="73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53" name="Equation" r:id="rId25" imgW="9448800" imgH="4267200" progId="Equation.DSMT4">
                    <p:embed/>
                  </p:oleObj>
                </mc:Choice>
                <mc:Fallback>
                  <p:oleObj name="Equation" r:id="rId25" imgW="9448800" imgH="4267200" progId="Equation.DSMT4">
                    <p:embed/>
                    <p:pic>
                      <p:nvPicPr>
                        <p:cNvPr id="0" name="图片 491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8" y="2633"/>
                          <a:ext cx="73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80"/>
            <p:cNvGraphicFramePr>
              <a:graphicFrameLocks noChangeAspect="1"/>
            </p:cNvGraphicFramePr>
            <p:nvPr/>
          </p:nvGraphicFramePr>
          <p:xfrm>
            <a:off x="3676" y="2647"/>
            <a:ext cx="2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54" name="Equation" r:id="rId27" imgW="3048000" imgH="3352800" progId="Equation.DSMT4">
                    <p:embed/>
                  </p:oleObj>
                </mc:Choice>
                <mc:Fallback>
                  <p:oleObj name="Equation" r:id="rId27" imgW="3048000" imgH="3352800" progId="Equation.DSMT4">
                    <p:embed/>
                    <p:pic>
                      <p:nvPicPr>
                        <p:cNvPr id="0" name="图片 491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2647"/>
                          <a:ext cx="2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81"/>
            <p:cNvGraphicFramePr>
              <a:graphicFrameLocks noChangeAspect="1"/>
            </p:cNvGraphicFramePr>
            <p:nvPr/>
          </p:nvGraphicFramePr>
          <p:xfrm>
            <a:off x="1844" y="2618"/>
            <a:ext cx="50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55" name="Equation" r:id="rId29" imgW="7315200" imgH="4572000" progId="Equation.DSMT4">
                    <p:embed/>
                  </p:oleObj>
                </mc:Choice>
                <mc:Fallback>
                  <p:oleObj name="Equation" r:id="rId29" imgW="7315200" imgH="4572000" progId="Equation.DSMT4">
                    <p:embed/>
                    <p:pic>
                      <p:nvPicPr>
                        <p:cNvPr id="0" name="图片 491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" y="2618"/>
                          <a:ext cx="50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" name="Freeform 83"/>
          <p:cNvSpPr/>
          <p:nvPr/>
        </p:nvSpPr>
        <p:spPr bwMode="auto">
          <a:xfrm>
            <a:off x="6558116" y="5220368"/>
            <a:ext cx="2151317" cy="45719"/>
          </a:xfrm>
          <a:custGeom>
            <a:avLst/>
            <a:gdLst>
              <a:gd name="T0" fmla="*/ 0 w 1072"/>
              <a:gd name="T1" fmla="*/ 25 h 25"/>
              <a:gd name="T2" fmla="*/ 360 w 1072"/>
              <a:gd name="T3" fmla="*/ 1 h 25"/>
              <a:gd name="T4" fmla="*/ 728 w 1072"/>
              <a:gd name="T5" fmla="*/ 17 h 25"/>
              <a:gd name="T6" fmla="*/ 936 w 1072"/>
              <a:gd name="T7" fmla="*/ 1 h 25"/>
              <a:gd name="T8" fmla="*/ 1072 w 1072"/>
              <a:gd name="T9" fmla="*/ 9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2" h="25">
                <a:moveTo>
                  <a:pt x="0" y="25"/>
                </a:moveTo>
                <a:cubicBezTo>
                  <a:pt x="119" y="13"/>
                  <a:pt x="239" y="2"/>
                  <a:pt x="360" y="1"/>
                </a:cubicBezTo>
                <a:cubicBezTo>
                  <a:pt x="481" y="0"/>
                  <a:pt x="632" y="17"/>
                  <a:pt x="728" y="17"/>
                </a:cubicBezTo>
                <a:cubicBezTo>
                  <a:pt x="824" y="17"/>
                  <a:pt x="879" y="2"/>
                  <a:pt x="936" y="1"/>
                </a:cubicBezTo>
                <a:cubicBezTo>
                  <a:pt x="993" y="0"/>
                  <a:pt x="1032" y="4"/>
                  <a:pt x="1072" y="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-690247" y="5189885"/>
            <a:ext cx="6161241" cy="571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华文新魏" panose="02010800040101010101" pitchFamily="2" charset="-122"/>
              </a:rPr>
              <a:t>(marginal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华文新魏" panose="02010800040101010101" pitchFamily="2" charset="-122"/>
              </a:rPr>
              <a:t>frequency function).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AutoShape 82"/>
          <p:cNvSpPr>
            <a:spLocks noChangeArrowheads="1"/>
          </p:cNvSpPr>
          <p:nvPr/>
        </p:nvSpPr>
        <p:spPr bwMode="auto">
          <a:xfrm>
            <a:off x="4447742" y="5669280"/>
            <a:ext cx="4564178" cy="894080"/>
          </a:xfrm>
          <a:prstGeom prst="wedgeRectCallout">
            <a:avLst>
              <a:gd name="adj1" fmla="val 26909"/>
              <a:gd name="adj2" fmla="val -98651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endParaRPr lang="zh-CN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9" name="WordArt 86"/>
          <p:cNvSpPr>
            <a:spLocks noChangeArrowheads="1" noChangeShapeType="1" noTextEdit="1"/>
          </p:cNvSpPr>
          <p:nvPr/>
        </p:nvSpPr>
        <p:spPr bwMode="auto">
          <a:xfrm>
            <a:off x="4522306" y="5819457"/>
            <a:ext cx="2770188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①它是一维</a:t>
            </a:r>
            <a:r>
              <a:rPr lang="en-US" altLang="zh-CN" sz="3600" kern="10" dirty="0" err="1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的频率函数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0" name="WordArt 87"/>
          <p:cNvSpPr>
            <a:spLocks noChangeArrowheads="1" noChangeShapeType="1" noTextEdit="1"/>
          </p:cNvSpPr>
          <p:nvPr/>
        </p:nvSpPr>
        <p:spPr bwMode="auto">
          <a:xfrm>
            <a:off x="4544060" y="6229350"/>
            <a:ext cx="4330700" cy="273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②它可通过二维</a:t>
            </a:r>
            <a:r>
              <a:rPr lang="en-US" altLang="zh-CN" sz="3600" kern="10" dirty="0" err="1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的频率函数计算得到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8.33333E-7 -0.478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6" grpId="0" animBg="1"/>
      <p:bldP spid="67" grpId="0"/>
      <p:bldP spid="68" grpId="0" animBg="1"/>
      <p:bldP spid="69" grpId="0" animBg="1"/>
      <p:bldP spid="70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465,&quot;width&quot;:10020}"/>
</p:tagLst>
</file>

<file path=ppt/theme/theme1.xml><?xml version="1.0" encoding="utf-8"?>
<a:theme xmlns:a="http://schemas.openxmlformats.org/drawingml/2006/main" name="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0</TotalTime>
  <Words>1396</Words>
  <Application>WPS 演示</Application>
  <PresentationFormat>全屏显示(4:3)</PresentationFormat>
  <Paragraphs>208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121</vt:i4>
      </vt:variant>
      <vt:variant>
        <vt:lpstr>幻灯片标题</vt:lpstr>
      </vt:variant>
      <vt:variant>
        <vt:i4>14</vt:i4>
      </vt:variant>
    </vt:vector>
  </HeadingPairs>
  <TitlesOfParts>
    <vt:vector size="153" baseType="lpstr">
      <vt:lpstr>Arial</vt:lpstr>
      <vt:lpstr>宋体</vt:lpstr>
      <vt:lpstr>Wingdings</vt:lpstr>
      <vt:lpstr>楷体_GB2312</vt:lpstr>
      <vt:lpstr>新宋体</vt:lpstr>
      <vt:lpstr>黑体</vt:lpstr>
      <vt:lpstr>Times New Roman</vt:lpstr>
      <vt:lpstr>Monotype Sorts</vt:lpstr>
      <vt:lpstr>Wingdings</vt:lpstr>
      <vt:lpstr>华文细黑</vt:lpstr>
      <vt:lpstr>隶书</vt:lpstr>
      <vt:lpstr>华文新魏</vt:lpstr>
      <vt:lpstr>方正舒体</vt:lpstr>
      <vt:lpstr>楷体</vt:lpstr>
      <vt:lpstr>Times New Roman</vt:lpstr>
      <vt:lpstr>微软雅黑</vt:lpstr>
      <vt:lpstr>Arial Unicode MS</vt:lpstr>
      <vt:lpstr>JP_简洁教案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lenovo</cp:lastModifiedBy>
  <cp:revision>1157</cp:revision>
  <dcterms:created xsi:type="dcterms:W3CDTF">1999-06-22T01:41:00Z</dcterms:created>
  <dcterms:modified xsi:type="dcterms:W3CDTF">2020-10-14T09:40:37Z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