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6"/>
  </p:notesMasterIdLst>
  <p:handoutMasterIdLst>
    <p:handoutMasterId r:id="rId82"/>
  </p:handoutMasterIdLst>
  <p:sldIdLst>
    <p:sldId id="256" r:id="rId3"/>
    <p:sldId id="298" r:id="rId4"/>
    <p:sldId id="289" r:id="rId5"/>
    <p:sldId id="290" r:id="rId7"/>
    <p:sldId id="291" r:id="rId8"/>
    <p:sldId id="532" r:id="rId9"/>
    <p:sldId id="292" r:id="rId10"/>
    <p:sldId id="293" r:id="rId11"/>
    <p:sldId id="288" r:id="rId12"/>
    <p:sldId id="294" r:id="rId13"/>
    <p:sldId id="467" r:id="rId14"/>
    <p:sldId id="470" r:id="rId15"/>
    <p:sldId id="468" r:id="rId16"/>
    <p:sldId id="469" r:id="rId17"/>
    <p:sldId id="472" r:id="rId18"/>
    <p:sldId id="295" r:id="rId19"/>
    <p:sldId id="471" r:id="rId20"/>
    <p:sldId id="533" r:id="rId21"/>
    <p:sldId id="296" r:id="rId22"/>
    <p:sldId id="297" r:id="rId23"/>
    <p:sldId id="534" r:id="rId24"/>
    <p:sldId id="299" r:id="rId25"/>
    <p:sldId id="535" r:id="rId26"/>
    <p:sldId id="536" r:id="rId27"/>
    <p:sldId id="300" r:id="rId28"/>
    <p:sldId id="301" r:id="rId29"/>
    <p:sldId id="537" r:id="rId30"/>
    <p:sldId id="303" r:id="rId31"/>
    <p:sldId id="357" r:id="rId32"/>
    <p:sldId id="302" r:id="rId33"/>
    <p:sldId id="304" r:id="rId34"/>
    <p:sldId id="305" r:id="rId35"/>
    <p:sldId id="402" r:id="rId36"/>
    <p:sldId id="403" r:id="rId37"/>
    <p:sldId id="4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404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44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7" r:id="rId72"/>
    <p:sldId id="338" r:id="rId73"/>
    <p:sldId id="339" r:id="rId74"/>
    <p:sldId id="340" r:id="rId75"/>
    <p:sldId id="341" r:id="rId76"/>
    <p:sldId id="342" r:id="rId77"/>
    <p:sldId id="343" r:id="rId78"/>
    <p:sldId id="344" r:id="rId79"/>
    <p:sldId id="345" r:id="rId80"/>
    <p:sldId id="267" r:id="rId8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0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handoutMaster" Target="handoutMasters/handoutMaster1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C828E-551C-344D-88CB-4E228CABB3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D3A48-08EC-6C4D-B61F-FFAEF68E8A7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0C76B-884A-9B45-AA14-51E4A9967FD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D3050-06EE-BC47-9F0D-D777D21F70C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D3050-06EE-BC47-9F0D-D777D21F70C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wrong with the signature of the update method? Think about change…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D3050-06EE-BC47-9F0D-D777D21F70C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wrong with the signature of the update method? Think about change…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D3050-06EE-BC47-9F0D-D777D21F70C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DCCB-E609-5A48-BEDC-5A30072E2A2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E336-74A8-ED43-B9CF-15D33DB98FD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0B7B-A113-004B-98AF-F6954965FA4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1929-8A07-074C-BA41-0751E1C6C98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42D5-148A-9F44-95EF-3F32DF51CBE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791D-A532-1B4A-AD78-8235E613024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6258-00E8-9A4D-A3BA-4203639C98B1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5C21-7B40-DD47-9ED0-3C83C0AF7DB1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B879-EFCB-D04D-8C10-BCCA988C5AA8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0560-7B86-494E-B624-280066CC4CB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774C-FEFC-F64C-B7DF-423D9BFC48E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FA612F-6BDA-6245-A30F-ADF16CDF039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Patterns II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Yuqun</a:t>
            </a:r>
            <a:r>
              <a:rPr lang="en-US" dirty="0" smtClean="0"/>
              <a:t> Zhang</a:t>
            </a:r>
            <a:endParaRPr lang="en-US" dirty="0" smtClean="0"/>
          </a:p>
          <a:p>
            <a:r>
              <a:rPr lang="en-US" smtClean="0"/>
              <a:t>CS304</a:t>
            </a:r>
            <a:endParaRPr lang="en-US" smtClean="0"/>
          </a:p>
          <a:p>
            <a:endParaRPr lang="en-US" dirty="0"/>
          </a:p>
          <a:p>
            <a:r>
              <a:rPr lang="en-US" dirty="0"/>
              <a:t>Figures from Head First Design Patterns</a:t>
            </a: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Observer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7247" y="1800587"/>
            <a:ext cx="5952753" cy="42764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Observer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7247" y="1800587"/>
            <a:ext cx="5952753" cy="427640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18486" y="1379110"/>
            <a:ext cx="2580872" cy="12016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Objects use the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Subject</a:t>
            </a:r>
            <a:r>
              <a:rPr lang="en-US" dirty="0" smtClean="0"/>
              <a:t> interface to (de)register as observers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Observer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7247" y="1800587"/>
            <a:ext cx="5952753" cy="427640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18486" y="1379110"/>
            <a:ext cx="2580872" cy="12016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Objects use the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Subject</a:t>
            </a:r>
            <a:r>
              <a:rPr lang="en-US" dirty="0" smtClean="0"/>
              <a:t> interface to (de)register as observers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375075" y="2241547"/>
            <a:ext cx="2580872" cy="7351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subject can have many observers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Observer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7247" y="1800587"/>
            <a:ext cx="5952753" cy="427640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18486" y="1379110"/>
            <a:ext cx="2580872" cy="12016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Objects use the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Subject</a:t>
            </a:r>
            <a:r>
              <a:rPr lang="en-US" dirty="0" smtClean="0"/>
              <a:t> interface to (de)register as observers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375075" y="2241547"/>
            <a:ext cx="2580872" cy="7351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subject can have many observers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229054" y="819274"/>
            <a:ext cx="2580872" cy="1422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potential observers need to implement the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Observer</a:t>
            </a:r>
            <a:r>
              <a:rPr lang="en-US" dirty="0" smtClean="0"/>
              <a:t> interface and provide the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update() </a:t>
            </a:r>
            <a:r>
              <a:rPr lang="en-US" dirty="0" smtClean="0"/>
              <a:t>method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Observer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7247" y="1800587"/>
            <a:ext cx="5952753" cy="427640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18486" y="1379110"/>
            <a:ext cx="2580872" cy="12016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Objects use the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Subject</a:t>
            </a:r>
            <a:r>
              <a:rPr lang="en-US" dirty="0" smtClean="0"/>
              <a:t> interface to (de)register as observers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375075" y="2241547"/>
            <a:ext cx="2580872" cy="7351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subject can have many observers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229054" y="819274"/>
            <a:ext cx="2580872" cy="1422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potential observers need to implement the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Observer</a:t>
            </a:r>
            <a:r>
              <a:rPr lang="en-US" dirty="0" smtClean="0"/>
              <a:t> interface and provide the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update()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8807" y="5177275"/>
            <a:ext cx="2976879" cy="14998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concrete subject always implements the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Subject</a:t>
            </a:r>
            <a:r>
              <a:rPr lang="en-US" dirty="0" smtClean="0"/>
              <a:t> interface and the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notifyObservers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() </a:t>
            </a:r>
            <a:r>
              <a:rPr lang="en-US" dirty="0" smtClean="0"/>
              <a:t>method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Observer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7247" y="1800587"/>
            <a:ext cx="5952753" cy="427640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18486" y="1379110"/>
            <a:ext cx="2580872" cy="12016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Objects use the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Subject</a:t>
            </a:r>
            <a:r>
              <a:rPr lang="en-US" dirty="0" smtClean="0"/>
              <a:t> interface to (de)register as observers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375075" y="2241547"/>
            <a:ext cx="2580872" cy="7351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subject can have many observers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229054" y="819274"/>
            <a:ext cx="2580872" cy="1422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potential observers need to implement the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Observer</a:t>
            </a:r>
            <a:r>
              <a:rPr lang="en-US" dirty="0" smtClean="0"/>
              <a:t> interface and provide the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update()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8807" y="5177275"/>
            <a:ext cx="2976879" cy="14998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concrete subject always implements the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Subject</a:t>
            </a:r>
            <a:r>
              <a:rPr lang="en-US" dirty="0" smtClean="0"/>
              <a:t> interface and the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notifyObservers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329564" y="4875389"/>
            <a:ext cx="2580872" cy="16924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Concrete observers can be any class that implements the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Observer</a:t>
            </a:r>
            <a:r>
              <a:rPr lang="en-US" dirty="0" smtClean="0"/>
              <a:t> interface and registers with a concrete subject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Loose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only thing a subject knows about an observer is that it implements a given interface</a:t>
            </a:r>
            <a:endParaRPr lang="en-US" dirty="0" smtClean="0"/>
          </a:p>
          <a:p>
            <a:r>
              <a:rPr lang="en-US" dirty="0" smtClean="0"/>
              <a:t>We can add new observers at any time</a:t>
            </a:r>
            <a:endParaRPr lang="en-US" dirty="0" smtClean="0"/>
          </a:p>
          <a:p>
            <a:r>
              <a:rPr lang="en-US" dirty="0" smtClean="0"/>
              <a:t>We never need to modify the subject to add new types of observers</a:t>
            </a:r>
            <a:endParaRPr lang="en-US" dirty="0" smtClean="0"/>
          </a:p>
          <a:p>
            <a:r>
              <a:rPr lang="en-US" dirty="0" smtClean="0"/>
              <a:t>We can reuse subjects or observers independently of each other</a:t>
            </a:r>
            <a:endParaRPr lang="en-US" dirty="0" smtClean="0"/>
          </a:p>
          <a:p>
            <a:r>
              <a:rPr lang="en-US" dirty="0" smtClean="0"/>
              <a:t>Changes to either the subject or an observer will not affect each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Loose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only thing a subject knows about an observer is that it implements a given interface</a:t>
            </a:r>
            <a:endParaRPr lang="en-US" dirty="0" smtClean="0"/>
          </a:p>
          <a:p>
            <a:r>
              <a:rPr lang="en-US" dirty="0" smtClean="0"/>
              <a:t>We can add new observers at any time</a:t>
            </a:r>
            <a:endParaRPr lang="en-US" dirty="0" smtClean="0"/>
          </a:p>
          <a:p>
            <a:r>
              <a:rPr lang="en-US" dirty="0" smtClean="0"/>
              <a:t>We never need to modify the subject to add new types of observers</a:t>
            </a:r>
            <a:endParaRPr lang="en-US" dirty="0" smtClean="0"/>
          </a:p>
          <a:p>
            <a:r>
              <a:rPr lang="en-US" dirty="0" smtClean="0"/>
              <a:t>We can reuse subjects or observers independently of each other</a:t>
            </a:r>
            <a:endParaRPr lang="en-US" dirty="0" smtClean="0"/>
          </a:p>
          <a:p>
            <a:r>
              <a:rPr lang="en-US" dirty="0" smtClean="0"/>
              <a:t>Changes to either the subject or an observer will not affect each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Loose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only thing a subject knows about an observer is that it implements a given interface</a:t>
            </a:r>
            <a:endParaRPr lang="en-US" dirty="0" smtClean="0"/>
          </a:p>
          <a:p>
            <a:r>
              <a:rPr lang="en-US" dirty="0" smtClean="0"/>
              <a:t>We can add new observers at any time</a:t>
            </a:r>
            <a:endParaRPr lang="en-US" dirty="0" smtClean="0"/>
          </a:p>
          <a:p>
            <a:r>
              <a:rPr lang="en-US" dirty="0" smtClean="0"/>
              <a:t>We never need to modify the subject to add new types of observers</a:t>
            </a:r>
            <a:endParaRPr lang="en-US" dirty="0" smtClean="0"/>
          </a:p>
          <a:p>
            <a:r>
              <a:rPr lang="en-US" dirty="0" smtClean="0"/>
              <a:t>We can reuse subjects or observers independently of each other</a:t>
            </a:r>
            <a:endParaRPr lang="en-US" dirty="0" smtClean="0"/>
          </a:p>
          <a:p>
            <a:r>
              <a:rPr lang="en-US" dirty="0" smtClean="0"/>
              <a:t>Changes to either the subject or an observer will not affect each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42649" y="4237653"/>
            <a:ext cx="6677493" cy="2239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Loosely coupled designs allow us to build flexible OO systems that can handle change because they minimize the interdependencies between objects.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raw the class diagram for the weather data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Observer Pattern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908601" y="3755002"/>
            <a:ext cx="5516783" cy="295772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Data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public interface Subject {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	public void 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registerObserver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(Observer o);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	public void 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removeObserver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(Observer o);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	public void 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notifyObservers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();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}</a:t>
            </a:r>
            <a:endParaRPr lang="en-US" sz="1600" b="1" dirty="0" smtClean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endParaRPr lang="en-US" sz="1600" b="1" dirty="0" smtClean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public interface Observer {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	public void update(float temp, float humidity, float pressure);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}</a:t>
            </a:r>
            <a:endParaRPr lang="en-US" sz="1600" b="1" dirty="0" smtClean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endParaRPr lang="en-US" sz="1600" b="1" dirty="0" smtClean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public interface 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DisplayElement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 {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	public void display();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}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908601" y="3755002"/>
            <a:ext cx="5516783" cy="295772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Data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public interface Subject {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	public void 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registerObserver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(Observer o);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	public void 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removeObserver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(Observer o);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	public void 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notifyObservers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();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}</a:t>
            </a:r>
            <a:endParaRPr lang="en-US" sz="1600" b="1" dirty="0" smtClean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endParaRPr lang="en-US" sz="1600" b="1" dirty="0" smtClean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public interface Observer {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	public void update(float temp, float humidity, float pressure);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}</a:t>
            </a:r>
            <a:endParaRPr lang="en-US" sz="1600" b="1" dirty="0" smtClean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endParaRPr lang="en-US" sz="1600" b="1" dirty="0" smtClean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public interface 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DisplayElement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 {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	public void display();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}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694303" y="1331318"/>
            <a:ext cx="2883482" cy="9148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first two methods take an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Observer</a:t>
            </a:r>
            <a:r>
              <a:rPr lang="en-US" dirty="0" smtClean="0"/>
              <a:t> as an argument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163003" y="2453192"/>
            <a:ext cx="3326187" cy="9148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method is called to notify all observers when the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Subject</a:t>
            </a:r>
            <a:r>
              <a:rPr lang="en-US" dirty="0" smtClean="0"/>
              <a:t>’s state has changed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74979" y="4050774"/>
            <a:ext cx="3932757" cy="9148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Observer</a:t>
            </a:r>
            <a:r>
              <a:rPr lang="en-US" dirty="0" smtClean="0"/>
              <a:t> interface is implemented by all observers, giving them the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update()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952725" y="5418431"/>
            <a:ext cx="4135692" cy="9148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added in a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DisplayElement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dirty="0" smtClean="0"/>
              <a:t>interface since all of the display types share the need to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display()</a:t>
            </a:r>
            <a:endParaRPr lang="en-US" dirty="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Subject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public class 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WeatherData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 implements Subject {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private 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ArrayList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 observers;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private 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float temperature;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private 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float humidity;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private 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float pressure;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	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public 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WeatherData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() {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  observers 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= new 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ArrayList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();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}</a:t>
            </a:r>
            <a:endParaRPr lang="en-US" sz="1600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b="1" dirty="0" smtClean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public 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void 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registerObserver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(Observer o) {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600" b="1" dirty="0" err="1" smtClean="0">
                <a:latin typeface="Courier New" panose="02070309020205020404"/>
                <a:cs typeface="Courier New" panose="02070309020205020404"/>
              </a:rPr>
              <a:t>observers.add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(o);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}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	</a:t>
            </a:r>
            <a:endParaRPr lang="en-US" sz="1600" b="1" dirty="0" smtClean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public 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void 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removeObserver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(Observer o) {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600" b="1" dirty="0" err="1" smtClean="0">
                <a:latin typeface="Courier New" panose="02070309020205020404"/>
                <a:cs typeface="Courier New" panose="02070309020205020404"/>
              </a:rPr>
              <a:t>int</a:t>
            </a: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i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 = 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observers.indexOf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(o);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  if 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i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 &gt;= 0) {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    </a:t>
            </a:r>
            <a:r>
              <a:rPr lang="en-US" sz="1600" b="1" dirty="0" err="1" smtClean="0">
                <a:latin typeface="Courier New" panose="02070309020205020404"/>
                <a:cs typeface="Courier New" panose="02070309020205020404"/>
              </a:rPr>
              <a:t>observers.remove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i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);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  }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}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Subject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public class 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WeatherData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 implements Subject {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private 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ArrayList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 observers;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private 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float temperature;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private 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float humidity;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private 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float pressure;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	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public 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WeatherData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() {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  observers 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= new 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ArrayList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();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}</a:t>
            </a:r>
            <a:endParaRPr lang="en-US" sz="1600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b="1" dirty="0" smtClean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public 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void 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registerObserver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(Observer o) {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600" b="1" dirty="0" err="1" smtClean="0">
                <a:latin typeface="Courier New" panose="02070309020205020404"/>
                <a:cs typeface="Courier New" panose="02070309020205020404"/>
              </a:rPr>
              <a:t>observers.add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(o);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}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	</a:t>
            </a:r>
            <a:endParaRPr lang="en-US" sz="1600" b="1" dirty="0" smtClean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public 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void 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removeObserver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(Observer o) {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600" b="1" dirty="0" err="1" smtClean="0">
                <a:latin typeface="Courier New" panose="02070309020205020404"/>
                <a:cs typeface="Courier New" panose="02070309020205020404"/>
              </a:rPr>
              <a:t>int</a:t>
            </a: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i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 = 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observers.indexOf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(o);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  if 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i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 &gt;= 0) {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    </a:t>
            </a:r>
            <a:r>
              <a:rPr lang="en-US" sz="1600" b="1" dirty="0" err="1" smtClean="0">
                <a:latin typeface="Courier New" panose="02070309020205020404"/>
                <a:cs typeface="Courier New" panose="02070309020205020404"/>
              </a:rPr>
              <a:t>observers.remove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i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);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  }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}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51242" y="1891156"/>
            <a:ext cx="4287798" cy="6485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ArrayList</a:t>
            </a:r>
            <a:r>
              <a:rPr lang="en-US" dirty="0" smtClean="0"/>
              <a:t> holds our observers, and we</a:t>
            </a:r>
            <a:r>
              <a:rPr lang="fr-FR" dirty="0" smtClean="0"/>
              <a:t>’</a:t>
            </a:r>
            <a:r>
              <a:rPr lang="fr-FR" dirty="0" err="1" smtClean="0"/>
              <a:t>ll</a:t>
            </a:r>
            <a:r>
              <a:rPr lang="fr-FR" dirty="0" smtClean="0"/>
              <a:t> have to </a:t>
            </a:r>
            <a:r>
              <a:rPr lang="fr-FR" dirty="0" err="1" smtClean="0"/>
              <a:t>maintain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…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99003" y="5252377"/>
            <a:ext cx="3439200" cy="6485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methods were required by the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Subject</a:t>
            </a:r>
            <a:r>
              <a:rPr lang="en-US" dirty="0" smtClean="0"/>
              <a:t> interface.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charset="0"/>
              <a:buNone/>
            </a:pPr>
            <a:r>
              <a:rPr lang="en-US" sz="1800" b="1" dirty="0">
                <a:latin typeface="Courier New" panose="02070309020205020404"/>
                <a:cs typeface="Courier New" panose="02070309020205020404"/>
              </a:rPr>
              <a:t>public void </a:t>
            </a:r>
            <a:r>
              <a:rPr lang="en-US" sz="1800" b="1" dirty="0" err="1">
                <a:latin typeface="Courier New" panose="02070309020205020404"/>
                <a:cs typeface="Courier New" panose="02070309020205020404"/>
              </a:rPr>
              <a:t>notifyObservers</a:t>
            </a:r>
            <a:r>
              <a:rPr lang="en-US" sz="1800" b="1" dirty="0">
                <a:latin typeface="Courier New" panose="02070309020205020404"/>
                <a:cs typeface="Courier New" panose="02070309020205020404"/>
              </a:rPr>
              <a:t>() {</a:t>
            </a:r>
            <a:endParaRPr lang="en-US" sz="18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r>
              <a:rPr lang="en-US" sz="1800" b="1" dirty="0" smtClean="0">
                <a:latin typeface="Courier New" panose="02070309020205020404"/>
                <a:cs typeface="Courier New" panose="02070309020205020404"/>
              </a:rPr>
              <a:t>  for </a:t>
            </a:r>
            <a:r>
              <a:rPr lang="en-US" sz="1800" b="1" dirty="0"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800" b="1" dirty="0" err="1">
                <a:latin typeface="Courier New" panose="02070309020205020404"/>
                <a:cs typeface="Courier New" panose="02070309020205020404"/>
              </a:rPr>
              <a:t>int</a:t>
            </a:r>
            <a:r>
              <a:rPr lang="en-US" sz="18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800" b="1" dirty="0" err="1">
                <a:latin typeface="Courier New" panose="02070309020205020404"/>
                <a:cs typeface="Courier New" panose="02070309020205020404"/>
              </a:rPr>
              <a:t>i</a:t>
            </a:r>
            <a:r>
              <a:rPr lang="en-US" sz="1800" b="1" dirty="0">
                <a:latin typeface="Courier New" panose="02070309020205020404"/>
                <a:cs typeface="Courier New" panose="02070309020205020404"/>
              </a:rPr>
              <a:t> = 0; </a:t>
            </a:r>
            <a:r>
              <a:rPr lang="en-US" sz="1800" b="1" dirty="0" err="1">
                <a:latin typeface="Courier New" panose="02070309020205020404"/>
                <a:cs typeface="Courier New" panose="02070309020205020404"/>
              </a:rPr>
              <a:t>i</a:t>
            </a:r>
            <a:r>
              <a:rPr lang="en-US" sz="1800" b="1" dirty="0">
                <a:latin typeface="Courier New" panose="02070309020205020404"/>
                <a:cs typeface="Courier New" panose="02070309020205020404"/>
              </a:rPr>
              <a:t> &lt; </a:t>
            </a:r>
            <a:r>
              <a:rPr lang="en-US" sz="1800" b="1" dirty="0" err="1">
                <a:latin typeface="Courier New" panose="02070309020205020404"/>
                <a:cs typeface="Courier New" panose="02070309020205020404"/>
              </a:rPr>
              <a:t>observers.size</a:t>
            </a:r>
            <a:r>
              <a:rPr lang="en-US" sz="1800" b="1" dirty="0">
                <a:latin typeface="Courier New" panose="02070309020205020404"/>
                <a:cs typeface="Courier New" panose="02070309020205020404"/>
              </a:rPr>
              <a:t>(); </a:t>
            </a:r>
            <a:r>
              <a:rPr lang="en-US" sz="1800" b="1" dirty="0" err="1">
                <a:latin typeface="Courier New" panose="02070309020205020404"/>
                <a:cs typeface="Courier New" panose="02070309020205020404"/>
              </a:rPr>
              <a:t>i</a:t>
            </a:r>
            <a:r>
              <a:rPr lang="en-US" sz="1800" b="1" dirty="0">
                <a:latin typeface="Courier New" panose="02070309020205020404"/>
                <a:cs typeface="Courier New" panose="02070309020205020404"/>
              </a:rPr>
              <a:t>++) {</a:t>
            </a:r>
            <a:endParaRPr lang="en-US" sz="18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r>
              <a:rPr lang="en-US" sz="1800" b="1" dirty="0" smtClean="0">
                <a:latin typeface="Courier New" panose="02070309020205020404"/>
                <a:cs typeface="Courier New" panose="02070309020205020404"/>
              </a:rPr>
              <a:t>    Observer </a:t>
            </a:r>
            <a:r>
              <a:rPr lang="en-US" sz="1800" b="1" dirty="0">
                <a:latin typeface="Courier New" panose="02070309020205020404"/>
                <a:cs typeface="Courier New" panose="02070309020205020404"/>
              </a:rPr>
              <a:t>observer = (Observer)</a:t>
            </a:r>
            <a:r>
              <a:rPr lang="en-US" sz="1800" b="1" dirty="0" err="1">
                <a:latin typeface="Courier New" panose="02070309020205020404"/>
                <a:cs typeface="Courier New" panose="02070309020205020404"/>
              </a:rPr>
              <a:t>observers.get</a:t>
            </a:r>
            <a:r>
              <a:rPr lang="en-US" sz="1800" b="1" dirty="0"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800" b="1" dirty="0" err="1">
                <a:latin typeface="Courier New" panose="02070309020205020404"/>
                <a:cs typeface="Courier New" panose="02070309020205020404"/>
              </a:rPr>
              <a:t>i</a:t>
            </a:r>
            <a:r>
              <a:rPr lang="en-US" sz="1800" b="1" dirty="0">
                <a:latin typeface="Courier New" panose="02070309020205020404"/>
                <a:cs typeface="Courier New" panose="02070309020205020404"/>
              </a:rPr>
              <a:t>);</a:t>
            </a:r>
            <a:endParaRPr lang="en-US" sz="18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r>
              <a:rPr lang="en-US" sz="1800" b="1" dirty="0" smtClean="0"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800" b="1" dirty="0" err="1" smtClean="0">
                <a:latin typeface="Courier New" panose="02070309020205020404"/>
                <a:cs typeface="Courier New" panose="02070309020205020404"/>
              </a:rPr>
              <a:t>observer.update</a:t>
            </a:r>
            <a:r>
              <a:rPr lang="en-US" sz="1800" b="1" dirty="0">
                <a:latin typeface="Courier New" panose="02070309020205020404"/>
                <a:cs typeface="Courier New" panose="02070309020205020404"/>
              </a:rPr>
              <a:t>(temperature, humidity, pressure);</a:t>
            </a:r>
            <a:endParaRPr lang="en-US" sz="18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r>
              <a:rPr lang="en-US" sz="1800" b="1" dirty="0" smtClean="0">
                <a:latin typeface="Courier New" panose="02070309020205020404"/>
                <a:cs typeface="Courier New" panose="02070309020205020404"/>
              </a:rPr>
              <a:t>  }</a:t>
            </a:r>
            <a:endParaRPr lang="en-US" sz="18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r>
              <a:rPr lang="en-US" sz="1800" b="1" dirty="0" smtClean="0">
                <a:latin typeface="Courier New" panose="02070309020205020404"/>
                <a:cs typeface="Courier New" panose="02070309020205020404"/>
              </a:rPr>
              <a:t>}</a:t>
            </a:r>
            <a:endParaRPr lang="en-US" sz="1800" b="1" dirty="0" smtClean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endParaRPr lang="en-US" sz="18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endParaRPr lang="en-US" sz="18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r>
              <a:rPr lang="en-US" sz="1800" b="1" dirty="0" smtClean="0">
                <a:latin typeface="Courier New" panose="02070309020205020404"/>
                <a:cs typeface="Courier New" panose="02070309020205020404"/>
              </a:rPr>
              <a:t>public </a:t>
            </a:r>
            <a:r>
              <a:rPr lang="en-US" sz="1800" b="1" dirty="0">
                <a:latin typeface="Courier New" panose="02070309020205020404"/>
                <a:cs typeface="Courier New" panose="02070309020205020404"/>
              </a:rPr>
              <a:t>void </a:t>
            </a:r>
            <a:r>
              <a:rPr lang="en-US" sz="1800" b="1" dirty="0" err="1">
                <a:latin typeface="Courier New" panose="02070309020205020404"/>
                <a:cs typeface="Courier New" panose="02070309020205020404"/>
              </a:rPr>
              <a:t>measurementsChanged</a:t>
            </a:r>
            <a:r>
              <a:rPr lang="en-US" sz="1800" b="1" dirty="0">
                <a:latin typeface="Courier New" panose="02070309020205020404"/>
                <a:cs typeface="Courier New" panose="02070309020205020404"/>
              </a:rPr>
              <a:t>() {</a:t>
            </a:r>
            <a:endParaRPr lang="en-US" sz="18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r>
              <a:rPr lang="en-US" sz="1800" b="1" dirty="0" smtClean="0">
                <a:latin typeface="Courier New" panose="02070309020205020404"/>
                <a:cs typeface="Courier New" panose="02070309020205020404"/>
              </a:rPr>
              <a:t>  </a:t>
            </a:r>
            <a:r>
              <a:rPr lang="en-US" sz="1800" b="1" dirty="0" err="1" smtClean="0">
                <a:latin typeface="Courier New" panose="02070309020205020404"/>
                <a:cs typeface="Courier New" panose="02070309020205020404"/>
              </a:rPr>
              <a:t>notifyObservers</a:t>
            </a:r>
            <a:r>
              <a:rPr lang="en-US" sz="1800" b="1" dirty="0">
                <a:latin typeface="Courier New" panose="02070309020205020404"/>
                <a:cs typeface="Courier New" panose="02070309020205020404"/>
              </a:rPr>
              <a:t>();</a:t>
            </a:r>
            <a:endParaRPr lang="en-US" sz="18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r>
              <a:rPr lang="en-US" sz="1800" b="1" dirty="0" smtClean="0">
                <a:latin typeface="Courier New" panose="02070309020205020404"/>
                <a:cs typeface="Courier New" panose="02070309020205020404"/>
              </a:rPr>
              <a:t>}</a:t>
            </a:r>
            <a:endParaRPr lang="zh-CN" sz="1800" b="1" dirty="0" smtClean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endParaRPr lang="zh-CN" sz="1800" b="1" dirty="0" smtClean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b="1" dirty="0" smtClean="0">
                <a:latin typeface="Courier New" panose="02070309020205020404"/>
                <a:cs typeface="Courier New" panose="02070309020205020404"/>
              </a:rPr>
              <a:t>public void setMeasurements(float temperature, float humidity, float pressure){</a:t>
            </a:r>
            <a:endParaRPr lang="en-US" altLang="zh-CN" sz="1800" b="1" dirty="0" smtClean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b="1" dirty="0" smtClean="0">
                <a:latin typeface="Courier New" panose="02070309020205020404"/>
                <a:cs typeface="Courier New" panose="02070309020205020404"/>
              </a:rPr>
              <a:t>  this.temperature = tempreature;</a:t>
            </a:r>
            <a:endParaRPr lang="en-US" altLang="zh-CN" sz="1800" b="1" dirty="0" smtClean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b="1" dirty="0" smtClean="0">
                <a:latin typeface="Courier New" panose="02070309020205020404"/>
                <a:cs typeface="Courier New" panose="02070309020205020404"/>
              </a:rPr>
              <a:t>  this.humidity = humidity;</a:t>
            </a:r>
            <a:endParaRPr lang="en-US" altLang="zh-CN" sz="1800" b="1" dirty="0" smtClean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b="1" dirty="0" smtClean="0">
                <a:latin typeface="Courier New" panose="02070309020205020404"/>
                <a:cs typeface="Courier New" panose="02070309020205020404"/>
              </a:rPr>
              <a:t>  this.pressure = pressure;</a:t>
            </a:r>
            <a:endParaRPr lang="en-US" altLang="zh-CN" sz="1800" b="1" dirty="0" smtClean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b="1" dirty="0" smtClean="0">
                <a:latin typeface="Courier New" panose="02070309020205020404"/>
                <a:cs typeface="Courier New" panose="02070309020205020404"/>
              </a:rPr>
              <a:t>  meassurementChanged();</a:t>
            </a:r>
            <a:endParaRPr lang="en-US" altLang="zh-CN" sz="1800" b="1" dirty="0" smtClean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b="1" dirty="0" smtClean="0">
                <a:latin typeface="Courier New" panose="02070309020205020404"/>
                <a:cs typeface="Courier New" panose="02070309020205020404"/>
              </a:rPr>
              <a:t>}</a:t>
            </a:r>
            <a:endParaRPr lang="en-US" altLang="zh-CN" sz="1800" b="1" dirty="0" smtClean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charset="0"/>
              <a:buNone/>
            </a:pPr>
            <a:r>
              <a:rPr lang="en-US" sz="1800" b="1" dirty="0">
                <a:latin typeface="Courier New" panose="02070309020205020404"/>
                <a:cs typeface="Courier New" panose="02070309020205020404"/>
              </a:rPr>
              <a:t>public void </a:t>
            </a:r>
            <a:r>
              <a:rPr lang="en-US" sz="1800" b="1" dirty="0" err="1">
                <a:latin typeface="Courier New" panose="02070309020205020404"/>
                <a:cs typeface="Courier New" panose="02070309020205020404"/>
              </a:rPr>
              <a:t>notifyObservers</a:t>
            </a:r>
            <a:r>
              <a:rPr lang="en-US" sz="1800" b="1" dirty="0">
                <a:latin typeface="Courier New" panose="02070309020205020404"/>
                <a:cs typeface="Courier New" panose="02070309020205020404"/>
              </a:rPr>
              <a:t>() {</a:t>
            </a:r>
            <a:endParaRPr lang="en-US" sz="18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r>
              <a:rPr lang="en-US" sz="1800" b="1" dirty="0" smtClean="0">
                <a:latin typeface="Courier New" panose="02070309020205020404"/>
                <a:cs typeface="Courier New" panose="02070309020205020404"/>
              </a:rPr>
              <a:t>  for </a:t>
            </a:r>
            <a:r>
              <a:rPr lang="en-US" sz="1800" b="1" dirty="0"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800" b="1" dirty="0" err="1">
                <a:latin typeface="Courier New" panose="02070309020205020404"/>
                <a:cs typeface="Courier New" panose="02070309020205020404"/>
              </a:rPr>
              <a:t>int</a:t>
            </a:r>
            <a:r>
              <a:rPr lang="en-US" sz="18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800" b="1" dirty="0" err="1">
                <a:latin typeface="Courier New" panose="02070309020205020404"/>
                <a:cs typeface="Courier New" panose="02070309020205020404"/>
              </a:rPr>
              <a:t>i</a:t>
            </a:r>
            <a:r>
              <a:rPr lang="en-US" sz="1800" b="1" dirty="0">
                <a:latin typeface="Courier New" panose="02070309020205020404"/>
                <a:cs typeface="Courier New" panose="02070309020205020404"/>
              </a:rPr>
              <a:t> = 0; </a:t>
            </a:r>
            <a:r>
              <a:rPr lang="en-US" sz="1800" b="1" dirty="0" err="1">
                <a:latin typeface="Courier New" panose="02070309020205020404"/>
                <a:cs typeface="Courier New" panose="02070309020205020404"/>
              </a:rPr>
              <a:t>i</a:t>
            </a:r>
            <a:r>
              <a:rPr lang="en-US" sz="1800" b="1" dirty="0">
                <a:latin typeface="Courier New" panose="02070309020205020404"/>
                <a:cs typeface="Courier New" panose="02070309020205020404"/>
              </a:rPr>
              <a:t> &lt; </a:t>
            </a:r>
            <a:r>
              <a:rPr lang="en-US" sz="1800" b="1" dirty="0" err="1">
                <a:latin typeface="Courier New" panose="02070309020205020404"/>
                <a:cs typeface="Courier New" panose="02070309020205020404"/>
              </a:rPr>
              <a:t>observers.size</a:t>
            </a:r>
            <a:r>
              <a:rPr lang="en-US" sz="1800" b="1" dirty="0">
                <a:latin typeface="Courier New" panose="02070309020205020404"/>
                <a:cs typeface="Courier New" panose="02070309020205020404"/>
              </a:rPr>
              <a:t>(); </a:t>
            </a:r>
            <a:r>
              <a:rPr lang="en-US" sz="1800" b="1" dirty="0" err="1">
                <a:latin typeface="Courier New" panose="02070309020205020404"/>
                <a:cs typeface="Courier New" panose="02070309020205020404"/>
              </a:rPr>
              <a:t>i</a:t>
            </a:r>
            <a:r>
              <a:rPr lang="en-US" sz="1800" b="1" dirty="0">
                <a:latin typeface="Courier New" panose="02070309020205020404"/>
                <a:cs typeface="Courier New" panose="02070309020205020404"/>
              </a:rPr>
              <a:t>++) {</a:t>
            </a:r>
            <a:endParaRPr lang="en-US" sz="18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r>
              <a:rPr lang="en-US" sz="1800" b="1" dirty="0" smtClean="0">
                <a:latin typeface="Courier New" panose="02070309020205020404"/>
                <a:cs typeface="Courier New" panose="02070309020205020404"/>
              </a:rPr>
              <a:t>    Observer </a:t>
            </a:r>
            <a:r>
              <a:rPr lang="en-US" sz="1800" b="1" dirty="0">
                <a:latin typeface="Courier New" panose="02070309020205020404"/>
                <a:cs typeface="Courier New" panose="02070309020205020404"/>
              </a:rPr>
              <a:t>observer = (Observer)</a:t>
            </a:r>
            <a:r>
              <a:rPr lang="en-US" sz="1800" b="1" dirty="0" err="1">
                <a:latin typeface="Courier New" panose="02070309020205020404"/>
                <a:cs typeface="Courier New" panose="02070309020205020404"/>
              </a:rPr>
              <a:t>observers.get</a:t>
            </a:r>
            <a:r>
              <a:rPr lang="en-US" sz="1800" b="1" dirty="0"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800" b="1" dirty="0" err="1">
                <a:latin typeface="Courier New" panose="02070309020205020404"/>
                <a:cs typeface="Courier New" panose="02070309020205020404"/>
              </a:rPr>
              <a:t>i</a:t>
            </a:r>
            <a:r>
              <a:rPr lang="en-US" sz="1800" b="1" dirty="0">
                <a:latin typeface="Courier New" panose="02070309020205020404"/>
                <a:cs typeface="Courier New" panose="02070309020205020404"/>
              </a:rPr>
              <a:t>);</a:t>
            </a:r>
            <a:endParaRPr lang="en-US" sz="18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r>
              <a:rPr lang="en-US" sz="1800" b="1" dirty="0" smtClean="0"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800" b="1" dirty="0" err="1" smtClean="0">
                <a:latin typeface="Courier New" panose="02070309020205020404"/>
                <a:cs typeface="Courier New" panose="02070309020205020404"/>
              </a:rPr>
              <a:t>observer.update</a:t>
            </a:r>
            <a:r>
              <a:rPr lang="en-US" sz="1800" b="1" dirty="0">
                <a:latin typeface="Courier New" panose="02070309020205020404"/>
                <a:cs typeface="Courier New" panose="02070309020205020404"/>
              </a:rPr>
              <a:t>(temperature, humidity, pressure);</a:t>
            </a:r>
            <a:endParaRPr lang="en-US" sz="18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r>
              <a:rPr lang="en-US" sz="1800" b="1" dirty="0" smtClean="0">
                <a:latin typeface="Courier New" panose="02070309020205020404"/>
                <a:cs typeface="Courier New" panose="02070309020205020404"/>
              </a:rPr>
              <a:t>  }</a:t>
            </a:r>
            <a:endParaRPr lang="en-US" sz="18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r>
              <a:rPr lang="en-US" sz="1800" b="1" dirty="0" smtClean="0">
                <a:latin typeface="Courier New" panose="02070309020205020404"/>
                <a:cs typeface="Courier New" panose="02070309020205020404"/>
              </a:rPr>
              <a:t>}</a:t>
            </a:r>
            <a:endParaRPr lang="en-US" sz="1800" b="1" dirty="0" smtClean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endParaRPr lang="en-US" sz="18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endParaRPr lang="en-US" sz="18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r>
              <a:rPr lang="en-US" sz="1800" b="1" dirty="0" smtClean="0">
                <a:latin typeface="Courier New" panose="02070309020205020404"/>
                <a:cs typeface="Courier New" panose="02070309020205020404"/>
              </a:rPr>
              <a:t>public </a:t>
            </a:r>
            <a:r>
              <a:rPr lang="en-US" sz="1800" b="1" dirty="0">
                <a:latin typeface="Courier New" panose="02070309020205020404"/>
                <a:cs typeface="Courier New" panose="02070309020205020404"/>
              </a:rPr>
              <a:t>void </a:t>
            </a:r>
            <a:r>
              <a:rPr lang="en-US" sz="1800" b="1" dirty="0" err="1">
                <a:latin typeface="Courier New" panose="02070309020205020404"/>
                <a:cs typeface="Courier New" panose="02070309020205020404"/>
              </a:rPr>
              <a:t>measurementsChanged</a:t>
            </a:r>
            <a:r>
              <a:rPr lang="en-US" sz="1800" b="1" dirty="0">
                <a:latin typeface="Courier New" panose="02070309020205020404"/>
                <a:cs typeface="Courier New" panose="02070309020205020404"/>
              </a:rPr>
              <a:t>() {</a:t>
            </a:r>
            <a:endParaRPr lang="en-US" sz="18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r>
              <a:rPr lang="en-US" sz="1800" b="1" dirty="0" smtClean="0">
                <a:latin typeface="Courier New" panose="02070309020205020404"/>
                <a:cs typeface="Courier New" panose="02070309020205020404"/>
              </a:rPr>
              <a:t>  </a:t>
            </a:r>
            <a:r>
              <a:rPr lang="en-US" sz="1800" b="1" dirty="0" err="1" smtClean="0">
                <a:latin typeface="Courier New" panose="02070309020205020404"/>
                <a:cs typeface="Courier New" panose="02070309020205020404"/>
              </a:rPr>
              <a:t>notifyObservers</a:t>
            </a:r>
            <a:r>
              <a:rPr lang="en-US" sz="1800" b="1" dirty="0">
                <a:latin typeface="Courier New" panose="02070309020205020404"/>
                <a:cs typeface="Courier New" panose="02070309020205020404"/>
              </a:rPr>
              <a:t>();</a:t>
            </a:r>
            <a:endParaRPr lang="en-US" sz="1800" b="1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r>
              <a:rPr lang="en-US" sz="1800" b="1" dirty="0" smtClean="0">
                <a:latin typeface="Courier New" panose="02070309020205020404"/>
                <a:cs typeface="Courier New" panose="02070309020205020404"/>
              </a:rPr>
              <a:t>}</a:t>
            </a:r>
            <a:endParaRPr lang="zh-CN" sz="1800" b="1" dirty="0" smtClean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endParaRPr lang="zh-CN" sz="1800" b="1" dirty="0" smtClean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b="1" dirty="0" smtClean="0">
                <a:latin typeface="Courier New" panose="02070309020205020404"/>
                <a:cs typeface="Courier New" panose="02070309020205020404"/>
              </a:rPr>
              <a:t>public void setMeasurements(float temperature, float humidity, float pressure){</a:t>
            </a:r>
            <a:endParaRPr lang="en-US" altLang="zh-CN" sz="1800" b="1" dirty="0" smtClean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b="1" dirty="0" smtClean="0">
                <a:latin typeface="Courier New" panose="02070309020205020404"/>
                <a:cs typeface="Courier New" panose="02070309020205020404"/>
              </a:rPr>
              <a:t>  this.temperature = tempreature;</a:t>
            </a:r>
            <a:endParaRPr lang="en-US" altLang="zh-CN" sz="1800" b="1" dirty="0" smtClean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b="1" dirty="0" smtClean="0">
                <a:latin typeface="Courier New" panose="02070309020205020404"/>
                <a:cs typeface="Courier New" panose="02070309020205020404"/>
              </a:rPr>
              <a:t>  this.humidity = humidity;</a:t>
            </a:r>
            <a:endParaRPr lang="en-US" altLang="zh-CN" sz="1800" b="1" dirty="0" smtClean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b="1" dirty="0" smtClean="0">
                <a:latin typeface="Courier New" panose="02070309020205020404"/>
                <a:cs typeface="Courier New" panose="02070309020205020404"/>
              </a:rPr>
              <a:t>  this.pressure = pressure;</a:t>
            </a:r>
            <a:endParaRPr lang="en-US" altLang="zh-CN" sz="1800" b="1" dirty="0" smtClean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b="1" dirty="0" smtClean="0">
                <a:latin typeface="Courier New" panose="02070309020205020404"/>
                <a:cs typeface="Courier New" panose="02070309020205020404"/>
              </a:rPr>
              <a:t>  meassurementChanged();</a:t>
            </a:r>
            <a:endParaRPr lang="en-US" altLang="zh-CN" sz="1800" b="1" dirty="0" smtClean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b="1" dirty="0" smtClean="0">
                <a:latin typeface="Courier New" panose="02070309020205020404"/>
                <a:cs typeface="Courier New" panose="02070309020205020404"/>
              </a:rPr>
              <a:t>}</a:t>
            </a:r>
            <a:endParaRPr lang="en-US" altLang="zh-CN" sz="1800" b="1" dirty="0" smtClean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81773" y="2739939"/>
            <a:ext cx="3439200" cy="6485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one was required by the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Subject</a:t>
            </a:r>
            <a:r>
              <a:rPr lang="en-US" dirty="0" smtClean="0"/>
              <a:t> interface, too.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48937" y="3938111"/>
            <a:ext cx="3439200" cy="10128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notify the observers when we get updated measurements fro the weather station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Display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public class </a:t>
            </a:r>
            <a:r>
              <a:rPr lang="en-US" sz="1400" b="1" dirty="0" err="1">
                <a:latin typeface="Courier New" panose="02070309020205020404"/>
                <a:cs typeface="Courier New" panose="02070309020205020404"/>
              </a:rPr>
              <a:t>CurrentConditionsDisplay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implements Observer, </a:t>
            </a:r>
            <a:r>
              <a:rPr lang="en-US" sz="1400" b="1" dirty="0" err="1">
                <a:latin typeface="Courier New" panose="02070309020205020404"/>
                <a:cs typeface="Courier New" panose="02070309020205020404"/>
              </a:rPr>
              <a:t>DisplayElement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{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private 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float temperature;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private 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float humidity;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private 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Subject </a:t>
            </a:r>
            <a:r>
              <a:rPr lang="en-US" sz="1400" b="1" dirty="0" err="1">
                <a:latin typeface="Courier New" panose="02070309020205020404"/>
                <a:cs typeface="Courier New" panose="02070309020205020404"/>
              </a:rPr>
              <a:t>weatherData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;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	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public </a:t>
            </a:r>
            <a:r>
              <a:rPr lang="en-US" sz="1400" b="1" dirty="0" err="1">
                <a:latin typeface="Courier New" panose="02070309020205020404"/>
                <a:cs typeface="Courier New" panose="02070309020205020404"/>
              </a:rPr>
              <a:t>CurrentConditionsDisplay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(Subject </a:t>
            </a:r>
            <a:r>
              <a:rPr lang="en-US" sz="1400" b="1" dirty="0" err="1">
                <a:latin typeface="Courier New" panose="02070309020205020404"/>
                <a:cs typeface="Courier New" panose="02070309020205020404"/>
              </a:rPr>
              <a:t>weatherData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) {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  </a:t>
            </a:r>
            <a:r>
              <a:rPr lang="en-US" sz="1400" b="1" dirty="0" err="1" smtClean="0">
                <a:latin typeface="Courier New" panose="02070309020205020404"/>
                <a:cs typeface="Courier New" panose="02070309020205020404"/>
              </a:rPr>
              <a:t>this.weatherData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lang="en-US" sz="1400" b="1" dirty="0" err="1">
                <a:latin typeface="Courier New" panose="02070309020205020404"/>
                <a:cs typeface="Courier New" panose="02070309020205020404"/>
              </a:rPr>
              <a:t>weatherData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;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  </a:t>
            </a:r>
            <a:r>
              <a:rPr lang="en-US" sz="1400" b="1" dirty="0" err="1" smtClean="0">
                <a:latin typeface="Courier New" panose="02070309020205020404"/>
                <a:cs typeface="Courier New" panose="02070309020205020404"/>
              </a:rPr>
              <a:t>weatherData.registerObserver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(this)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;</a:t>
            </a:r>
            <a:endParaRPr lang="en-US" sz="1400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}</a:t>
            </a:r>
            <a:endParaRPr lang="en-US" sz="1400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public 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void update(float temperature, float humidity, float pressure) {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  </a:t>
            </a:r>
            <a:r>
              <a:rPr lang="en-US" sz="1400" b="1" dirty="0" err="1" smtClean="0">
                <a:latin typeface="Courier New" panose="02070309020205020404"/>
                <a:cs typeface="Courier New" panose="02070309020205020404"/>
              </a:rPr>
              <a:t>this.temperature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= temperature;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  </a:t>
            </a:r>
            <a:r>
              <a:rPr lang="en-US" sz="1400" b="1" dirty="0" err="1" smtClean="0">
                <a:latin typeface="Courier New" panose="02070309020205020404"/>
                <a:cs typeface="Courier New" panose="02070309020205020404"/>
              </a:rPr>
              <a:t>this.humidity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= humidity;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  display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();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}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	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public 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void display() {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  </a:t>
            </a:r>
            <a:r>
              <a:rPr lang="en-US" sz="1400" b="1" dirty="0" err="1" smtClean="0">
                <a:latin typeface="Courier New" panose="02070309020205020404"/>
                <a:cs typeface="Courier New" panose="02070309020205020404"/>
              </a:rPr>
              <a:t>System.out.println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("Current conditions: " + temperature 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                      + 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"F degrees and " + humidity + "% humidity");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}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}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Display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public class </a:t>
            </a:r>
            <a:r>
              <a:rPr lang="en-US" sz="1400" b="1" dirty="0" err="1">
                <a:latin typeface="Courier New" panose="02070309020205020404"/>
                <a:cs typeface="Courier New" panose="02070309020205020404"/>
              </a:rPr>
              <a:t>CurrentConditionsDisplay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implements Observer, </a:t>
            </a:r>
            <a:r>
              <a:rPr lang="en-US" sz="1400" b="1" dirty="0" err="1">
                <a:latin typeface="Courier New" panose="02070309020205020404"/>
                <a:cs typeface="Courier New" panose="02070309020205020404"/>
              </a:rPr>
              <a:t>DisplayElement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{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private 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float temperature;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private 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float humidity;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private 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Subject </a:t>
            </a:r>
            <a:r>
              <a:rPr lang="en-US" sz="1400" b="1" dirty="0" err="1">
                <a:latin typeface="Courier New" panose="02070309020205020404"/>
                <a:cs typeface="Courier New" panose="02070309020205020404"/>
              </a:rPr>
              <a:t>weatherData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;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	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public </a:t>
            </a:r>
            <a:r>
              <a:rPr lang="en-US" sz="1400" b="1" dirty="0" err="1">
                <a:latin typeface="Courier New" panose="02070309020205020404"/>
                <a:cs typeface="Courier New" panose="02070309020205020404"/>
              </a:rPr>
              <a:t>CurrentConditionsDisplay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(Subject </a:t>
            </a:r>
            <a:r>
              <a:rPr lang="en-US" sz="1400" b="1" dirty="0" err="1">
                <a:latin typeface="Courier New" panose="02070309020205020404"/>
                <a:cs typeface="Courier New" panose="02070309020205020404"/>
              </a:rPr>
              <a:t>weatherData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) {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  </a:t>
            </a:r>
            <a:r>
              <a:rPr lang="en-US" sz="1400" b="1" dirty="0" err="1" smtClean="0">
                <a:latin typeface="Courier New" panose="02070309020205020404"/>
                <a:cs typeface="Courier New" panose="02070309020205020404"/>
              </a:rPr>
              <a:t>this.weatherData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lang="en-US" sz="1400" b="1" dirty="0" err="1">
                <a:latin typeface="Courier New" panose="02070309020205020404"/>
                <a:cs typeface="Courier New" panose="02070309020205020404"/>
              </a:rPr>
              <a:t>weatherData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;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  </a:t>
            </a:r>
            <a:r>
              <a:rPr lang="en-US" sz="1400" b="1" dirty="0" err="1" smtClean="0">
                <a:latin typeface="Courier New" panose="02070309020205020404"/>
                <a:cs typeface="Courier New" panose="02070309020205020404"/>
              </a:rPr>
              <a:t>weatherData.registerObserver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(this)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;</a:t>
            </a:r>
            <a:endParaRPr lang="en-US" sz="1400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}</a:t>
            </a:r>
            <a:endParaRPr lang="en-US" sz="1400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public 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void update(float temperature, float humidity, float pressure) {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  </a:t>
            </a:r>
            <a:r>
              <a:rPr lang="en-US" sz="1400" b="1" dirty="0" err="1" smtClean="0">
                <a:latin typeface="Courier New" panose="02070309020205020404"/>
                <a:cs typeface="Courier New" panose="02070309020205020404"/>
              </a:rPr>
              <a:t>this.temperature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= temperature;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  </a:t>
            </a:r>
            <a:r>
              <a:rPr lang="en-US" sz="1400" b="1" dirty="0" err="1" smtClean="0">
                <a:latin typeface="Courier New" panose="02070309020205020404"/>
                <a:cs typeface="Courier New" panose="02070309020205020404"/>
              </a:rPr>
              <a:t>this.humidity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= humidity;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  display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();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}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	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public 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void display() {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  </a:t>
            </a:r>
            <a:r>
              <a:rPr lang="en-US" sz="1400" b="1" dirty="0" err="1" smtClean="0">
                <a:latin typeface="Courier New" panose="02070309020205020404"/>
                <a:cs typeface="Courier New" panose="02070309020205020404"/>
              </a:rPr>
              <a:t>System.out.println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("Current conditions: " + temperature 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                      + 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"F degrees and " + humidity + "% humidity");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}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}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298292" y="682728"/>
            <a:ext cx="3686960" cy="9174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display element is an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Observer</a:t>
            </a:r>
            <a:r>
              <a:rPr lang="en-US" dirty="0" smtClean="0"/>
              <a:t> so it can get changes from the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WeatherData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945448" y="1982111"/>
            <a:ext cx="3686960" cy="9174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constructor is passed the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Subject</a:t>
            </a:r>
            <a:r>
              <a:rPr lang="en-US" dirty="0" smtClean="0"/>
              <a:t>, and we use it to register as an observer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17712" y="4057603"/>
            <a:ext cx="3686960" cy="9174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update()</a:t>
            </a:r>
            <a:r>
              <a:rPr lang="en-US" dirty="0" smtClean="0"/>
              <a:t> is called, we save the measurements and call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display()</a:t>
            </a:r>
            <a:endParaRPr lang="en-US" dirty="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en-US" dirty="0"/>
              <a:t>public class WeatherData {</a:t>
            </a:r>
            <a:endParaRPr lang="en-US" dirty="0"/>
          </a:p>
          <a:p>
            <a:r>
              <a:rPr lang="en-US" dirty="0"/>
              <a:t>      public static void main (String[] args) {</a:t>
            </a:r>
            <a:endParaRPr lang="en-US" dirty="0"/>
          </a:p>
          <a:p>
            <a:r>
              <a:rPr lang="en-US" dirty="0"/>
              <a:t>           WeatherData weatherdate = new WeatherData();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   CurrentConditionsDisplay currentDisplay = new CurrentConditionsDisplay(weatherData);</a:t>
            </a:r>
            <a:endParaRPr lang="en-US" dirty="0"/>
          </a:p>
          <a:p>
            <a:r>
              <a:rPr lang="en-US" dirty="0"/>
              <a:t>           StatisticsDisplay statisticsDisplay = new </a:t>
            </a:r>
            <a:r>
              <a:rPr lang="en-US" dirty="0">
                <a:sym typeface="+mn-ea"/>
              </a:rPr>
              <a:t>StatisticsDisplay(weatherData);</a:t>
            </a:r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           ForecastDisplay forecastDisplay = new </a:t>
            </a:r>
            <a:r>
              <a:rPr lang="en-US" dirty="0">
                <a:sym typeface="+mn-ea"/>
              </a:rPr>
              <a:t>ForecastDisplay(weatherData);</a:t>
            </a:r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           weatherData.setMeasurement(80, 65, 30.4f);</a:t>
            </a:r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           weatherData.setMeasurement(82, 70, 29.2f);</a:t>
            </a:r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           weatherData.setMeasurement(78, 90, 29.2f);</a:t>
            </a:r>
            <a:endParaRPr lang="en-US" dirty="0"/>
          </a:p>
          <a:p>
            <a:r>
              <a:rPr lang="en-US" dirty="0"/>
              <a:t>      }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Observer Pattern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provides the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Observer</a:t>
            </a:r>
            <a:r>
              <a:rPr lang="en-US" dirty="0" smtClean="0"/>
              <a:t> interface and the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Observable</a:t>
            </a:r>
            <a:r>
              <a:rPr lang="en-US" dirty="0" smtClean="0"/>
              <a:t> class in the package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java.util</a:t>
            </a:r>
            <a:endParaRPr lang="en-US" dirty="0" smtClean="0">
              <a:latin typeface="Courier New" panose="02070309020205020404"/>
              <a:cs typeface="Courier New" panose="02070309020205020404"/>
            </a:endParaRPr>
          </a:p>
          <a:p>
            <a:pPr lvl="1"/>
            <a:r>
              <a:rPr lang="en-US" dirty="0" smtClean="0"/>
              <a:t>Similar to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Subject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Observer</a:t>
            </a:r>
            <a:endParaRPr lang="en-US" dirty="0" smtClean="0">
              <a:latin typeface="Courier New" panose="02070309020205020404"/>
              <a:cs typeface="Courier New" panose="02070309020205020404"/>
            </a:endParaRPr>
          </a:p>
          <a:p>
            <a:r>
              <a:rPr lang="en-US" dirty="0" smtClean="0"/>
              <a:t>Enable both push and pull style interactions (as opposed to only push as before)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Weather Monitoring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2142" y="5404800"/>
            <a:ext cx="8741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an app that uses the </a:t>
            </a:r>
            <a:r>
              <a:rPr lang="en-US" dirty="0" err="1" smtClean="0"/>
              <a:t>WeatherData</a:t>
            </a:r>
            <a:r>
              <a:rPr lang="en-US" dirty="0" smtClean="0"/>
              <a:t> object to update three different displays:</a:t>
            </a:r>
            <a:endParaRPr lang="en-US" dirty="0" smtClean="0"/>
          </a:p>
          <a:p>
            <a:pPr marL="285750" indent="-285750">
              <a:buFont typeface="Arial" panose="020B0604020202020204"/>
              <a:buChar char="•"/>
            </a:pPr>
            <a:r>
              <a:rPr lang="en-US" dirty="0" smtClean="0"/>
              <a:t>“current conditions”</a:t>
            </a:r>
            <a:endParaRPr lang="en-US" dirty="0" smtClean="0"/>
          </a:p>
          <a:p>
            <a:pPr marL="285750" indent="-285750">
              <a:buFont typeface="Arial" panose="020B0604020202020204"/>
              <a:buChar char="•"/>
            </a:pPr>
            <a:r>
              <a:rPr lang="en-US" dirty="0" smtClean="0"/>
              <a:t>“weather stats”</a:t>
            </a:r>
            <a:endParaRPr lang="en-US" dirty="0" smtClean="0"/>
          </a:p>
          <a:p>
            <a:pPr marL="285750" indent="-285750">
              <a:buFont typeface="Arial" panose="020B0604020202020204"/>
              <a:buChar char="•"/>
            </a:pPr>
            <a:r>
              <a:rPr lang="en-US" dirty="0" smtClean="0"/>
              <a:t>“forecast”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"/>
          <a:srcRect t="31074"/>
          <a:stretch>
            <a:fillRect/>
          </a:stretch>
        </p:blipFill>
        <p:spPr>
          <a:xfrm>
            <a:off x="232142" y="1524000"/>
            <a:ext cx="8741197" cy="3779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Design…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585" y="1447151"/>
            <a:ext cx="9144000" cy="5369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 Observer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 object to become an observer</a:t>
            </a:r>
            <a:endParaRPr lang="en-US" dirty="0" smtClean="0"/>
          </a:p>
          <a:p>
            <a:pPr lvl="1"/>
            <a:r>
              <a:rPr lang="en-US" dirty="0" smtClean="0"/>
              <a:t>Just implement the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Observer</a:t>
            </a:r>
            <a:r>
              <a:rPr lang="en-US" dirty="0" smtClean="0"/>
              <a:t> interface (as before)</a:t>
            </a:r>
            <a:endParaRPr lang="en-US" dirty="0" smtClean="0"/>
          </a:p>
          <a:p>
            <a:r>
              <a:rPr lang="en-US" dirty="0" smtClean="0"/>
              <a:t>For the observable to send notifications</a:t>
            </a:r>
            <a:endParaRPr lang="en-US" dirty="0" smtClean="0"/>
          </a:p>
          <a:p>
            <a:pPr lvl="1"/>
            <a:r>
              <a:rPr lang="en-US" dirty="0" smtClean="0"/>
              <a:t>Become observable by </a:t>
            </a:r>
            <a:r>
              <a:rPr lang="en-US" i="1" dirty="0" smtClean="0"/>
              <a:t>extending</a:t>
            </a:r>
            <a:r>
              <a:rPr lang="en-US" dirty="0" smtClean="0"/>
              <a:t> the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java.util.Observable</a:t>
            </a:r>
            <a:r>
              <a:rPr lang="en-US" dirty="0" smtClean="0"/>
              <a:t> superclass</a:t>
            </a:r>
            <a:endParaRPr lang="en-US" dirty="0" smtClean="0"/>
          </a:p>
          <a:p>
            <a:pPr lvl="1"/>
            <a:r>
              <a:rPr lang="en-US" dirty="0" smtClean="0"/>
              <a:t>Call the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setChanged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()</a:t>
            </a:r>
            <a:r>
              <a:rPr lang="en-US" dirty="0" smtClean="0"/>
              <a:t> method to signify that the state of the object has changed</a:t>
            </a:r>
            <a:endParaRPr lang="en-US" dirty="0" smtClean="0"/>
          </a:p>
          <a:p>
            <a:pPr lvl="1"/>
            <a:r>
              <a:rPr lang="en-US" dirty="0" smtClean="0"/>
              <a:t>Call one of two notification methods:</a:t>
            </a:r>
            <a:endParaRPr lang="en-US" dirty="0" smtClean="0"/>
          </a:p>
          <a:p>
            <a:pPr lvl="2"/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notifyObservers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()</a:t>
            </a:r>
            <a:endParaRPr lang="en-US" dirty="0" smtClean="0">
              <a:latin typeface="Courier New" panose="02070309020205020404"/>
              <a:cs typeface="Courier New" panose="02070309020205020404"/>
            </a:endParaRPr>
          </a:p>
          <a:p>
            <a:pPr lvl="2"/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notifyObservers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(Object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arg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)</a:t>
            </a:r>
            <a:endParaRPr lang="en-US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 observer to receive notifications</a:t>
            </a:r>
            <a:endParaRPr lang="en-US" dirty="0" smtClean="0"/>
          </a:p>
          <a:p>
            <a:pPr lvl="1"/>
            <a:r>
              <a:rPr lang="en-US" dirty="0" smtClean="0"/>
              <a:t>Provides a definition of the update method:</a:t>
            </a:r>
            <a:endParaRPr lang="en-US" dirty="0" smtClean="0"/>
          </a:p>
          <a:p>
            <a:pPr marL="0" indent="0" algn="ctr">
              <a:buNone/>
            </a:pPr>
            <a:r>
              <a:rPr lang="en-US" sz="1800" dirty="0" smtClean="0">
                <a:latin typeface="Courier New" panose="02070309020205020404"/>
                <a:cs typeface="Courier New" panose="02070309020205020404"/>
              </a:rPr>
              <a:t>update(Observable o, Object </a:t>
            </a:r>
            <a:r>
              <a:rPr lang="en-US" sz="1800" dirty="0" err="1" smtClean="0">
                <a:latin typeface="Courier New" panose="02070309020205020404"/>
                <a:cs typeface="Courier New" panose="02070309020205020404"/>
              </a:rPr>
              <a:t>arg</a:t>
            </a:r>
            <a:r>
              <a:rPr lang="en-US" sz="1800" dirty="0" smtClean="0">
                <a:latin typeface="Courier New" panose="02070309020205020404"/>
                <a:cs typeface="Courier New" panose="02070309020205020404"/>
              </a:rPr>
              <a:t>)</a:t>
            </a:r>
            <a:endParaRPr lang="en-US" sz="1800" dirty="0" smtClean="0">
              <a:latin typeface="Courier New" panose="02070309020205020404"/>
              <a:cs typeface="Courier New" panose="02070309020205020404"/>
            </a:endParaRPr>
          </a:p>
          <a:p>
            <a:pPr marL="0" indent="0" algn="ctr">
              <a:buNone/>
            </a:pPr>
            <a:endParaRPr lang="en-US" sz="1800" dirty="0">
              <a:latin typeface="Courier New" panose="02070309020205020404"/>
              <a:cs typeface="Courier New" panose="02070309020205020404"/>
            </a:endParaRPr>
          </a:p>
          <a:p>
            <a:pPr marL="0" indent="0" algn="ctr">
              <a:buNone/>
            </a:pPr>
            <a:endParaRPr lang="en-US" sz="1800" dirty="0" smtClean="0">
              <a:latin typeface="Courier New" panose="02070309020205020404"/>
              <a:cs typeface="Courier New" panose="02070309020205020404"/>
            </a:endParaRPr>
          </a:p>
          <a:p>
            <a:endParaRPr lang="en-US" dirty="0" smtClean="0">
              <a:cs typeface="Courier New" panose="02070309020205020404"/>
            </a:endParaRPr>
          </a:p>
          <a:p>
            <a:r>
              <a:rPr lang="en-US" dirty="0" smtClean="0">
                <a:cs typeface="Courier New" panose="02070309020205020404"/>
              </a:rPr>
              <a:t>To </a:t>
            </a:r>
            <a:r>
              <a:rPr lang="en-US" i="1" dirty="0" smtClean="0">
                <a:cs typeface="Courier New" panose="02070309020205020404"/>
              </a:rPr>
              <a:t>push</a:t>
            </a:r>
            <a:r>
              <a:rPr lang="en-US" dirty="0" smtClean="0">
                <a:cs typeface="Courier New" panose="02070309020205020404"/>
              </a:rPr>
              <a:t> data</a:t>
            </a:r>
            <a:endParaRPr lang="en-US" dirty="0" smtClean="0">
              <a:cs typeface="Courier New" panose="02070309020205020404"/>
            </a:endParaRPr>
          </a:p>
          <a:p>
            <a:pPr lvl="1"/>
            <a:r>
              <a:rPr lang="en-US" dirty="0" smtClean="0">
                <a:cs typeface="Courier New" panose="02070309020205020404"/>
              </a:rPr>
              <a:t>Pass the data as a data object through the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notifyObservers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arg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) </a:t>
            </a:r>
            <a:r>
              <a:rPr lang="en-US" dirty="0" smtClean="0">
                <a:cs typeface="Courier New" panose="02070309020205020404"/>
              </a:rPr>
              <a:t>method</a:t>
            </a:r>
            <a:endParaRPr lang="en-US" dirty="0" smtClean="0">
              <a:cs typeface="Courier New" panose="02070309020205020404"/>
            </a:endParaRPr>
          </a:p>
          <a:p>
            <a:r>
              <a:rPr lang="en-US" dirty="0" smtClean="0">
                <a:cs typeface="Courier New" panose="02070309020205020404"/>
              </a:rPr>
              <a:t>To have the Observer </a:t>
            </a:r>
            <a:r>
              <a:rPr lang="en-US" i="1" dirty="0" smtClean="0">
                <a:cs typeface="Courier New" panose="02070309020205020404"/>
              </a:rPr>
              <a:t>pull</a:t>
            </a:r>
            <a:r>
              <a:rPr lang="en-US" dirty="0" smtClean="0">
                <a:cs typeface="Courier New" panose="02070309020205020404"/>
              </a:rPr>
              <a:t> data</a:t>
            </a:r>
            <a:endParaRPr lang="en-US" dirty="0" smtClean="0">
              <a:cs typeface="Courier New" panose="02070309020205020404"/>
            </a:endParaRPr>
          </a:p>
          <a:p>
            <a:pPr lvl="1"/>
            <a:r>
              <a:rPr lang="en-US" dirty="0" smtClean="0">
                <a:cs typeface="Courier New" panose="02070309020205020404"/>
              </a:rPr>
              <a:t>The Observer must use the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Observable</a:t>
            </a:r>
            <a:r>
              <a:rPr lang="en-US" dirty="0" smtClean="0">
                <a:cs typeface="Courier New" panose="02070309020205020404"/>
              </a:rPr>
              <a:t> object passed to it using the object’s getters and setters</a:t>
            </a:r>
            <a:endParaRPr lang="en-US" dirty="0" smtClean="0"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406502" y="2717256"/>
            <a:ext cx="2703775" cy="1024092"/>
            <a:chOff x="1406502" y="2717256"/>
            <a:chExt cx="2703775" cy="1024092"/>
          </a:xfrm>
        </p:grpSpPr>
        <p:sp>
          <p:nvSpPr>
            <p:cNvPr id="5" name="Rounded Rectangle 4"/>
            <p:cNvSpPr/>
            <p:nvPr/>
          </p:nvSpPr>
          <p:spPr>
            <a:xfrm>
              <a:off x="1406502" y="2990348"/>
              <a:ext cx="2703775" cy="751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The subject that sent the notification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0"/>
            </p:cNvCxnSpPr>
            <p:nvPr/>
          </p:nvCxnSpPr>
          <p:spPr>
            <a:xfrm flipV="1">
              <a:off x="2758390" y="2717256"/>
              <a:ext cx="1078779" cy="2730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34013" y="2717257"/>
            <a:ext cx="4137589" cy="1024091"/>
            <a:chOff x="4834013" y="2717257"/>
            <a:chExt cx="4137589" cy="1024091"/>
          </a:xfrm>
        </p:grpSpPr>
        <p:sp>
          <p:nvSpPr>
            <p:cNvPr id="8" name="Rounded Rectangle 7"/>
            <p:cNvSpPr/>
            <p:nvPr/>
          </p:nvSpPr>
          <p:spPr>
            <a:xfrm>
              <a:off x="4834013" y="2990347"/>
              <a:ext cx="4137589" cy="7510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The data object passed through </a:t>
              </a:r>
              <a:r>
                <a:rPr lang="en-US" dirty="0" err="1" smtClean="0">
                  <a:latin typeface="Courier New" panose="02070309020205020404"/>
                  <a:cs typeface="Courier New" panose="02070309020205020404"/>
                </a:rPr>
                <a:t>notifyObservers</a:t>
              </a:r>
              <a:r>
                <a:rPr lang="en-US" dirty="0" smtClean="0">
                  <a:latin typeface="Courier New" panose="02070309020205020404"/>
                  <a:cs typeface="Courier New" panose="02070309020205020404"/>
                </a:rPr>
                <a:t>(</a:t>
              </a:r>
              <a:r>
                <a:rPr lang="en-US" dirty="0" err="1" smtClean="0">
                  <a:latin typeface="Courier New" panose="02070309020205020404"/>
                  <a:cs typeface="Courier New" panose="02070309020205020404"/>
                </a:rPr>
                <a:t>arg</a:t>
              </a:r>
              <a:r>
                <a:rPr lang="en-US" dirty="0" smtClean="0">
                  <a:latin typeface="Courier New" panose="02070309020205020404"/>
                  <a:cs typeface="Courier New" panose="02070309020205020404"/>
                </a:rPr>
                <a:t>) </a:t>
              </a:r>
              <a:r>
                <a:rPr lang="en-US" dirty="0" smtClean="0"/>
                <a:t>(or </a:t>
              </a:r>
              <a:r>
                <a:rPr lang="en-US" dirty="0" smtClean="0">
                  <a:latin typeface="Courier New" panose="02070309020205020404"/>
                  <a:cs typeface="Courier New" panose="02070309020205020404"/>
                </a:rPr>
                <a:t>null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H="1" flipV="1">
              <a:off x="5967416" y="2717257"/>
              <a:ext cx="935392" cy="2730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pull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/>
              <a:t>import java.util.Observable;</a:t>
            </a:r>
            <a:endParaRPr lang="en-US" altLang="zh-CN"/>
          </a:p>
          <a:p>
            <a:r>
              <a:rPr lang="en-US" altLang="zh-CN"/>
              <a:t>import java.util.Observer;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public class WeatherData extends Observable{</a:t>
            </a:r>
            <a:endParaRPr lang="en-US" altLang="zh-CN"/>
          </a:p>
          <a:p>
            <a:r>
              <a:rPr lang="en-US" altLang="zh-CN"/>
              <a:t>    ...;</a:t>
            </a:r>
            <a:endParaRPr lang="en-US" altLang="zh-CN"/>
          </a:p>
          <a:p>
            <a:r>
              <a:rPr lang="en-US" altLang="zh-CN"/>
              <a:t>    public weatherData() {}</a:t>
            </a:r>
            <a:endParaRPr lang="en-US" altLang="zh-CN"/>
          </a:p>
          <a:p>
            <a:r>
              <a:rPr lang="en-US" altLang="zh-CN"/>
              <a:t>    public void measurementChanged(){</a:t>
            </a:r>
            <a:endParaRPr lang="en-US" altLang="zh-CN"/>
          </a:p>
          <a:p>
            <a:r>
              <a:rPr lang="en-US" altLang="zh-CN"/>
              <a:t>        setChanged();</a:t>
            </a:r>
            <a:endParaRPr lang="en-US" altLang="zh-CN"/>
          </a:p>
          <a:p>
            <a:r>
              <a:rPr lang="en-US" altLang="zh-CN"/>
              <a:t>        notifyObservers();</a:t>
            </a:r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r>
              <a:rPr lang="en-US" altLang="zh-CN"/>
              <a:t>    ...;</a:t>
            </a:r>
            <a:endParaRPr lang="en-US" altLang="zh-CN"/>
          </a:p>
          <a:p>
            <a:r>
              <a:rPr lang="en-US" altLang="zh-CN"/>
              <a:t>    public float getTempeature(){</a:t>
            </a:r>
            <a:endParaRPr lang="en-US" altLang="zh-CN"/>
          </a:p>
          <a:p>
            <a:r>
              <a:rPr lang="en-US" altLang="zh-CN"/>
              <a:t>        return temperature;</a:t>
            </a:r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r>
              <a:rPr lang="en-US" altLang="zh-CN"/>
              <a:t>    ...;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pull (pseudo)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setChanged(){</a:t>
            </a:r>
            <a:endParaRPr lang="en-US" altLang="zh-CN"/>
          </a:p>
          <a:p>
            <a:r>
              <a:rPr lang="en-US" altLang="zh-CN"/>
              <a:t>    changed = true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notifyObservers(Object arg){</a:t>
            </a:r>
            <a:endParaRPr lang="en-US" altLang="zh-CN"/>
          </a:p>
          <a:p>
            <a:r>
              <a:rPr lang="en-US" altLang="zh-CN"/>
              <a:t>    if (changed){</a:t>
            </a:r>
            <a:endParaRPr lang="en-US" altLang="zh-CN"/>
          </a:p>
          <a:p>
            <a:r>
              <a:rPr lang="en-US" altLang="zh-CN"/>
              <a:t>       for every obsrver on the list {</a:t>
            </a:r>
            <a:endParaRPr lang="en-US" altLang="zh-CN"/>
          </a:p>
          <a:p>
            <a:r>
              <a:rPr lang="en-US" altLang="zh-CN"/>
              <a:t>            call update (this, arg)</a:t>
            </a:r>
            <a:endParaRPr lang="en-US" altLang="zh-CN"/>
          </a:p>
          <a:p>
            <a:r>
              <a:rPr lang="en-US" altLang="zh-CN"/>
              <a:t>       }</a:t>
            </a:r>
            <a:endParaRPr lang="en-US" altLang="zh-CN"/>
          </a:p>
          <a:p>
            <a:r>
              <a:rPr lang="en-US" altLang="zh-CN"/>
              <a:t>    changed = false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notifyObservers(){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en-US" altLang="zh-CN">
                <a:sym typeface="+mn-ea"/>
              </a:rPr>
              <a:t>notifyObservers(null)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Rebuilding CurrentConditionsDisplay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/>
              <a:t>public class CurrentConditionsDisplay implements Observer, DisplayElement{</a:t>
            </a:r>
            <a:endParaRPr lang="en-US" altLang="zh-CN"/>
          </a:p>
          <a:p>
            <a:r>
              <a:rPr lang="en-US" altLang="zh-CN"/>
              <a:t>    Observable observable;</a:t>
            </a:r>
            <a:endParaRPr lang="en-US" altLang="zh-CN"/>
          </a:p>
          <a:p>
            <a:r>
              <a:rPr lang="en-US" altLang="zh-CN"/>
              <a:t>    ...;</a:t>
            </a:r>
            <a:endParaRPr lang="en-US" altLang="zh-CN"/>
          </a:p>
          <a:p>
            <a:r>
              <a:rPr lang="en-US" altLang="zh-CN"/>
              <a:t>    public CurrentConditionsDisplay(Observable observable){</a:t>
            </a:r>
            <a:endParaRPr lang="en-US" altLang="zh-CN"/>
          </a:p>
          <a:p>
            <a:r>
              <a:rPr lang="en-US" altLang="zh-CN"/>
              <a:t>        this.observable = observable;</a:t>
            </a:r>
            <a:endParaRPr lang="en-US" altLang="zh-CN"/>
          </a:p>
          <a:p>
            <a:r>
              <a:rPr lang="en-US" altLang="zh-CN"/>
              <a:t>        obserable.addObservable(this);</a:t>
            </a:r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public void update (Observable obs, Object arg){</a:t>
            </a:r>
            <a:endParaRPr lang="en-US" altLang="zh-CN"/>
          </a:p>
          <a:p>
            <a:r>
              <a:rPr lang="en-US" altLang="zh-CN"/>
              <a:t>        if (obs instanceof WeatherData){</a:t>
            </a:r>
            <a:endParaRPr lang="en-US" altLang="zh-CN"/>
          </a:p>
          <a:p>
            <a:r>
              <a:rPr lang="en-US" altLang="zh-CN"/>
              <a:t>            WeatherData weatherData = (WeatherData) obs;</a:t>
            </a:r>
            <a:endParaRPr lang="en-US" altLang="zh-CN"/>
          </a:p>
          <a:p>
            <a:r>
              <a:rPr lang="en-US" altLang="zh-CN"/>
              <a:t>            this.temperature = weatherData.getTemperature();</a:t>
            </a:r>
            <a:endParaRPr lang="en-US" altLang="zh-CN"/>
          </a:p>
          <a:p>
            <a:r>
              <a:rPr lang="en-US" altLang="zh-CN"/>
              <a:t>            this.humidity = weatherData.getHumidity();</a:t>
            </a:r>
            <a:endParaRPr lang="en-US" altLang="zh-CN"/>
          </a:p>
          <a:p>
            <a:r>
              <a:rPr lang="en-US" altLang="zh-CN"/>
              <a:t>            display();</a:t>
            </a:r>
            <a:endParaRPr lang="en-US" altLang="zh-CN"/>
          </a:p>
          <a:p>
            <a:r>
              <a:rPr lang="en-US" altLang="zh-CN"/>
              <a:t>        }</a:t>
            </a:r>
            <a:endParaRPr lang="en-US" altLang="zh-CN"/>
          </a:p>
          <a:p>
            <a:r>
              <a:rPr lang="en-US" altLang="zh-CN"/>
              <a:t>    ...;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Dark Side of Java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Observable is a class, not an interface</a:t>
            </a:r>
            <a:endParaRPr lang="en-US" dirty="0" smtClean="0"/>
          </a:p>
          <a:p>
            <a:pPr lvl="1"/>
            <a:r>
              <a:rPr lang="en-US" dirty="0" smtClean="0"/>
              <a:t>You have to </a:t>
            </a:r>
            <a:r>
              <a:rPr lang="en-US" i="1" dirty="0" smtClean="0"/>
              <a:t>subclass</a:t>
            </a:r>
            <a:r>
              <a:rPr lang="en-US" dirty="0" smtClean="0"/>
              <a:t> it, so you can’t add the Observable behavior onto a class that already extends something else</a:t>
            </a:r>
            <a:endParaRPr lang="en-US" dirty="0" smtClean="0"/>
          </a:p>
          <a:p>
            <a:pPr lvl="2"/>
            <a:r>
              <a:rPr lang="en-US" dirty="0" smtClean="0"/>
              <a:t>Limits reuse potential</a:t>
            </a:r>
            <a:endParaRPr lang="en-US" dirty="0" smtClean="0"/>
          </a:p>
          <a:p>
            <a:pPr lvl="1"/>
            <a:r>
              <a:rPr lang="en-US" dirty="0" smtClean="0"/>
              <a:t>Because there’s no Observable interface, you cannot create your own implementations of Observables</a:t>
            </a:r>
            <a:endParaRPr lang="en-US" dirty="0" smtClean="0"/>
          </a:p>
          <a:p>
            <a:r>
              <a:rPr lang="en-US" dirty="0" smtClean="0"/>
              <a:t>Observable protects crucial methods</a:t>
            </a:r>
            <a:endParaRPr lang="en-US" dirty="0" smtClean="0"/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setChanged</a:t>
            </a:r>
            <a:r>
              <a:rPr lang="en-US" dirty="0" smtClean="0"/>
              <a:t>() can only be called by subclasses</a:t>
            </a:r>
            <a:endParaRPr lang="en-US" dirty="0" smtClean="0"/>
          </a:p>
          <a:p>
            <a:pPr lvl="2"/>
            <a:r>
              <a:rPr lang="en-US" dirty="0" smtClean="0"/>
              <a:t>Limits </a:t>
            </a:r>
            <a:r>
              <a:rPr lang="en-US" dirty="0" err="1" smtClean="0"/>
              <a:t>flexibilty</a:t>
            </a:r>
            <a:r>
              <a:rPr lang="en-US" dirty="0" smtClean="0"/>
              <a:t>; you cannot favor composition over inheritance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Observers are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Especially in Java Swing</a:t>
            </a:r>
            <a:endParaRPr lang="en-US" dirty="0" smtClean="0"/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JButton</a:t>
            </a:r>
            <a:r>
              <a:rPr lang="en-US" dirty="0" smtClean="0"/>
              <a:t> and associated listeners</a:t>
            </a:r>
            <a:endParaRPr lang="en-US" dirty="0" smtClean="0"/>
          </a:p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Factory Pattern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…it’s more than just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new</a:t>
            </a:r>
            <a:endParaRPr lang="en-US" dirty="0" smtClean="0">
              <a:latin typeface="Courier New" panose="02070309020205020404"/>
              <a:cs typeface="Courier New" panose="02070309020205020404"/>
            </a:endParaRPr>
          </a:p>
          <a:p>
            <a:endParaRPr lang="en-US" dirty="0">
              <a:latin typeface="Courier New" panose="02070309020205020404"/>
              <a:cs typeface="Courier New" panose="02070309020205020404"/>
            </a:endParaRPr>
          </a:p>
          <a:p>
            <a:r>
              <a:rPr lang="en-US" dirty="0" smtClean="0">
                <a:cs typeface="Courier New" panose="02070309020205020404"/>
              </a:rPr>
              <a:t>A key tenet</a:t>
            </a:r>
            <a:endParaRPr lang="en-US" dirty="0" smtClean="0">
              <a:cs typeface="Courier New" panose="02070309020205020404"/>
            </a:endParaRPr>
          </a:p>
          <a:p>
            <a:pPr lvl="1"/>
            <a:r>
              <a:rPr lang="en-US" dirty="0" smtClean="0">
                <a:cs typeface="Courier New" panose="02070309020205020404"/>
              </a:rPr>
              <a:t>Constructor usages often lead to unintended </a:t>
            </a:r>
            <a:r>
              <a:rPr lang="en-US" i="1" dirty="0" smtClean="0">
                <a:cs typeface="Courier New" panose="02070309020205020404"/>
              </a:rPr>
              <a:t>coupling</a:t>
            </a:r>
            <a:endParaRPr lang="en-US" dirty="0" smtClean="0">
              <a:cs typeface="Courier New" panose="02070309020205020404"/>
            </a:endParaRPr>
          </a:p>
          <a:p>
            <a:endParaRPr lang="en-US" dirty="0">
              <a:cs typeface="Courier New" panose="02070309020205020404"/>
            </a:endParaRPr>
          </a:p>
          <a:p>
            <a:r>
              <a:rPr lang="en-US" dirty="0" smtClean="0">
                <a:cs typeface="Courier New" panose="02070309020205020404"/>
              </a:rPr>
              <a:t>Remember the note in the Strategy pattern?</a:t>
            </a:r>
            <a:endParaRPr lang="en-US" dirty="0">
              <a:cs typeface="Courier New" panose="02070309020205020404"/>
            </a:endParaRPr>
          </a:p>
          <a:p>
            <a:pPr lvl="1"/>
            <a:r>
              <a:rPr lang="en-US" dirty="0" smtClean="0">
                <a:cs typeface="Courier New" panose="02070309020205020404"/>
              </a:rPr>
              <a:t>When we say “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new</a:t>
            </a:r>
            <a:r>
              <a:rPr lang="en-US" dirty="0" smtClean="0">
                <a:cs typeface="Courier New" panose="02070309020205020404"/>
              </a:rPr>
              <a:t>” to create a new object by calling a constructor, we’re directly programming to an implementation</a:t>
            </a:r>
            <a:endParaRPr lang="en-US" dirty="0" smtClean="0">
              <a:cs typeface="Courier New" panose="02070309020205020404"/>
            </a:endParaRPr>
          </a:p>
          <a:p>
            <a:pPr lvl="1"/>
            <a:r>
              <a:rPr lang="en-US" dirty="0" smtClean="0">
                <a:cs typeface="Courier New" panose="02070309020205020404"/>
              </a:rPr>
              <a:t>E.g.,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Duck duck = new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MallardDuck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()</a:t>
            </a:r>
            <a:endParaRPr lang="en-US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76588" y="5124727"/>
            <a:ext cx="2703775" cy="1024090"/>
            <a:chOff x="676588" y="5500647"/>
            <a:chExt cx="2703775" cy="1024090"/>
          </a:xfrm>
        </p:grpSpPr>
        <p:sp>
          <p:nvSpPr>
            <p:cNvPr id="7" name="Rounded Rectangle 6"/>
            <p:cNvSpPr/>
            <p:nvPr/>
          </p:nvSpPr>
          <p:spPr>
            <a:xfrm>
              <a:off x="676588" y="5773737"/>
              <a:ext cx="2703775" cy="751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 really WANT to use the interface…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2028476" y="5500647"/>
              <a:ext cx="0" cy="2730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095209" y="5198386"/>
            <a:ext cx="3793573" cy="1024091"/>
            <a:chOff x="4104099" y="5500646"/>
            <a:chExt cx="3793573" cy="1024091"/>
          </a:xfrm>
        </p:grpSpPr>
        <p:sp>
          <p:nvSpPr>
            <p:cNvPr id="9" name="Rounded Rectangle 8"/>
            <p:cNvSpPr/>
            <p:nvPr/>
          </p:nvSpPr>
          <p:spPr>
            <a:xfrm>
              <a:off x="4104099" y="5773736"/>
              <a:ext cx="3793573" cy="7510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But we’re forced to create an instance of a concrete class!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5237504" y="5500646"/>
              <a:ext cx="763382" cy="2730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Needs to be Done?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4344925" y="3048000"/>
            <a:ext cx="4457700" cy="2514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None/>
            </a:pPr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/*</a:t>
            </a:r>
            <a:endParaRPr lang="en-US" sz="1600" dirty="0" smtClean="0">
              <a:latin typeface="Courier New" panose="02070309020205020404"/>
              <a:cs typeface="Courier New" panose="02070309020205020404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* Call this method</a:t>
            </a:r>
            <a:endParaRPr lang="en-US" sz="1600" dirty="0" smtClean="0">
              <a:latin typeface="Courier New" panose="02070309020205020404"/>
              <a:cs typeface="Courier New" panose="02070309020205020404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* whenever measurements are</a:t>
            </a:r>
            <a:endParaRPr lang="en-US" sz="1600" dirty="0" smtClean="0">
              <a:latin typeface="Courier New" panose="02070309020205020404"/>
              <a:cs typeface="Courier New" panose="02070309020205020404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* Updated</a:t>
            </a:r>
            <a:endParaRPr lang="en-US" sz="1600" dirty="0" smtClean="0">
              <a:latin typeface="Courier New" panose="02070309020205020404"/>
              <a:cs typeface="Courier New" panose="02070309020205020404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*/</a:t>
            </a:r>
            <a:endParaRPr lang="en-US" sz="1600" dirty="0" smtClean="0">
              <a:latin typeface="Courier New" panose="02070309020205020404"/>
              <a:cs typeface="Courier New" panose="02070309020205020404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/>
                <a:cs typeface="Courier New" panose="02070309020205020404"/>
              </a:rPr>
              <a:t>p</a:t>
            </a:r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ublic void </a:t>
            </a:r>
            <a:r>
              <a:rPr lang="en-US" sz="1600" dirty="0" err="1" smtClean="0">
                <a:latin typeface="Courier New" panose="02070309020205020404"/>
                <a:cs typeface="Courier New" panose="02070309020205020404"/>
              </a:rPr>
              <a:t>measurementsChanged</a:t>
            </a:r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(){</a:t>
            </a:r>
            <a:endParaRPr lang="en-US" sz="1600" dirty="0" smtClean="0">
              <a:latin typeface="Courier New" panose="02070309020205020404"/>
              <a:cs typeface="Courier New" panose="02070309020205020404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	// your code goes here</a:t>
            </a:r>
            <a:endParaRPr lang="en-US" sz="1600" dirty="0" smtClean="0">
              <a:latin typeface="Courier New" panose="02070309020205020404"/>
              <a:cs typeface="Courier New" panose="02070309020205020404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}</a:t>
            </a:r>
            <a:endParaRPr lang="en-US" sz="1600" dirty="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6" name="Group 7"/>
          <p:cNvGrpSpPr/>
          <p:nvPr/>
        </p:nvGrpSpPr>
        <p:grpSpPr bwMode="auto">
          <a:xfrm>
            <a:off x="587182" y="2286000"/>
            <a:ext cx="2951129" cy="1934633"/>
            <a:chOff x="3888" y="480"/>
            <a:chExt cx="1440" cy="889"/>
          </a:xfrm>
        </p:grpSpPr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3888" y="480"/>
              <a:ext cx="1440" cy="80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984" y="506"/>
              <a:ext cx="821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WeatherData</a:t>
              </a:r>
              <a:endParaRPr lang="en-US" sz="1600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3888" y="713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941" y="761"/>
              <a:ext cx="1342" cy="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dirty="0" err="1"/>
                <a:t>getTemperature</a:t>
              </a:r>
              <a:r>
                <a:rPr lang="en-US" sz="1600" dirty="0"/>
                <a:t>()</a:t>
              </a:r>
              <a:endParaRPr lang="en-US" sz="1600" dirty="0"/>
            </a:p>
            <a:p>
              <a:r>
                <a:rPr lang="en-US" sz="1600" dirty="0" err="1"/>
                <a:t>getHumidity</a:t>
              </a:r>
              <a:r>
                <a:rPr lang="en-US" sz="1600" dirty="0"/>
                <a:t>()</a:t>
              </a:r>
              <a:endParaRPr lang="en-US" sz="1600" dirty="0"/>
            </a:p>
            <a:p>
              <a:r>
                <a:rPr lang="en-US" sz="1600" dirty="0" err="1"/>
                <a:t>getPressure</a:t>
              </a:r>
              <a:r>
                <a:rPr lang="en-US" sz="1600" dirty="0"/>
                <a:t>()</a:t>
              </a:r>
              <a:endParaRPr lang="en-US" sz="1600" dirty="0"/>
            </a:p>
            <a:p>
              <a:r>
                <a:rPr lang="en-US" sz="1600" dirty="0" err="1"/>
                <a:t>measurementsChanged</a:t>
              </a:r>
              <a:r>
                <a:rPr lang="en-US" sz="1600" dirty="0"/>
                <a:t>()</a:t>
              </a:r>
              <a:endParaRPr lang="en-US" sz="1600" dirty="0"/>
            </a:p>
          </p:txBody>
        </p:sp>
      </p:grpSp>
      <p:sp>
        <p:nvSpPr>
          <p:cNvPr id="11" name="Freeform 12"/>
          <p:cNvSpPr/>
          <p:nvPr/>
        </p:nvSpPr>
        <p:spPr bwMode="auto">
          <a:xfrm>
            <a:off x="3140747" y="3655405"/>
            <a:ext cx="1166078" cy="685800"/>
          </a:xfrm>
          <a:custGeom>
            <a:avLst/>
            <a:gdLst>
              <a:gd name="T0" fmla="*/ 0 w 816"/>
              <a:gd name="T1" fmla="*/ 96 h 432"/>
              <a:gd name="T2" fmla="*/ 432 w 816"/>
              <a:gd name="T3" fmla="*/ 48 h 432"/>
              <a:gd name="T4" fmla="*/ 624 w 816"/>
              <a:gd name="T5" fmla="*/ 384 h 432"/>
              <a:gd name="T6" fmla="*/ 816 w 816"/>
              <a:gd name="T7" fmla="*/ 336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6" h="432">
                <a:moveTo>
                  <a:pt x="0" y="96"/>
                </a:moveTo>
                <a:cubicBezTo>
                  <a:pt x="164" y="48"/>
                  <a:pt x="328" y="0"/>
                  <a:pt x="432" y="48"/>
                </a:cubicBezTo>
                <a:cubicBezTo>
                  <a:pt x="536" y="96"/>
                  <a:pt x="560" y="336"/>
                  <a:pt x="624" y="384"/>
                </a:cubicBezTo>
                <a:cubicBezTo>
                  <a:pt x="688" y="432"/>
                  <a:pt x="752" y="384"/>
                  <a:pt x="816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/>
          <p:nvPr/>
        </p:nvSpPr>
        <p:spPr bwMode="auto">
          <a:xfrm>
            <a:off x="2191422" y="4660900"/>
            <a:ext cx="2267803" cy="698500"/>
          </a:xfrm>
          <a:custGeom>
            <a:avLst/>
            <a:gdLst>
              <a:gd name="T0" fmla="*/ 1248 w 1248"/>
              <a:gd name="T1" fmla="*/ 136 h 440"/>
              <a:gd name="T2" fmla="*/ 768 w 1248"/>
              <a:gd name="T3" fmla="*/ 40 h 440"/>
              <a:gd name="T4" fmla="*/ 336 w 1248"/>
              <a:gd name="T5" fmla="*/ 376 h 440"/>
              <a:gd name="T6" fmla="*/ 0 w 1248"/>
              <a:gd name="T7" fmla="*/ 424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8" h="440">
                <a:moveTo>
                  <a:pt x="1248" y="136"/>
                </a:moveTo>
                <a:cubicBezTo>
                  <a:pt x="1084" y="68"/>
                  <a:pt x="920" y="0"/>
                  <a:pt x="768" y="40"/>
                </a:cubicBezTo>
                <a:cubicBezTo>
                  <a:pt x="616" y="80"/>
                  <a:pt x="464" y="312"/>
                  <a:pt x="336" y="376"/>
                </a:cubicBezTo>
                <a:cubicBezTo>
                  <a:pt x="208" y="440"/>
                  <a:pt x="104" y="432"/>
                  <a:pt x="0" y="4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191422" y="5359400"/>
            <a:ext cx="189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Update three</a:t>
            </a:r>
            <a:endParaRPr lang="en-US" dirty="0"/>
          </a:p>
          <a:p>
            <a:r>
              <a:rPr lang="en-US" dirty="0"/>
              <a:t>different displays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"/>
          <a:srcRect l="76860" t="34160" r="4706" b="24756"/>
          <a:stretch>
            <a:fillRect/>
          </a:stretch>
        </p:blipFill>
        <p:spPr>
          <a:xfrm>
            <a:off x="580085" y="4232899"/>
            <a:ext cx="1611337" cy="2253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More Complicated than That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anose="02070309020205020404"/>
                <a:cs typeface="Courier New" panose="02070309020205020404"/>
              </a:rPr>
              <a:t>Duck duck;</a:t>
            </a:r>
            <a:endParaRPr lang="en-US" sz="2000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/>
                <a:cs typeface="Courier New" panose="02070309020205020404"/>
              </a:rPr>
              <a:t>if (picnic){</a:t>
            </a:r>
            <a:endParaRPr lang="en-US" sz="2000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/>
                <a:cs typeface="Courier New" panose="02070309020205020404"/>
              </a:rPr>
              <a:t>  duck = new </a:t>
            </a:r>
            <a:r>
              <a:rPr lang="en-US" sz="2000" b="1" dirty="0" err="1" smtClean="0">
                <a:latin typeface="Courier New" panose="02070309020205020404"/>
                <a:cs typeface="Courier New" panose="02070309020205020404"/>
              </a:rPr>
              <a:t>MallardDuck</a:t>
            </a:r>
            <a:r>
              <a:rPr lang="en-US" sz="2000" b="1" dirty="0" smtClean="0">
                <a:latin typeface="Courier New" panose="02070309020205020404"/>
                <a:cs typeface="Courier New" panose="02070309020205020404"/>
              </a:rPr>
              <a:t>();</a:t>
            </a:r>
            <a:endParaRPr lang="en-US" sz="2000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/>
                <a:cs typeface="Courier New" panose="02070309020205020404"/>
              </a:rPr>
              <a:t>} else if (hunting) {</a:t>
            </a:r>
            <a:endParaRPr lang="en-US" sz="2000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000" b="1" dirty="0" smtClean="0">
                <a:latin typeface="Courier New" panose="02070309020205020404"/>
                <a:cs typeface="Courier New" panose="02070309020205020404"/>
              </a:rPr>
              <a:t> duck = new </a:t>
            </a:r>
            <a:r>
              <a:rPr lang="en-US" sz="2000" b="1" dirty="0" err="1" smtClean="0">
                <a:latin typeface="Courier New" panose="02070309020205020404"/>
                <a:cs typeface="Courier New" panose="02070309020205020404"/>
              </a:rPr>
              <a:t>DecoyDuck</a:t>
            </a:r>
            <a:r>
              <a:rPr lang="en-US" sz="2000" b="1" dirty="0" smtClean="0">
                <a:latin typeface="Courier New" panose="02070309020205020404"/>
                <a:cs typeface="Courier New" panose="02070309020205020404"/>
              </a:rPr>
              <a:t>();</a:t>
            </a:r>
            <a:endParaRPr lang="en-US" sz="2000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/>
                <a:cs typeface="Courier New" panose="02070309020205020404"/>
              </a:rPr>
              <a:t>} else if (</a:t>
            </a:r>
            <a:r>
              <a:rPr lang="en-US" sz="2000" b="1" dirty="0" err="1" smtClean="0">
                <a:latin typeface="Courier New" panose="02070309020205020404"/>
                <a:cs typeface="Courier New" panose="02070309020205020404"/>
              </a:rPr>
              <a:t>inBathTub</a:t>
            </a:r>
            <a:r>
              <a:rPr lang="en-US" sz="2000" b="1" dirty="0" smtClean="0">
                <a:latin typeface="Courier New" panose="02070309020205020404"/>
                <a:cs typeface="Courier New" panose="02070309020205020404"/>
              </a:rPr>
              <a:t>) {</a:t>
            </a:r>
            <a:endParaRPr lang="en-US" sz="2000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000" b="1" dirty="0" smtClean="0">
                <a:latin typeface="Courier New" panose="02070309020205020404"/>
                <a:cs typeface="Courier New" panose="02070309020205020404"/>
              </a:rPr>
              <a:t> duck = new </a:t>
            </a:r>
            <a:r>
              <a:rPr lang="en-US" sz="2000" b="1" dirty="0" err="1" smtClean="0">
                <a:latin typeface="Courier New" panose="02070309020205020404"/>
                <a:cs typeface="Courier New" panose="02070309020205020404"/>
              </a:rPr>
              <a:t>RubberDuck</a:t>
            </a:r>
            <a:r>
              <a:rPr lang="en-US" sz="2000" b="1" dirty="0" smtClean="0">
                <a:latin typeface="Courier New" panose="02070309020205020404"/>
                <a:cs typeface="Courier New" panose="02070309020205020404"/>
              </a:rPr>
              <a:t>();</a:t>
            </a:r>
            <a:endParaRPr lang="en-US" sz="2000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/>
                <a:cs typeface="Courier New" panose="02070309020205020404"/>
              </a:rPr>
              <a:t>}</a:t>
            </a:r>
            <a:endParaRPr lang="en-US" sz="2000" b="1" dirty="0" smtClean="0">
              <a:latin typeface="Courier New" panose="02070309020205020404"/>
              <a:cs typeface="Courier New" panose="02070309020205020404"/>
            </a:endParaRPr>
          </a:p>
          <a:p>
            <a:r>
              <a:rPr lang="en-US" dirty="0" smtClean="0"/>
              <a:t>… especially when you think about the fact that things might change</a:t>
            </a:r>
            <a:endParaRPr lang="en-US" dirty="0" smtClean="0"/>
          </a:p>
          <a:p>
            <a:pPr lvl="1"/>
            <a:r>
              <a:rPr lang="en-US" dirty="0" smtClean="0"/>
              <a:t>E.g., you add a new type of duck and have to figure out when/how to instantiate it</a:t>
            </a:r>
            <a:endParaRPr lang="en-US" dirty="0" smtClean="0"/>
          </a:p>
          <a:p>
            <a:pPr lvl="1"/>
            <a:r>
              <a:rPr lang="en-US" dirty="0" smtClean="0"/>
              <a:t>And you make new kinds of Ducks in all different parts of your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“Open for Extension, Closed for Modification”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key design goal:</a:t>
            </a:r>
            <a:endParaRPr lang="en-US" dirty="0" smtClean="0"/>
          </a:p>
          <a:p>
            <a:pPr lvl="1"/>
            <a:r>
              <a:rPr lang="en-US" dirty="0" smtClean="0"/>
              <a:t>Allow classes to be easily extended to incorporate new behavior</a:t>
            </a:r>
            <a:endParaRPr lang="en-US" dirty="0" smtClean="0"/>
          </a:p>
          <a:p>
            <a:pPr lvl="1"/>
            <a:r>
              <a:rPr lang="en-US" dirty="0" smtClean="0"/>
              <a:t>Without modifying existing code</a:t>
            </a:r>
            <a:endParaRPr lang="en-US" dirty="0" smtClean="0"/>
          </a:p>
          <a:p>
            <a:pPr lvl="2"/>
            <a:r>
              <a:rPr lang="en-US" dirty="0" smtClean="0"/>
              <a:t>Because </a:t>
            </a:r>
            <a:r>
              <a:rPr lang="en-US" dirty="0" err="1" smtClean="0"/>
              <a:t>everytime</a:t>
            </a:r>
            <a:r>
              <a:rPr lang="en-US" dirty="0" smtClean="0"/>
              <a:t> you modify it, you risk introducing new bugs</a:t>
            </a:r>
            <a:endParaRPr lang="en-US" dirty="0" smtClean="0"/>
          </a:p>
          <a:p>
            <a:r>
              <a:rPr lang="en-US" dirty="0" smtClean="0"/>
              <a:t>This results in designs that are resilient to change but also flexible enough to accept new functionality to meet changing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5594" y="1814666"/>
            <a:ext cx="54485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Pizza pizza;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r>
              <a:rPr lang="en-US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if(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type.equals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(“cheese”)) {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r>
              <a:rPr lang="en-US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 pizza = new 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CheesePizza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();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r>
              <a:rPr lang="en-US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} else if(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type.equals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(“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greek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”)) {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r>
              <a:rPr lang="en-US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 pizza = new 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GreekPizza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();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r>
              <a:rPr lang="en-US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} else if(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type.equals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(“pepperoni”) {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r>
              <a:rPr lang="en-US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 pizza = new 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PepperoniPizza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();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r>
              <a:rPr lang="en-US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}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to Identifying Things that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8307" y="1572368"/>
            <a:ext cx="29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Pizza 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orderPizza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() {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8307" y="1819787"/>
            <a:ext cx="406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Pizza pizza = new Pizza();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307" y="2062849"/>
            <a:ext cx="26780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pizza.prepare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();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r>
              <a:rPr lang="en-US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pizza.bake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();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r>
              <a:rPr lang="en-US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pizza.cut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();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r>
              <a:rPr lang="en-US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pizza.box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();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r>
              <a:rPr lang="en-US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return pizza;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}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594" y="1576722"/>
            <a:ext cx="447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Pizza 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orderPizza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(String type) {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78599" y="1416128"/>
            <a:ext cx="4097158" cy="1226337"/>
            <a:chOff x="4778599" y="1416128"/>
            <a:chExt cx="4097158" cy="1226337"/>
          </a:xfrm>
        </p:grpSpPr>
        <p:sp>
          <p:nvSpPr>
            <p:cNvPr id="11" name="Rounded Rectangle 10"/>
            <p:cNvSpPr/>
            <p:nvPr/>
          </p:nvSpPr>
          <p:spPr>
            <a:xfrm>
              <a:off x="5693331" y="1416128"/>
              <a:ext cx="3182426" cy="122633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It’d really be nice to use an abstract class here, but, alas, one cannot instantiate an abstract class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4778599" y="2033651"/>
              <a:ext cx="11314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357605" y="3664413"/>
            <a:ext cx="5518152" cy="1518322"/>
            <a:chOff x="3357605" y="635960"/>
            <a:chExt cx="5518152" cy="1518322"/>
          </a:xfrm>
        </p:grpSpPr>
        <p:sp>
          <p:nvSpPr>
            <p:cNvPr id="17" name="Rounded Rectangle 16"/>
            <p:cNvSpPr/>
            <p:nvPr/>
          </p:nvSpPr>
          <p:spPr>
            <a:xfrm>
              <a:off x="5693331" y="635960"/>
              <a:ext cx="3182426" cy="151832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These methods can now be specific to a particular type of pizza (i.e., the pizza type knows how to prepare itself) or generic to all pizza types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357605" y="1395121"/>
              <a:ext cx="233572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8117E-7 4.67839E-6 L -0.00017 0.274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372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7" grpId="0"/>
      <p:bldP spid="8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Change… it’s Coming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pizza business is a trendy one</a:t>
            </a:r>
            <a:endParaRPr lang="en-US" dirty="0" smtClean="0"/>
          </a:p>
          <a:p>
            <a:pPr lvl="1"/>
            <a:r>
              <a:rPr lang="en-US" dirty="0" smtClean="0"/>
              <a:t>Greek pizza is so yesterday…</a:t>
            </a:r>
            <a:endParaRPr lang="en-US" dirty="0" smtClean="0"/>
          </a:p>
          <a:p>
            <a:pPr lvl="1"/>
            <a:r>
              <a:rPr lang="en-US" dirty="0" smtClean="0"/>
              <a:t>But with all of the people moving in from CA, we’ve got increasing demands for Veggie pizza. And some </a:t>
            </a:r>
            <a:r>
              <a:rPr lang="en-US" dirty="0" err="1" smtClean="0"/>
              <a:t>weirdos</a:t>
            </a:r>
            <a:r>
              <a:rPr lang="en-US" dirty="0" smtClean="0"/>
              <a:t> who want clam pizza</a:t>
            </a:r>
            <a:endParaRPr lang="en-US" dirty="0" smtClean="0"/>
          </a:p>
          <a:p>
            <a:r>
              <a:rPr lang="en-US" dirty="0" smtClean="0"/>
              <a:t>What to do?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orderPizza</a:t>
            </a:r>
            <a:r>
              <a:rPr lang="en-US" dirty="0" smtClean="0"/>
              <a:t> method is not </a:t>
            </a:r>
            <a:r>
              <a:rPr lang="en-US" b="1" dirty="0" smtClean="0">
                <a:solidFill>
                  <a:srgbClr val="C0504D"/>
                </a:solidFill>
              </a:rPr>
              <a:t>closed for modification</a:t>
            </a:r>
            <a:endParaRPr lang="en-US" b="1" dirty="0" smtClean="0">
              <a:solidFill>
                <a:srgbClr val="C0504D"/>
              </a:solidFill>
            </a:endParaRPr>
          </a:p>
          <a:p>
            <a:endParaRPr lang="en-US" b="1" dirty="0">
              <a:solidFill>
                <a:srgbClr val="C0504D"/>
              </a:solidFill>
            </a:endParaRPr>
          </a:p>
          <a:p>
            <a:r>
              <a:rPr lang="en-US" dirty="0" smtClean="0"/>
              <a:t>What varies? What stays the same?</a:t>
            </a:r>
            <a:endParaRPr lang="en-US" dirty="0" smtClean="0"/>
          </a:p>
          <a:p>
            <a:pPr lvl="1"/>
            <a:r>
              <a:rPr lang="en-US" dirty="0" smtClean="0"/>
              <a:t>The choices of pizza types change over time</a:t>
            </a:r>
            <a:endParaRPr lang="en-US" dirty="0" smtClean="0"/>
          </a:p>
          <a:p>
            <a:pPr lvl="1"/>
            <a:r>
              <a:rPr lang="en-US" dirty="0" smtClean="0"/>
              <a:t>The process (algorithm) for filling an order stays the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Hiding?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 we’re supposed to do with the stuff that changes?</a:t>
            </a:r>
            <a:endParaRPr lang="en-US" dirty="0" smtClean="0"/>
          </a:p>
          <a:p>
            <a:r>
              <a:rPr lang="en-US" dirty="0" smtClean="0"/>
              <a:t>Encapsulate it!</a:t>
            </a:r>
            <a:endParaRPr lang="en-US" dirty="0" smtClean="0"/>
          </a:p>
          <a:p>
            <a:r>
              <a:rPr lang="en-US" dirty="0" smtClean="0"/>
              <a:t>Practically, since the thing that’s changing is </a:t>
            </a:r>
            <a:r>
              <a:rPr lang="en-US" b="1" dirty="0" smtClean="0">
                <a:solidFill>
                  <a:schemeClr val="accent3"/>
                </a:solidFill>
              </a:rPr>
              <a:t>object creation</a:t>
            </a:r>
            <a:r>
              <a:rPr lang="en-US" dirty="0" smtClean="0"/>
              <a:t>, we need an object that encapsulates object creation</a:t>
            </a:r>
            <a:endParaRPr lang="en-US" dirty="0" smtClean="0"/>
          </a:p>
          <a:p>
            <a:r>
              <a:rPr lang="en-US" dirty="0" smtClean="0"/>
              <a:t>This object is called a </a:t>
            </a:r>
            <a:r>
              <a:rPr lang="en-US" b="1" dirty="0" smtClean="0">
                <a:solidFill>
                  <a:schemeClr val="accent1"/>
                </a:solidFill>
              </a:rPr>
              <a:t>factory</a:t>
            </a:r>
            <a:endParaRPr lang="en-US" b="1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Then the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orderPizza</a:t>
            </a:r>
            <a:r>
              <a:rPr lang="en-US" dirty="0" smtClean="0"/>
              <a:t> method is a </a:t>
            </a:r>
            <a:r>
              <a:rPr lang="en-US" b="1" dirty="0" smtClean="0">
                <a:solidFill>
                  <a:schemeClr val="accent4"/>
                </a:solidFill>
              </a:rPr>
              <a:t>client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of the factory</a:t>
            </a:r>
            <a:endParaRPr lang="en-US" dirty="0" smtClean="0"/>
          </a:p>
          <a:p>
            <a:pPr lvl="2"/>
            <a:r>
              <a:rPr lang="en-US" dirty="0" smtClean="0"/>
              <a:t>Anytime it needs a pizza, it goes to the factory to request that one is created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Pizza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public class 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SimplePizzaFactory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{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public Pizza 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createPizza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(String type) {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  Pizza pizza = null;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 if (</a:t>
            </a:r>
            <a:r>
              <a:rPr lang="en-US" b="1" dirty="0" err="1">
                <a:latin typeface="Courier New" panose="02070309020205020404"/>
                <a:cs typeface="Courier New" panose="02070309020205020404"/>
              </a:rPr>
              <a:t>type.equals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(“cheese”)) {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    pizza 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= new </a:t>
            </a:r>
            <a:r>
              <a:rPr lang="en-US" b="1" dirty="0" err="1">
                <a:latin typeface="Courier New" panose="02070309020205020404"/>
                <a:cs typeface="Courier New" panose="02070309020205020404"/>
              </a:rPr>
              <a:t>CheesePizza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();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 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} 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else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if (</a:t>
            </a:r>
            <a:r>
              <a:rPr lang="en-US" b="1" dirty="0" err="1">
                <a:latin typeface="Courier New" panose="02070309020205020404"/>
                <a:cs typeface="Courier New" panose="02070309020205020404"/>
              </a:rPr>
              <a:t>type.equals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(“pepperoni”) {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pizza 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= new </a:t>
            </a:r>
            <a:r>
              <a:rPr lang="en-US" b="1" dirty="0" err="1">
                <a:latin typeface="Courier New" panose="02070309020205020404"/>
                <a:cs typeface="Courier New" panose="02070309020205020404"/>
              </a:rPr>
              <a:t>PepperoniPizza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()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;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 } else if (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type.equals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(“clam”) {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   pizza = new 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ClamPizza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();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 } else if (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type.equals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(“veggie”) {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   pizza = new 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VeggiePizza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();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 }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 return pizza;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}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}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Wait,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Well, that seems silly. All we did is copy the code out of the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orderPizza</a:t>
            </a:r>
            <a:r>
              <a:rPr lang="en-US" dirty="0" smtClean="0"/>
              <a:t> method, but it still has all of the same problems…</a:t>
            </a:r>
            <a:endParaRPr lang="en-US" dirty="0" smtClean="0"/>
          </a:p>
          <a:p>
            <a:r>
              <a:rPr lang="en-US" dirty="0" smtClean="0"/>
              <a:t>Does it?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SimplePizzaFactory</a:t>
            </a:r>
            <a:r>
              <a:rPr lang="en-US" dirty="0" smtClean="0"/>
              <a:t> might have lots of clients (not just the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orderPizza</a:t>
            </a:r>
            <a:r>
              <a:rPr lang="en-US" dirty="0" smtClean="0"/>
              <a:t> method)</a:t>
            </a:r>
            <a:endParaRPr lang="en-US" dirty="0" smtClean="0"/>
          </a:p>
          <a:p>
            <a:pPr lvl="1"/>
            <a:r>
              <a:rPr lang="en-US" dirty="0" smtClean="0"/>
              <a:t>That was why we want to encapsulate the thing that changes!</a:t>
            </a:r>
            <a:endParaRPr lang="en-US" dirty="0" smtClean="0"/>
          </a:p>
          <a:p>
            <a:r>
              <a:rPr lang="en-US" dirty="0" smtClean="0"/>
              <a:t>Also, the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orderPizza</a:t>
            </a:r>
            <a:r>
              <a:rPr lang="en-US" dirty="0" smtClean="0"/>
              <a:t> method no longer needs to know anything at all about concrete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Pizza</a:t>
            </a:r>
            <a:r>
              <a:rPr lang="en-US" dirty="0" smtClean="0"/>
              <a:t>s!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Rebuilding PizzaStore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 altLang="zh-CN"/>
              <a:t>public class PizzaStore {</a:t>
            </a:r>
            <a:endParaRPr lang="en-US" altLang="zh-CN"/>
          </a:p>
          <a:p>
            <a:r>
              <a:rPr lang="en-US" altLang="zh-CN"/>
              <a:t>    SimplePizzaFactory factory;</a:t>
            </a:r>
            <a:endParaRPr lang="en-US" altLang="zh-CN"/>
          </a:p>
          <a:p>
            <a:r>
              <a:rPr lang="en-US" altLang="zh-CN"/>
              <a:t>    </a:t>
            </a:r>
            <a:endParaRPr lang="en-US" altLang="zh-CN"/>
          </a:p>
          <a:p>
            <a:r>
              <a:rPr lang="en-US" altLang="zh-CN"/>
              <a:t>    public PizzaStore(SimplePizzaFactory factory){</a:t>
            </a:r>
            <a:endParaRPr lang="en-US" altLang="zh-CN"/>
          </a:p>
          <a:p>
            <a:r>
              <a:rPr lang="en-US" altLang="zh-CN"/>
              <a:t>          this.factory = factory;</a:t>
            </a:r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public Pizza orderPizza(String type){</a:t>
            </a:r>
            <a:endParaRPr lang="en-US" altLang="zh-CN"/>
          </a:p>
          <a:p>
            <a:r>
              <a:rPr lang="en-US" altLang="zh-CN"/>
              <a:t>          Pizza pizza;</a:t>
            </a:r>
            <a:endParaRPr lang="en-US" altLang="zh-CN"/>
          </a:p>
          <a:p>
            <a:r>
              <a:rPr lang="en-US" altLang="zh-CN"/>
              <a:t>          </a:t>
            </a:r>
            <a:endParaRPr lang="en-US" altLang="zh-CN"/>
          </a:p>
          <a:p>
            <a:r>
              <a:rPr lang="en-US" altLang="zh-CN"/>
              <a:t>        </a:t>
            </a:r>
            <a:r>
              <a:rPr lang="en-US" altLang="zh-CN" b="1"/>
              <a:t>  pizza = factory.createPizza(type);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    pizza.prepare();</a:t>
            </a:r>
            <a:endParaRPr lang="en-US" altLang="zh-CN"/>
          </a:p>
          <a:p>
            <a:r>
              <a:rPr lang="en-US" altLang="zh-CN"/>
              <a:t>          pizza.bake();</a:t>
            </a:r>
            <a:endParaRPr lang="en-US" altLang="zh-CN"/>
          </a:p>
          <a:p>
            <a:r>
              <a:rPr lang="en-US" altLang="zh-CN"/>
              <a:t>          pizza.cut();</a:t>
            </a:r>
            <a:endParaRPr lang="en-US" altLang="zh-CN"/>
          </a:p>
          <a:p>
            <a:r>
              <a:rPr lang="en-US" altLang="zh-CN"/>
              <a:t>          pizza.box();</a:t>
            </a:r>
            <a:endParaRPr lang="en-US" altLang="zh-CN"/>
          </a:p>
          <a:p>
            <a:r>
              <a:rPr lang="en-US" altLang="zh-CN"/>
              <a:t>          return pizza;</a:t>
            </a:r>
            <a:endParaRPr lang="en-US" altLang="zh-CN"/>
          </a:p>
          <a:p>
            <a:r>
              <a:rPr lang="en-US" altLang="zh-CN"/>
              <a:t>      }</a:t>
            </a:r>
            <a:endParaRPr lang="en-US" altLang="zh-CN"/>
          </a:p>
          <a:p>
            <a:r>
              <a:rPr lang="en-US" altLang="zh-CN"/>
              <a:t>...;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Factory: Not Quite a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it is a </a:t>
            </a:r>
            <a:r>
              <a:rPr lang="en-US" b="1" dirty="0" smtClean="0">
                <a:solidFill>
                  <a:srgbClr val="8064A2"/>
                </a:solidFill>
              </a:rPr>
              <a:t>programming idiom</a:t>
            </a:r>
            <a:r>
              <a:rPr lang="en-US" dirty="0" smtClean="0"/>
              <a:t>, and it’s commonly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322" y="2149078"/>
            <a:ext cx="7385911" cy="4708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Franchising the Pizza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want to spread your successful business</a:t>
            </a:r>
            <a:endParaRPr lang="en-US" dirty="0" smtClean="0"/>
          </a:p>
          <a:p>
            <a:pPr lvl="1"/>
            <a:r>
              <a:rPr lang="en-US" dirty="0" smtClean="0"/>
              <a:t>We want to localize the pizza making activities to the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PizzaStore</a:t>
            </a:r>
            <a:r>
              <a:rPr lang="en-US" dirty="0" smtClean="0"/>
              <a:t> class</a:t>
            </a:r>
            <a:endParaRPr lang="en-US" dirty="0" smtClean="0"/>
          </a:p>
          <a:p>
            <a:pPr lvl="2"/>
            <a:r>
              <a:rPr lang="en-US" dirty="0" smtClean="0"/>
              <a:t>For quality control</a:t>
            </a:r>
            <a:endParaRPr lang="en-US" dirty="0" smtClean="0"/>
          </a:p>
          <a:p>
            <a:pPr lvl="1"/>
            <a:r>
              <a:rPr lang="en-US" dirty="0" smtClean="0"/>
              <a:t>But we want to give regional franchises the liberty to have their own pizza styles</a:t>
            </a:r>
            <a:endParaRPr lang="en-US" dirty="0" smtClean="0"/>
          </a:p>
          <a:p>
            <a:r>
              <a:rPr lang="en-US" dirty="0" smtClean="0"/>
              <a:t>General framework:</a:t>
            </a:r>
            <a:endParaRPr lang="en-US" dirty="0" smtClean="0"/>
          </a:p>
          <a:p>
            <a:pPr lvl="1"/>
            <a:r>
              <a:rPr lang="en-US" dirty="0" smtClean="0"/>
              <a:t>Make the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PizzaStore</a:t>
            </a:r>
            <a:r>
              <a:rPr lang="en-US" dirty="0" smtClean="0"/>
              <a:t> abstract</a:t>
            </a:r>
            <a:endParaRPr lang="en-US" dirty="0" smtClean="0"/>
          </a:p>
          <a:p>
            <a:pPr lvl="1"/>
            <a:r>
              <a:rPr lang="en-US" dirty="0" smtClean="0"/>
              <a:t>Put the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createPizza</a:t>
            </a:r>
            <a:r>
              <a:rPr lang="en-US" dirty="0" smtClean="0"/>
              <a:t> method back in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PizzaStore</a:t>
            </a:r>
            <a:r>
              <a:rPr lang="en-US" dirty="0" smtClean="0"/>
              <a:t>, but make it abstract</a:t>
            </a:r>
            <a:endParaRPr lang="en-US" dirty="0" smtClean="0"/>
          </a:p>
          <a:p>
            <a:pPr lvl="1"/>
            <a:r>
              <a:rPr lang="en-US" dirty="0" smtClean="0"/>
              <a:t>Create a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PizzaStore</a:t>
            </a:r>
            <a:r>
              <a:rPr lang="en-US" dirty="0" smtClean="0"/>
              <a:t> subclass for every regional type of pizza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WeatherData</a:t>
            </a:r>
            <a:r>
              <a:rPr lang="en-US" dirty="0" smtClean="0"/>
              <a:t> class has getters and setters for temperature, humidity, and pressure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measurementsChanged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()</a:t>
            </a:r>
            <a:r>
              <a:rPr lang="en-US" dirty="0" smtClean="0"/>
              <a:t> method is called anytime new weather data is available</a:t>
            </a:r>
            <a:endParaRPr lang="en-US" dirty="0" smtClean="0"/>
          </a:p>
          <a:p>
            <a:pPr lvl="1"/>
            <a:r>
              <a:rPr lang="en-US" dirty="0" smtClean="0"/>
              <a:t>We don’t know </a:t>
            </a:r>
            <a:r>
              <a:rPr lang="en-US" i="1" dirty="0" smtClean="0"/>
              <a:t>or care</a:t>
            </a:r>
            <a:r>
              <a:rPr lang="en-US" dirty="0" smtClean="0"/>
              <a:t> how.</a:t>
            </a:r>
            <a:endParaRPr lang="en-US" dirty="0" smtClean="0"/>
          </a:p>
          <a:p>
            <a:r>
              <a:rPr lang="en-US" dirty="0" smtClean="0"/>
              <a:t>We need to implement three different display elements that use the weather data</a:t>
            </a:r>
            <a:endParaRPr lang="en-US" dirty="0" smtClean="0"/>
          </a:p>
          <a:p>
            <a:r>
              <a:rPr lang="en-US" dirty="0" smtClean="0"/>
              <a:t>The system must be expandable, in case others want to add other display elements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Abstract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/>
                <a:cs typeface="Courier New" panose="02070309020205020404"/>
              </a:rPr>
              <a:t>public </a:t>
            </a:r>
            <a:r>
              <a:rPr lang="en-US" sz="2000" b="1" dirty="0" smtClean="0">
                <a:latin typeface="Courier New" panose="02070309020205020404"/>
                <a:cs typeface="Courier New" panose="02070309020205020404"/>
              </a:rPr>
              <a:t>abstract</a:t>
            </a:r>
            <a:r>
              <a:rPr lang="en-US" sz="2000" dirty="0" smtClean="0">
                <a:latin typeface="Courier New" panose="02070309020205020404"/>
                <a:cs typeface="Courier New" panose="02070309020205020404"/>
              </a:rPr>
              <a:t> class </a:t>
            </a:r>
            <a:r>
              <a:rPr lang="en-US" sz="2000" dirty="0" err="1" smtClean="0">
                <a:latin typeface="Courier New" panose="02070309020205020404"/>
                <a:cs typeface="Courier New" panose="02070309020205020404"/>
              </a:rPr>
              <a:t>PizzaStore</a:t>
            </a:r>
            <a:r>
              <a:rPr lang="en-US" sz="2000" dirty="0" smtClean="0">
                <a:latin typeface="Courier New" panose="02070309020205020404"/>
                <a:cs typeface="Courier New" panose="02070309020205020404"/>
              </a:rPr>
              <a:t> {</a:t>
            </a:r>
            <a:endParaRPr lang="en-US" sz="2000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000" dirty="0" smtClean="0">
                <a:latin typeface="Courier New" panose="02070309020205020404"/>
                <a:cs typeface="Courier New" panose="02070309020205020404"/>
              </a:rPr>
              <a:t> public Pizza </a:t>
            </a:r>
            <a:r>
              <a:rPr lang="en-US" sz="2000" dirty="0" err="1" smtClean="0">
                <a:latin typeface="Courier New" panose="02070309020205020404"/>
                <a:cs typeface="Courier New" panose="02070309020205020404"/>
              </a:rPr>
              <a:t>orderPizza</a:t>
            </a:r>
            <a:r>
              <a:rPr lang="en-US" sz="2000" dirty="0" smtClean="0">
                <a:latin typeface="Courier New" panose="02070309020205020404"/>
                <a:cs typeface="Courier New" panose="02070309020205020404"/>
              </a:rPr>
              <a:t>(String type) {</a:t>
            </a:r>
            <a:endParaRPr lang="en-US" sz="2000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000" dirty="0" smtClean="0">
                <a:latin typeface="Courier New" panose="02070309020205020404"/>
                <a:cs typeface="Courier New" panose="02070309020205020404"/>
              </a:rPr>
              <a:t>   Pizza pizza;</a:t>
            </a:r>
            <a:endParaRPr lang="en-US" sz="2000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000" b="1" dirty="0" smtClean="0">
                <a:latin typeface="Courier New" panose="02070309020205020404"/>
                <a:cs typeface="Courier New" panose="02070309020205020404"/>
              </a:rPr>
              <a:t>   pizza = </a:t>
            </a:r>
            <a:r>
              <a:rPr lang="en-US" sz="2000" b="1" dirty="0" err="1" smtClean="0">
                <a:latin typeface="Courier New" panose="02070309020205020404"/>
                <a:cs typeface="Courier New" panose="02070309020205020404"/>
              </a:rPr>
              <a:t>createPizza</a:t>
            </a:r>
            <a:r>
              <a:rPr lang="en-US" sz="2000" b="1" dirty="0" smtClean="0">
                <a:latin typeface="Courier New" panose="02070309020205020404"/>
                <a:cs typeface="Courier New" panose="02070309020205020404"/>
              </a:rPr>
              <a:t>(type);</a:t>
            </a:r>
            <a:endParaRPr lang="en-US" sz="2000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000" dirty="0" smtClean="0">
                <a:latin typeface="Courier New" panose="02070309020205020404"/>
                <a:cs typeface="Courier New" panose="02070309020205020404"/>
              </a:rPr>
              <a:t>   </a:t>
            </a:r>
            <a:r>
              <a:rPr lang="en-US" sz="2000" dirty="0" err="1" smtClean="0">
                <a:latin typeface="Courier New" panose="02070309020205020404"/>
                <a:cs typeface="Courier New" panose="02070309020205020404"/>
              </a:rPr>
              <a:t>pizza.prepare</a:t>
            </a:r>
            <a:r>
              <a:rPr lang="en-US" sz="2000" dirty="0" smtClean="0">
                <a:latin typeface="Courier New" panose="02070309020205020404"/>
                <a:cs typeface="Courier New" panose="02070309020205020404"/>
              </a:rPr>
              <a:t>();</a:t>
            </a:r>
            <a:endParaRPr lang="en-US" sz="2000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000" dirty="0" smtClean="0">
                <a:latin typeface="Courier New" panose="02070309020205020404"/>
                <a:cs typeface="Courier New" panose="02070309020205020404"/>
              </a:rPr>
              <a:t>   </a:t>
            </a:r>
            <a:r>
              <a:rPr lang="en-US" sz="2000" dirty="0" err="1" smtClean="0">
                <a:latin typeface="Courier New" panose="02070309020205020404"/>
                <a:cs typeface="Courier New" panose="02070309020205020404"/>
              </a:rPr>
              <a:t>pizza.bake</a:t>
            </a:r>
            <a:r>
              <a:rPr lang="en-US" sz="2000" dirty="0" smtClean="0">
                <a:latin typeface="Courier New" panose="02070309020205020404"/>
                <a:cs typeface="Courier New" panose="02070309020205020404"/>
              </a:rPr>
              <a:t>();</a:t>
            </a:r>
            <a:endParaRPr lang="en-US" sz="2000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000" dirty="0" smtClean="0">
                <a:latin typeface="Courier New" panose="02070309020205020404"/>
                <a:cs typeface="Courier New" panose="02070309020205020404"/>
              </a:rPr>
              <a:t>   </a:t>
            </a:r>
            <a:r>
              <a:rPr lang="en-US" sz="2000" dirty="0" err="1" smtClean="0">
                <a:latin typeface="Courier New" panose="02070309020205020404"/>
                <a:cs typeface="Courier New" panose="02070309020205020404"/>
              </a:rPr>
              <a:t>pizza.cut</a:t>
            </a:r>
            <a:r>
              <a:rPr lang="en-US" sz="2000" dirty="0" smtClean="0">
                <a:latin typeface="Courier New" panose="02070309020205020404"/>
                <a:cs typeface="Courier New" panose="02070309020205020404"/>
              </a:rPr>
              <a:t>();</a:t>
            </a:r>
            <a:endParaRPr lang="en-US" sz="2000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000" dirty="0" smtClean="0">
                <a:latin typeface="Courier New" panose="02070309020205020404"/>
                <a:cs typeface="Courier New" panose="02070309020205020404"/>
              </a:rPr>
              <a:t>   </a:t>
            </a:r>
            <a:r>
              <a:rPr lang="en-US" sz="2000" dirty="0" err="1" smtClean="0">
                <a:latin typeface="Courier New" panose="02070309020205020404"/>
                <a:cs typeface="Courier New" panose="02070309020205020404"/>
              </a:rPr>
              <a:t>pizza.box</a:t>
            </a:r>
            <a:r>
              <a:rPr lang="en-US" sz="2000" dirty="0" smtClean="0">
                <a:latin typeface="Courier New" panose="02070309020205020404"/>
                <a:cs typeface="Courier New" panose="02070309020205020404"/>
              </a:rPr>
              <a:t>();</a:t>
            </a:r>
            <a:endParaRPr lang="en-US" sz="2000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000" dirty="0" smtClean="0">
                <a:latin typeface="Courier New" panose="02070309020205020404"/>
                <a:cs typeface="Courier New" panose="02070309020205020404"/>
              </a:rPr>
              <a:t>   return pizza;</a:t>
            </a:r>
            <a:endParaRPr lang="en-US" sz="2000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000" dirty="0" smtClean="0">
                <a:latin typeface="Courier New" panose="02070309020205020404"/>
                <a:cs typeface="Courier New" panose="02070309020205020404"/>
              </a:rPr>
              <a:t> }</a:t>
            </a:r>
            <a:endParaRPr lang="en-US" sz="2000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000" b="1" dirty="0" smtClean="0">
                <a:latin typeface="Courier New" panose="02070309020205020404"/>
                <a:cs typeface="Courier New" panose="02070309020205020404"/>
              </a:rPr>
              <a:t> abstract Pizza </a:t>
            </a:r>
            <a:r>
              <a:rPr lang="en-US" sz="2000" b="1" dirty="0" err="1" smtClean="0">
                <a:latin typeface="Courier New" panose="02070309020205020404"/>
                <a:cs typeface="Courier New" panose="02070309020205020404"/>
              </a:rPr>
              <a:t>createPizza</a:t>
            </a:r>
            <a:r>
              <a:rPr lang="en-US" sz="2000" b="1" dirty="0" smtClean="0">
                <a:latin typeface="Courier New" panose="02070309020205020404"/>
                <a:cs typeface="Courier New" panose="02070309020205020404"/>
              </a:rPr>
              <a:t>(String type);</a:t>
            </a:r>
            <a:endParaRPr lang="en-US" sz="2000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}</a:t>
            </a:r>
            <a:endParaRPr lang="en-US"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087519" y="4686361"/>
            <a:ext cx="4788238" cy="613169"/>
            <a:chOff x="4087519" y="4686361"/>
            <a:chExt cx="4788238" cy="613169"/>
          </a:xfrm>
        </p:grpSpPr>
        <p:sp>
          <p:nvSpPr>
            <p:cNvPr id="6" name="Rounded Rectangle 5"/>
            <p:cNvSpPr/>
            <p:nvPr/>
          </p:nvSpPr>
          <p:spPr>
            <a:xfrm>
              <a:off x="5693331" y="4686361"/>
              <a:ext cx="3182426" cy="496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This is the “factory method”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087519" y="4934548"/>
              <a:ext cx="1605812" cy="3649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Delegating to the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perfected the pizza ordering method, and it stays the same across all of the subclasses</a:t>
            </a:r>
            <a:endParaRPr lang="en-US" dirty="0" smtClean="0"/>
          </a:p>
          <a:p>
            <a:r>
              <a:rPr lang="en-US" dirty="0" smtClean="0"/>
              <a:t>But now the regional franchises can differ in the style of pizza they make</a:t>
            </a:r>
            <a:endParaRPr lang="en-US" dirty="0" smtClean="0"/>
          </a:p>
          <a:p>
            <a:pPr lvl="1"/>
            <a:r>
              <a:rPr lang="en-US" dirty="0" smtClean="0"/>
              <a:t>E.g., thin crust in New York, thick crust in Chicago</a:t>
            </a:r>
            <a:endParaRPr lang="en-US" dirty="0" smtClean="0"/>
          </a:p>
          <a:p>
            <a:r>
              <a:rPr lang="en-US" dirty="0" smtClean="0"/>
              <a:t>While the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orderPizza</a:t>
            </a:r>
            <a:r>
              <a:rPr lang="en-US" dirty="0" smtClean="0"/>
              <a:t> method </a:t>
            </a:r>
            <a:r>
              <a:rPr lang="en-US" i="1" dirty="0" smtClean="0"/>
              <a:t>looks</a:t>
            </a:r>
            <a:r>
              <a:rPr lang="en-US" dirty="0" smtClean="0"/>
              <a:t> like it’s defined in the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PizzaStore</a:t>
            </a:r>
            <a:r>
              <a:rPr lang="en-US" dirty="0" smtClean="0"/>
              <a:t> class, this class is abstract</a:t>
            </a:r>
            <a:endParaRPr lang="en-US" dirty="0" smtClean="0"/>
          </a:p>
          <a:p>
            <a:pPr lvl="1"/>
            <a:r>
              <a:rPr lang="en-US" dirty="0" smtClean="0"/>
              <a:t>It can’t </a:t>
            </a:r>
            <a:r>
              <a:rPr lang="en-US" i="1" dirty="0" smtClean="0"/>
              <a:t>actually</a:t>
            </a:r>
            <a:r>
              <a:rPr lang="en-US" dirty="0" smtClean="0"/>
              <a:t> do anything</a:t>
            </a:r>
            <a:endParaRPr lang="en-US" dirty="0" smtClean="0"/>
          </a:p>
          <a:p>
            <a:pPr lvl="1"/>
            <a:r>
              <a:rPr lang="en-US" dirty="0" smtClean="0"/>
              <a:t>So when it is executed, it is actually executing in the context of a concrete subclass</a:t>
            </a:r>
            <a:endParaRPr lang="en-US" dirty="0" smtClean="0"/>
          </a:p>
          <a:p>
            <a:pPr lvl="1"/>
            <a:r>
              <a:rPr lang="en-US" dirty="0" smtClean="0"/>
              <a:t>This context gets determined when the (abstract) method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createPizza</a:t>
            </a:r>
            <a:r>
              <a:rPr lang="en-US" dirty="0" smtClean="0"/>
              <a:t> gets called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596639" y="2160306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Delegating to the Subclasses (cont.)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528" y="481776"/>
            <a:ext cx="8034368" cy="6288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Franchise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900" dirty="0" smtClean="0"/>
              <a:t>Bonus. The franchises get all of the benefits of the perfected </a:t>
            </a:r>
            <a:r>
              <a:rPr lang="en-US" sz="2900" dirty="0" err="1" smtClean="0"/>
              <a:t>PizzaStore</a:t>
            </a:r>
            <a:r>
              <a:rPr lang="en-US" sz="2900" dirty="0" smtClean="0"/>
              <a:t> ordering process</a:t>
            </a:r>
            <a:endParaRPr lang="en-US" sz="2900" dirty="0" smtClean="0"/>
          </a:p>
          <a:p>
            <a:pPr>
              <a:lnSpc>
                <a:spcPct val="120000"/>
              </a:lnSpc>
            </a:pPr>
            <a:r>
              <a:rPr lang="en-US" sz="2900" dirty="0" smtClean="0"/>
              <a:t>All they have to do is define how to create pizzas!</a:t>
            </a:r>
            <a:endParaRPr lang="en-US" sz="2900" dirty="0" smtClean="0"/>
          </a:p>
          <a:p>
            <a:pPr marL="0" indent="0">
              <a:buNone/>
            </a:pPr>
            <a:endParaRPr lang="en-US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public class 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NYPizzaStore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extends 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PizzaStore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{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Pizza 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createPizza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(String item) {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  if 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b="1" dirty="0" err="1">
                <a:latin typeface="Courier New" panose="02070309020205020404"/>
                <a:cs typeface="Courier New" panose="02070309020205020404"/>
              </a:rPr>
              <a:t>type.equals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(“cheese”)) {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     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return new 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NYStyleCheesePizza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();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    } else if (</a:t>
            </a:r>
            <a:r>
              <a:rPr lang="en-US" b="1" dirty="0" err="1">
                <a:latin typeface="Courier New" panose="02070309020205020404"/>
                <a:cs typeface="Courier New" panose="02070309020205020404"/>
              </a:rPr>
              <a:t>type.equals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(“pepperoni”) {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     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return new 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NYStylePepperoniPizza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();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    } else if (</a:t>
            </a:r>
            <a:r>
              <a:rPr lang="en-US" b="1" dirty="0" err="1">
                <a:latin typeface="Courier New" panose="02070309020205020404"/>
                <a:cs typeface="Courier New" panose="02070309020205020404"/>
              </a:rPr>
              <a:t>type.equals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(“clam”) {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     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return new 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NYStyleClamPizza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();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    } else if (</a:t>
            </a:r>
            <a:r>
              <a:rPr lang="en-US" b="1" dirty="0" err="1">
                <a:latin typeface="Courier New" panose="02070309020205020404"/>
                <a:cs typeface="Courier New" panose="02070309020205020404"/>
              </a:rPr>
              <a:t>type.equals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(“veggie”) {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     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return new 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NYStyleVeggiePizza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();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} else return null;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}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}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Generic Factory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0206" y="2515406"/>
            <a:ext cx="8126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/>
                <a:cs typeface="Courier New" panose="02070309020205020404"/>
              </a:rPr>
              <a:t>abstract Product </a:t>
            </a:r>
            <a:r>
              <a:rPr lang="en-US" sz="2400" dirty="0" err="1" smtClean="0">
                <a:latin typeface="Courier New" panose="02070309020205020404"/>
                <a:cs typeface="Courier New" panose="02070309020205020404"/>
              </a:rPr>
              <a:t>factoryMethod</a:t>
            </a:r>
            <a:r>
              <a:rPr lang="en-US" sz="2400" dirty="0" smtClean="0">
                <a:latin typeface="Courier New" panose="02070309020205020404"/>
                <a:cs typeface="Courier New" panose="02070309020205020404"/>
              </a:rPr>
              <a:t>(String type)</a:t>
            </a:r>
            <a:endParaRPr lang="en-US" sz="2400" dirty="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21440" y="2977071"/>
            <a:ext cx="2608440" cy="2103470"/>
            <a:chOff x="121440" y="2977071"/>
            <a:chExt cx="2608440" cy="2103470"/>
          </a:xfrm>
        </p:grpSpPr>
        <p:sp>
          <p:nvSpPr>
            <p:cNvPr id="6" name="Rounded Rectangle 5"/>
            <p:cNvSpPr/>
            <p:nvPr/>
          </p:nvSpPr>
          <p:spPr>
            <a:xfrm>
              <a:off x="121440" y="3752009"/>
              <a:ext cx="2608440" cy="13285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 factory method is abstract so the subclasses are counted on to handle object creation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1425660" y="2977071"/>
              <a:ext cx="4973" cy="7749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523035" y="2977072"/>
            <a:ext cx="2793244" cy="3767783"/>
            <a:chOff x="1523035" y="2977072"/>
            <a:chExt cx="2793244" cy="3767783"/>
          </a:xfrm>
        </p:grpSpPr>
        <p:sp>
          <p:nvSpPr>
            <p:cNvPr id="9" name="Rounded Rectangle 8"/>
            <p:cNvSpPr/>
            <p:nvPr/>
          </p:nvSpPr>
          <p:spPr>
            <a:xfrm>
              <a:off x="1523035" y="5241132"/>
              <a:ext cx="2793244" cy="150372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 factory method returns a </a:t>
              </a:r>
              <a:r>
                <a:rPr lang="en-US" dirty="0" smtClean="0">
                  <a:latin typeface="Courier New" panose="02070309020205020404"/>
                  <a:cs typeface="Courier New" panose="02070309020205020404"/>
                </a:rPr>
                <a:t>Product</a:t>
              </a:r>
              <a:r>
                <a:rPr lang="en-US" dirty="0" smtClean="0"/>
                <a:t> that is typically used within methods defined in the superclass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V="1">
              <a:off x="2919657" y="2977072"/>
              <a:ext cx="0" cy="2264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124033" y="2977071"/>
            <a:ext cx="3154833" cy="2103470"/>
            <a:chOff x="3124033" y="2977071"/>
            <a:chExt cx="3154833" cy="2103470"/>
          </a:xfrm>
        </p:grpSpPr>
        <p:sp>
          <p:nvSpPr>
            <p:cNvPr id="17" name="Rounded Rectangle 16"/>
            <p:cNvSpPr/>
            <p:nvPr/>
          </p:nvSpPr>
          <p:spPr>
            <a:xfrm>
              <a:off x="3124033" y="3576818"/>
              <a:ext cx="3154833" cy="150372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The factory method isolates the client (the code in the superclass) from knowing what kind of concrete </a:t>
              </a:r>
              <a:r>
                <a:rPr lang="en-US" dirty="0" smtClean="0">
                  <a:latin typeface="Courier New" panose="02070309020205020404"/>
                  <a:cs typeface="Courier New" panose="02070309020205020404"/>
                </a:rPr>
                <a:t>Product</a:t>
              </a:r>
              <a:r>
                <a:rPr lang="en-US" dirty="0" smtClean="0"/>
                <a:t> is created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V="1">
              <a:off x="4701450" y="2977071"/>
              <a:ext cx="0" cy="5997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441793" y="2977072"/>
            <a:ext cx="2793244" cy="3767783"/>
            <a:chOff x="5441793" y="2977072"/>
            <a:chExt cx="2793244" cy="3767783"/>
          </a:xfrm>
        </p:grpSpPr>
        <p:sp>
          <p:nvSpPr>
            <p:cNvPr id="25" name="Rounded Rectangle 24"/>
            <p:cNvSpPr/>
            <p:nvPr/>
          </p:nvSpPr>
          <p:spPr>
            <a:xfrm>
              <a:off x="5441793" y="5241132"/>
              <a:ext cx="2793244" cy="150372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 factory method may be parameterized (or not) to select among several variations of a </a:t>
              </a:r>
              <a:r>
                <a:rPr lang="en-US" dirty="0" smtClean="0">
                  <a:latin typeface="Courier New" panose="02070309020205020404"/>
                  <a:cs typeface="Courier New" panose="02070309020205020404"/>
                </a:rPr>
                <a:t>Product</a:t>
              </a:r>
              <a:endParaRPr lang="en-US" dirty="0">
                <a:latin typeface="Courier New" panose="02070309020205020404"/>
                <a:cs typeface="Courier New" panose="02070309020205020404"/>
              </a:endParaRPr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V="1">
              <a:off x="6838415" y="2977072"/>
              <a:ext cx="0" cy="2264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a Pizza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a customer wants to order a pizza?</a:t>
            </a:r>
            <a:endParaRPr lang="en-US" dirty="0" smtClean="0"/>
          </a:p>
          <a:p>
            <a:pPr lvl="1"/>
            <a:r>
              <a:rPr lang="en-US" dirty="0" smtClean="0"/>
              <a:t>Write down the sequence of steps involved in a customer ordering a NY style (thin crust) cheese pizza.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76" y="1600200"/>
            <a:ext cx="8758970" cy="4876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First, the customer needs to get a NY </a:t>
            </a:r>
            <a:r>
              <a:rPr lang="en-US" dirty="0" err="1" smtClean="0">
                <a:cs typeface="Courier New" panose="02070309020205020404"/>
              </a:rPr>
              <a:t>PizzaStore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PizzaStore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nyPizzaStore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 = new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NYPizzaStore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();</a:t>
            </a:r>
            <a:endParaRPr lang="en-US" dirty="0" smtClean="0">
              <a:latin typeface="Courier New" panose="02070309020205020404"/>
              <a:cs typeface="Courier New" panose="02070309020205020404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Now the pizza store can accept our order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nyPizzaStore.orderPizza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(“cheese”);</a:t>
            </a:r>
            <a:endParaRPr lang="en-US" dirty="0" smtClean="0">
              <a:latin typeface="Courier New" panose="02070309020205020404"/>
              <a:cs typeface="Courier New" panose="02070309020205020404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orderPizza</a:t>
            </a:r>
            <a:r>
              <a:rPr lang="en-US" dirty="0" smtClean="0"/>
              <a:t> method calls the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createPizza</a:t>
            </a:r>
            <a:r>
              <a:rPr lang="en-US" dirty="0" smtClean="0"/>
              <a:t> method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/>
                <a:cs typeface="Courier New" panose="02070309020205020404"/>
              </a:rPr>
              <a:t>Pizza pizza =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createPizza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(“cheese”);</a:t>
            </a:r>
            <a:endParaRPr lang="en-US" dirty="0" smtClean="0">
              <a:latin typeface="Courier New" panose="02070309020205020404"/>
              <a:cs typeface="Courier New" panose="02070309020205020404"/>
            </a:endParaRPr>
          </a:p>
          <a:p>
            <a:pPr lvl="2"/>
            <a:r>
              <a:rPr lang="en-US" dirty="0" smtClean="0"/>
              <a:t>Remember the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createPizza</a:t>
            </a:r>
            <a:r>
              <a:rPr lang="en-US" dirty="0" smtClean="0"/>
              <a:t> method is implemented in the subclass, so we’re </a:t>
            </a:r>
            <a:r>
              <a:rPr lang="en-US" dirty="0" err="1" smtClean="0"/>
              <a:t>automagically</a:t>
            </a:r>
            <a:r>
              <a:rPr lang="en-US" dirty="0" smtClean="0"/>
              <a:t> getting a NY style cheese pizza here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orderPizza</a:t>
            </a:r>
            <a:r>
              <a:rPr lang="en-US" dirty="0" smtClean="0"/>
              <a:t> method finishes preparing our pizza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pizza.prepare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();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pizza.bake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();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pizza.cut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();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pizza.box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();</a:t>
            </a:r>
            <a:endParaRPr lang="en-US" dirty="0" smtClean="0">
              <a:latin typeface="Courier New" panose="02070309020205020404"/>
              <a:cs typeface="Courier New" panose="02070309020205020404"/>
            </a:endParaRPr>
          </a:p>
          <a:p>
            <a:pPr lvl="2"/>
            <a:r>
              <a:rPr lang="en-US" dirty="0" smtClean="0"/>
              <a:t>These methods are defined in the abstract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PizzaStore</a:t>
            </a:r>
            <a:r>
              <a:rPr lang="en-US" dirty="0" smtClean="0"/>
              <a:t> class, which doesn’t need to know which kind of pizza it is in order to follow the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Entire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whole thing requires some pizzas to tie everything together; you can check out the sample source code to see how it all 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831161"/>
            <a:ext cx="6845300" cy="27305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525449" y="5394446"/>
            <a:ext cx="3802927" cy="980305"/>
            <a:chOff x="1525449" y="5394446"/>
            <a:chExt cx="3802927" cy="980305"/>
          </a:xfrm>
        </p:grpSpPr>
        <p:sp>
          <p:nvSpPr>
            <p:cNvPr id="6" name="Right Brace 5"/>
            <p:cNvSpPr/>
            <p:nvPr/>
          </p:nvSpPr>
          <p:spPr>
            <a:xfrm rot="5400000">
              <a:off x="3149546" y="3770349"/>
              <a:ext cx="554734" cy="3802927"/>
            </a:xfrm>
            <a:prstGeom prst="rightBrace">
              <a:avLst>
                <a:gd name="adj1" fmla="val 50438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14560" y="6005419"/>
              <a:ext cx="2827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Parallel Class Hierarchies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Factory Method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1414262" y="2467581"/>
            <a:ext cx="6494062" cy="2178976"/>
          </a:xfrm>
          <a:prstGeom prst="cube">
            <a:avLst>
              <a:gd name="adj" fmla="val 976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Factory Method Pattern </a:t>
            </a:r>
            <a:r>
              <a:rPr lang="en-US" sz="2400" dirty="0" smtClean="0"/>
              <a:t>defines an interface for creating an object but lets subclasses decide which class to instantiate. Factory Method lets a class defer instantiation to subclasses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“Dumb” Pizza Store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going back to the beginning and creating a </a:t>
            </a:r>
            <a:r>
              <a:rPr lang="en-US" dirty="0" err="1" smtClean="0"/>
              <a:t>PizzaStore</a:t>
            </a:r>
            <a:r>
              <a:rPr lang="en-US" dirty="0" smtClean="0"/>
              <a:t> that amassed all of the decision making</a:t>
            </a:r>
            <a:endParaRPr lang="en-US" dirty="0" smtClean="0"/>
          </a:p>
          <a:p>
            <a:pPr lvl="1"/>
            <a:r>
              <a:rPr lang="en-US" dirty="0" smtClean="0"/>
              <a:t>Inside the </a:t>
            </a:r>
            <a:r>
              <a:rPr lang="en-US" dirty="0" err="1" smtClean="0"/>
              <a:t>createPizza</a:t>
            </a:r>
            <a:r>
              <a:rPr lang="en-US" dirty="0" smtClean="0"/>
              <a:t> method of this pizza store, I would just have a huge, nested set of if statements to determine which </a:t>
            </a:r>
            <a:r>
              <a:rPr lang="en-US" i="1" dirty="0" smtClean="0"/>
              <a:t>style</a:t>
            </a:r>
            <a:r>
              <a:rPr lang="en-US" dirty="0" smtClean="0"/>
              <a:t> of pizza and then which </a:t>
            </a:r>
            <a:r>
              <a:rPr lang="en-US" i="1" dirty="0" smtClean="0"/>
              <a:t>type </a:t>
            </a:r>
            <a:r>
              <a:rPr lang="en-US" dirty="0" smtClean="0"/>
              <a:t>of pizza to create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charset="0"/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public class </a:t>
            </a:r>
            <a:r>
              <a:rPr lang="en-US" sz="1400" b="1" dirty="0" err="1">
                <a:latin typeface="Courier New" panose="02070309020205020404"/>
                <a:cs typeface="Courier New" panose="02070309020205020404"/>
              </a:rPr>
              <a:t>WeatherData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{</a:t>
            </a:r>
            <a:endParaRPr lang="en-US" sz="1400" b="1" dirty="0" smtClean="0">
              <a:latin typeface="Courier New" panose="02070309020205020404"/>
              <a:cs typeface="Courier New" panose="02070309020205020404"/>
            </a:endParaRPr>
          </a:p>
          <a:p>
            <a:pPr>
              <a:buFont typeface="Wingdings" panose="05000000000000000000" charset="0"/>
              <a:buNone/>
            </a:pP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>
              <a:buFont typeface="Wingdings" panose="05000000000000000000" charset="0"/>
              <a:buNone/>
            </a:pP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 //instance variable declarations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>
              <a:buFont typeface="Wingdings" panose="05000000000000000000" charset="0"/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	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>
              <a:buFont typeface="Wingdings" panose="05000000000000000000" charset="0"/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	public void </a:t>
            </a:r>
            <a:r>
              <a:rPr lang="en-US" sz="1400" b="1" dirty="0" err="1">
                <a:latin typeface="Courier New" panose="02070309020205020404"/>
                <a:cs typeface="Courier New" panose="02070309020205020404"/>
              </a:rPr>
              <a:t>measurementsChanged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(){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>
              <a:buFont typeface="Wingdings" panose="05000000000000000000" charset="0"/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		float temp = </a:t>
            </a:r>
            <a:r>
              <a:rPr lang="en-US" sz="1400" b="1" dirty="0" err="1">
                <a:latin typeface="Courier New" panose="02070309020205020404"/>
                <a:cs typeface="Courier New" panose="02070309020205020404"/>
              </a:rPr>
              <a:t>getTemperature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();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>
              <a:buFont typeface="Wingdings" panose="05000000000000000000" charset="0"/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		float humidity = </a:t>
            </a:r>
            <a:r>
              <a:rPr lang="en-US" sz="1400" b="1" dirty="0" err="1">
                <a:latin typeface="Courier New" panose="02070309020205020404"/>
                <a:cs typeface="Courier New" panose="02070309020205020404"/>
              </a:rPr>
              <a:t>getHumidity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();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>
              <a:buFont typeface="Wingdings" panose="05000000000000000000" charset="0"/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		float pressure = </a:t>
            </a:r>
            <a:r>
              <a:rPr lang="en-US" sz="1400" b="1" dirty="0" err="1">
                <a:latin typeface="Courier New" panose="02070309020205020404"/>
                <a:cs typeface="Courier New" panose="02070309020205020404"/>
              </a:rPr>
              <a:t>getPressure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();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>
              <a:buFont typeface="Wingdings" panose="05000000000000000000" charset="0"/>
              <a:buNone/>
            </a:pP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>
              <a:buFont typeface="Wingdings" panose="05000000000000000000" charset="0"/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		</a:t>
            </a:r>
            <a:r>
              <a:rPr lang="en-US" sz="1400" b="1" dirty="0" err="1" smtClean="0">
                <a:latin typeface="Courier New" panose="02070309020205020404"/>
                <a:cs typeface="Courier New" panose="02070309020205020404"/>
              </a:rPr>
              <a:t>currentConditionsDisplay.update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temp, humidity, pressure);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>
              <a:buFont typeface="Wingdings" panose="05000000000000000000" charset="0"/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		</a:t>
            </a:r>
            <a:r>
              <a:rPr lang="en-US" sz="1400" b="1" dirty="0" err="1" smtClean="0">
                <a:latin typeface="Courier New" panose="02070309020205020404"/>
                <a:cs typeface="Courier New" panose="02070309020205020404"/>
              </a:rPr>
              <a:t>statisticsDisplay.update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temp, humidity, pressure);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>
              <a:buFont typeface="Wingdings" panose="05000000000000000000" charset="0"/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		</a:t>
            </a:r>
            <a:r>
              <a:rPr lang="en-US" sz="1400" b="1" dirty="0" err="1" smtClean="0">
                <a:latin typeface="Courier New" panose="02070309020205020404"/>
                <a:cs typeface="Courier New" panose="02070309020205020404"/>
              </a:rPr>
              <a:t>forecastDisplay.update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temp, humidity, pressure);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>
              <a:buFont typeface="Wingdings" panose="05000000000000000000" charset="0"/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	}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>
              <a:buFont typeface="Wingdings" panose="05000000000000000000" charset="0"/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	// other methods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>
              <a:buFont typeface="Wingdings" panose="05000000000000000000" charset="0"/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}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0069" y="5593751"/>
            <a:ext cx="52238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What’s Wrong?</a:t>
            </a:r>
            <a:endParaRPr lang="en-US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intuitive way of 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 altLang="zh-CN"/>
              <a:t>public class DependentPizzaStore{</a:t>
            </a:r>
            <a:endParaRPr lang="en-US" altLang="zh-CN"/>
          </a:p>
          <a:p>
            <a:r>
              <a:rPr lang="en-US" altLang="zh-CN"/>
              <a:t>    public Pizza createPizza (String style, String type){</a:t>
            </a:r>
            <a:endParaRPr lang="en-US" altLang="zh-CN"/>
          </a:p>
          <a:p>
            <a:r>
              <a:rPr lang="en-US" altLang="zh-CN"/>
              <a:t>        Pizza pizza = null;</a:t>
            </a:r>
            <a:endParaRPr lang="en-US" altLang="zh-CN"/>
          </a:p>
          <a:p>
            <a:r>
              <a:rPr lang="en-US" altLang="zh-CN"/>
              <a:t>        if (style.euqals(“NY”)){</a:t>
            </a:r>
            <a:endParaRPr lang="en-US" altLang="zh-CN"/>
          </a:p>
          <a:p>
            <a:r>
              <a:rPr lang="en-US" altLang="zh-CN"/>
              <a:t>            if (type.equals(“cheese”)){</a:t>
            </a:r>
            <a:endParaRPr lang="en-US" altLang="zh-CN"/>
          </a:p>
          <a:p>
            <a:r>
              <a:rPr lang="en-US" altLang="zh-CN"/>
              <a:t>                pizza = new NYStyleCheesePizza();</a:t>
            </a:r>
            <a:endParaRPr lang="en-US" altLang="zh-CN"/>
          </a:p>
          <a:p>
            <a:r>
              <a:rPr lang="en-US" altLang="zh-CN"/>
              <a:t>            } else if (type.equals(“veggie”)){</a:t>
            </a:r>
            <a:endParaRPr lang="en-US" altLang="zh-CN"/>
          </a:p>
          <a:p>
            <a:r>
              <a:rPr lang="en-US" altLang="zh-CN"/>
              <a:t>                pizza = new NYStyleVeggiePizza();</a:t>
            </a:r>
            <a:endParaRPr lang="en-US" altLang="zh-CN"/>
          </a:p>
          <a:p>
            <a:r>
              <a:rPr lang="en-US" altLang="zh-CN"/>
              <a:t>            } else if (type.equals(“clam”)){</a:t>
            </a:r>
            <a:endParaRPr lang="en-US" altLang="zh-CN"/>
          </a:p>
          <a:p>
            <a:r>
              <a:rPr lang="en-US" altLang="zh-CN"/>
              <a:t>                pizza = new NYStyleClamPizza();</a:t>
            </a:r>
            <a:endParaRPr lang="en-US" altLang="zh-CN"/>
          </a:p>
          <a:p>
            <a:r>
              <a:rPr lang="en-US" altLang="zh-CN"/>
              <a:t>            } else if (type.equals(“pepperoni”)){</a:t>
            </a:r>
            <a:endParaRPr lang="en-US" altLang="zh-CN"/>
          </a:p>
          <a:p>
            <a:r>
              <a:rPr lang="en-US" altLang="zh-CN"/>
              <a:t>                pizza = new NYStylePepperoniPizza();</a:t>
            </a:r>
            <a:endParaRPr lang="en-US" altLang="zh-CN"/>
          </a:p>
          <a:p>
            <a:r>
              <a:rPr lang="en-US" altLang="zh-CN"/>
              <a:t>            }</a:t>
            </a:r>
            <a:endParaRPr lang="en-US" altLang="zh-CN"/>
          </a:p>
          <a:p>
            <a:r>
              <a:rPr lang="en-US" altLang="zh-CN"/>
              <a:t>        } else if (style.equals(“Chicago”)){</a:t>
            </a:r>
            <a:endParaRPr lang="en-US" altLang="zh-CN"/>
          </a:p>
          <a:p>
            <a:r>
              <a:rPr lang="en-US" altLang="zh-CN"/>
              <a:t>            ...;</a:t>
            </a:r>
            <a:endParaRPr lang="en-US" altLang="zh-CN"/>
          </a:p>
          <a:p>
            <a:r>
              <a:rPr lang="en-US" altLang="zh-CN"/>
              <a:t>        }</a:t>
            </a:r>
            <a:endParaRPr lang="en-US" altLang="zh-CN"/>
          </a:p>
          <a:p>
            <a:r>
              <a:rPr lang="en-US" altLang="zh-CN"/>
              <a:t>        pizza.prepare();</a:t>
            </a:r>
            <a:endParaRPr lang="en-US" altLang="zh-CN"/>
          </a:p>
          <a:p>
            <a:r>
              <a:rPr lang="en-US" altLang="zh-CN"/>
              <a:t>        pizza.bake();</a:t>
            </a:r>
            <a:endParaRPr lang="en-US" altLang="zh-CN"/>
          </a:p>
          <a:p>
            <a:r>
              <a:rPr lang="en-US" altLang="zh-CN"/>
              <a:t>        ...;</a:t>
            </a:r>
            <a:endParaRPr lang="en-US" altLang="zh-CN"/>
          </a:p>
          <a:p>
            <a:r>
              <a:rPr lang="en-US" altLang="zh-CN"/>
              <a:t>        return pizza;</a:t>
            </a:r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Look Like?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2336" y="1392538"/>
            <a:ext cx="6494523" cy="5465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Design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seems like a bad idea. We’re definitely not encapsulating for change.</a:t>
            </a:r>
            <a:endParaRPr lang="en-US" dirty="0" smtClean="0"/>
          </a:p>
          <a:p>
            <a:r>
              <a:rPr lang="en-US" dirty="0" smtClean="0"/>
              <a:t>If we change any of the concrete pizza classes, we have to change the </a:t>
            </a:r>
            <a:r>
              <a:rPr lang="en-US" dirty="0" err="1" smtClean="0"/>
              <a:t>PizzaStore</a:t>
            </a:r>
            <a:r>
              <a:rPr lang="en-US" dirty="0"/>
              <a:t> </a:t>
            </a:r>
            <a:r>
              <a:rPr lang="en-US" dirty="0" smtClean="0"/>
              <a:t>because it </a:t>
            </a:r>
            <a:r>
              <a:rPr lang="en-US" b="1" dirty="0" smtClean="0">
                <a:solidFill>
                  <a:srgbClr val="8064A2"/>
                </a:solidFill>
              </a:rPr>
              <a:t>depends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smtClean="0"/>
              <a:t>on them</a:t>
            </a:r>
            <a:endParaRPr lang="en-US" dirty="0" smtClean="0"/>
          </a:p>
          <a:p>
            <a:r>
              <a:rPr lang="en-US" dirty="0" smtClean="0"/>
              <a:t>Instead we should </a:t>
            </a:r>
            <a:r>
              <a:rPr lang="en-US" b="1" dirty="0" smtClean="0"/>
              <a:t>depend upon abstractions. Do not depend upon concrete classes</a:t>
            </a:r>
            <a:endParaRPr lang="en-US" b="1" dirty="0" smtClean="0"/>
          </a:p>
          <a:p>
            <a:pPr lvl="1"/>
            <a:r>
              <a:rPr lang="en-US" dirty="0" smtClean="0"/>
              <a:t>High level components should not depend on low-level components; instead, both should depend on abstractions</a:t>
            </a:r>
            <a:endParaRPr lang="en-US" dirty="0" smtClean="0"/>
          </a:p>
          <a:p>
            <a:pPr lvl="1"/>
            <a:r>
              <a:rPr lang="en-US" dirty="0" smtClean="0"/>
              <a:t>For example, in the previous pizza store, the store depended on all of the pizza types</a:t>
            </a:r>
            <a:endParaRPr lang="en-US" dirty="0" smtClean="0"/>
          </a:p>
          <a:p>
            <a:pPr lvl="1"/>
            <a:r>
              <a:rPr lang="en-US" dirty="0" smtClean="0"/>
              <a:t>Instead,</a:t>
            </a:r>
            <a:r>
              <a:rPr lang="en-US" dirty="0"/>
              <a:t> </a:t>
            </a:r>
            <a:r>
              <a:rPr lang="en-US" dirty="0" smtClean="0"/>
              <a:t>the pizza store should depend on the abstract notion of Pizza, and the concrete pizza types should too</a:t>
            </a:r>
            <a:endParaRPr lang="en-US" dirty="0" smtClean="0"/>
          </a:p>
          <a:p>
            <a:pPr lvl="2"/>
            <a:r>
              <a:rPr lang="en-US" dirty="0" smtClean="0"/>
              <a:t>This is exactly what the Factory Method pattern we applied did!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127" y="1354048"/>
            <a:ext cx="7956065" cy="5509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that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NOT RULES TO FOLLOW</a:t>
            </a:r>
            <a:endParaRPr lang="en-US" b="1" dirty="0" smtClean="0"/>
          </a:p>
          <a:p>
            <a:r>
              <a:rPr lang="en-US" dirty="0" smtClean="0"/>
              <a:t>No variable should hold a reference to a concrete class</a:t>
            </a:r>
            <a:endParaRPr lang="en-US" dirty="0" smtClean="0"/>
          </a:p>
          <a:p>
            <a:pPr lvl="1"/>
            <a:r>
              <a:rPr lang="en-US" dirty="0" smtClean="0"/>
              <a:t>If you use new, you’ll be holding a reference to a concrete class</a:t>
            </a:r>
            <a:endParaRPr lang="en-US" dirty="0" smtClean="0"/>
          </a:p>
          <a:p>
            <a:pPr lvl="1"/>
            <a:r>
              <a:rPr lang="en-US" dirty="0" smtClean="0"/>
              <a:t>Use a factory to get around that!</a:t>
            </a:r>
            <a:endParaRPr lang="en-US" dirty="0" smtClean="0"/>
          </a:p>
          <a:p>
            <a:r>
              <a:rPr lang="en-US" dirty="0" smtClean="0"/>
              <a:t>No class should derive from a concrete class</a:t>
            </a:r>
            <a:endParaRPr lang="en-US" dirty="0" smtClean="0"/>
          </a:p>
          <a:p>
            <a:pPr lvl="1"/>
            <a:r>
              <a:rPr lang="en-US" dirty="0" smtClean="0"/>
              <a:t>If you do, you’re depending on the concrete class</a:t>
            </a:r>
            <a:endParaRPr lang="en-US" dirty="0" smtClean="0"/>
          </a:p>
          <a:p>
            <a:pPr lvl="1"/>
            <a:r>
              <a:rPr lang="en-US" dirty="0" smtClean="0"/>
              <a:t>Instead, derive from an abstraction (like an interface or an abstract class)</a:t>
            </a:r>
            <a:endParaRPr lang="en-US" dirty="0" smtClean="0"/>
          </a:p>
          <a:p>
            <a:r>
              <a:rPr lang="en-US" dirty="0" smtClean="0"/>
              <a:t>No method should override an implemented method of any of its base classes</a:t>
            </a:r>
            <a:endParaRPr lang="en-US" dirty="0" smtClean="0"/>
          </a:p>
          <a:p>
            <a:pPr lvl="1"/>
            <a:r>
              <a:rPr lang="en-US" dirty="0" smtClean="0"/>
              <a:t>If you do, then your base class wasn’t really an abstraction</a:t>
            </a:r>
            <a:endParaRPr lang="en-US" dirty="0" smtClean="0"/>
          </a:p>
          <a:p>
            <a:pPr lvl="1"/>
            <a:r>
              <a:rPr lang="en-US" dirty="0" smtClean="0"/>
              <a:t>The methods implemented in the base class are meant to be shared by the </a:t>
            </a:r>
            <a:r>
              <a:rPr lang="en-US" smtClean="0"/>
              <a:t>derived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Abstract Factory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Pizza Quality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your franchises have gone rogue and are substituting inferior ingredients to increase their per-pizza profit</a:t>
            </a:r>
            <a:endParaRPr lang="en-US" dirty="0" smtClean="0"/>
          </a:p>
          <a:p>
            <a:r>
              <a:rPr lang="en-US" dirty="0" smtClean="0"/>
              <a:t>Time to enter the pizza ingredient business</a:t>
            </a:r>
            <a:endParaRPr lang="en-US" dirty="0" smtClean="0"/>
          </a:p>
          <a:p>
            <a:pPr lvl="1"/>
            <a:r>
              <a:rPr lang="en-US" dirty="0" smtClean="0"/>
              <a:t>You’ll make all the ingredients yourself and ship them to your franchises</a:t>
            </a:r>
            <a:endParaRPr lang="en-US" dirty="0" smtClean="0"/>
          </a:p>
          <a:p>
            <a:pPr lvl="1"/>
            <a:r>
              <a:rPr lang="en-US" dirty="0" smtClean="0"/>
              <a:t>But this is not so easy…</a:t>
            </a:r>
            <a:endParaRPr lang="en-US" dirty="0" smtClean="0"/>
          </a:p>
          <a:p>
            <a:r>
              <a:rPr lang="en-US" dirty="0" smtClean="0"/>
              <a:t>You have the same product families (e.g., dough, sauce, cheese, veggies, meats, etc.) but different implementations (e.g., thin vs. thick or mozzarella vs. </a:t>
            </a:r>
            <a:r>
              <a:rPr lang="en-US" dirty="0" err="1" smtClean="0"/>
              <a:t>reggiano</a:t>
            </a:r>
            <a:r>
              <a:rPr lang="en-US" dirty="0" smtClean="0"/>
              <a:t>) based on region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Ingredient Factory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public interface 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PizzaIngredientFactory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{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public Dough 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createDough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();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public Sauce 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createSuace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();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public Cheese 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createCheese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();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public Veggies[] 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createVeggies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();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public Pepperoni 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createPepperoni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();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public Clams 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createClams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();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}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each region, create a subclass of the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PizzaIngredientFactory</a:t>
            </a:r>
            <a:r>
              <a:rPr lang="en-US" dirty="0" smtClean="0"/>
              <a:t> that implements the concrete methods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 a set of ingredients to be used with the factory (e.g.,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ReggianoCheese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RedPeppers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ThickCrustDough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These can be shared among regions if appropriate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Integrate these new ingredient factories into the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PizzaStore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York Ingredient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967" y="1600200"/>
            <a:ext cx="8671379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public class </a:t>
            </a:r>
            <a:r>
              <a:rPr lang="en-US" b="1" dirty="0" err="1">
                <a:latin typeface="Courier New" panose="02070309020205020404"/>
                <a:cs typeface="Courier New" panose="02070309020205020404"/>
              </a:rPr>
              <a:t>NYPizzaIngredientFactory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 implements </a:t>
            </a:r>
            <a:r>
              <a:rPr lang="en-US" b="1" dirty="0" err="1">
                <a:latin typeface="Courier New" panose="02070309020205020404"/>
                <a:cs typeface="Courier New" panose="02070309020205020404"/>
              </a:rPr>
              <a:t>PizzaIngredientFactory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{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public 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Dough </a:t>
            </a:r>
            <a:r>
              <a:rPr lang="en-US" b="1" dirty="0" err="1">
                <a:latin typeface="Courier New" panose="02070309020205020404"/>
                <a:cs typeface="Courier New" panose="02070309020205020404"/>
              </a:rPr>
              <a:t>createDough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() {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  return 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new </a:t>
            </a:r>
            <a:r>
              <a:rPr lang="en-US" b="1" dirty="0" err="1">
                <a:latin typeface="Courier New" panose="02070309020205020404"/>
                <a:cs typeface="Courier New" panose="02070309020205020404"/>
              </a:rPr>
              <a:t>ThinCrustDough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();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} 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public 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Sauce </a:t>
            </a:r>
            <a:r>
              <a:rPr lang="en-US" b="1" dirty="0" err="1">
                <a:latin typeface="Courier New" panose="02070309020205020404"/>
                <a:cs typeface="Courier New" panose="02070309020205020404"/>
              </a:rPr>
              <a:t>createSauce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() {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  return 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new </a:t>
            </a:r>
            <a:r>
              <a:rPr lang="en-US" b="1" dirty="0" err="1">
                <a:latin typeface="Courier New" panose="02070309020205020404"/>
                <a:cs typeface="Courier New" panose="02070309020205020404"/>
              </a:rPr>
              <a:t>MarinaraSauce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();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}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public 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Cheese </a:t>
            </a:r>
            <a:r>
              <a:rPr lang="en-US" b="1" dirty="0" err="1">
                <a:latin typeface="Courier New" panose="02070309020205020404"/>
                <a:cs typeface="Courier New" panose="02070309020205020404"/>
              </a:rPr>
              <a:t>createCheese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()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{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 return 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new </a:t>
            </a:r>
            <a:r>
              <a:rPr lang="en-US" b="1" dirty="0" err="1">
                <a:latin typeface="Courier New" panose="02070309020205020404"/>
                <a:cs typeface="Courier New" panose="02070309020205020404"/>
              </a:rPr>
              <a:t>ReggianoCheese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();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}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public 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Veggies[] </a:t>
            </a:r>
            <a:r>
              <a:rPr lang="en-US" b="1" dirty="0" err="1">
                <a:latin typeface="Courier New" panose="02070309020205020404"/>
                <a:cs typeface="Courier New" panose="02070309020205020404"/>
              </a:rPr>
              <a:t>createVeggies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() {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  Veggies 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veggies[] =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{new 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Garlic(), new Onion(), new Mushroom(), new </a:t>
            </a:r>
            <a:r>
              <a:rPr lang="en-US" b="1" dirty="0" err="1">
                <a:latin typeface="Courier New" panose="02070309020205020404"/>
                <a:cs typeface="Courier New" panose="02070309020205020404"/>
              </a:rPr>
              <a:t>RedPepper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)}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;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  return 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veggies;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}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public 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Pepperoni </a:t>
            </a:r>
            <a:r>
              <a:rPr lang="en-US" b="1" dirty="0" err="1">
                <a:latin typeface="Courier New" panose="02070309020205020404"/>
                <a:cs typeface="Courier New" panose="02070309020205020404"/>
              </a:rPr>
              <a:t>createPepperoni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() {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  return 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new </a:t>
            </a:r>
            <a:r>
              <a:rPr lang="en-US" b="1" dirty="0" err="1">
                <a:latin typeface="Courier New" panose="02070309020205020404"/>
                <a:cs typeface="Courier New" panose="02070309020205020404"/>
              </a:rPr>
              <a:t>SlicedPepperoni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();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}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public 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Clams </a:t>
            </a:r>
            <a:r>
              <a:rPr lang="en-US" b="1" dirty="0" err="1">
                <a:latin typeface="Courier New" panose="02070309020205020404"/>
                <a:cs typeface="Courier New" panose="02070309020205020404"/>
              </a:rPr>
              <a:t>createClam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() {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  return 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new </a:t>
            </a:r>
            <a:r>
              <a:rPr lang="en-US" b="1" dirty="0" err="1">
                <a:latin typeface="Courier New" panose="02070309020205020404"/>
                <a:cs typeface="Courier New" panose="02070309020205020404"/>
              </a:rPr>
              <a:t>FreshClams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();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  }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/>
                <a:cs typeface="Courier New" panose="02070309020205020404"/>
              </a:rPr>
              <a:t>}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charset="0"/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public class </a:t>
            </a:r>
            <a:r>
              <a:rPr lang="en-US" sz="1400" b="1" dirty="0" err="1">
                <a:latin typeface="Courier New" panose="02070309020205020404"/>
                <a:cs typeface="Courier New" panose="02070309020205020404"/>
              </a:rPr>
              <a:t>WeatherData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{</a:t>
            </a:r>
            <a:endParaRPr lang="en-US" sz="1400" b="1" dirty="0" smtClean="0">
              <a:latin typeface="Courier New" panose="02070309020205020404"/>
              <a:cs typeface="Courier New" panose="02070309020205020404"/>
            </a:endParaRPr>
          </a:p>
          <a:p>
            <a:pPr>
              <a:buFont typeface="Wingdings" panose="05000000000000000000" charset="0"/>
              <a:buNone/>
            </a:pP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>
              <a:buFont typeface="Wingdings" panose="05000000000000000000" charset="0"/>
              <a:buNone/>
            </a:pP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 //instance variable declarations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>
              <a:buFont typeface="Wingdings" panose="05000000000000000000" charset="0"/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	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>
              <a:buFont typeface="Wingdings" panose="05000000000000000000" charset="0"/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	public void </a:t>
            </a:r>
            <a:r>
              <a:rPr lang="en-US" sz="1400" b="1" dirty="0" err="1">
                <a:latin typeface="Courier New" panose="02070309020205020404"/>
                <a:cs typeface="Courier New" panose="02070309020205020404"/>
              </a:rPr>
              <a:t>measurementsChanged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(){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>
              <a:buFont typeface="Wingdings" panose="05000000000000000000" charset="0"/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		float temp = </a:t>
            </a:r>
            <a:r>
              <a:rPr lang="en-US" sz="1400" b="1" dirty="0" err="1">
                <a:latin typeface="Courier New" panose="02070309020205020404"/>
                <a:cs typeface="Courier New" panose="02070309020205020404"/>
              </a:rPr>
              <a:t>getTemperature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();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>
              <a:buFont typeface="Wingdings" panose="05000000000000000000" charset="0"/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		float humidity = </a:t>
            </a:r>
            <a:r>
              <a:rPr lang="en-US" sz="1400" b="1" dirty="0" err="1">
                <a:latin typeface="Courier New" panose="02070309020205020404"/>
                <a:cs typeface="Courier New" panose="02070309020205020404"/>
              </a:rPr>
              <a:t>getHumidity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();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>
              <a:buFont typeface="Wingdings" panose="05000000000000000000" charset="0"/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		float pressure = </a:t>
            </a:r>
            <a:r>
              <a:rPr lang="en-US" sz="1400" b="1" dirty="0" err="1">
                <a:latin typeface="Courier New" panose="02070309020205020404"/>
                <a:cs typeface="Courier New" panose="02070309020205020404"/>
              </a:rPr>
              <a:t>getPressure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();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>
              <a:buFont typeface="Wingdings" panose="05000000000000000000" charset="0"/>
              <a:buNone/>
            </a:pP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>
              <a:buFont typeface="Wingdings" panose="05000000000000000000" charset="0"/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		</a:t>
            </a:r>
            <a:r>
              <a:rPr lang="en-US" sz="1400" b="1" dirty="0" err="1" smtClean="0">
                <a:latin typeface="Courier New" panose="02070309020205020404"/>
                <a:cs typeface="Courier New" panose="02070309020205020404"/>
              </a:rPr>
              <a:t>currentConditionsDisplay.update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temp, humidity, pressure);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>
              <a:buFont typeface="Wingdings" panose="05000000000000000000" charset="0"/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		</a:t>
            </a:r>
            <a:r>
              <a:rPr lang="en-US" sz="1400" b="1" dirty="0" err="1" smtClean="0">
                <a:latin typeface="Courier New" panose="02070309020205020404"/>
                <a:cs typeface="Courier New" panose="02070309020205020404"/>
              </a:rPr>
              <a:t>statisticsDisplay.update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temp, humidity, pressure);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>
              <a:buFont typeface="Wingdings" panose="05000000000000000000" charset="0"/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		</a:t>
            </a:r>
            <a:r>
              <a:rPr lang="en-US" sz="1400" b="1" dirty="0" err="1" smtClean="0">
                <a:latin typeface="Courier New" panose="02070309020205020404"/>
                <a:cs typeface="Courier New" panose="02070309020205020404"/>
              </a:rPr>
              <a:t>forecastDisplay.update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temp, humidity, pressure);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>
              <a:buFont typeface="Wingdings" panose="05000000000000000000" charset="0"/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	}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>
              <a:buFont typeface="Wingdings" panose="05000000000000000000" charset="0"/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	// other methods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  <a:p>
            <a:pPr>
              <a:buFont typeface="Wingdings" panose="05000000000000000000" charset="0"/>
              <a:buNone/>
            </a:pPr>
            <a:r>
              <a:rPr lang="en-US" sz="1400" b="1" dirty="0">
                <a:latin typeface="Courier New" panose="02070309020205020404"/>
                <a:cs typeface="Courier New" panose="02070309020205020404"/>
              </a:rPr>
              <a:t>}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0069" y="5593751"/>
            <a:ext cx="52238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What’s Wrong?</a:t>
            </a:r>
            <a:endParaRPr lang="en-US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7783580" y="3877893"/>
            <a:ext cx="341385" cy="928510"/>
          </a:xfrm>
          <a:prstGeom prst="rightBrace">
            <a:avLst>
              <a:gd name="adj1" fmla="val 35998"/>
              <a:gd name="adj2" fmla="val 50000"/>
            </a:avLst>
          </a:prstGeom>
          <a:ln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09635" y="3231562"/>
            <a:ext cx="2089277" cy="646331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Encapsulate stuff that changes!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711114" y="2881111"/>
            <a:ext cx="1201676" cy="996782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21620" y="2503325"/>
            <a:ext cx="2485284" cy="646331"/>
          </a:xfrm>
          <a:prstGeom prst="rect">
            <a:avLst/>
          </a:prstGeom>
          <a:solidFill>
            <a:srgbClr val="FFFFFF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 so bad: here’s a common interface!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 rot="10800000">
            <a:off x="1016777" y="3877893"/>
            <a:ext cx="341385" cy="928510"/>
          </a:xfrm>
          <a:prstGeom prst="rightBrace">
            <a:avLst>
              <a:gd name="adj1" fmla="val 35998"/>
              <a:gd name="adj2" fmla="val 50000"/>
            </a:avLst>
          </a:prstGeom>
          <a:ln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8114" y="2912856"/>
            <a:ext cx="3136133" cy="923330"/>
          </a:xfrm>
          <a:prstGeom prst="rect">
            <a:avLst/>
          </a:prstGeom>
          <a:solidFill>
            <a:srgbClr val="FFFFFF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Coding to implementations: adding displays requires changing the 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1" grpId="1" animBg="1"/>
      <p:bldP spid="12" grpId="1" animBg="1"/>
      <p:bldP spid="13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Pizzas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Now, we need to force our franchise owners to only use factory produced ingredients</a:t>
            </a:r>
            <a:endParaRPr lang="en-US" dirty="0" smtClean="0"/>
          </a:p>
          <a:p>
            <a:r>
              <a:rPr lang="en-US" dirty="0" smtClean="0"/>
              <a:t>Before, the abstract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Pizza</a:t>
            </a:r>
            <a:r>
              <a:rPr lang="en-US" dirty="0" smtClean="0"/>
              <a:t> class just had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String</a:t>
            </a:r>
            <a:r>
              <a:rPr lang="en-US" dirty="0" smtClean="0"/>
              <a:t>s to name its ingredients</a:t>
            </a:r>
            <a:endParaRPr lang="en-US" dirty="0" smtClean="0"/>
          </a:p>
          <a:p>
            <a:pPr lvl="1"/>
            <a:r>
              <a:rPr lang="en-US" dirty="0" smtClean="0"/>
              <a:t>It implemented the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prepare()</a:t>
            </a:r>
            <a:r>
              <a:rPr lang="en-US" dirty="0" smtClean="0"/>
              <a:t> method (and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bake()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cut()</a:t>
            </a:r>
            <a:r>
              <a:rPr lang="en-US" dirty="0" smtClean="0"/>
              <a:t>, and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box()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The concrete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Pizza</a:t>
            </a:r>
            <a:r>
              <a:rPr lang="en-US" dirty="0" smtClean="0"/>
              <a:t> classes just defined the constructor which, in some cases, specialized the ingredients (and sometimes cut corners) and maybe overwrote other methods</a:t>
            </a:r>
            <a:endParaRPr lang="en-US" dirty="0" smtClean="0"/>
          </a:p>
          <a:p>
            <a:r>
              <a:rPr lang="en-US" dirty="0" smtClean="0"/>
              <a:t>Now, the abstract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Pizza</a:t>
            </a:r>
            <a:r>
              <a:rPr lang="en-US" dirty="0" smtClean="0"/>
              <a:t> class has actual ingredient objects</a:t>
            </a:r>
            <a:endParaRPr lang="en-US" dirty="0" smtClean="0"/>
          </a:p>
          <a:p>
            <a:pPr lvl="1"/>
            <a:r>
              <a:rPr lang="en-US" dirty="0" smtClean="0"/>
              <a:t>And the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prepare()</a:t>
            </a:r>
            <a:r>
              <a:rPr lang="en-US" dirty="0" smtClean="0"/>
              <a:t> method is abstract</a:t>
            </a:r>
            <a:endParaRPr lang="en-US" dirty="0" smtClean="0"/>
          </a:p>
          <a:p>
            <a:pPr lvl="1"/>
            <a:r>
              <a:rPr lang="en-US" dirty="0" smtClean="0"/>
              <a:t>The concrete pizza classes will collect the ingredients from the factories to prepare the pizza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Pizzas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we only need one </a:t>
            </a:r>
            <a:r>
              <a:rPr lang="en-US" dirty="0" err="1" smtClean="0"/>
              <a:t>CheesePizza</a:t>
            </a:r>
            <a:r>
              <a:rPr lang="en-US" dirty="0" smtClean="0"/>
              <a:t> class (before we had a </a:t>
            </a:r>
            <a:r>
              <a:rPr lang="en-US" dirty="0" err="1" smtClean="0"/>
              <a:t>ChicagoCheesePizza</a:t>
            </a:r>
            <a:r>
              <a:rPr lang="en-US" dirty="0" smtClean="0"/>
              <a:t> and a </a:t>
            </a:r>
            <a:r>
              <a:rPr lang="en-US" dirty="0" err="1" smtClean="0"/>
              <a:t>NYCheesePizza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When we create a </a:t>
            </a:r>
            <a:r>
              <a:rPr lang="en-US" dirty="0" err="1" smtClean="0"/>
              <a:t>CheesePizza</a:t>
            </a:r>
            <a:r>
              <a:rPr lang="en-US" dirty="0" smtClean="0"/>
              <a:t>, we pass it an </a:t>
            </a:r>
            <a:r>
              <a:rPr lang="en-US" dirty="0" err="1" smtClean="0"/>
              <a:t>IngredientFactory</a:t>
            </a:r>
            <a:r>
              <a:rPr lang="en-US" dirty="0" smtClean="0"/>
              <a:t>, which will provide the (regional) ingredients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Pizza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9941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public class 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CheesePizza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 extends Pizza {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</a:t>
            </a:r>
            <a:r>
              <a:rPr lang="en-US" sz="1600" b="1" dirty="0" err="1" smtClean="0">
                <a:latin typeface="Courier New" panose="02070309020205020404"/>
                <a:cs typeface="Courier New" panose="02070309020205020404"/>
              </a:rPr>
              <a:t>PizzaIngredientFactory</a:t>
            </a: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ingredientFactory</a:t>
            </a: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;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public 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CheesePizza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PizzaIngredientFactory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ingredientFactory</a:t>
            </a: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){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600" b="1" dirty="0" err="1" smtClean="0">
                <a:latin typeface="Courier New" panose="02070309020205020404"/>
                <a:cs typeface="Courier New" panose="02070309020205020404"/>
              </a:rPr>
              <a:t>this.ingredientFactory</a:t>
            </a: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ingredientFactory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;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}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void 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prepare() {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600" b="1" dirty="0" err="1" smtClean="0">
                <a:latin typeface="Courier New" panose="02070309020205020404"/>
                <a:cs typeface="Courier New" panose="02070309020205020404"/>
              </a:rPr>
              <a:t>System.out.println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("Preparing " + name);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  dough 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ingredientFactory.createDough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();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  sauce 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ingredientFactory.createSauce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();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  cheese 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lang="en-US" sz="1600" b="1" dirty="0" err="1">
                <a:latin typeface="Courier New" panose="02070309020205020404"/>
                <a:cs typeface="Courier New" panose="02070309020205020404"/>
              </a:rPr>
              <a:t>ingredientFactory.createCheese</a:t>
            </a: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();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  }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/>
                <a:cs typeface="Courier New" panose="02070309020205020404"/>
              </a:rPr>
              <a:t>}</a:t>
            </a:r>
            <a:endParaRPr lang="en-US" sz="1600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518186" y="4553791"/>
            <a:ext cx="3036443" cy="2103470"/>
            <a:chOff x="-131385" y="2977071"/>
            <a:chExt cx="3036443" cy="2103470"/>
          </a:xfrm>
        </p:grpSpPr>
        <p:sp>
          <p:nvSpPr>
            <p:cNvPr id="6" name="Rounded Rectangle 5"/>
            <p:cNvSpPr/>
            <p:nvPr/>
          </p:nvSpPr>
          <p:spPr>
            <a:xfrm>
              <a:off x="-131385" y="3752009"/>
              <a:ext cx="3036443" cy="13285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Which cheese is created is determined at run time by the factory passed at object creation time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386837" y="2977071"/>
              <a:ext cx="0" cy="7749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Pizza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138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public class </a:t>
            </a:r>
            <a:r>
              <a:rPr lang="en-US" sz="1400" b="1" dirty="0" err="1" smtClean="0">
                <a:latin typeface="Courier New" panose="02070309020205020404"/>
                <a:cs typeface="Courier New" panose="02070309020205020404"/>
              </a:rPr>
              <a:t>NYPizzaStore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extends </a:t>
            </a:r>
            <a:r>
              <a:rPr lang="en-US" sz="1400" b="1" dirty="0" err="1" smtClean="0">
                <a:latin typeface="Courier New" panose="02070309020205020404"/>
                <a:cs typeface="Courier New" panose="02070309020205020404"/>
              </a:rPr>
              <a:t>PizzaStore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{</a:t>
            </a:r>
            <a:endParaRPr lang="en-US" sz="1400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 protected Pizza </a:t>
            </a:r>
            <a:r>
              <a:rPr lang="en-US" sz="1400" b="1" dirty="0" err="1" smtClean="0">
                <a:latin typeface="Courier New" panose="02070309020205020404"/>
                <a:cs typeface="Courier New" panose="02070309020205020404"/>
              </a:rPr>
              <a:t>createPizza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(String item) {</a:t>
            </a:r>
            <a:endParaRPr lang="en-US" sz="1400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   Pizza pizza = null;</a:t>
            </a:r>
            <a:endParaRPr lang="en-US" sz="1400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400" b="1" dirty="0" err="1" smtClean="0">
                <a:latin typeface="Courier New" panose="02070309020205020404"/>
                <a:cs typeface="Courier New" panose="02070309020205020404"/>
              </a:rPr>
              <a:t>PizzaIngredientFactory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b="1" dirty="0" err="1" smtClean="0">
                <a:latin typeface="Courier New" panose="02070309020205020404"/>
                <a:cs typeface="Courier New" panose="02070309020205020404"/>
              </a:rPr>
              <a:t>ingredientFactory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= new </a:t>
            </a:r>
            <a:r>
              <a:rPr lang="en-US" sz="1400" b="1" dirty="0" err="1" smtClean="0">
                <a:latin typeface="Courier New" panose="02070309020205020404"/>
                <a:cs typeface="Courier New" panose="02070309020205020404"/>
              </a:rPr>
              <a:t>NYPizzaIngredientFactory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(); </a:t>
            </a:r>
            <a:endParaRPr lang="en-US" sz="1400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   if (</a:t>
            </a:r>
            <a:r>
              <a:rPr lang="en-US" sz="1400" b="1" dirty="0" err="1" smtClean="0">
                <a:latin typeface="Courier New" panose="02070309020205020404"/>
                <a:cs typeface="Courier New" panose="02070309020205020404"/>
              </a:rPr>
              <a:t>item.equals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("cheese")) {</a:t>
            </a:r>
            <a:endParaRPr lang="en-US" sz="1400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     pizza = new </a:t>
            </a:r>
            <a:r>
              <a:rPr lang="en-US" sz="1400" b="1" dirty="0" err="1" smtClean="0">
                <a:latin typeface="Courier New" panose="02070309020205020404"/>
                <a:cs typeface="Courier New" panose="02070309020205020404"/>
              </a:rPr>
              <a:t>CheesePizza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400" b="1" dirty="0" err="1" smtClean="0">
                <a:latin typeface="Courier New" panose="02070309020205020404"/>
                <a:cs typeface="Courier New" panose="02070309020205020404"/>
              </a:rPr>
              <a:t>ingredientFactory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);</a:t>
            </a:r>
            <a:endParaRPr lang="en-US" sz="1400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     </a:t>
            </a:r>
            <a:r>
              <a:rPr lang="en-US" sz="1400" b="1" dirty="0" err="1" smtClean="0">
                <a:latin typeface="Courier New" panose="02070309020205020404"/>
                <a:cs typeface="Courier New" panose="02070309020205020404"/>
              </a:rPr>
              <a:t>pizza.setName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("New York Style Cheese Pizza");</a:t>
            </a:r>
            <a:endParaRPr lang="en-US" sz="1400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   } else if (</a:t>
            </a:r>
            <a:r>
              <a:rPr lang="en-US" sz="1400" b="1" dirty="0" err="1" smtClean="0">
                <a:latin typeface="Courier New" panose="02070309020205020404"/>
                <a:cs typeface="Courier New" panose="02070309020205020404"/>
              </a:rPr>
              <a:t>item.equals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("veggie")) {</a:t>
            </a:r>
            <a:endParaRPr lang="en-US" sz="1400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     pizza = new </a:t>
            </a:r>
            <a:r>
              <a:rPr lang="en-US" sz="1400" b="1" dirty="0" err="1" smtClean="0">
                <a:latin typeface="Courier New" panose="02070309020205020404"/>
                <a:cs typeface="Courier New" panose="02070309020205020404"/>
              </a:rPr>
              <a:t>VeggiePizza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400" b="1" dirty="0" err="1" smtClean="0">
                <a:latin typeface="Courier New" panose="02070309020205020404"/>
                <a:cs typeface="Courier New" panose="02070309020205020404"/>
              </a:rPr>
              <a:t>ingredientFactory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);</a:t>
            </a:r>
            <a:endParaRPr lang="en-US" sz="1400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     </a:t>
            </a:r>
            <a:r>
              <a:rPr lang="en-US" sz="1400" b="1" dirty="0" err="1" smtClean="0">
                <a:latin typeface="Courier New" panose="02070309020205020404"/>
                <a:cs typeface="Courier New" panose="02070309020205020404"/>
              </a:rPr>
              <a:t>pizza.setName</a:t>
            </a: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("New York Style Veggie Pizza");</a:t>
            </a:r>
            <a:endParaRPr lang="en-US" sz="1400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   } // more of the same…</a:t>
            </a:r>
            <a:endParaRPr lang="en-US" sz="1400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   return pizza;</a:t>
            </a:r>
            <a:endParaRPr lang="en-US" sz="1400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  }</a:t>
            </a:r>
            <a:endParaRPr lang="en-US" sz="1400" b="1" dirty="0" smtClean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/>
                <a:cs typeface="Courier New" panose="02070309020205020404"/>
              </a:rPr>
              <a:t>}</a:t>
            </a:r>
            <a:endParaRPr lang="en-US" sz="1400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83557" y="4408976"/>
            <a:ext cx="3737465" cy="2068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each type of pizza, we instantiate a new pizza and give it the factory it needs to get its ingredients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Whew. Recap.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provided a means of creating a family of ingredients for pizzas by introducing a new type of factory: the </a:t>
            </a:r>
            <a:r>
              <a:rPr lang="en-US" b="1" dirty="0" smtClean="0"/>
              <a:t>abstract factory</a:t>
            </a:r>
            <a:endParaRPr lang="en-US" dirty="0" smtClean="0"/>
          </a:p>
          <a:p>
            <a:r>
              <a:rPr lang="en-US" dirty="0" smtClean="0"/>
              <a:t>An abstract factory provides an interface for creating a family of products</a:t>
            </a:r>
            <a:endParaRPr lang="en-US" dirty="0" smtClean="0"/>
          </a:p>
          <a:p>
            <a:pPr lvl="1"/>
            <a:r>
              <a:rPr lang="en-US" dirty="0" smtClean="0"/>
              <a:t>Decouples code from the actual factory that creates the products</a:t>
            </a:r>
            <a:endParaRPr lang="en-US" dirty="0" smtClean="0"/>
          </a:p>
          <a:p>
            <a:pPr lvl="1"/>
            <a:r>
              <a:rPr lang="en-US" dirty="0" smtClean="0"/>
              <a:t>Makes it easy to implement a variety of factories that produce products for different contexts (we used regions, but it could just as easily be different operating systems, or different “look and feels”)</a:t>
            </a:r>
            <a:endParaRPr lang="en-US" dirty="0" smtClean="0"/>
          </a:p>
          <a:p>
            <a:r>
              <a:rPr lang="en-US" dirty="0" smtClean="0"/>
              <a:t>We can substitute different factories to get different behaviors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772" y="453360"/>
            <a:ext cx="7797835" cy="6422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Abstract Factory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1414262" y="2467581"/>
            <a:ext cx="6494062" cy="2178976"/>
          </a:xfrm>
          <a:prstGeom prst="cube">
            <a:avLst>
              <a:gd name="adj" fmla="val 976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Abstract Factory Pattern </a:t>
            </a:r>
            <a:r>
              <a:rPr lang="en-US" sz="2400" dirty="0" smtClean="0"/>
              <a:t>provides an interface for creating families of related or dependent objects without specifying their concrete classes.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 vs. Abstract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12763"/>
            <a:ext cx="4038600" cy="4718304"/>
          </a:xfrm>
        </p:spPr>
        <p:txBody>
          <a:bodyPr>
            <a:noAutofit/>
          </a:bodyPr>
          <a:lstStyle/>
          <a:p>
            <a:r>
              <a:rPr lang="en-US" sz="2400" dirty="0" smtClean="0"/>
              <a:t>Decouples applications from specific implementations</a:t>
            </a:r>
            <a:endParaRPr lang="en-US" sz="2400" dirty="0" smtClean="0"/>
          </a:p>
          <a:p>
            <a:r>
              <a:rPr lang="en-US" sz="2400" dirty="0" smtClean="0"/>
              <a:t>Creates objects through inheritance</a:t>
            </a:r>
            <a:endParaRPr lang="en-US" sz="2400" dirty="0" smtClean="0"/>
          </a:p>
          <a:p>
            <a:pPr lvl="1"/>
            <a:r>
              <a:rPr lang="en-US" sz="2000" dirty="0" smtClean="0"/>
              <a:t>Create objects by extending a class and overriding a factory method</a:t>
            </a:r>
            <a:endParaRPr lang="en-US" sz="2000" dirty="0" smtClean="0"/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br>
              <a:rPr lang="en-US" sz="2000" dirty="0"/>
            </a:br>
            <a:r>
              <a:rPr lang="en-US" sz="2000" dirty="0" smtClean="0"/>
              <a:t>  </a:t>
            </a:r>
            <a:endParaRPr lang="en-US" sz="2000" dirty="0" smtClean="0"/>
          </a:p>
          <a:p>
            <a:r>
              <a:rPr lang="en-US" sz="2400" dirty="0" smtClean="0"/>
              <a:t>Useful if you don’t know ahead of time what concrete classes will be needed</a:t>
            </a:r>
            <a:endParaRPr lang="en-US" sz="24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512763"/>
            <a:ext cx="4038600" cy="47183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Decouples </a:t>
            </a:r>
            <a:r>
              <a:rPr lang="en-US" sz="2400" dirty="0"/>
              <a:t>applications from specific implementations</a:t>
            </a:r>
            <a:endParaRPr lang="en-US" sz="2400" dirty="0"/>
          </a:p>
          <a:p>
            <a:r>
              <a:rPr lang="en-US" sz="2400" dirty="0" smtClean="0"/>
              <a:t>Creates objects through object composition</a:t>
            </a:r>
            <a:endParaRPr lang="en-US" sz="2400" dirty="0" smtClean="0"/>
          </a:p>
          <a:p>
            <a:pPr lvl="1"/>
            <a:r>
              <a:rPr lang="en-US" sz="2000" dirty="0" smtClean="0"/>
              <a:t>Create objects by providing an abstract type for a family of products</a:t>
            </a:r>
            <a:endParaRPr lang="en-US" sz="2000" dirty="0" smtClean="0"/>
          </a:p>
          <a:p>
            <a:pPr lvl="1"/>
            <a:r>
              <a:rPr lang="en-US" sz="2000" dirty="0" smtClean="0"/>
              <a:t>Subclasses define how products are produced</a:t>
            </a:r>
            <a:endParaRPr lang="en-US" sz="2000" dirty="0" smtClean="0"/>
          </a:p>
          <a:p>
            <a:r>
              <a:rPr lang="en-US" sz="2400" dirty="0" smtClean="0"/>
              <a:t>Interface must change if new products are added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Publish/Subscribe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newspapers and magazines</a:t>
            </a:r>
            <a:endParaRPr lang="en-US" dirty="0" smtClean="0"/>
          </a:p>
          <a:p>
            <a:pPr lvl="1"/>
            <a:r>
              <a:rPr lang="en-US" dirty="0" smtClean="0"/>
              <a:t>You subscribe and receive any new additions</a:t>
            </a:r>
            <a:endParaRPr lang="en-US" dirty="0" smtClean="0"/>
          </a:p>
          <a:p>
            <a:pPr lvl="1"/>
            <a:r>
              <a:rPr lang="en-US" dirty="0" smtClean="0"/>
              <a:t>You unsubscribe and stop receiving anything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0760" y="2859571"/>
            <a:ext cx="6057220" cy="3810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Observer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1414262" y="2467581"/>
            <a:ext cx="6494062" cy="2178976"/>
          </a:xfrm>
          <a:prstGeom prst="cube">
            <a:avLst>
              <a:gd name="adj" fmla="val 976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Observer Pattern</a:t>
            </a:r>
            <a:r>
              <a:rPr lang="en-US" sz="2400" dirty="0" smtClean="0"/>
              <a:t> defines a one-to-many dependency between objects so that when one object changes state, all its dependences are notified and updated automatically.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0</TotalTime>
  <Words>26973</Words>
  <Application>WPS Presentation</Application>
  <PresentationFormat>全屏显示(4:3)</PresentationFormat>
  <Paragraphs>1083</Paragraphs>
  <Slides>78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89" baseType="lpstr">
      <vt:lpstr>Arial</vt:lpstr>
      <vt:lpstr>宋体</vt:lpstr>
      <vt:lpstr>Wingdings</vt:lpstr>
      <vt:lpstr>Arial</vt:lpstr>
      <vt:lpstr>Wingdings</vt:lpstr>
      <vt:lpstr>Courier New</vt:lpstr>
      <vt:lpstr>微软雅黑</vt:lpstr>
      <vt:lpstr>Arial Unicode MS</vt:lpstr>
      <vt:lpstr>Calibri</vt:lpstr>
      <vt:lpstr>华文新魏</vt:lpstr>
      <vt:lpstr>Clarity</vt:lpstr>
      <vt:lpstr>Design Patterns II</vt:lpstr>
      <vt:lpstr>The Observer Pattern</vt:lpstr>
      <vt:lpstr>A Weather Monitoring Application</vt:lpstr>
      <vt:lpstr>What Needs to be Done?</vt:lpstr>
      <vt:lpstr>Problem Specification</vt:lpstr>
      <vt:lpstr>A First Try</vt:lpstr>
      <vt:lpstr>A First Try</vt:lpstr>
      <vt:lpstr>Publish/Subscribe</vt:lpstr>
      <vt:lpstr>The Observer Pattern</vt:lpstr>
      <vt:lpstr>The Observer Pattern</vt:lpstr>
      <vt:lpstr>The Observer Pattern</vt:lpstr>
      <vt:lpstr>The Observer Pattern</vt:lpstr>
      <vt:lpstr>The Observer Pattern</vt:lpstr>
      <vt:lpstr>The Observer Pattern</vt:lpstr>
      <vt:lpstr>The Observer Pattern</vt:lpstr>
      <vt:lpstr>The Power of Loose Coupling</vt:lpstr>
      <vt:lpstr>The Power of Loose Coupling</vt:lpstr>
      <vt:lpstr>The Power of Loose Coupling</vt:lpstr>
      <vt:lpstr>Exercise</vt:lpstr>
      <vt:lpstr>Weather Data Interfaces</vt:lpstr>
      <vt:lpstr>Weather Data Interfaces</vt:lpstr>
      <vt:lpstr>Implementing the Subject Interface</vt:lpstr>
      <vt:lpstr>Implementing the Subject Interface</vt:lpstr>
      <vt:lpstr>Notify Methods</vt:lpstr>
      <vt:lpstr>Notify Methods</vt:lpstr>
      <vt:lpstr>A Display Element</vt:lpstr>
      <vt:lpstr>A Display Element</vt:lpstr>
      <vt:lpstr>Client Test</vt:lpstr>
      <vt:lpstr>The Observer Pattern in Java</vt:lpstr>
      <vt:lpstr>Another Design…</vt:lpstr>
      <vt:lpstr>The Java Observer Pattern</vt:lpstr>
      <vt:lpstr>Notification Revisited</vt:lpstr>
      <vt:lpstr>How to pull</vt:lpstr>
      <vt:lpstr>how to pull (pseudo)</vt:lpstr>
      <vt:lpstr>Rebuilding CurrentConditionsDisplay</vt:lpstr>
      <vt:lpstr>The Dark Side of Java Observables</vt:lpstr>
      <vt:lpstr>Observers are Everywhere</vt:lpstr>
      <vt:lpstr>The Factory Pattern</vt:lpstr>
      <vt:lpstr>Creating Objects</vt:lpstr>
      <vt:lpstr>It’s More Complicated than That</vt:lpstr>
      <vt:lpstr>“Open for Extension, Closed for Modification”</vt:lpstr>
      <vt:lpstr>Back to Identifying Things that Change</vt:lpstr>
      <vt:lpstr>Change… it’s Coming</vt:lpstr>
      <vt:lpstr>Information Hiding?</vt:lpstr>
      <vt:lpstr>The Pizza Factory</vt:lpstr>
      <vt:lpstr>Wait, what?</vt:lpstr>
      <vt:lpstr>Rebuilding PizzaStore</vt:lpstr>
      <vt:lpstr>Simple Factory: Not Quite a Pattern</vt:lpstr>
      <vt:lpstr>Franchising the Pizza Store</vt:lpstr>
      <vt:lpstr>The Abstract Method</vt:lpstr>
      <vt:lpstr>Delegating to the Subclasses</vt:lpstr>
      <vt:lpstr>Delegating to the Subclasses (cont.)</vt:lpstr>
      <vt:lpstr>What’s a Franchise Look Like?</vt:lpstr>
      <vt:lpstr>A Generic Factory Method</vt:lpstr>
      <vt:lpstr>Ordering a Pizza</vt:lpstr>
      <vt:lpstr>Solution</vt:lpstr>
      <vt:lpstr>The Entire Solution</vt:lpstr>
      <vt:lpstr>The Factory Method Pattern</vt:lpstr>
      <vt:lpstr>Our “Dumb” Pizza Store Revisited</vt:lpstr>
      <vt:lpstr>The intuitive way of design</vt:lpstr>
      <vt:lpstr>What does this Look Like?</vt:lpstr>
      <vt:lpstr>Another Design Principle</vt:lpstr>
      <vt:lpstr>Dependency Inversion</vt:lpstr>
      <vt:lpstr>Guidelines that Help</vt:lpstr>
      <vt:lpstr>The Abstract Factory</vt:lpstr>
      <vt:lpstr>Controlling Pizza Quality</vt:lpstr>
      <vt:lpstr>The Ingredient Factory Interface</vt:lpstr>
      <vt:lpstr>Then What?</vt:lpstr>
      <vt:lpstr>The New York Ingredient Factory</vt:lpstr>
      <vt:lpstr>Connecting to the Pizzas</vt:lpstr>
      <vt:lpstr>Concrete Pizzas</vt:lpstr>
      <vt:lpstr>An Example Pizza</vt:lpstr>
      <vt:lpstr>Fixing the Pizza Stores</vt:lpstr>
      <vt:lpstr>Whew. Recap.</vt:lpstr>
      <vt:lpstr>PowerPoint 演示文稿</vt:lpstr>
      <vt:lpstr>The Abstract Factory Pattern</vt:lpstr>
      <vt:lpstr>Factory Method vs. Abstract Factory</vt:lpstr>
      <vt:lpstr>Questions?</vt:lpstr>
    </vt:vector>
  </TitlesOfParts>
  <Company>The 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Julien</dc:creator>
  <cp:lastModifiedBy>lab604</cp:lastModifiedBy>
  <cp:revision>274</cp:revision>
  <cp:lastPrinted>2014-02-22T04:38:00Z</cp:lastPrinted>
  <dcterms:created xsi:type="dcterms:W3CDTF">2014-01-02T17:08:00Z</dcterms:created>
  <dcterms:modified xsi:type="dcterms:W3CDTF">2023-10-31T13:32:54Z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1033-12.2.0.13266</vt:lpwstr>
  </property>
  <property fmtid="{D5CDD505-2E9C-101B-9397-08002B2CF9AE}" pid="3" name="ICV">
    <vt:lpwstr>23E5916C222C49AF96AB1AF38CDB6CC8</vt:lpwstr>
  </property>
</Properties>
</file>