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3"/>
  </p:notesMasterIdLst>
  <p:sldIdLst>
    <p:sldId id="256" r:id="rId2"/>
    <p:sldId id="258" r:id="rId3"/>
    <p:sldId id="304" r:id="rId4"/>
    <p:sldId id="259" r:id="rId5"/>
    <p:sldId id="268" r:id="rId6"/>
    <p:sldId id="305" r:id="rId7"/>
    <p:sldId id="306" r:id="rId8"/>
    <p:sldId id="262" r:id="rId9"/>
    <p:sldId id="260" r:id="rId10"/>
    <p:sldId id="307" r:id="rId11"/>
    <p:sldId id="308" r:id="rId12"/>
    <p:sldId id="309" r:id="rId13"/>
    <p:sldId id="267" r:id="rId14"/>
    <p:sldId id="311" r:id="rId15"/>
    <p:sldId id="330" r:id="rId16"/>
    <p:sldId id="312" r:id="rId17"/>
    <p:sldId id="329" r:id="rId18"/>
    <p:sldId id="328" r:id="rId19"/>
    <p:sldId id="333" r:id="rId20"/>
    <p:sldId id="331" r:id="rId21"/>
    <p:sldId id="332" r:id="rId22"/>
    <p:sldId id="313" r:id="rId23"/>
    <p:sldId id="266" r:id="rId24"/>
    <p:sldId id="314" r:id="rId25"/>
    <p:sldId id="321" r:id="rId26"/>
    <p:sldId id="322" r:id="rId27"/>
    <p:sldId id="323" r:id="rId28"/>
    <p:sldId id="324" r:id="rId29"/>
    <p:sldId id="325" r:id="rId30"/>
    <p:sldId id="326" r:id="rId31"/>
    <p:sldId id="327" r:id="rId32"/>
    <p:sldId id="315" r:id="rId33"/>
    <p:sldId id="320" r:id="rId34"/>
    <p:sldId id="342" r:id="rId35"/>
    <p:sldId id="343" r:id="rId36"/>
    <p:sldId id="344" r:id="rId37"/>
    <p:sldId id="345" r:id="rId38"/>
    <p:sldId id="316" r:id="rId39"/>
    <p:sldId id="334" r:id="rId40"/>
    <p:sldId id="341" r:id="rId41"/>
    <p:sldId id="335" r:id="rId42"/>
    <p:sldId id="340" r:id="rId43"/>
    <p:sldId id="336" r:id="rId44"/>
    <p:sldId id="339" r:id="rId45"/>
    <p:sldId id="337" r:id="rId46"/>
    <p:sldId id="338" r:id="rId47"/>
    <p:sldId id="317" r:id="rId48"/>
    <p:sldId id="346" r:id="rId49"/>
    <p:sldId id="347" r:id="rId50"/>
    <p:sldId id="318" r:id="rId51"/>
    <p:sldId id="348" r:id="rId52"/>
  </p:sldIdLst>
  <p:sldSz cx="9144000" cy="5143500" type="screen16x9"/>
  <p:notesSz cx="6858000" cy="9144000"/>
  <p:embeddedFontLst>
    <p:embeddedFont>
      <p:font typeface="Audiowide" panose="020B0604020202020204" charset="0"/>
      <p:regular r:id="rId54"/>
    </p:embeddedFont>
    <p:embeddedFont>
      <p:font typeface="Karla" pitchFamily="2" charset="0"/>
      <p:regular r:id="rId55"/>
      <p:bold r:id="rId56"/>
      <p:italic r:id="rId57"/>
      <p:boldItalic r:id="rId58"/>
    </p:embeddedFont>
    <p:embeddedFont>
      <p:font typeface="Nunito Light" pitchFamily="2" charset="0"/>
      <p:regular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EE00AF-A4AE-4DFB-AE54-DF0FDC7AE45E}">
  <a:tblStyle styleId="{E3EE00AF-A4AE-4DFB-AE54-DF0FDC7AE4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773" autoAdjust="0"/>
  </p:normalViewPr>
  <p:slideViewPr>
    <p:cSldViewPr snapToGrid="0">
      <p:cViewPr varScale="1">
        <p:scale>
          <a:sx n="104" d="100"/>
          <a:sy n="104" d="100"/>
        </p:scale>
        <p:origin x="998" y="72"/>
      </p:cViewPr>
      <p:guideLst>
        <p:guide orient="horz" pos="1620"/>
        <p:guide pos="2880"/>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232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97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56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ddd26cc8a4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ddd26cc8a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4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55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400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17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8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9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140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0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224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149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88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536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21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254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42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07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070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111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2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022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09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3755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991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483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46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181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03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789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59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481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130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830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997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5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426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004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7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9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490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 name="Google Shape;93;p1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58" r:id="rId6"/>
    <p:sldLayoutId id="2147483659" r:id="rId7"/>
    <p:sldLayoutId id="2147483660" r:id="rId8"/>
    <p:sldLayoutId id="2147483662" r:id="rId9"/>
    <p:sldLayoutId id="2147483666"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Phishing URL Detection using Machine Learning </a:t>
            </a:r>
            <a:endParaRPr sz="4000" dirty="0">
              <a:solidFill>
                <a:srgbClr val="CC0000"/>
              </a:solidFill>
            </a:endParaRPr>
          </a:p>
        </p:txBody>
      </p:sp>
      <p:sp>
        <p:nvSpPr>
          <p:cNvPr id="283" name="Google Shape;283;p30"/>
          <p:cNvSpPr txBox="1">
            <a:spLocks noGrp="1"/>
          </p:cNvSpPr>
          <p:nvPr>
            <p:ph type="subTitle" idx="1"/>
          </p:nvPr>
        </p:nvSpPr>
        <p:spPr>
          <a:xfrm>
            <a:off x="4370984" y="3778500"/>
            <a:ext cx="3169288"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22015775 | Sheneeza Chaudhary</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064805"/>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Scope</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383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70473" y="2500686"/>
            <a:ext cx="6172200" cy="1498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b="0" i="0" dirty="0">
                <a:solidFill>
                  <a:srgbClr val="D1D5DB"/>
                </a:solidFill>
                <a:effectLst/>
                <a:latin typeface="+mj-lt"/>
              </a:rPr>
              <a:t>The project focuses on addressing the critical issue of URL phishing, aiming to enhance the detection mechanisms employed in cybersecurity. In an era marked by the expansive growth of internet platforms, the distinction between secure and malicious websites has become increasingly challenging. This project's scope encompasses the development of advanced systems dedicated to identifying and categorizing harmful URLs effectively. By leveraging machine learning algorithms, the project seeks to contribute to the improvement of defense mechanisms against evolving cyber threats, particularly those associated with phishing attacks.</a:t>
            </a:r>
            <a:endParaRPr sz="2400" dirty="0">
              <a:latin typeface="+mj-lt"/>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328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84422" y="1852492"/>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294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grpSp>
        <p:nvGrpSpPr>
          <p:cNvPr id="778" name="Google Shape;778;p41"/>
          <p:cNvGrpSpPr/>
          <p:nvPr/>
        </p:nvGrpSpPr>
        <p:grpSpPr>
          <a:xfrm>
            <a:off x="6653544" y="1981773"/>
            <a:ext cx="688313" cy="640458"/>
            <a:chOff x="827350" y="3629733"/>
            <a:chExt cx="1431600" cy="1332067"/>
          </a:xfrm>
        </p:grpSpPr>
        <p:sp>
          <p:nvSpPr>
            <p:cNvPr id="779" name="Google Shape;779;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1"/>
          <p:cNvGrpSpPr/>
          <p:nvPr/>
        </p:nvGrpSpPr>
        <p:grpSpPr>
          <a:xfrm>
            <a:off x="4865856" y="3550298"/>
            <a:ext cx="688313" cy="640458"/>
            <a:chOff x="827350" y="3629733"/>
            <a:chExt cx="1431600" cy="1332067"/>
          </a:xfrm>
        </p:grpSpPr>
        <p:sp>
          <p:nvSpPr>
            <p:cNvPr id="783" name="Google Shape;783;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1"/>
          <p:cNvGrpSpPr/>
          <p:nvPr/>
        </p:nvGrpSpPr>
        <p:grpSpPr>
          <a:xfrm>
            <a:off x="5815073" y="4066919"/>
            <a:ext cx="439215" cy="408678"/>
            <a:chOff x="827350" y="3629733"/>
            <a:chExt cx="1431600" cy="1332067"/>
          </a:xfrm>
        </p:grpSpPr>
        <p:sp>
          <p:nvSpPr>
            <p:cNvPr id="787" name="Google Shape;787;p4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5415778-6AC4-9D62-E982-376F1A775BDC}"/>
              </a:ext>
            </a:extLst>
          </p:cNvPr>
          <p:cNvPicPr>
            <a:picLocks noChangeAspect="1"/>
          </p:cNvPicPr>
          <p:nvPr/>
        </p:nvPicPr>
        <p:blipFill>
          <a:blip r:embed="rId3"/>
          <a:stretch>
            <a:fillRect/>
          </a:stretch>
        </p:blipFill>
        <p:spPr>
          <a:xfrm>
            <a:off x="1430449" y="483760"/>
            <a:ext cx="6283101" cy="4175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3731504" y="1417050"/>
            <a:ext cx="4103888"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3731505" y="2253725"/>
            <a:ext cx="4103888"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731504" y="3108775"/>
            <a:ext cx="4103887"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47"/>
          <p:cNvSpPr/>
          <p:nvPr/>
        </p:nvSpPr>
        <p:spPr>
          <a:xfrm>
            <a:off x="3731505" y="3927225"/>
            <a:ext cx="4103886"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409030" y="2227325"/>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Reasons for choosing this dataset</a:t>
            </a:r>
            <a:endParaRPr dirty="0"/>
          </a:p>
        </p:txBody>
      </p:sp>
      <p:sp>
        <p:nvSpPr>
          <p:cNvPr id="978" name="Google Shape;978;p47"/>
          <p:cNvSpPr txBox="1"/>
          <p:nvPr/>
        </p:nvSpPr>
        <p:spPr>
          <a:xfrm>
            <a:off x="1478340" y="3056175"/>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Reasons</a:t>
            </a:r>
            <a:endParaRPr sz="2000" dirty="0">
              <a:solidFill>
                <a:schemeClr val="accent1"/>
              </a:solidFill>
              <a:latin typeface="Audiowide"/>
              <a:ea typeface="Audiowide"/>
              <a:cs typeface="Audiowide"/>
              <a:sym typeface="Audiowide"/>
            </a:endParaRPr>
          </a:p>
        </p:txBody>
      </p:sp>
      <p:cxnSp>
        <p:nvCxnSpPr>
          <p:cNvPr id="979" name="Google Shape;979;p47"/>
          <p:cNvCxnSpPr>
            <a:cxnSpLocks/>
            <a:stCxn id="971" idx="0"/>
            <a:endCxn id="980" idx="1"/>
          </p:cNvCxnSpPr>
          <p:nvPr/>
        </p:nvCxnSpPr>
        <p:spPr>
          <a:xfrm flipV="1">
            <a:off x="2948330" y="1733029"/>
            <a:ext cx="783185" cy="1244746"/>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1" name="Google Shape;981;p47"/>
          <p:cNvCxnSpPr>
            <a:cxnSpLocks/>
            <a:stCxn id="971" idx="0"/>
            <a:endCxn id="982" idx="1"/>
          </p:cNvCxnSpPr>
          <p:nvPr/>
        </p:nvCxnSpPr>
        <p:spPr>
          <a:xfrm>
            <a:off x="2948330" y="2977775"/>
            <a:ext cx="783186" cy="126550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3" name="Google Shape;983;p47"/>
          <p:cNvCxnSpPr>
            <a:cxnSpLocks/>
            <a:stCxn id="971" idx="0"/>
            <a:endCxn id="984" idx="1"/>
          </p:cNvCxnSpPr>
          <p:nvPr/>
        </p:nvCxnSpPr>
        <p:spPr>
          <a:xfrm flipV="1">
            <a:off x="2948330" y="2569778"/>
            <a:ext cx="783186" cy="407997"/>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5" name="Google Shape;985;p47"/>
          <p:cNvCxnSpPr>
            <a:cxnSpLocks/>
            <a:stCxn id="971" idx="0"/>
            <a:endCxn id="986" idx="1"/>
          </p:cNvCxnSpPr>
          <p:nvPr/>
        </p:nvCxnSpPr>
        <p:spPr>
          <a:xfrm>
            <a:off x="2948330" y="2977775"/>
            <a:ext cx="783186" cy="428751"/>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980" name="Google Shape;980;p47"/>
          <p:cNvSpPr txBox="1"/>
          <p:nvPr/>
        </p:nvSpPr>
        <p:spPr>
          <a:xfrm>
            <a:off x="3731515" y="1453579"/>
            <a:ext cx="3975861"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Source and Authenticity</a:t>
            </a:r>
            <a:endParaRPr sz="2000" dirty="0">
              <a:solidFill>
                <a:schemeClr val="accent1"/>
              </a:solidFill>
              <a:latin typeface="Audiowide"/>
              <a:ea typeface="Audiowide"/>
              <a:cs typeface="Audiowide"/>
              <a:sym typeface="Audiowide"/>
            </a:endParaRPr>
          </a:p>
        </p:txBody>
      </p:sp>
      <p:sp>
        <p:nvSpPr>
          <p:cNvPr id="984" name="Google Shape;984;p47"/>
          <p:cNvSpPr txBox="1"/>
          <p:nvPr/>
        </p:nvSpPr>
        <p:spPr>
          <a:xfrm>
            <a:off x="3731516" y="2290328"/>
            <a:ext cx="2674489"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Size &amp; Diversity</a:t>
            </a:r>
            <a:endParaRPr sz="2000" dirty="0">
              <a:solidFill>
                <a:schemeClr val="accent1"/>
              </a:solidFill>
              <a:latin typeface="Audiowide"/>
              <a:ea typeface="Audiowide"/>
              <a:cs typeface="Audiowide"/>
              <a:sym typeface="Audiowide"/>
            </a:endParaRPr>
          </a:p>
        </p:txBody>
      </p:sp>
      <p:sp>
        <p:nvSpPr>
          <p:cNvPr id="986" name="Google Shape;986;p47"/>
          <p:cNvSpPr txBox="1"/>
          <p:nvPr/>
        </p:nvSpPr>
        <p:spPr>
          <a:xfrm>
            <a:off x="3731516" y="3127076"/>
            <a:ext cx="352780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Relevance to problem</a:t>
            </a:r>
            <a:endParaRPr sz="2000" dirty="0">
              <a:solidFill>
                <a:schemeClr val="accent1"/>
              </a:solidFill>
              <a:latin typeface="Audiowide"/>
              <a:ea typeface="Audiowide"/>
              <a:cs typeface="Audiowide"/>
              <a:sym typeface="Audiowide"/>
            </a:endParaRPr>
          </a:p>
        </p:txBody>
      </p:sp>
      <p:sp>
        <p:nvSpPr>
          <p:cNvPr id="982" name="Google Shape;982;p47"/>
          <p:cNvSpPr txBox="1"/>
          <p:nvPr/>
        </p:nvSpPr>
        <p:spPr>
          <a:xfrm>
            <a:off x="3731516" y="3963825"/>
            <a:ext cx="2955174"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Feature Richness</a:t>
            </a:r>
            <a:endParaRPr sz="2000" dirty="0">
              <a:solidFill>
                <a:schemeClr val="accent1"/>
              </a:solidFill>
              <a:latin typeface="Audiowide"/>
              <a:ea typeface="Audiowide"/>
              <a:cs typeface="Audiowide"/>
              <a:sym typeface="Audiowide"/>
            </a:endParaRPr>
          </a:p>
        </p:txBody>
      </p:sp>
      <p:grpSp>
        <p:nvGrpSpPr>
          <p:cNvPr id="991" name="Google Shape;991;p47"/>
          <p:cNvGrpSpPr/>
          <p:nvPr/>
        </p:nvGrpSpPr>
        <p:grpSpPr>
          <a:xfrm>
            <a:off x="1938939" y="2534672"/>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352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Loading Dataset</a:t>
            </a:r>
            <a:endParaRPr dirty="0"/>
          </a:p>
        </p:txBody>
      </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A4E72E5-4F02-E244-6D69-2BED6134D389}"/>
              </a:ext>
            </a:extLst>
          </p:cNvPr>
          <p:cNvPicPr>
            <a:picLocks noChangeAspect="1"/>
          </p:cNvPicPr>
          <p:nvPr/>
        </p:nvPicPr>
        <p:blipFill>
          <a:blip r:embed="rId3"/>
          <a:stretch>
            <a:fillRect/>
          </a:stretch>
        </p:blipFill>
        <p:spPr>
          <a:xfrm>
            <a:off x="713219" y="1596156"/>
            <a:ext cx="7688622" cy="2697589"/>
          </a:xfrm>
          <a:prstGeom prst="rect">
            <a:avLst/>
          </a:prstGeom>
        </p:spPr>
      </p:pic>
    </p:spTree>
    <p:extLst>
      <p:ext uri="{BB962C8B-B14F-4D97-AF65-F5344CB8AC3E}">
        <p14:creationId xmlns:p14="http://schemas.microsoft.com/office/powerpoint/2010/main" val="279336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1989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 </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05</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768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dimensions of DataFrame</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04549C9-5721-20B0-ACBF-15EDD8A56C19}"/>
              </a:ext>
            </a:extLst>
          </p:cNvPr>
          <p:cNvPicPr>
            <a:picLocks noChangeAspect="1"/>
          </p:cNvPicPr>
          <p:nvPr/>
        </p:nvPicPr>
        <p:blipFill rotWithShape="1">
          <a:blip r:embed="rId3"/>
          <a:srcRect r="12154"/>
          <a:stretch/>
        </p:blipFill>
        <p:spPr>
          <a:xfrm>
            <a:off x="774315" y="1661900"/>
            <a:ext cx="7507330" cy="937688"/>
          </a:xfrm>
          <a:prstGeom prst="rect">
            <a:avLst/>
          </a:prstGeom>
        </p:spPr>
      </p:pic>
    </p:spTree>
    <p:extLst>
      <p:ext uri="{BB962C8B-B14F-4D97-AF65-F5344CB8AC3E}">
        <p14:creationId xmlns:p14="http://schemas.microsoft.com/office/powerpoint/2010/main" val="199817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info about DataFrame</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D86C91E-A633-6846-E6F9-53E89E00C069}"/>
              </a:ext>
            </a:extLst>
          </p:cNvPr>
          <p:cNvPicPr>
            <a:picLocks noChangeAspect="1"/>
          </p:cNvPicPr>
          <p:nvPr/>
        </p:nvPicPr>
        <p:blipFill>
          <a:blip r:embed="rId3"/>
          <a:stretch>
            <a:fillRect/>
          </a:stretch>
        </p:blipFill>
        <p:spPr>
          <a:xfrm>
            <a:off x="2971612" y="1231272"/>
            <a:ext cx="2921294" cy="3790482"/>
          </a:xfrm>
          <a:prstGeom prst="rect">
            <a:avLst/>
          </a:prstGeom>
        </p:spPr>
      </p:pic>
    </p:spTree>
    <p:extLst>
      <p:ext uri="{BB962C8B-B14F-4D97-AF65-F5344CB8AC3E}">
        <p14:creationId xmlns:p14="http://schemas.microsoft.com/office/powerpoint/2010/main" val="113172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Displaying statistics of each column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819390D-C9B4-1F2A-113F-FF74DB37AB36}"/>
              </a:ext>
            </a:extLst>
          </p:cNvPr>
          <p:cNvPicPr>
            <a:picLocks noChangeAspect="1"/>
          </p:cNvPicPr>
          <p:nvPr/>
        </p:nvPicPr>
        <p:blipFill>
          <a:blip r:embed="rId3"/>
          <a:stretch>
            <a:fillRect/>
          </a:stretch>
        </p:blipFill>
        <p:spPr>
          <a:xfrm>
            <a:off x="699895" y="1508691"/>
            <a:ext cx="7744209" cy="2701372"/>
          </a:xfrm>
          <a:prstGeom prst="rect">
            <a:avLst/>
          </a:prstGeom>
        </p:spPr>
      </p:pic>
    </p:spTree>
    <p:extLst>
      <p:ext uri="{BB962C8B-B14F-4D97-AF65-F5344CB8AC3E}">
        <p14:creationId xmlns:p14="http://schemas.microsoft.com/office/powerpoint/2010/main" val="306523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1503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61" name="Google Shape;361;p32"/>
          <p:cNvSpPr txBox="1">
            <a:spLocks noGrp="1"/>
          </p:cNvSpPr>
          <p:nvPr>
            <p:ph type="title" idx="8"/>
          </p:nvPr>
        </p:nvSpPr>
        <p:spPr>
          <a:xfrm>
            <a:off x="1415374"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2" name="Google Shape;362;p32"/>
          <p:cNvSpPr txBox="1">
            <a:spLocks noGrp="1"/>
          </p:cNvSpPr>
          <p:nvPr>
            <p:ph type="title" idx="9"/>
          </p:nvPr>
        </p:nvSpPr>
        <p:spPr>
          <a:xfrm>
            <a:off x="4121401"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3" name="Google Shape;363;p32"/>
          <p:cNvSpPr txBox="1">
            <a:spLocks noGrp="1"/>
          </p:cNvSpPr>
          <p:nvPr>
            <p:ph type="title" idx="15"/>
          </p:nvPr>
        </p:nvSpPr>
        <p:spPr>
          <a:xfrm>
            <a:off x="5982320" y="3746248"/>
            <a:ext cx="259140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Selection</a:t>
            </a:r>
            <a:endParaRPr dirty="0"/>
          </a:p>
        </p:txBody>
      </p:sp>
      <p:sp>
        <p:nvSpPr>
          <p:cNvPr id="364" name="Google Shape;364;p32"/>
          <p:cNvSpPr txBox="1">
            <a:spLocks noGrp="1"/>
          </p:cNvSpPr>
          <p:nvPr>
            <p:ph type="title"/>
          </p:nvPr>
        </p:nvSpPr>
        <p:spPr>
          <a:xfrm>
            <a:off x="819042" y="2225576"/>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66" name="Google Shape;366;p32"/>
          <p:cNvSpPr txBox="1">
            <a:spLocks noGrp="1"/>
          </p:cNvSpPr>
          <p:nvPr>
            <p:ph type="title" idx="2"/>
          </p:nvPr>
        </p:nvSpPr>
        <p:spPr>
          <a:xfrm>
            <a:off x="953856" y="3746248"/>
            <a:ext cx="1824236"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368" name="Google Shape;368;p32"/>
          <p:cNvSpPr txBox="1">
            <a:spLocks noGrp="1"/>
          </p:cNvSpPr>
          <p:nvPr>
            <p:ph type="title" idx="4"/>
          </p:nvPr>
        </p:nvSpPr>
        <p:spPr>
          <a:xfrm>
            <a:off x="3239216" y="3763463"/>
            <a:ext cx="267009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Exploration</a:t>
            </a:r>
            <a:endParaRPr dirty="0"/>
          </a:p>
        </p:txBody>
      </p:sp>
      <p:sp>
        <p:nvSpPr>
          <p:cNvPr id="369" name="Google Shape;369;p32"/>
          <p:cNvSpPr txBox="1">
            <a:spLocks noGrp="1"/>
          </p:cNvSpPr>
          <p:nvPr>
            <p:ph type="title" idx="6"/>
          </p:nvPr>
        </p:nvSpPr>
        <p:spPr>
          <a:xfrm>
            <a:off x="3419250" y="2205633"/>
            <a:ext cx="249005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Domain</a:t>
            </a:r>
            <a:endParaRPr dirty="0"/>
          </a:p>
        </p:txBody>
      </p:sp>
      <p:sp>
        <p:nvSpPr>
          <p:cNvPr id="370" name="Google Shape;370;p32"/>
          <p:cNvSpPr txBox="1">
            <a:spLocks noGrp="1"/>
          </p:cNvSpPr>
          <p:nvPr>
            <p:ph type="title" idx="13"/>
          </p:nvPr>
        </p:nvSpPr>
        <p:spPr>
          <a:xfrm>
            <a:off x="1415374"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1" name="Google Shape;371;p32"/>
          <p:cNvSpPr txBox="1">
            <a:spLocks noGrp="1"/>
          </p:cNvSpPr>
          <p:nvPr>
            <p:ph type="title" idx="14"/>
          </p:nvPr>
        </p:nvSpPr>
        <p:spPr>
          <a:xfrm>
            <a:off x="4121401"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3" name="Google Shape;373;p32"/>
          <p:cNvSpPr txBox="1">
            <a:spLocks noGrp="1"/>
          </p:cNvSpPr>
          <p:nvPr>
            <p:ph type="title" idx="17"/>
          </p:nvPr>
        </p:nvSpPr>
        <p:spPr>
          <a:xfrm>
            <a:off x="6125276" y="2205633"/>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Project Scope</a:t>
            </a:r>
            <a:endParaRPr dirty="0"/>
          </a:p>
        </p:txBody>
      </p:sp>
      <p:sp>
        <p:nvSpPr>
          <p:cNvPr id="375" name="Google Shape;375;p32"/>
          <p:cNvSpPr txBox="1">
            <a:spLocks noGrp="1"/>
          </p:cNvSpPr>
          <p:nvPr>
            <p:ph type="title" idx="19"/>
          </p:nvPr>
        </p:nvSpPr>
        <p:spPr>
          <a:xfrm>
            <a:off x="6827426" y="32128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76" name="Google Shape;376;p32"/>
          <p:cNvSpPr txBox="1">
            <a:spLocks noGrp="1"/>
          </p:cNvSpPr>
          <p:nvPr>
            <p:ph type="title" idx="20"/>
          </p:nvPr>
        </p:nvSpPr>
        <p:spPr>
          <a:xfrm>
            <a:off x="6827426"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318850"/>
            <a:ext cx="7704000" cy="83512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76025" y="458975"/>
            <a:ext cx="74891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Displaying number of unique values </a:t>
            </a:r>
            <a:r>
              <a:rPr lang="en-US" dirty="0"/>
              <a:t>in </a:t>
            </a:r>
            <a:r>
              <a:rPr lang="en" dirty="0"/>
              <a:t>each column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05473F1-0007-6D96-5FC5-3C4B898C984A}"/>
              </a:ext>
            </a:extLst>
          </p:cNvPr>
          <p:cNvPicPr>
            <a:picLocks noChangeAspect="1"/>
          </p:cNvPicPr>
          <p:nvPr/>
        </p:nvPicPr>
        <p:blipFill>
          <a:blip r:embed="rId3"/>
          <a:stretch>
            <a:fillRect/>
          </a:stretch>
        </p:blipFill>
        <p:spPr>
          <a:xfrm>
            <a:off x="2594761" y="1320556"/>
            <a:ext cx="3954477" cy="3618979"/>
          </a:xfrm>
          <a:prstGeom prst="rect">
            <a:avLst/>
          </a:prstGeom>
        </p:spPr>
      </p:pic>
    </p:spTree>
    <p:extLst>
      <p:ext uri="{BB962C8B-B14F-4D97-AF65-F5344CB8AC3E}">
        <p14:creationId xmlns:p14="http://schemas.microsoft.com/office/powerpoint/2010/main" val="383789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318850"/>
            <a:ext cx="7704000" cy="83512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76025" y="458975"/>
            <a:ext cx="74891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Checking for missing values and displaying the sum of null values </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B34F7FD-3086-6EC5-61B9-845A09CF840A}"/>
              </a:ext>
            </a:extLst>
          </p:cNvPr>
          <p:cNvPicPr>
            <a:picLocks noChangeAspect="1"/>
          </p:cNvPicPr>
          <p:nvPr/>
        </p:nvPicPr>
        <p:blipFill>
          <a:blip r:embed="rId3"/>
          <a:stretch>
            <a:fillRect/>
          </a:stretch>
        </p:blipFill>
        <p:spPr>
          <a:xfrm>
            <a:off x="2319860" y="1327399"/>
            <a:ext cx="4545748" cy="3622028"/>
          </a:xfrm>
          <a:prstGeom prst="rect">
            <a:avLst/>
          </a:prstGeom>
        </p:spPr>
      </p:pic>
    </p:spTree>
    <p:extLst>
      <p:ext uri="{BB962C8B-B14F-4D97-AF65-F5344CB8AC3E}">
        <p14:creationId xmlns:p14="http://schemas.microsoft.com/office/powerpoint/2010/main" val="4071360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4349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06</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880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69759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69759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751229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751229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Selected Algorithms</a:t>
            </a:r>
            <a:endParaRPr dirty="0"/>
          </a:p>
        </p:txBody>
      </p:sp>
      <p:sp>
        <p:nvSpPr>
          <p:cNvPr id="700" name="Google Shape;700;p40"/>
          <p:cNvSpPr txBox="1">
            <a:spLocks noGrp="1"/>
          </p:cNvSpPr>
          <p:nvPr>
            <p:ph type="subTitle" idx="1"/>
          </p:nvPr>
        </p:nvSpPr>
        <p:spPr>
          <a:xfrm>
            <a:off x="1895687" y="1859719"/>
            <a:ext cx="2460233"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dirty="0"/>
              <a:t>K-Nearest Neighbors (KNN)</a:t>
            </a:r>
            <a:endParaRPr dirty="0"/>
          </a:p>
        </p:txBody>
      </p:sp>
      <p:sp>
        <p:nvSpPr>
          <p:cNvPr id="701" name="Google Shape;701;p40"/>
          <p:cNvSpPr txBox="1">
            <a:spLocks noGrp="1"/>
          </p:cNvSpPr>
          <p:nvPr>
            <p:ph type="subTitle" idx="2"/>
          </p:nvPr>
        </p:nvSpPr>
        <p:spPr>
          <a:xfrm>
            <a:off x="1893587" y="2179314"/>
            <a:ext cx="2315400" cy="4845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t>Due to pattern recognition</a:t>
            </a:r>
            <a:endParaRPr dirty="0"/>
          </a:p>
        </p:txBody>
      </p:sp>
      <p:sp>
        <p:nvSpPr>
          <p:cNvPr id="702" name="Google Shape;702;p40"/>
          <p:cNvSpPr txBox="1">
            <a:spLocks noGrp="1"/>
          </p:cNvSpPr>
          <p:nvPr>
            <p:ph type="subTitle" idx="3"/>
          </p:nvPr>
        </p:nvSpPr>
        <p:spPr>
          <a:xfrm>
            <a:off x="4901789" y="1553404"/>
            <a:ext cx="2326200"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 dirty="0"/>
              <a:t>Random Forest</a:t>
            </a:r>
            <a:endParaRPr dirty="0"/>
          </a:p>
        </p:txBody>
      </p:sp>
      <p:sp>
        <p:nvSpPr>
          <p:cNvPr id="703" name="Google Shape;703;p40"/>
          <p:cNvSpPr txBox="1">
            <a:spLocks noGrp="1"/>
          </p:cNvSpPr>
          <p:nvPr>
            <p:ph type="subTitle" idx="4"/>
          </p:nvPr>
        </p:nvSpPr>
        <p:spPr>
          <a:xfrm>
            <a:off x="4760221" y="1915655"/>
            <a:ext cx="2467772" cy="4845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dirty="0"/>
              <a:t>Leverages ensemble learning for improved accuracy</a:t>
            </a:r>
            <a:endParaRPr dirty="0"/>
          </a:p>
        </p:txBody>
      </p:sp>
      <p:sp>
        <p:nvSpPr>
          <p:cNvPr id="704" name="Google Shape;704;p40"/>
          <p:cNvSpPr txBox="1">
            <a:spLocks noGrp="1"/>
          </p:cNvSpPr>
          <p:nvPr>
            <p:ph type="subTitle" idx="5"/>
          </p:nvPr>
        </p:nvSpPr>
        <p:spPr>
          <a:xfrm>
            <a:off x="1892941" y="3276837"/>
            <a:ext cx="3031912"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dirty="0"/>
              <a:t>Gaussian Na</a:t>
            </a:r>
            <a:r>
              <a:rPr lang="en-US" dirty="0"/>
              <a:t>ï</a:t>
            </a:r>
            <a:r>
              <a:rPr lang="en" dirty="0"/>
              <a:t>ve Bayes</a:t>
            </a:r>
            <a:endParaRPr dirty="0"/>
          </a:p>
        </p:txBody>
      </p:sp>
      <p:sp>
        <p:nvSpPr>
          <p:cNvPr id="705" name="Google Shape;705;p40"/>
          <p:cNvSpPr txBox="1">
            <a:spLocks noGrp="1"/>
          </p:cNvSpPr>
          <p:nvPr>
            <p:ph type="subTitle" idx="6"/>
          </p:nvPr>
        </p:nvSpPr>
        <p:spPr>
          <a:xfrm>
            <a:off x="1895687" y="3574596"/>
            <a:ext cx="2313300" cy="4845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t>Effective in probabilistic modeling</a:t>
            </a:r>
            <a:endParaRPr dirty="0"/>
          </a:p>
        </p:txBody>
      </p:sp>
      <p:sp>
        <p:nvSpPr>
          <p:cNvPr id="706" name="Google Shape;706;p40"/>
          <p:cNvSpPr txBox="1">
            <a:spLocks noGrp="1"/>
          </p:cNvSpPr>
          <p:nvPr>
            <p:ph type="subTitle" idx="7"/>
          </p:nvPr>
        </p:nvSpPr>
        <p:spPr>
          <a:xfrm>
            <a:off x="4901789" y="3287813"/>
            <a:ext cx="2326200"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 dirty="0"/>
              <a:t>S</a:t>
            </a:r>
            <a:r>
              <a:rPr lang="en-US" dirty="0"/>
              <a:t>u</a:t>
            </a:r>
            <a:r>
              <a:rPr lang="en" dirty="0"/>
              <a:t>pport Vector Machines (SVM)</a:t>
            </a:r>
            <a:endParaRPr dirty="0"/>
          </a:p>
        </p:txBody>
      </p:sp>
      <p:sp>
        <p:nvSpPr>
          <p:cNvPr id="707" name="Google Shape;707;p40"/>
          <p:cNvSpPr txBox="1">
            <a:spLocks noGrp="1"/>
          </p:cNvSpPr>
          <p:nvPr>
            <p:ph type="subTitle" idx="8"/>
          </p:nvPr>
        </p:nvSpPr>
        <p:spPr>
          <a:xfrm>
            <a:off x="4913321" y="3574596"/>
            <a:ext cx="2326200" cy="484500"/>
          </a:xfrm>
          <a:prstGeom prst="rect">
            <a:avLst/>
          </a:prstGeom>
        </p:spPr>
        <p:txBody>
          <a:bodyPr spcFirstLastPara="1" wrap="square" lIns="0" tIns="91425" rIns="0" bIns="91425" anchor="t" anchorCtr="0">
            <a:noAutofit/>
          </a:bodyPr>
          <a:lstStyle/>
          <a:p>
            <a:pPr marL="0" lvl="0" indent="0" algn="r" rtl="0">
              <a:spcBef>
                <a:spcPts val="0"/>
              </a:spcBef>
              <a:spcAft>
                <a:spcPts val="0"/>
              </a:spcAft>
              <a:buNone/>
            </a:pPr>
            <a:r>
              <a:rPr lang="en" dirty="0"/>
              <a:t>Handles complex data patterns</a:t>
            </a:r>
            <a:endParaRPr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0"/>
          <p:cNvGrpSpPr/>
          <p:nvPr/>
        </p:nvGrpSpPr>
        <p:grpSpPr>
          <a:xfrm>
            <a:off x="7663229" y="1711803"/>
            <a:ext cx="611927" cy="600334"/>
            <a:chOff x="-1183550" y="3586525"/>
            <a:chExt cx="296175" cy="290550"/>
          </a:xfrm>
        </p:grpSpPr>
        <p:sp>
          <p:nvSpPr>
            <p:cNvPr id="724" name="Google Shape;724;p40"/>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40"/>
          <p:cNvGrpSpPr/>
          <p:nvPr/>
        </p:nvGrpSpPr>
        <p:grpSpPr>
          <a:xfrm>
            <a:off x="7666471" y="3277917"/>
            <a:ext cx="605419" cy="572906"/>
            <a:chOff x="-1592325" y="3957400"/>
            <a:chExt cx="293025" cy="277275"/>
          </a:xfrm>
        </p:grpSpPr>
        <p:sp>
          <p:nvSpPr>
            <p:cNvPr id="734" name="Google Shape;734;p4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0"/>
          <p:cNvGrpSpPr/>
          <p:nvPr/>
        </p:nvGrpSpPr>
        <p:grpSpPr>
          <a:xfrm>
            <a:off x="911033" y="1771538"/>
            <a:ext cx="486912" cy="486836"/>
            <a:chOff x="2685825" y="840375"/>
            <a:chExt cx="481900" cy="481825"/>
          </a:xfrm>
        </p:grpSpPr>
        <p:sp>
          <p:nvSpPr>
            <p:cNvPr id="739" name="Google Shape;739;p40"/>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40"/>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1" name="Google Shape;741;p40"/>
          <p:cNvGrpSpPr/>
          <p:nvPr/>
        </p:nvGrpSpPr>
        <p:grpSpPr>
          <a:xfrm>
            <a:off x="911038" y="3320939"/>
            <a:ext cx="486836" cy="486836"/>
            <a:chOff x="4456875" y="1435075"/>
            <a:chExt cx="481825" cy="481825"/>
          </a:xfrm>
        </p:grpSpPr>
        <p:sp>
          <p:nvSpPr>
            <p:cNvPr id="742" name="Google Shape;742;p40"/>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40"/>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40"/>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40"/>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40"/>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 name="Google Shape;747;p40"/>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 name="Google Shape;748;p40"/>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40"/>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40"/>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 name="Google Shape;751;p40"/>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 name="Google Shape;752;p40"/>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40"/>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40"/>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40"/>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40"/>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 name="Google Shape;757;p40"/>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 name="Google Shape;758;p40"/>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40"/>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40"/>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2088044"/>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Hyperparameter Tuning</a:t>
            </a:r>
            <a:endParaRPr sz="3200"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07</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513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K-Nearest Neighbors (KNN)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F7043F7-81E0-0303-8717-E45E54703AB4}"/>
              </a:ext>
            </a:extLst>
          </p:cNvPr>
          <p:cNvPicPr>
            <a:picLocks noChangeAspect="1"/>
          </p:cNvPicPr>
          <p:nvPr/>
        </p:nvPicPr>
        <p:blipFill>
          <a:blip r:embed="rId3"/>
          <a:stretch>
            <a:fillRect/>
          </a:stretch>
        </p:blipFill>
        <p:spPr>
          <a:xfrm>
            <a:off x="675564" y="1328158"/>
            <a:ext cx="7779320" cy="1381328"/>
          </a:xfrm>
          <a:prstGeom prst="rect">
            <a:avLst/>
          </a:prstGeom>
        </p:spPr>
      </p:pic>
      <p:pic>
        <p:nvPicPr>
          <p:cNvPr id="3" name="Picture 2">
            <a:extLst>
              <a:ext uri="{FF2B5EF4-FFF2-40B4-BE49-F238E27FC236}">
                <a16:creationId xmlns:a16="http://schemas.microsoft.com/office/drawing/2014/main" id="{B872B56F-E49E-5E9E-7B02-AA8AE6A7D23F}"/>
              </a:ext>
            </a:extLst>
          </p:cNvPr>
          <p:cNvPicPr>
            <a:picLocks noChangeAspect="1"/>
          </p:cNvPicPr>
          <p:nvPr/>
        </p:nvPicPr>
        <p:blipFill rotWithShape="1">
          <a:blip r:embed="rId4"/>
          <a:srcRect r="30933"/>
          <a:stretch/>
        </p:blipFill>
        <p:spPr>
          <a:xfrm>
            <a:off x="2127837" y="2926513"/>
            <a:ext cx="4874775" cy="2075189"/>
          </a:xfrm>
          <a:prstGeom prst="rect">
            <a:avLst/>
          </a:prstGeom>
        </p:spPr>
      </p:pic>
    </p:spTree>
    <p:extLst>
      <p:ext uri="{BB962C8B-B14F-4D97-AF65-F5344CB8AC3E}">
        <p14:creationId xmlns:p14="http://schemas.microsoft.com/office/powerpoint/2010/main" val="282871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Gaussian Na</a:t>
            </a:r>
            <a:r>
              <a:rPr lang="en-US" dirty="0"/>
              <a:t>ï</a:t>
            </a:r>
            <a:r>
              <a:rPr lang="en" dirty="0"/>
              <a:t>ve Bayes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B493466-BEFA-9768-9E14-A3B8FF0A6B03}"/>
              </a:ext>
            </a:extLst>
          </p:cNvPr>
          <p:cNvPicPr>
            <a:picLocks noChangeAspect="1"/>
          </p:cNvPicPr>
          <p:nvPr/>
        </p:nvPicPr>
        <p:blipFill rotWithShape="1">
          <a:blip r:embed="rId3"/>
          <a:srcRect r="21572"/>
          <a:stretch/>
        </p:blipFill>
        <p:spPr>
          <a:xfrm>
            <a:off x="1044004" y="1581696"/>
            <a:ext cx="7058054" cy="2666188"/>
          </a:xfrm>
          <a:prstGeom prst="rect">
            <a:avLst/>
          </a:prstGeom>
        </p:spPr>
      </p:pic>
    </p:spTree>
    <p:extLst>
      <p:ext uri="{BB962C8B-B14F-4D97-AF65-F5344CB8AC3E}">
        <p14:creationId xmlns:p14="http://schemas.microsoft.com/office/powerpoint/2010/main" val="2440294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Gaussian Na</a:t>
            </a:r>
            <a:r>
              <a:rPr lang="en-US" dirty="0"/>
              <a:t>ï</a:t>
            </a:r>
            <a:r>
              <a:rPr lang="en" dirty="0"/>
              <a:t>ve Bayes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BCAB0FC-47F7-5DF9-A4E6-E5B85CF53A6C}"/>
              </a:ext>
            </a:extLst>
          </p:cNvPr>
          <p:cNvPicPr>
            <a:picLocks noChangeAspect="1"/>
          </p:cNvPicPr>
          <p:nvPr/>
        </p:nvPicPr>
        <p:blipFill rotWithShape="1">
          <a:blip r:embed="rId3"/>
          <a:srcRect r="19808"/>
          <a:stretch/>
        </p:blipFill>
        <p:spPr>
          <a:xfrm>
            <a:off x="1031804" y="1541455"/>
            <a:ext cx="7057596" cy="2627077"/>
          </a:xfrm>
          <a:prstGeom prst="rect">
            <a:avLst/>
          </a:prstGeom>
        </p:spPr>
      </p:pic>
    </p:spTree>
    <p:extLst>
      <p:ext uri="{BB962C8B-B14F-4D97-AF65-F5344CB8AC3E}">
        <p14:creationId xmlns:p14="http://schemas.microsoft.com/office/powerpoint/2010/main" val="424513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D2D5745-9DED-8C5C-A1A9-AEE08EE28B0B}"/>
              </a:ext>
            </a:extLst>
          </p:cNvPr>
          <p:cNvPicPr>
            <a:picLocks noChangeAspect="1"/>
          </p:cNvPicPr>
          <p:nvPr/>
        </p:nvPicPr>
        <p:blipFill>
          <a:blip r:embed="rId3"/>
          <a:stretch>
            <a:fillRect/>
          </a:stretch>
        </p:blipFill>
        <p:spPr>
          <a:xfrm>
            <a:off x="436216" y="1856174"/>
            <a:ext cx="8271567" cy="2283518"/>
          </a:xfrm>
          <a:prstGeom prst="rect">
            <a:avLst/>
          </a:prstGeom>
        </p:spPr>
      </p:pic>
    </p:spTree>
    <p:extLst>
      <p:ext uri="{BB962C8B-B14F-4D97-AF65-F5344CB8AC3E}">
        <p14:creationId xmlns:p14="http://schemas.microsoft.com/office/powerpoint/2010/main" val="4254158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31C39EA-B379-8C08-AD81-230789488492}"/>
              </a:ext>
            </a:extLst>
          </p:cNvPr>
          <p:cNvPicPr>
            <a:picLocks noChangeAspect="1"/>
          </p:cNvPicPr>
          <p:nvPr/>
        </p:nvPicPr>
        <p:blipFill>
          <a:blip r:embed="rId3"/>
          <a:stretch>
            <a:fillRect/>
          </a:stretch>
        </p:blipFill>
        <p:spPr>
          <a:xfrm>
            <a:off x="432822" y="1843280"/>
            <a:ext cx="8248368" cy="1868220"/>
          </a:xfrm>
          <a:prstGeom prst="rect">
            <a:avLst/>
          </a:prstGeom>
        </p:spPr>
      </p:pic>
    </p:spTree>
    <p:extLst>
      <p:ext uri="{BB962C8B-B14F-4D97-AF65-F5344CB8AC3E}">
        <p14:creationId xmlns:p14="http://schemas.microsoft.com/office/powerpoint/2010/main" val="16483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652608"/>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33321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33321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61" name="Google Shape;361;p32"/>
          <p:cNvSpPr txBox="1">
            <a:spLocks noGrp="1"/>
          </p:cNvSpPr>
          <p:nvPr>
            <p:ph type="title" idx="8"/>
          </p:nvPr>
        </p:nvSpPr>
        <p:spPr>
          <a:xfrm>
            <a:off x="1415374"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62" name="Google Shape;362;p32"/>
          <p:cNvSpPr txBox="1">
            <a:spLocks noGrp="1"/>
          </p:cNvSpPr>
          <p:nvPr>
            <p:ph type="title" idx="9"/>
          </p:nvPr>
        </p:nvSpPr>
        <p:spPr>
          <a:xfrm>
            <a:off x="4121401" y="339576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364" name="Google Shape;364;p32"/>
          <p:cNvSpPr txBox="1">
            <a:spLocks noGrp="1"/>
          </p:cNvSpPr>
          <p:nvPr>
            <p:ph type="title"/>
          </p:nvPr>
        </p:nvSpPr>
        <p:spPr>
          <a:xfrm>
            <a:off x="747757" y="2497594"/>
            <a:ext cx="2645425"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Hyperparameter</a:t>
            </a:r>
            <a:br>
              <a:rPr lang="en" dirty="0"/>
            </a:br>
            <a:r>
              <a:rPr lang="en" dirty="0"/>
              <a:t>Tuning</a:t>
            </a:r>
            <a:endParaRPr dirty="0"/>
          </a:p>
        </p:txBody>
      </p:sp>
      <p:sp>
        <p:nvSpPr>
          <p:cNvPr id="366" name="Google Shape;366;p32"/>
          <p:cNvSpPr txBox="1">
            <a:spLocks noGrp="1"/>
          </p:cNvSpPr>
          <p:nvPr>
            <p:ph type="title" idx="2"/>
          </p:nvPr>
        </p:nvSpPr>
        <p:spPr>
          <a:xfrm>
            <a:off x="953856" y="3929128"/>
            <a:ext cx="1824236"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368" name="Google Shape;368;p32"/>
          <p:cNvSpPr txBox="1">
            <a:spLocks noGrp="1"/>
          </p:cNvSpPr>
          <p:nvPr>
            <p:ph type="title" idx="4"/>
          </p:nvPr>
        </p:nvSpPr>
        <p:spPr>
          <a:xfrm>
            <a:off x="3316900" y="3946893"/>
            <a:ext cx="2645428"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369" name="Google Shape;369;p32"/>
          <p:cNvSpPr txBox="1">
            <a:spLocks noGrp="1"/>
          </p:cNvSpPr>
          <p:nvPr>
            <p:ph type="title" idx="6"/>
          </p:nvPr>
        </p:nvSpPr>
        <p:spPr>
          <a:xfrm>
            <a:off x="3394585" y="2479643"/>
            <a:ext cx="249005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Training and Testing</a:t>
            </a:r>
            <a:endParaRPr dirty="0"/>
          </a:p>
        </p:txBody>
      </p:sp>
      <p:sp>
        <p:nvSpPr>
          <p:cNvPr id="370" name="Google Shape;370;p32"/>
          <p:cNvSpPr txBox="1">
            <a:spLocks noGrp="1"/>
          </p:cNvSpPr>
          <p:nvPr>
            <p:ph type="title" idx="13"/>
          </p:nvPr>
        </p:nvSpPr>
        <p:spPr>
          <a:xfrm>
            <a:off x="1415374" y="339576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371" name="Google Shape;371;p32"/>
          <p:cNvSpPr txBox="1">
            <a:spLocks noGrp="1"/>
          </p:cNvSpPr>
          <p:nvPr>
            <p:ph type="title" idx="14"/>
          </p:nvPr>
        </p:nvSpPr>
        <p:spPr>
          <a:xfrm>
            <a:off x="4121401"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73" name="Google Shape;373;p32"/>
          <p:cNvSpPr txBox="1">
            <a:spLocks noGrp="1"/>
          </p:cNvSpPr>
          <p:nvPr>
            <p:ph type="title" idx="17"/>
          </p:nvPr>
        </p:nvSpPr>
        <p:spPr>
          <a:xfrm>
            <a:off x="6172676" y="2479643"/>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Peformance Metrics</a:t>
            </a:r>
            <a:endParaRPr dirty="0"/>
          </a:p>
        </p:txBody>
      </p:sp>
      <p:sp>
        <p:nvSpPr>
          <p:cNvPr id="376" name="Google Shape;376;p32"/>
          <p:cNvSpPr txBox="1">
            <a:spLocks noGrp="1"/>
          </p:cNvSpPr>
          <p:nvPr>
            <p:ph type="title" idx="20"/>
          </p:nvPr>
        </p:nvSpPr>
        <p:spPr>
          <a:xfrm>
            <a:off x="6827426" y="1715158"/>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5300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462E4B6-32DD-59E3-D997-C350AC087244}"/>
              </a:ext>
            </a:extLst>
          </p:cNvPr>
          <p:cNvPicPr>
            <a:picLocks noChangeAspect="1"/>
          </p:cNvPicPr>
          <p:nvPr/>
        </p:nvPicPr>
        <p:blipFill rotWithShape="1">
          <a:blip r:embed="rId3"/>
          <a:srcRect b="51348"/>
          <a:stretch/>
        </p:blipFill>
        <p:spPr bwMode="auto">
          <a:xfrm>
            <a:off x="496259" y="1751226"/>
            <a:ext cx="8137931" cy="20527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331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2D422A8-10F2-09DE-C953-527DD55722EA}"/>
              </a:ext>
            </a:extLst>
          </p:cNvPr>
          <p:cNvPicPr>
            <a:picLocks noChangeAspect="1"/>
          </p:cNvPicPr>
          <p:nvPr/>
        </p:nvPicPr>
        <p:blipFill rotWithShape="1">
          <a:blip r:embed="rId3"/>
          <a:srcRect t="48919" r="27020"/>
          <a:stretch/>
        </p:blipFill>
        <p:spPr bwMode="auto">
          <a:xfrm>
            <a:off x="964991" y="1630898"/>
            <a:ext cx="7214018" cy="26169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4393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2139664"/>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and Testing</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08</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198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Splitting data into train and test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CC29474-9785-144A-06F1-72227DC11CDB}"/>
              </a:ext>
            </a:extLst>
          </p:cNvPr>
          <p:cNvPicPr>
            <a:picLocks noChangeAspect="1"/>
          </p:cNvPicPr>
          <p:nvPr/>
        </p:nvPicPr>
        <p:blipFill>
          <a:blip r:embed="rId3"/>
          <a:stretch>
            <a:fillRect/>
          </a:stretch>
        </p:blipFill>
        <p:spPr>
          <a:xfrm>
            <a:off x="698075" y="1631444"/>
            <a:ext cx="7747849" cy="2135625"/>
          </a:xfrm>
          <a:prstGeom prst="rect">
            <a:avLst/>
          </a:prstGeom>
        </p:spPr>
      </p:pic>
    </p:spTree>
    <p:extLst>
      <p:ext uri="{BB962C8B-B14F-4D97-AF65-F5344CB8AC3E}">
        <p14:creationId xmlns:p14="http://schemas.microsoft.com/office/powerpoint/2010/main" val="1495894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K-Nearest Neighbors (KNN)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8D2791A-6026-D983-2587-D0E4235DC2CA}"/>
              </a:ext>
            </a:extLst>
          </p:cNvPr>
          <p:cNvPicPr>
            <a:picLocks noChangeAspect="1"/>
          </p:cNvPicPr>
          <p:nvPr/>
        </p:nvPicPr>
        <p:blipFill>
          <a:blip r:embed="rId3"/>
          <a:stretch>
            <a:fillRect/>
          </a:stretch>
        </p:blipFill>
        <p:spPr>
          <a:xfrm>
            <a:off x="713225" y="1541884"/>
            <a:ext cx="7704000" cy="1581131"/>
          </a:xfrm>
          <a:prstGeom prst="rect">
            <a:avLst/>
          </a:prstGeom>
        </p:spPr>
      </p:pic>
    </p:spTree>
    <p:extLst>
      <p:ext uri="{BB962C8B-B14F-4D97-AF65-F5344CB8AC3E}">
        <p14:creationId xmlns:p14="http://schemas.microsoft.com/office/powerpoint/2010/main" val="612759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Gaussian Na</a:t>
            </a:r>
            <a:r>
              <a:rPr lang="en-US" dirty="0"/>
              <a:t>ï</a:t>
            </a:r>
            <a:r>
              <a:rPr lang="en" dirty="0"/>
              <a:t>ve Bayes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F5056C1C-C9F1-9263-7C9D-584CB3B993C9}"/>
              </a:ext>
            </a:extLst>
          </p:cNvPr>
          <p:cNvPicPr>
            <a:picLocks noChangeAspect="1"/>
          </p:cNvPicPr>
          <p:nvPr/>
        </p:nvPicPr>
        <p:blipFill>
          <a:blip r:embed="rId3"/>
          <a:stretch>
            <a:fillRect/>
          </a:stretch>
        </p:blipFill>
        <p:spPr>
          <a:xfrm>
            <a:off x="713225" y="1661123"/>
            <a:ext cx="7704000" cy="854354"/>
          </a:xfrm>
          <a:prstGeom prst="rect">
            <a:avLst/>
          </a:prstGeom>
        </p:spPr>
      </p:pic>
      <p:pic>
        <p:nvPicPr>
          <p:cNvPr id="7" name="Picture 6">
            <a:extLst>
              <a:ext uri="{FF2B5EF4-FFF2-40B4-BE49-F238E27FC236}">
                <a16:creationId xmlns:a16="http://schemas.microsoft.com/office/drawing/2014/main" id="{7B3B93D6-05CF-59BE-8E17-B7600FE7DBE7}"/>
              </a:ext>
            </a:extLst>
          </p:cNvPr>
          <p:cNvPicPr>
            <a:picLocks noChangeAspect="1"/>
          </p:cNvPicPr>
          <p:nvPr/>
        </p:nvPicPr>
        <p:blipFill>
          <a:blip r:embed="rId4"/>
          <a:stretch>
            <a:fillRect/>
          </a:stretch>
        </p:blipFill>
        <p:spPr>
          <a:xfrm>
            <a:off x="720000" y="2916117"/>
            <a:ext cx="7704000" cy="647762"/>
          </a:xfrm>
          <a:prstGeom prst="rect">
            <a:avLst/>
          </a:prstGeom>
        </p:spPr>
      </p:pic>
    </p:spTree>
    <p:extLst>
      <p:ext uri="{BB962C8B-B14F-4D97-AF65-F5344CB8AC3E}">
        <p14:creationId xmlns:p14="http://schemas.microsoft.com/office/powerpoint/2010/main" val="834494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62836B0-4D46-1661-4A71-4E99E618DA8D}"/>
              </a:ext>
            </a:extLst>
          </p:cNvPr>
          <p:cNvPicPr>
            <a:picLocks noChangeAspect="1"/>
          </p:cNvPicPr>
          <p:nvPr/>
        </p:nvPicPr>
        <p:blipFill>
          <a:blip r:embed="rId3"/>
          <a:stretch>
            <a:fillRect/>
          </a:stretch>
        </p:blipFill>
        <p:spPr>
          <a:xfrm>
            <a:off x="719949" y="1596174"/>
            <a:ext cx="7710725" cy="1327958"/>
          </a:xfrm>
          <a:prstGeom prst="rect">
            <a:avLst/>
          </a:prstGeom>
        </p:spPr>
      </p:pic>
      <p:pic>
        <p:nvPicPr>
          <p:cNvPr id="3" name="Picture 2">
            <a:extLst>
              <a:ext uri="{FF2B5EF4-FFF2-40B4-BE49-F238E27FC236}">
                <a16:creationId xmlns:a16="http://schemas.microsoft.com/office/drawing/2014/main" id="{F97B2A28-0B57-6891-3159-171235E1CCE0}"/>
              </a:ext>
            </a:extLst>
          </p:cNvPr>
          <p:cNvPicPr>
            <a:picLocks noChangeAspect="1"/>
          </p:cNvPicPr>
          <p:nvPr/>
        </p:nvPicPr>
        <p:blipFill>
          <a:blip r:embed="rId4"/>
          <a:stretch>
            <a:fillRect/>
          </a:stretch>
        </p:blipFill>
        <p:spPr>
          <a:xfrm>
            <a:off x="713223" y="3325788"/>
            <a:ext cx="7703999" cy="1128438"/>
          </a:xfrm>
          <a:prstGeom prst="rect">
            <a:avLst/>
          </a:prstGeom>
        </p:spPr>
      </p:pic>
    </p:spTree>
    <p:extLst>
      <p:ext uri="{BB962C8B-B14F-4D97-AF65-F5344CB8AC3E}">
        <p14:creationId xmlns:p14="http://schemas.microsoft.com/office/powerpoint/2010/main" val="1884646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A0D5F6A-DBD8-E2E3-19F7-41046817B8A3}"/>
              </a:ext>
            </a:extLst>
          </p:cNvPr>
          <p:cNvPicPr>
            <a:picLocks noChangeAspect="1"/>
          </p:cNvPicPr>
          <p:nvPr/>
        </p:nvPicPr>
        <p:blipFill rotWithShape="1">
          <a:blip r:embed="rId3"/>
          <a:srcRect b="46930"/>
          <a:stretch/>
        </p:blipFill>
        <p:spPr bwMode="auto">
          <a:xfrm>
            <a:off x="713223" y="1514022"/>
            <a:ext cx="7697273" cy="146133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561BB36-2C03-854B-88D9-15F8F53ED8ED}"/>
              </a:ext>
            </a:extLst>
          </p:cNvPr>
          <p:cNvPicPr>
            <a:picLocks noChangeAspect="1"/>
          </p:cNvPicPr>
          <p:nvPr/>
        </p:nvPicPr>
        <p:blipFill rotWithShape="1">
          <a:blip r:embed="rId3"/>
          <a:srcRect t="53844"/>
          <a:stretch/>
        </p:blipFill>
        <p:spPr bwMode="auto">
          <a:xfrm>
            <a:off x="713222" y="3258787"/>
            <a:ext cx="7697273" cy="12705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0666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2149219"/>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Performance</a:t>
            </a:r>
            <a:r>
              <a:rPr lang="en" sz="3200" dirty="0"/>
              <a:t> </a:t>
            </a:r>
            <a:r>
              <a:rPr lang="en" dirty="0"/>
              <a:t>Metrics</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09</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8576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K-Nearest Neighbors (KNN)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E9B55ED-0C91-3D77-F613-07B3ADC3070F}"/>
              </a:ext>
            </a:extLst>
          </p:cNvPr>
          <p:cNvPicPr>
            <a:picLocks noChangeAspect="1"/>
          </p:cNvPicPr>
          <p:nvPr/>
        </p:nvPicPr>
        <p:blipFill>
          <a:blip r:embed="rId3"/>
          <a:stretch>
            <a:fillRect/>
          </a:stretch>
        </p:blipFill>
        <p:spPr>
          <a:xfrm>
            <a:off x="1308562" y="1336989"/>
            <a:ext cx="6526876" cy="3598847"/>
          </a:xfrm>
          <a:prstGeom prst="rect">
            <a:avLst/>
          </a:prstGeom>
        </p:spPr>
      </p:pic>
    </p:spTree>
    <p:extLst>
      <p:ext uri="{BB962C8B-B14F-4D97-AF65-F5344CB8AC3E}">
        <p14:creationId xmlns:p14="http://schemas.microsoft.com/office/powerpoint/2010/main" val="96762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56189" y="1759881"/>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K-Nearest Neighbors (KNN)</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9613029-06D2-89ED-2E83-4842A4E51A17}"/>
              </a:ext>
            </a:extLst>
          </p:cNvPr>
          <p:cNvPicPr>
            <a:picLocks noChangeAspect="1"/>
          </p:cNvPicPr>
          <p:nvPr/>
        </p:nvPicPr>
        <p:blipFill rotWithShape="1">
          <a:blip r:embed="rId3"/>
          <a:srcRect t="24993"/>
          <a:stretch/>
        </p:blipFill>
        <p:spPr>
          <a:xfrm>
            <a:off x="1907467" y="1296827"/>
            <a:ext cx="5303578" cy="3716277"/>
          </a:xfrm>
          <a:prstGeom prst="rect">
            <a:avLst/>
          </a:prstGeom>
        </p:spPr>
      </p:pic>
    </p:spTree>
    <p:extLst>
      <p:ext uri="{BB962C8B-B14F-4D97-AF65-F5344CB8AC3E}">
        <p14:creationId xmlns:p14="http://schemas.microsoft.com/office/powerpoint/2010/main" val="2991519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Gaussian Na</a:t>
            </a:r>
            <a:r>
              <a:rPr lang="en-US" dirty="0"/>
              <a:t>ï</a:t>
            </a:r>
            <a:r>
              <a:rPr lang="en" dirty="0"/>
              <a:t>ve Bayes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A2D3635-DF6E-7EFD-E9E5-EB4FF73B122C}"/>
              </a:ext>
            </a:extLst>
          </p:cNvPr>
          <p:cNvPicPr>
            <a:picLocks noChangeAspect="1"/>
          </p:cNvPicPr>
          <p:nvPr/>
        </p:nvPicPr>
        <p:blipFill>
          <a:blip r:embed="rId3"/>
          <a:stretch>
            <a:fillRect/>
          </a:stretch>
        </p:blipFill>
        <p:spPr>
          <a:xfrm>
            <a:off x="1729812" y="1284502"/>
            <a:ext cx="5684376" cy="3732497"/>
          </a:xfrm>
          <a:prstGeom prst="rect">
            <a:avLst/>
          </a:prstGeom>
        </p:spPr>
      </p:pic>
    </p:spTree>
    <p:extLst>
      <p:ext uri="{BB962C8B-B14F-4D97-AF65-F5344CB8AC3E}">
        <p14:creationId xmlns:p14="http://schemas.microsoft.com/office/powerpoint/2010/main" val="971748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Gaussian Na</a:t>
            </a:r>
            <a:r>
              <a:rPr lang="en-US" dirty="0"/>
              <a:t>ï</a:t>
            </a:r>
            <a:r>
              <a:rPr lang="en" dirty="0"/>
              <a:t>ve Bayes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3AC142F-16A6-D263-6898-8E6BFC5EE92E}"/>
              </a:ext>
            </a:extLst>
          </p:cNvPr>
          <p:cNvPicPr>
            <a:picLocks noChangeAspect="1"/>
          </p:cNvPicPr>
          <p:nvPr/>
        </p:nvPicPr>
        <p:blipFill>
          <a:blip r:embed="rId3"/>
          <a:stretch>
            <a:fillRect/>
          </a:stretch>
        </p:blipFill>
        <p:spPr>
          <a:xfrm>
            <a:off x="2204241" y="1305625"/>
            <a:ext cx="4721967" cy="3665074"/>
          </a:xfrm>
          <a:prstGeom prst="rect">
            <a:avLst/>
          </a:prstGeom>
        </p:spPr>
      </p:pic>
    </p:spTree>
    <p:extLst>
      <p:ext uri="{BB962C8B-B14F-4D97-AF65-F5344CB8AC3E}">
        <p14:creationId xmlns:p14="http://schemas.microsoft.com/office/powerpoint/2010/main" val="710722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19A2629-8222-B96B-CE03-B0D9BDD6393D}"/>
              </a:ext>
            </a:extLst>
          </p:cNvPr>
          <p:cNvPicPr>
            <a:picLocks noChangeAspect="1"/>
          </p:cNvPicPr>
          <p:nvPr/>
        </p:nvPicPr>
        <p:blipFill>
          <a:blip r:embed="rId3"/>
          <a:stretch>
            <a:fillRect/>
          </a:stretch>
        </p:blipFill>
        <p:spPr>
          <a:xfrm>
            <a:off x="1429133" y="1445402"/>
            <a:ext cx="6285733" cy="3502147"/>
          </a:xfrm>
          <a:prstGeom prst="rect">
            <a:avLst/>
          </a:prstGeom>
        </p:spPr>
      </p:pic>
    </p:spTree>
    <p:extLst>
      <p:ext uri="{BB962C8B-B14F-4D97-AF65-F5344CB8AC3E}">
        <p14:creationId xmlns:p14="http://schemas.microsoft.com/office/powerpoint/2010/main" val="680314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Random Forest</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2B77840-799F-03FC-E1B3-0EA467ACE1A6}"/>
              </a:ext>
            </a:extLst>
          </p:cNvPr>
          <p:cNvPicPr>
            <a:picLocks noChangeAspect="1"/>
          </p:cNvPicPr>
          <p:nvPr/>
        </p:nvPicPr>
        <p:blipFill>
          <a:blip r:embed="rId3"/>
          <a:stretch>
            <a:fillRect/>
          </a:stretch>
        </p:blipFill>
        <p:spPr>
          <a:xfrm>
            <a:off x="2133107" y="1301179"/>
            <a:ext cx="4877785" cy="3697424"/>
          </a:xfrm>
          <a:prstGeom prst="rect">
            <a:avLst/>
          </a:prstGeom>
        </p:spPr>
      </p:pic>
    </p:spTree>
    <p:extLst>
      <p:ext uri="{BB962C8B-B14F-4D97-AF65-F5344CB8AC3E}">
        <p14:creationId xmlns:p14="http://schemas.microsoft.com/office/powerpoint/2010/main" val="1498609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A17DD19-FF20-4051-62C5-287718E59930}"/>
              </a:ext>
            </a:extLst>
          </p:cNvPr>
          <p:cNvPicPr>
            <a:picLocks noChangeAspect="1"/>
          </p:cNvPicPr>
          <p:nvPr/>
        </p:nvPicPr>
        <p:blipFill>
          <a:blip r:embed="rId3"/>
          <a:stretch>
            <a:fillRect/>
          </a:stretch>
        </p:blipFill>
        <p:spPr>
          <a:xfrm>
            <a:off x="1810869" y="1297074"/>
            <a:ext cx="5508242" cy="3656272"/>
          </a:xfrm>
          <a:prstGeom prst="rect">
            <a:avLst/>
          </a:prstGeom>
        </p:spPr>
      </p:pic>
    </p:spTree>
    <p:extLst>
      <p:ext uri="{BB962C8B-B14F-4D97-AF65-F5344CB8AC3E}">
        <p14:creationId xmlns:p14="http://schemas.microsoft.com/office/powerpoint/2010/main" val="1440729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Machines (SVM)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BC32B92-0211-F013-F06B-DFDB06C66027}"/>
              </a:ext>
            </a:extLst>
          </p:cNvPr>
          <p:cNvPicPr>
            <a:picLocks noChangeAspect="1"/>
          </p:cNvPicPr>
          <p:nvPr/>
        </p:nvPicPr>
        <p:blipFill>
          <a:blip r:embed="rId3"/>
          <a:stretch>
            <a:fillRect/>
          </a:stretch>
        </p:blipFill>
        <p:spPr>
          <a:xfrm>
            <a:off x="2131888" y="1271431"/>
            <a:ext cx="4866673" cy="3749313"/>
          </a:xfrm>
          <a:prstGeom prst="rect">
            <a:avLst/>
          </a:prstGeom>
        </p:spPr>
      </p:pic>
    </p:spTree>
    <p:extLst>
      <p:ext uri="{BB962C8B-B14F-4D97-AF65-F5344CB8AC3E}">
        <p14:creationId xmlns:p14="http://schemas.microsoft.com/office/powerpoint/2010/main" val="3646222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903685"/>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4082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Performance Metrics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41E9C36-74D9-5248-F29E-DB7A966E076E}"/>
              </a:ext>
            </a:extLst>
          </p:cNvPr>
          <p:cNvPicPr>
            <a:picLocks noChangeAspect="1"/>
          </p:cNvPicPr>
          <p:nvPr/>
        </p:nvPicPr>
        <p:blipFill rotWithShape="1">
          <a:blip r:embed="rId3"/>
          <a:srcRect r="4920"/>
          <a:stretch/>
        </p:blipFill>
        <p:spPr bwMode="auto">
          <a:xfrm>
            <a:off x="911456" y="1374349"/>
            <a:ext cx="7295852" cy="34234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2402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Performance Metrics</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1BA39B2-E08B-4905-A990-11E07EBBE87A}"/>
              </a:ext>
            </a:extLst>
          </p:cNvPr>
          <p:cNvPicPr>
            <a:picLocks noChangeAspect="1"/>
          </p:cNvPicPr>
          <p:nvPr/>
        </p:nvPicPr>
        <p:blipFill>
          <a:blip r:embed="rId3"/>
          <a:stretch>
            <a:fillRect/>
          </a:stretch>
        </p:blipFill>
        <p:spPr>
          <a:xfrm>
            <a:off x="1942576" y="1278495"/>
            <a:ext cx="5258847" cy="3735692"/>
          </a:xfrm>
          <a:prstGeom prst="rect">
            <a:avLst/>
          </a:prstGeom>
        </p:spPr>
      </p:pic>
    </p:spTree>
    <p:extLst>
      <p:ext uri="{BB962C8B-B14F-4D97-AF65-F5344CB8AC3E}">
        <p14:creationId xmlns:p14="http://schemas.microsoft.com/office/powerpoint/2010/main" val="299960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Brief Overview</a:t>
            </a:r>
            <a:endParaRPr dirty="0"/>
          </a:p>
        </p:txBody>
      </p:sp>
      <p:sp>
        <p:nvSpPr>
          <p:cNvPr id="796" name="Google Shape;796;p42"/>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p>
            <a:pPr marL="152400" lvl="0" indent="0" algn="just" rtl="0">
              <a:spcBef>
                <a:spcPts val="0"/>
              </a:spcBef>
              <a:spcAft>
                <a:spcPts val="0"/>
              </a:spcAft>
              <a:buClr>
                <a:schemeClr val="lt1"/>
              </a:buClr>
              <a:buSzPts val="1200"/>
              <a:buNone/>
            </a:pPr>
            <a:r>
              <a:rPr lang="en-US" sz="1600" b="0" i="0" dirty="0">
                <a:solidFill>
                  <a:srgbClr val="D1D5DB"/>
                </a:solidFill>
                <a:effectLst/>
                <a:latin typeface="+mj-lt"/>
              </a:rPr>
              <a:t>Phishing threats have become ubiquitous in the digital landscape, posing significant challenges to cybersecurity. The sophistication of these threats, coupled with the ever-expanding internet ecosystem, underscores the need for advanced detection mechanisms. Cybercriminals employ deceptive tactics to create malicious URLs that mimic legitimate websites, making it imperative to address this pervasive issue. The prevalence of phishing attacks has escalated, leading to financial losses, data breaches, and compromised user privacy.</a:t>
            </a:r>
            <a:endParaRPr sz="1600" dirty="0">
              <a:latin typeface="+mj-lt"/>
            </a:endParaRP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911060"/>
            <a:ext cx="4009777"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11</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7037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11857" y="2343749"/>
            <a:ext cx="6172200" cy="1498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b="0" i="0" dirty="0">
                <a:solidFill>
                  <a:srgbClr val="D1D5DB"/>
                </a:solidFill>
                <a:effectLst/>
                <a:latin typeface="+mj-lt"/>
              </a:rPr>
              <a:t>In conclusion, the project has provided valuable insights into the realm of cybersecurity, specifically within the domain of URL phishing detection. Through rigorous analysis and implementation of machine learning algorithms, significant progress has been made in improving the identification of malicious URLs. Key findings underscore the effectiveness of ensemble learning in Random Forest, the probabilistic modeling strength of Naive Bayes, and the adaptability of Support Vector Machines. These collective discoveries contribute to a more comprehensive understanding of threats associated with malicious URLs.</a:t>
            </a:r>
            <a:endParaRPr lang="en-US" sz="2400" dirty="0">
              <a:latin typeface="+mj-lt"/>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57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Objectives</a:t>
            </a:r>
            <a:endParaRPr dirty="0"/>
          </a:p>
        </p:txBody>
      </p:sp>
      <p:sp>
        <p:nvSpPr>
          <p:cNvPr id="796" name="Google Shape;796;p42"/>
          <p:cNvSpPr txBox="1">
            <a:spLocks noGrp="1"/>
          </p:cNvSpPr>
          <p:nvPr>
            <p:ph type="body" idx="1"/>
          </p:nvPr>
        </p:nvSpPr>
        <p:spPr>
          <a:xfrm>
            <a:off x="665452" y="1445681"/>
            <a:ext cx="7704000" cy="2594700"/>
          </a:xfrm>
          <a:prstGeom prst="rect">
            <a:avLst/>
          </a:prstGeom>
        </p:spPr>
        <p:txBody>
          <a:bodyPr spcFirstLastPara="1" wrap="square" lIns="91425" tIns="91425" rIns="91425" bIns="91425" anchor="t" anchorCtr="0">
            <a:noAutofit/>
          </a:bodyPr>
          <a:lstStyle/>
          <a:p>
            <a:pPr lvl="0" algn="l" rtl="0">
              <a:spcBef>
                <a:spcPts val="0"/>
              </a:spcBef>
              <a:spcAft>
                <a:spcPts val="0"/>
              </a:spcAft>
              <a:buClr>
                <a:schemeClr val="lt1"/>
              </a:buClr>
              <a:buSzPts val="1200"/>
              <a:buFont typeface="Wingdings" panose="05000000000000000000" pitchFamily="2" charset="2"/>
              <a:buChar char="v"/>
            </a:pPr>
            <a:r>
              <a:rPr lang="en-US" dirty="0"/>
              <a:t>DEVELOP MACHINE LEARNING MODELS</a:t>
            </a:r>
            <a:endParaRPr dirty="0"/>
          </a:p>
          <a:p>
            <a:pPr lvl="1" algn="just" rtl="0">
              <a:spcBef>
                <a:spcPts val="0"/>
              </a:spcBef>
              <a:spcAft>
                <a:spcPts val="0"/>
              </a:spcAft>
              <a:buSzPts val="1400"/>
              <a:buFont typeface="Arial" panose="020B0604020202020204" pitchFamily="34" charset="0"/>
              <a:buChar char="•"/>
            </a:pPr>
            <a:r>
              <a:rPr lang="en-US" dirty="0"/>
              <a:t>Create robust machine learning models capable of accurately detecting and categorizing phishing URLs. </a:t>
            </a:r>
          </a:p>
          <a:p>
            <a:pPr marL="914400" lvl="1" indent="-317500" algn="l" rtl="0">
              <a:spcBef>
                <a:spcPts val="0"/>
              </a:spcBef>
              <a:spcAft>
                <a:spcPts val="0"/>
              </a:spcAft>
              <a:buSzPts val="1400"/>
              <a:buFont typeface="Nunito Light"/>
              <a:buChar char="○"/>
            </a:pPr>
            <a:endParaRPr lang="en-US" sz="2000" dirty="0"/>
          </a:p>
          <a:p>
            <a:pPr lvl="0" algn="l" rtl="0">
              <a:spcBef>
                <a:spcPts val="0"/>
              </a:spcBef>
              <a:spcAft>
                <a:spcPts val="0"/>
              </a:spcAft>
              <a:buClr>
                <a:schemeClr val="lt1"/>
              </a:buClr>
              <a:buSzPts val="1200"/>
              <a:buFont typeface="Wingdings" panose="05000000000000000000" pitchFamily="2" charset="2"/>
              <a:buChar char="v"/>
            </a:pPr>
            <a:r>
              <a:rPr lang="en-US" dirty="0"/>
              <a:t>USER SAFETY</a:t>
            </a:r>
          </a:p>
          <a:p>
            <a:pPr lvl="1" algn="just" rtl="0">
              <a:spcBef>
                <a:spcPts val="0"/>
              </a:spcBef>
              <a:spcAft>
                <a:spcPts val="0"/>
              </a:spcAft>
              <a:buSzPts val="1400"/>
              <a:buFont typeface="Arial" panose="020B0604020202020204" pitchFamily="34" charset="0"/>
              <a:buChar char="•"/>
            </a:pPr>
            <a:r>
              <a:rPr lang="en-US" dirty="0"/>
              <a:t>Prioritize user safety by developing a system that safeguards against potential risks associated with phishing activities, ultimately creating a more secure online environment.</a:t>
            </a:r>
          </a:p>
          <a:p>
            <a:pPr marL="914400" lvl="1" indent="-317500" algn="just" rtl="0">
              <a:spcBef>
                <a:spcPts val="0"/>
              </a:spcBef>
              <a:spcAft>
                <a:spcPts val="0"/>
              </a:spcAft>
              <a:buSzPts val="1400"/>
              <a:buFont typeface="Nunito Light"/>
              <a:buChar char="○"/>
            </a:pPr>
            <a:endParaRPr sz="2000" dirty="0"/>
          </a:p>
          <a:p>
            <a:pPr lvl="0" algn="l" rtl="0">
              <a:spcBef>
                <a:spcPts val="0"/>
              </a:spcBef>
              <a:spcAft>
                <a:spcPts val="0"/>
              </a:spcAft>
              <a:buClr>
                <a:schemeClr val="lt1"/>
              </a:buClr>
              <a:buSzPts val="1200"/>
              <a:buFont typeface="Wingdings" panose="05000000000000000000" pitchFamily="2" charset="2"/>
              <a:buChar char="v"/>
            </a:pPr>
            <a:r>
              <a:rPr lang="en-US" dirty="0"/>
              <a:t>CONTRIBUTE TO CYBERSECURITY </a:t>
            </a:r>
          </a:p>
          <a:p>
            <a:pPr lvl="1" rtl="0">
              <a:spcBef>
                <a:spcPts val="0"/>
              </a:spcBef>
              <a:spcAft>
                <a:spcPts val="0"/>
              </a:spcAft>
              <a:buSzPts val="1400"/>
              <a:buFont typeface="Arial" panose="020B0604020202020204" pitchFamily="34" charset="0"/>
              <a:buChar char="•"/>
            </a:pPr>
            <a:r>
              <a:rPr lang="en-US" dirty="0"/>
              <a:t>Provide a meaningful contribution to the field of cybersecurity by implementing advanced algorithms that address the challenges posed by evolving phishing threats. </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979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58254" y="2014274"/>
            <a:ext cx="356599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Domain</a:t>
            </a:r>
            <a:endParaRPr dirty="0"/>
          </a:p>
        </p:txBody>
      </p:sp>
      <p:sp>
        <p:nvSpPr>
          <p:cNvPr id="399" name="Google Shape;399;p33"/>
          <p:cNvSpPr txBox="1">
            <a:spLocks noGrp="1"/>
          </p:cNvSpPr>
          <p:nvPr>
            <p:ph type="title" idx="2"/>
          </p:nvPr>
        </p:nvSpPr>
        <p:spPr>
          <a:xfrm>
            <a:off x="1810785" y="1872250"/>
            <a:ext cx="19695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924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54104" y="2229339"/>
            <a:ext cx="6172200" cy="1498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b="0" i="0" dirty="0">
                <a:solidFill>
                  <a:srgbClr val="D1D5DB"/>
                </a:solidFill>
                <a:effectLst/>
                <a:latin typeface="+mj-lt"/>
              </a:rPr>
              <a:t>In the current digital landscape, the proliferation of malicious URLs poses a significant challenge to cybersecurity. The rapid increase in the number of these URLs complicates the task of distinguishing secure websites from potentially dangerous ones. As internet platforms expand, the task of quickly identifying and categorizing malicious URLs becomes more difficult, allowing cyber threats to flourish. This growth is particularly concerning as it puts user data at risk, with new websites created daily, making it challenging to keep pace with potential threats.</a:t>
            </a:r>
            <a:endParaRPr sz="1600" dirty="0">
              <a:latin typeface="+mj-lt"/>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Awesome</a:t>
            </a:r>
            <a:r>
              <a:rPr lang="en"/>
              <a:t> words</a:t>
            </a:r>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0C3774A-BD67-DF5E-49A4-870B6A637516}"/>
              </a:ext>
            </a:extLst>
          </p:cNvPr>
          <p:cNvPicPr>
            <a:picLocks noChangeAspect="1"/>
          </p:cNvPicPr>
          <p:nvPr/>
        </p:nvPicPr>
        <p:blipFill rotWithShape="1">
          <a:blip r:embed="rId3"/>
          <a:srcRect b="7891"/>
          <a:stretch/>
        </p:blipFill>
        <p:spPr bwMode="auto">
          <a:xfrm>
            <a:off x="1936329" y="309265"/>
            <a:ext cx="5943600" cy="44399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696</Words>
  <Application>Microsoft Office PowerPoint</Application>
  <PresentationFormat>On-screen Show (16:9)</PresentationFormat>
  <Paragraphs>106</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Audiowide</vt:lpstr>
      <vt:lpstr>Nunito Light</vt:lpstr>
      <vt:lpstr>Karla</vt:lpstr>
      <vt:lpstr>Arial</vt:lpstr>
      <vt:lpstr>Wingdings</vt:lpstr>
      <vt:lpstr>Cyber-Futuristic AI Technology Thesis Defense by Slidesgo</vt:lpstr>
      <vt:lpstr>Phishing URL Detection using Machine Learning </vt:lpstr>
      <vt:lpstr>Table of contents</vt:lpstr>
      <vt:lpstr>Table of contents</vt:lpstr>
      <vt:lpstr>Introduction</vt:lpstr>
      <vt:lpstr>Brief Overview</vt:lpstr>
      <vt:lpstr>Project Objectives</vt:lpstr>
      <vt:lpstr>Problem Domain</vt:lpstr>
      <vt:lpstr>PowerPoint Presentation</vt:lpstr>
      <vt:lpstr>Awesome words</vt:lpstr>
      <vt:lpstr>Project Scope</vt:lpstr>
      <vt:lpstr>PowerPoint Presentation</vt:lpstr>
      <vt:lpstr>Dataset</vt:lpstr>
      <vt:lpstr>PowerPoint Presentation</vt:lpstr>
      <vt:lpstr>Reasons for choosing this dataset</vt:lpstr>
      <vt:lpstr>Loading Dataset</vt:lpstr>
      <vt:lpstr>Data Exploration </vt:lpstr>
      <vt:lpstr>Displaying dimensions of DataFrame</vt:lpstr>
      <vt:lpstr>Displaying info about DataFrame</vt:lpstr>
      <vt:lpstr>Displaying statistics of each column</vt:lpstr>
      <vt:lpstr>Displaying number of unique values in each column</vt:lpstr>
      <vt:lpstr>Checking for missing values and displaying the sum of null values </vt:lpstr>
      <vt:lpstr>Model Selection</vt:lpstr>
      <vt:lpstr>Selected Algorithms</vt:lpstr>
      <vt:lpstr>Hyperparameter Tuning</vt:lpstr>
      <vt:lpstr>K-Nearest Neighbors (KNN)</vt:lpstr>
      <vt:lpstr>Gaussian Naïve Bayes</vt:lpstr>
      <vt:lpstr>Gaussian Naïve Bayes</vt:lpstr>
      <vt:lpstr>Random Forest</vt:lpstr>
      <vt:lpstr>Random Forest</vt:lpstr>
      <vt:lpstr>Support Vector Machines (SVM)</vt:lpstr>
      <vt:lpstr>Support Vector Machines (SVM)</vt:lpstr>
      <vt:lpstr>Training and Testing</vt:lpstr>
      <vt:lpstr>Splitting data into train and test</vt:lpstr>
      <vt:lpstr>K-Nearest Neighbors (KNN)</vt:lpstr>
      <vt:lpstr>Gaussian Naïve Bayes</vt:lpstr>
      <vt:lpstr>Random Forest</vt:lpstr>
      <vt:lpstr>Support Vector Machines (SVM)</vt:lpstr>
      <vt:lpstr>Performance Metrics</vt:lpstr>
      <vt:lpstr>K-Nearest Neighbors (KNN)</vt:lpstr>
      <vt:lpstr>K-Nearest Neighbors (KNN)</vt:lpstr>
      <vt:lpstr>Gaussian Naïve Bayes</vt:lpstr>
      <vt:lpstr>Gaussian Naïve Bayes</vt:lpstr>
      <vt:lpstr>Random Forest</vt:lpstr>
      <vt:lpstr>Random Forest</vt:lpstr>
      <vt:lpstr>Support Vector Machines (SVM)</vt:lpstr>
      <vt:lpstr>Support Vector Machines (SVM)</vt:lpstr>
      <vt:lpstr>Results</vt:lpstr>
      <vt:lpstr>Performance Metrics</vt:lpstr>
      <vt:lpstr>Performance Metrics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URL Detection using Machine Learning </dc:title>
  <cp:lastModifiedBy>Sheneeza Chaudhary</cp:lastModifiedBy>
  <cp:revision>4</cp:revision>
  <dcterms:modified xsi:type="dcterms:W3CDTF">2024-01-16T18:51:23Z</dcterms:modified>
</cp:coreProperties>
</file>