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5"/>
    <p:restoredTop sz="94719"/>
  </p:normalViewPr>
  <p:slideViewPr>
    <p:cSldViewPr snapToGrid="0" snapToObjects="1">
      <p:cViewPr varScale="1">
        <p:scale>
          <a:sx n="115" d="100"/>
          <a:sy n="115" d="100"/>
        </p:scale>
        <p:origin x="5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3397B-722E-EA48-84A1-EC0E83CCD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A95443-EA75-774F-9F9B-CEADEA978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1C2990-FADF-F044-AC38-EC9F7109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39AE-802C-8D40-8856-01E77FB45C15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857149-18AA-854A-9BCB-9DE82CA1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5C5D6C-26C3-7E4E-A472-38CF189F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913-69A0-E245-A04C-7A4D09BAB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2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25631-27AA-1342-89ED-56FEAECB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79D11A-99EE-104B-BC9B-687722709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C078F6-AEBB-124A-8B92-979C6984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39AE-802C-8D40-8856-01E77FB45C15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2B67D8-5758-E043-B39D-78454D83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8A3F27-0EB8-DA4B-B127-D3A8FC7B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913-69A0-E245-A04C-7A4D09BAB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85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A5529B-77A2-F54F-A693-CEF1F5582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05542B-C86B-E54A-8A02-E7239B69C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8FC08A-7A9B-5B43-A97A-F7C4A7F0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39AE-802C-8D40-8856-01E77FB45C15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5241C1-8AC0-4841-AEF6-53F6B8B95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88CC00-367A-664C-AA09-93D824A4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913-69A0-E245-A04C-7A4D09BAB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22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B6A36-DB1B-7549-A588-3BB8ED0C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6ADB92-45D2-4945-9ACA-187FB0856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CC865D-4450-6C4D-9748-048B3927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39AE-802C-8D40-8856-01E77FB45C15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D70838-BB7B-494A-A61A-7437A7F5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71D7DB-1597-8545-9846-D01C9BF2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913-69A0-E245-A04C-7A4D09BAB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47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14B26-E9BA-0F40-B99E-3F30CA9D9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6A6D9E-5CA6-E94A-93BD-5D612051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DC00AF-B439-D243-8CDE-F0FEF709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39AE-802C-8D40-8856-01E77FB45C15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B20676-243E-C947-A2E8-67501475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4A096E-0688-6F4C-8112-BD1D5713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913-69A0-E245-A04C-7A4D09BAB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83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BAA2B-A551-134F-B6A5-F32C5980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058A70-8A79-5E46-A65A-27A7B8BD2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95C198-98AB-EC4A-88CD-571ECF924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747ADC-BCF7-CD41-989A-C4C799FC5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39AE-802C-8D40-8856-01E77FB45C15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03FBCA-942D-644A-A25C-8B88ABCF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398E9B-29EA-0F41-8FF8-0A2A0ED7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913-69A0-E245-A04C-7A4D09BAB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10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9B33E-BFC1-5242-B1AD-3B3656B72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85B8A6-0CFD-C34F-BC67-990780FE0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9089B2-352D-A84B-B91C-DA32C4064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077694E-5E03-EE44-B246-8F74618C7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4E038ED-1A1A-0B48-9448-8E4715968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464D9C4-DEE5-DC41-8866-28BEBAF6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39AE-802C-8D40-8856-01E77FB45C15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3F779F5-0C79-9642-862B-9DBE5EC0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93D76D0-D0B7-2D47-A419-442B55E9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913-69A0-E245-A04C-7A4D09BAB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17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F86160-4BAF-EF42-936B-D40786BC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667757-12E0-A043-8342-0362A825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39AE-802C-8D40-8856-01E77FB45C15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6E8D77D-1B7D-E748-B6FE-862BA012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E29F180-7312-4E46-999F-5F8F9BA1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913-69A0-E245-A04C-7A4D09BAB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25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DFE3762-5C81-F24C-88C1-3DCE3EC8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39AE-802C-8D40-8856-01E77FB45C15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EA1D5D-785A-464B-8627-239DF00D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47BC60-96E0-5C4A-87E2-7CD21CBA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913-69A0-E245-A04C-7A4D09BAB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58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0049F-3B4F-C64B-A3ED-2DDA7D6E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A140B9-C4F8-C945-B5F7-2F162EEC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CA5776-BD0C-A64D-8107-F3A7CE315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82FCB8-4D69-F34E-9232-74367245D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39AE-802C-8D40-8856-01E77FB45C15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E51DC1-0ABD-EF46-B2C4-A52821D1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8F7413-F1B8-1D44-A789-D3E0D5E19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913-69A0-E245-A04C-7A4D09BAB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15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C864D1-94A9-8C45-B021-88ACFB57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EF0BE8-7C94-D144-9CEB-4929A4CAB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CB5360-8B29-C04F-9B53-7539EA493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7A5833-2772-9048-8C22-C4C74F91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39AE-802C-8D40-8856-01E77FB45C15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166D41-5A5B-8245-8C31-67EA790E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937F3E-656B-3140-BC13-F37D3F40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913-69A0-E245-A04C-7A4D09BAB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54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DF4CCE-B627-5141-B1CB-AEA0446AE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7B6E0F-44D0-9A4E-82EF-B8ADBB23C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6DB54C-2FE5-4E48-870B-2F2EA22BF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939AE-802C-8D40-8856-01E77FB45C15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5C676E-9103-8746-9B98-0F1CCEBBD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45B45E-1D0F-5D4D-8B7B-D7CFD9F68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5913-69A0-E245-A04C-7A4D09BAB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8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12A2E-B8FF-1E42-8984-2899D074A7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О</a:t>
            </a:r>
            <a:r>
              <a:rPr lang="ru-RU" b="1" dirty="0">
                <a:solidFill>
                  <a:schemeClr val="bg1"/>
                </a:solidFill>
              </a:rPr>
              <a:t>бработка исключений в </a:t>
            </a:r>
            <a:r>
              <a:rPr lang="en" b="1" dirty="0">
                <a:solidFill>
                  <a:schemeClr val="bg1"/>
                </a:solidFill>
              </a:rPr>
              <a:t>Python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0836BA-0D30-AD40-A036-A1CDFF9AA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49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8835F-E701-B34B-982D-975BC542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Ч</a:t>
            </a:r>
            <a:r>
              <a:rPr lang="ru-RU" b="1" dirty="0">
                <a:solidFill>
                  <a:schemeClr val="bg1"/>
                </a:solidFill>
              </a:rPr>
              <a:t>то такое исключения?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729ACC-96D8-7B41-999A-FD0B7CF7F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rgbClr val="0070C0"/>
                </a:solidFill>
              </a:rPr>
              <a:t>Исключения</a:t>
            </a:r>
            <a:r>
              <a:rPr lang="ru-RU" dirty="0">
                <a:solidFill>
                  <a:schemeClr val="bg1"/>
                </a:solidFill>
              </a:rPr>
              <a:t> - это специальные объекты в </a:t>
            </a:r>
            <a:r>
              <a:rPr lang="en" dirty="0">
                <a:solidFill>
                  <a:schemeClr val="bg1"/>
                </a:solidFill>
              </a:rPr>
              <a:t>Python, </a:t>
            </a:r>
            <a:r>
              <a:rPr lang="ru-RU" dirty="0">
                <a:solidFill>
                  <a:schemeClr val="bg1"/>
                </a:solidFill>
              </a:rPr>
              <a:t>которые представляют ошибки или аномалии в ходе выполнения программы. Когда исключение возникает, интерпретатор </a:t>
            </a:r>
            <a:r>
              <a:rPr lang="en" dirty="0">
                <a:solidFill>
                  <a:schemeClr val="bg1"/>
                </a:solidFill>
              </a:rPr>
              <a:t>Python </a:t>
            </a:r>
            <a:r>
              <a:rPr lang="ru-RU" dirty="0">
                <a:solidFill>
                  <a:schemeClr val="bg1"/>
                </a:solidFill>
              </a:rPr>
              <a:t>ищет обработчик для этого исключения или, в противном случае, программа завершается с сообщением об ошибке.</a:t>
            </a:r>
          </a:p>
        </p:txBody>
      </p:sp>
    </p:spTree>
    <p:extLst>
      <p:ext uri="{BB962C8B-B14F-4D97-AF65-F5344CB8AC3E}">
        <p14:creationId xmlns:p14="http://schemas.microsoft.com/office/powerpoint/2010/main" val="268124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8835F-E701-B34B-982D-975BC542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П</a:t>
            </a:r>
            <a:r>
              <a:rPr lang="ru-RU" b="1" dirty="0">
                <a:solidFill>
                  <a:schemeClr val="bg1"/>
                </a:solidFill>
              </a:rPr>
              <a:t>римеры типичных исключений в </a:t>
            </a:r>
            <a:r>
              <a:rPr lang="en" b="1" dirty="0">
                <a:solidFill>
                  <a:schemeClr val="bg1"/>
                </a:solidFill>
              </a:rPr>
              <a:t>Python: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15C2F-20F9-A428-F909-CAF167DA9301}"/>
              </a:ext>
            </a:extLst>
          </p:cNvPr>
          <p:cNvSpPr txBox="1"/>
          <p:nvPr/>
        </p:nvSpPr>
        <p:spPr>
          <a:xfrm>
            <a:off x="6250259" y="1690688"/>
            <a:ext cx="60997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" b="1" dirty="0" err="1">
                <a:solidFill>
                  <a:srgbClr val="0070C0"/>
                </a:solidFill>
              </a:rPr>
              <a:t>FileNotFoundError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chemeClr val="bg1"/>
                </a:solidFill>
              </a:rPr>
              <a:t>Возникает, когда программа пытается открыть файл, который не существует.</a:t>
            </a:r>
          </a:p>
          <a:p>
            <a:pPr marL="0" indent="0">
              <a:buNone/>
            </a:pPr>
            <a:r>
              <a:rPr lang="en" b="1" dirty="0" err="1">
                <a:solidFill>
                  <a:srgbClr val="0070C0"/>
                </a:solidFill>
              </a:rPr>
              <a:t>IOError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chemeClr val="bg1"/>
                </a:solidFill>
              </a:rPr>
              <a:t>Возникает при ошибках ввода-вывода, таких как невозможность записи в файл или чтения из файла.</a:t>
            </a:r>
          </a:p>
          <a:p>
            <a:pPr marL="0" indent="0">
              <a:buNone/>
            </a:pPr>
            <a:r>
              <a:rPr lang="en" b="1" dirty="0" err="1">
                <a:solidFill>
                  <a:srgbClr val="0070C0"/>
                </a:solidFill>
              </a:rPr>
              <a:t>AttributeError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chemeClr val="bg1"/>
                </a:solidFill>
              </a:rPr>
              <a:t>Возникает, если пытаетесь обратиться к атрибуту объекта, который не существует.</a:t>
            </a:r>
          </a:p>
          <a:p>
            <a:pPr marL="0" indent="0">
              <a:buNone/>
            </a:pPr>
            <a:r>
              <a:rPr lang="en" b="1" dirty="0" err="1">
                <a:solidFill>
                  <a:srgbClr val="0070C0"/>
                </a:solidFill>
              </a:rPr>
              <a:t>ImportError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chemeClr val="bg1"/>
                </a:solidFill>
              </a:rPr>
              <a:t>Возникает, если происходит ошибка при импорте модуля.</a:t>
            </a:r>
          </a:p>
          <a:p>
            <a:pPr marL="0" indent="0">
              <a:buNone/>
            </a:pPr>
            <a:r>
              <a:rPr lang="en" b="1" dirty="0" err="1">
                <a:solidFill>
                  <a:srgbClr val="0070C0"/>
                </a:solidFill>
              </a:rPr>
              <a:t>TypeError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chemeClr val="bg1"/>
                </a:solidFill>
              </a:rPr>
              <a:t>Возникает, если количество или тип аргументов функции не соответствует ожидаемым.</a:t>
            </a:r>
          </a:p>
          <a:p>
            <a:pPr marL="0" indent="0">
              <a:buNone/>
            </a:pPr>
            <a:r>
              <a:rPr lang="en" b="1" dirty="0" err="1">
                <a:solidFill>
                  <a:srgbClr val="0070C0"/>
                </a:solidFill>
              </a:rPr>
              <a:t>MemoryError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chemeClr val="bg1"/>
                </a:solidFill>
              </a:rPr>
              <a:t>Возникает, если не хватает памяти для выполнения операции.</a:t>
            </a:r>
          </a:p>
          <a:p>
            <a:pPr marL="0" indent="0">
              <a:buNone/>
            </a:pPr>
            <a:r>
              <a:rPr lang="en" b="1" dirty="0" err="1">
                <a:solidFill>
                  <a:srgbClr val="0070C0"/>
                </a:solidFill>
              </a:rPr>
              <a:t>KeyboardInterrupt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chemeClr val="bg1"/>
                </a:solidFill>
              </a:rPr>
              <a:t>Возникает при прерывании выполнения программы пользователем (обычно нажатием </a:t>
            </a:r>
            <a:r>
              <a:rPr lang="en" dirty="0" err="1">
                <a:solidFill>
                  <a:schemeClr val="bg1"/>
                </a:solidFill>
              </a:rPr>
              <a:t>Ctrl+C</a:t>
            </a:r>
            <a:r>
              <a:rPr lang="en" dirty="0">
                <a:solidFill>
                  <a:schemeClr val="bg1"/>
                </a:solidFill>
              </a:rPr>
              <a:t>).</a:t>
            </a:r>
          </a:p>
          <a:p>
            <a:pPr marL="0" indent="0">
              <a:buNone/>
            </a:pPr>
            <a:r>
              <a:rPr lang="en" b="1" dirty="0" err="1">
                <a:solidFill>
                  <a:srgbClr val="0070C0"/>
                </a:solidFill>
              </a:rPr>
              <a:t>SystemExit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chemeClr val="bg1"/>
                </a:solidFill>
              </a:rPr>
              <a:t>Вызывается при выходе из программы с использованием </a:t>
            </a:r>
            <a:r>
              <a:rPr lang="en" dirty="0" err="1">
                <a:solidFill>
                  <a:schemeClr val="bg1"/>
                </a:solidFill>
              </a:rPr>
              <a:t>sys.exit</a:t>
            </a:r>
            <a:r>
              <a:rPr lang="en" dirty="0">
                <a:solidFill>
                  <a:schemeClr val="bg1"/>
                </a:solidFill>
              </a:rPr>
              <a:t>().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C7E74-AE4D-41AE-4F32-9028D6FE36AF}"/>
              </a:ext>
            </a:extLst>
          </p:cNvPr>
          <p:cNvSpPr txBox="1"/>
          <p:nvPr/>
        </p:nvSpPr>
        <p:spPr>
          <a:xfrm>
            <a:off x="429322" y="1690688"/>
            <a:ext cx="609971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" b="1" dirty="0" err="1">
                <a:solidFill>
                  <a:srgbClr val="0070C0"/>
                </a:solidFill>
              </a:rPr>
              <a:t>SyntaxError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chemeClr val="bg1"/>
                </a:solidFill>
              </a:rPr>
              <a:t>Возникает, если в программе обнаружена синтаксическая ошибка.</a:t>
            </a:r>
          </a:p>
          <a:p>
            <a:pPr marL="0" indent="0">
              <a:buNone/>
            </a:pPr>
            <a:r>
              <a:rPr lang="en" b="1" dirty="0" err="1">
                <a:solidFill>
                  <a:srgbClr val="0070C0"/>
                </a:solidFill>
              </a:rPr>
              <a:t>IndentationError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chemeClr val="bg1"/>
                </a:solidFill>
              </a:rPr>
              <a:t>Возникает, если ошибка связана с неправильным отступом (например, неправильное количество пробелов или табуляции).</a:t>
            </a:r>
          </a:p>
          <a:p>
            <a:pPr marL="0" indent="0">
              <a:buNone/>
            </a:pPr>
            <a:r>
              <a:rPr lang="en" b="1" dirty="0" err="1">
                <a:solidFill>
                  <a:srgbClr val="0070C0"/>
                </a:solidFill>
              </a:rPr>
              <a:t>NameError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chemeClr val="bg1"/>
                </a:solidFill>
              </a:rPr>
              <a:t>Возникает, если пытаетесь использовать имя переменной или функции, которая не определена.</a:t>
            </a:r>
          </a:p>
          <a:p>
            <a:pPr marL="0" indent="0">
              <a:buNone/>
            </a:pPr>
            <a:r>
              <a:rPr lang="en" b="1" dirty="0" err="1">
                <a:solidFill>
                  <a:srgbClr val="0070C0"/>
                </a:solidFill>
              </a:rPr>
              <a:t>TypeError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chemeClr val="bg1"/>
                </a:solidFill>
              </a:rPr>
              <a:t>Возникает, если операция выполняется с объектами несовместимых типов.</a:t>
            </a:r>
          </a:p>
          <a:p>
            <a:pPr marL="0" indent="0">
              <a:buNone/>
            </a:pPr>
            <a:r>
              <a:rPr lang="en" b="1" dirty="0" err="1">
                <a:solidFill>
                  <a:srgbClr val="0070C0"/>
                </a:solidFill>
              </a:rPr>
              <a:t>ValueError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chemeClr val="bg1"/>
                </a:solidFill>
              </a:rPr>
              <a:t>Возникает, если функции передается аргумент с правильным типом, но недопустимым значением.</a:t>
            </a:r>
          </a:p>
          <a:p>
            <a:pPr marL="0" indent="0">
              <a:buNone/>
            </a:pPr>
            <a:r>
              <a:rPr lang="en" b="1" dirty="0" err="1">
                <a:solidFill>
                  <a:srgbClr val="0070C0"/>
                </a:solidFill>
              </a:rPr>
              <a:t>ZeroDivisionError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chemeClr val="bg1"/>
                </a:solidFill>
              </a:rPr>
              <a:t>Возникает при попытке деления на ноль.</a:t>
            </a:r>
          </a:p>
          <a:p>
            <a:pPr marL="0" indent="0">
              <a:buNone/>
            </a:pPr>
            <a:r>
              <a:rPr lang="en" b="1" dirty="0" err="1">
                <a:solidFill>
                  <a:srgbClr val="0070C0"/>
                </a:solidFill>
              </a:rPr>
              <a:t>IndexError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chemeClr val="bg1"/>
                </a:solidFill>
              </a:rPr>
              <a:t>Возникает, если индекс элемента списка или строки находится вне допустимого диапазона.</a:t>
            </a:r>
          </a:p>
          <a:p>
            <a:pPr marL="0" indent="0">
              <a:buNone/>
            </a:pPr>
            <a:r>
              <a:rPr lang="en" b="1" dirty="0" err="1">
                <a:solidFill>
                  <a:srgbClr val="0070C0"/>
                </a:solidFill>
              </a:rPr>
              <a:t>KeyError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chemeClr val="bg1"/>
                </a:solidFill>
              </a:rPr>
              <a:t>Возникает, если ключ, которого нет в словаре, используется для доступа к элементу.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96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8835F-E701-B34B-982D-975BC542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О</a:t>
            </a:r>
            <a:r>
              <a:rPr lang="ru-RU" b="1" dirty="0">
                <a:solidFill>
                  <a:schemeClr val="bg1"/>
                </a:solidFill>
              </a:rPr>
              <a:t>бработка исключений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729ACC-96D8-7B41-999A-FD0B7CF7F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094"/>
            <a:ext cx="10515600" cy="189448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Обработка исключений позволяет программе корректно реагировать на ошибки во время выполнения, предотвращая аварийное завершение программы. В </a:t>
            </a:r>
            <a:r>
              <a:rPr lang="en" dirty="0">
                <a:solidFill>
                  <a:schemeClr val="bg1"/>
                </a:solidFill>
              </a:rPr>
              <a:t>Python </a:t>
            </a:r>
            <a:r>
              <a:rPr lang="ru-RU" dirty="0">
                <a:solidFill>
                  <a:schemeClr val="bg1"/>
                </a:solidFill>
              </a:rPr>
              <a:t>обработка исключений осуществляется с помощью блока </a:t>
            </a:r>
            <a:r>
              <a:rPr lang="en" b="1" dirty="0">
                <a:solidFill>
                  <a:srgbClr val="0070C0"/>
                </a:solidFill>
              </a:rPr>
              <a:t>try...except</a:t>
            </a:r>
            <a:r>
              <a:rPr lang="en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3F3EE-CEE4-3971-C1B7-8F57F37FA484}"/>
              </a:ext>
            </a:extLst>
          </p:cNvPr>
          <p:cNvSpPr txBox="1"/>
          <p:nvPr/>
        </p:nvSpPr>
        <p:spPr>
          <a:xfrm>
            <a:off x="224883" y="4066860"/>
            <a:ext cx="328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Синтаксис блока </a:t>
            </a:r>
            <a:r>
              <a:rPr lang="en" dirty="0">
                <a:solidFill>
                  <a:schemeClr val="bg1"/>
                </a:solidFill>
              </a:rPr>
              <a:t>try...except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97C7EB-AEF2-6EB0-837E-1491FEE60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186" y="3019987"/>
            <a:ext cx="7772400" cy="361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2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8835F-E701-B34B-982D-975BC542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Б</a:t>
            </a:r>
            <a:r>
              <a:rPr lang="ru-RU" b="1" dirty="0">
                <a:solidFill>
                  <a:schemeClr val="bg1"/>
                </a:solidFill>
              </a:rPr>
              <a:t>лок </a:t>
            </a:r>
            <a:r>
              <a:rPr lang="en" b="1" dirty="0">
                <a:solidFill>
                  <a:schemeClr val="bg1"/>
                </a:solidFill>
              </a:rPr>
              <a:t>else </a:t>
            </a:r>
            <a:r>
              <a:rPr lang="ru-RU" b="1" dirty="0">
                <a:solidFill>
                  <a:schemeClr val="bg1"/>
                </a:solidFill>
              </a:rPr>
              <a:t>и блок </a:t>
            </a:r>
            <a:r>
              <a:rPr lang="en" b="1" dirty="0">
                <a:solidFill>
                  <a:schemeClr val="bg1"/>
                </a:solidFill>
              </a:rPr>
              <a:t>finally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B048D-AC36-0484-CF65-921F47923EEC}"/>
              </a:ext>
            </a:extLst>
          </p:cNvPr>
          <p:cNvSpPr txBox="1"/>
          <p:nvPr/>
        </p:nvSpPr>
        <p:spPr>
          <a:xfrm>
            <a:off x="838199" y="1503622"/>
            <a:ext cx="106698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Блок </a:t>
            </a:r>
            <a:r>
              <a:rPr lang="en" dirty="0">
                <a:solidFill>
                  <a:schemeClr val="bg1"/>
                </a:solidFill>
              </a:rPr>
              <a:t>else </a:t>
            </a:r>
            <a:r>
              <a:rPr lang="ru-RU" dirty="0">
                <a:solidFill>
                  <a:schemeClr val="bg1"/>
                </a:solidFill>
              </a:rPr>
              <a:t>выполняется, если исключение не возникло внутри блока </a:t>
            </a:r>
            <a:r>
              <a:rPr lang="en" b="1" dirty="0">
                <a:solidFill>
                  <a:srgbClr val="0070C0"/>
                </a:solidFill>
              </a:rPr>
              <a:t>try</a:t>
            </a:r>
            <a:r>
              <a:rPr lang="en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Это позволяет выполнить дополнительные действия, если все прошло успешно.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Блок </a:t>
            </a:r>
            <a:r>
              <a:rPr lang="en" b="1" dirty="0">
                <a:solidFill>
                  <a:srgbClr val="0070C0"/>
                </a:solidFill>
              </a:rPr>
              <a:t>finally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выполняется всегда, независимо от того, возникло исключение или нет. Он используется, например, для закрытия файлов или освобождения ресурсов.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2BAF9D-2730-70C8-E3A1-9489F8157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64" y="2964036"/>
            <a:ext cx="7772400" cy="30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6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8835F-E701-B34B-982D-975BC542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О</a:t>
            </a:r>
            <a:r>
              <a:rPr lang="ru-RU" b="1" dirty="0">
                <a:solidFill>
                  <a:schemeClr val="bg1"/>
                </a:solidFill>
              </a:rPr>
              <a:t>бработка нескольких исключений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729ACC-96D8-7B41-999A-FD0B7CF7F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Вы можете обрабатывать несколько исключений с помощью нескольких блоков </a:t>
            </a:r>
            <a:r>
              <a:rPr lang="en" b="1" dirty="0">
                <a:solidFill>
                  <a:srgbClr val="0070C0"/>
                </a:solidFill>
              </a:rPr>
              <a:t>except</a:t>
            </a:r>
            <a:r>
              <a:rPr lang="en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222BE2-ED43-9A1B-9BF9-DC78963E4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37" y="2785366"/>
            <a:ext cx="7772400" cy="243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1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8835F-E701-B34B-982D-975BC542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Г</a:t>
            </a:r>
            <a:r>
              <a:rPr lang="ru-RU" b="1" dirty="0">
                <a:solidFill>
                  <a:schemeClr val="bg1"/>
                </a:solidFill>
              </a:rPr>
              <a:t>енерация исключений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729ACC-96D8-7B41-999A-FD0B7CF7F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Вы также можете сами генерировать исключения в </a:t>
            </a:r>
            <a:r>
              <a:rPr lang="en" dirty="0">
                <a:solidFill>
                  <a:schemeClr val="bg1"/>
                </a:solidFill>
              </a:rPr>
              <a:t>Python </a:t>
            </a:r>
            <a:r>
              <a:rPr lang="ru-RU" dirty="0">
                <a:solidFill>
                  <a:schemeClr val="bg1"/>
                </a:solidFill>
              </a:rPr>
              <a:t>с помощью ключевого слова </a:t>
            </a:r>
            <a:r>
              <a:rPr lang="en" dirty="0">
                <a:solidFill>
                  <a:schemeClr val="bg1"/>
                </a:solidFill>
              </a:rPr>
              <a:t>raise. </a:t>
            </a:r>
            <a:r>
              <a:rPr lang="ru-RU" dirty="0">
                <a:solidFill>
                  <a:schemeClr val="bg1"/>
                </a:solidFill>
              </a:rPr>
              <a:t>Это полезно, когда вы хотите явно указать на ошибку или создать собственные исключения.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1DE4AA-30F3-A99E-941C-D6A493315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69" y="3429000"/>
            <a:ext cx="7772400" cy="187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1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8835F-E701-B34B-982D-975BC542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П</a:t>
            </a:r>
            <a:r>
              <a:rPr lang="ru-RU" b="1" dirty="0">
                <a:solidFill>
                  <a:schemeClr val="bg1"/>
                </a:solidFill>
              </a:rPr>
              <a:t>ользовательские исключения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729ACC-96D8-7B41-999A-FD0B7CF7F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Вы можете создавать собственные классы исключений для обработки конкретных ситуаций в вашей программе. Для этого необходимо создать класс, который наследуется от базового класса </a:t>
            </a:r>
            <a:r>
              <a:rPr lang="en" b="1" dirty="0">
                <a:solidFill>
                  <a:srgbClr val="0070C0"/>
                </a:solidFill>
              </a:rPr>
              <a:t>Exception</a:t>
            </a:r>
            <a:r>
              <a:rPr lang="en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A83ACE-3041-320A-3877-36CF60114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688" y="3190798"/>
            <a:ext cx="7772400" cy="330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82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8835F-E701-B34B-982D-975BC542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З</a:t>
            </a:r>
            <a:r>
              <a:rPr lang="ru-RU" b="1" dirty="0">
                <a:solidFill>
                  <a:schemeClr val="bg1"/>
                </a:solidFill>
              </a:rPr>
              <a:t>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729ACC-96D8-7B41-999A-FD0B7CF7F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8731"/>
            <a:ext cx="10515600" cy="405823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Обработка исключений является важной частью разработки программ на </a:t>
            </a:r>
            <a:r>
              <a:rPr lang="en" dirty="0">
                <a:solidFill>
                  <a:schemeClr val="bg1"/>
                </a:solidFill>
              </a:rPr>
              <a:t>Python. </a:t>
            </a:r>
            <a:r>
              <a:rPr lang="ru-RU" dirty="0">
                <a:solidFill>
                  <a:schemeClr val="bg1"/>
                </a:solidFill>
              </a:rPr>
              <a:t>Она позволяет предотвращать аварийное завершение программы и предоставляет возможность более гибкой и информативной обработки ошибок. Надеюсь, эта лекция поможет вам лучше понять, как работать с исключениями в </a:t>
            </a:r>
            <a:r>
              <a:rPr lang="en" dirty="0">
                <a:solidFill>
                  <a:schemeClr val="bg1"/>
                </a:solidFill>
              </a:rPr>
              <a:t>Python </a:t>
            </a:r>
            <a:r>
              <a:rPr lang="ru-RU" dirty="0">
                <a:solidFill>
                  <a:schemeClr val="bg1"/>
                </a:solidFill>
              </a:rPr>
              <a:t>и создавать более надежные программы. Удачи вам в изучении этой темы и в вашей дальнейшей работе с </a:t>
            </a:r>
            <a:r>
              <a:rPr lang="en" dirty="0">
                <a:solidFill>
                  <a:schemeClr val="bg1"/>
                </a:solidFill>
              </a:rPr>
              <a:t>Python!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281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510</Words>
  <Application>Microsoft Macintosh PowerPoint</Application>
  <PresentationFormat>Широкоэкранный</PresentationFormat>
  <Paragraphs>34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Обработка исключений в Python</vt:lpstr>
      <vt:lpstr>Что такое исключения?</vt:lpstr>
      <vt:lpstr>Примеры типичных исключений в Python:</vt:lpstr>
      <vt:lpstr>Обработка исключений</vt:lpstr>
      <vt:lpstr>Блок else и блок finally</vt:lpstr>
      <vt:lpstr>Обработка нескольких исключений</vt:lpstr>
      <vt:lpstr>Генерация исключений</vt:lpstr>
      <vt:lpstr>Пользовательские исключения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2</cp:revision>
  <dcterms:created xsi:type="dcterms:W3CDTF">2023-08-29T08:50:56Z</dcterms:created>
  <dcterms:modified xsi:type="dcterms:W3CDTF">2023-09-21T12:20:33Z</dcterms:modified>
</cp:coreProperties>
</file>