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8" r:id="rId4"/>
    <p:sldId id="321" r:id="rId5"/>
    <p:sldId id="259" r:id="rId6"/>
    <p:sldId id="261" r:id="rId7"/>
    <p:sldId id="262" r:id="rId8"/>
    <p:sldId id="32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95" r:id="rId17"/>
    <p:sldId id="271" r:id="rId18"/>
    <p:sldId id="270" r:id="rId19"/>
    <p:sldId id="272" r:id="rId20"/>
    <p:sldId id="273" r:id="rId21"/>
    <p:sldId id="274" r:id="rId22"/>
    <p:sldId id="280" r:id="rId23"/>
    <p:sldId id="275" r:id="rId24"/>
    <p:sldId id="305" r:id="rId25"/>
    <p:sldId id="276" r:id="rId26"/>
    <p:sldId id="277" r:id="rId27"/>
    <p:sldId id="278" r:id="rId28"/>
    <p:sldId id="279" r:id="rId29"/>
    <p:sldId id="301" r:id="rId30"/>
    <p:sldId id="284" r:id="rId31"/>
    <p:sldId id="285" r:id="rId32"/>
    <p:sldId id="287" r:id="rId33"/>
    <p:sldId id="292" r:id="rId34"/>
    <p:sldId id="288" r:id="rId35"/>
    <p:sldId id="289" r:id="rId36"/>
    <p:sldId id="290" r:id="rId37"/>
    <p:sldId id="291" r:id="rId38"/>
    <p:sldId id="293" r:id="rId39"/>
    <p:sldId id="294" r:id="rId40"/>
    <p:sldId id="296" r:id="rId41"/>
    <p:sldId id="297" r:id="rId42"/>
    <p:sldId id="298" r:id="rId43"/>
    <p:sldId id="300" r:id="rId44"/>
    <p:sldId id="302" r:id="rId45"/>
    <p:sldId id="303" r:id="rId46"/>
    <p:sldId id="304" r:id="rId47"/>
    <p:sldId id="306" r:id="rId48"/>
    <p:sldId id="307" r:id="rId49"/>
    <p:sldId id="281" r:id="rId50"/>
    <p:sldId id="308" r:id="rId51"/>
    <p:sldId id="282" r:id="rId52"/>
    <p:sldId id="320" r:id="rId53"/>
    <p:sldId id="260" r:id="rId54"/>
    <p:sldId id="309" r:id="rId55"/>
    <p:sldId id="312" r:id="rId56"/>
    <p:sldId id="283" r:id="rId57"/>
    <p:sldId id="311" r:id="rId58"/>
    <p:sldId id="313" r:id="rId59"/>
    <p:sldId id="310" r:id="rId60"/>
    <p:sldId id="314" r:id="rId61"/>
    <p:sldId id="316" r:id="rId62"/>
    <p:sldId id="319" r:id="rId63"/>
    <p:sldId id="317" r:id="rId64"/>
    <p:sldId id="318" r:id="rId65"/>
    <p:sldId id="31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321"/>
            <p14:sldId id="259"/>
            <p14:sldId id="261"/>
            <p14:sldId id="262"/>
            <p14:sldId id="32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95"/>
            <p14:sldId id="271"/>
            <p14:sldId id="270"/>
            <p14:sldId id="272"/>
            <p14:sldId id="273"/>
            <p14:sldId id="274"/>
            <p14:sldId id="280"/>
            <p14:sldId id="275"/>
            <p14:sldId id="30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  <p14:sldId id="320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/>
    <p:restoredTop sz="86810"/>
  </p:normalViewPr>
  <p:slideViewPr>
    <p:cSldViewPr snapToGrid="0" snapToObjects="1">
      <p:cViewPr varScale="1">
        <p:scale>
          <a:sx n="112" d="100"/>
          <a:sy n="11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4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primitives</a:t>
            </a:r>
          </a:p>
          <a:p>
            <a:r>
              <a:rPr lang="en-US" dirty="0"/>
              <a:t>Primitive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change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precision</a:t>
            </a:r>
          </a:p>
          <a:p>
            <a:r>
              <a:rPr lang="en-US" dirty="0"/>
              <a:t>Double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-132735" y="-228600"/>
            <a:ext cx="12634451" cy="7315199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A9743519-5124-704D-87DB-584842E11EAC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69"/>
    </mc:Choice>
    <mc:Fallback>
      <p:transition spd="slow" advTm="69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Excellent at floating-point calculations</a:t>
            </a:r>
          </a:p>
          <a:p>
            <a:pPr lvl="1"/>
            <a:r>
              <a:rPr lang="en-US" dirty="0"/>
              <a:t>Highly parallel – thousands of cores</a:t>
            </a:r>
          </a:p>
          <a:p>
            <a:pPr lvl="1"/>
            <a:r>
              <a:rPr lang="en-US" dirty="0"/>
              <a:t>Individual cores are slower and more limited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479"/>
    </mc:Choice>
    <mc:Fallback>
      <p:transition spd="slow" advTm="4847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0183" y="1317568"/>
            <a:ext cx="6691631" cy="4767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D6AB4-0D4F-F748-9D59-37239EA5EB0B}"/>
              </a:ext>
            </a:extLst>
          </p:cNvPr>
          <p:cNvSpPr txBox="1"/>
          <p:nvPr/>
        </p:nvSpPr>
        <p:spPr>
          <a:xfrm>
            <a:off x="838197" y="3377187"/>
            <a:ext cx="185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 CPUs</a:t>
            </a:r>
          </a:p>
          <a:p>
            <a:r>
              <a:rPr lang="en-US" dirty="0"/>
              <a:t>Green: GPUs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75"/>
    </mc:Choice>
    <mc:Fallback>
      <p:transition spd="slow" advTm="358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a GPU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63"/>
    </mc:Choice>
    <mc:Fallback>
      <p:transition spd="slow" advTm="501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pPr lvl="1"/>
            <a:r>
              <a:rPr lang="en-US" dirty="0"/>
              <a:t>Cross-platform</a:t>
            </a:r>
          </a:p>
          <a:p>
            <a:r>
              <a:rPr lang="en-US" dirty="0"/>
              <a:t>DirectX (1995)</a:t>
            </a:r>
          </a:p>
          <a:p>
            <a:pPr lvl="1"/>
            <a:r>
              <a:rPr lang="en-US" dirty="0"/>
              <a:t>Windows</a:t>
            </a:r>
          </a:p>
          <a:p>
            <a:r>
              <a:rPr lang="en-US" dirty="0"/>
              <a:t>Metal (2014)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iOS</a:t>
            </a:r>
          </a:p>
          <a:p>
            <a:r>
              <a:rPr lang="en-US" dirty="0"/>
              <a:t>Vulkan (2016)</a:t>
            </a:r>
          </a:p>
          <a:p>
            <a:pPr lvl="1"/>
            <a:r>
              <a:rPr lang="en-US" dirty="0"/>
              <a:t>Cross-platform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49"/>
    </mc:Choice>
    <mc:Fallback>
      <p:transition spd="slow" advTm="422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0"/>
    </mc:Choice>
    <mc:Fallback>
      <p:transition spd="slow" advTm="60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98"/>
    </mc:Choice>
    <mc:Fallback>
      <p:transition spd="slow" advTm="111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06"/>
    </mc:Choice>
    <mc:Fallback>
      <p:transition spd="slow" advTm="211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47"/>
    </mc:Choice>
    <mc:Fallback>
      <p:transition spd="slow" advTm="180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Components are x, y, z, and w</a:t>
            </a:r>
          </a:p>
          <a:p>
            <a:r>
              <a:rPr lang="en-US" dirty="0"/>
              <a:t>w is the homogeneous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72"/>
    </mc:Choice>
    <mc:Fallback>
      <p:transition spd="slow" advTm="3347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modify the position of primitives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coordinates of primitives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93"/>
    </mc:Choice>
    <mc:Fallback>
      <p:transition spd="slow" advTm="10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72"/>
    </mc:Choice>
    <mc:Fallback>
      <p:transition spd="slow" advTm="2187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"/>
    </mc:Choice>
    <mc:Fallback xmlns="">
      <p:transition spd="slow" advTm="59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X-Axis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  <a:blipFill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F08B5-BA84-E444-B68D-0896B6E2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Y-Axis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  <a:blipFill>
                <a:blip r:embed="rId3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Z-Axis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  <a:blipFill>
                <a:blip r:embed="rId4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"/>
    </mc:Choice>
    <mc:Fallback xmlns="">
      <p:transition spd="slow" advTm="81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3"/>
    </mc:Choice>
    <mc:Fallback xmlns="">
      <p:transition spd="slow" advTm="288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32"/>
    </mc:Choice>
    <mc:Fallback xmlns="">
      <p:transition spd="slow" advTm="316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  <a:p>
            <a:r>
              <a:rPr lang="en-US" dirty="0"/>
              <a:t>We use the OpenGL API to interact with hardware that supports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1"/>
    </mc:Choice>
    <mc:Fallback xmlns="">
      <p:transition spd="slow" advTm="4478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 adding on is much easier</a:t>
            </a:r>
          </a:p>
          <a:p>
            <a:r>
              <a:rPr lang="en-US" dirty="0"/>
              <a:t>We’ll start by drawing a single triangle with a solid color</a:t>
            </a:r>
          </a:p>
          <a:p>
            <a:r>
              <a:rPr lang="en-US" dirty="0"/>
              <a:t>After we’ll draw a textured cube that rotates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1"/>
    </mc:Choice>
    <mc:Fallback>
      <p:transition spd="slow" advTm="193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9"/>
    </mc:Choice>
    <mc:Fallback xmlns="">
      <p:transition spd="slow" advTm="4113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9"/>
    </mc:Choice>
    <mc:Fallback xmlns="">
      <p:transition spd="slow" advTm="383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9"/>
    </mc:Choice>
    <mc:Fallback xmlns="">
      <p:transition spd="slow" advTm="3987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9"/>
    </mc:Choice>
    <mc:Fallback xmlns="">
      <p:transition spd="slow" advTm="1817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3"/>
    </mc:Choice>
    <mc:Fallback xmlns="">
      <p:transition spd="slow" advTm="3745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5"/>
    </mc:Choice>
    <mc:Fallback xmlns="">
      <p:transition spd="slow" advTm="5440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3"/>
    </mc:Choice>
    <mc:Fallback xmlns="">
      <p:transition spd="slow" advTm="1554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2"/>
    </mc:Choice>
    <mc:Fallback xmlns="">
      <p:transition spd="slow" advTm="4642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6"/>
    </mc:Choice>
    <mc:Fallback xmlns="">
      <p:transition spd="slow" advTm="2749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3"/>
    </mc:Choice>
    <mc:Fallback xmlns="">
      <p:transition spd="slow" advTm="318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3246-8E14-4847-8082-AC19BE04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E0469-940C-1747-B88D-8CB47A38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image from a 2D or 3D scene</a:t>
            </a:r>
          </a:p>
          <a:p>
            <a:pPr lvl="1"/>
            <a:r>
              <a:rPr lang="en-US" dirty="0"/>
              <a:t>A scene might be a video game, user interface,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BC8-1D7D-194A-98AC-B96B959D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87"/>
    </mc:Choice>
    <mc:Fallback>
      <p:transition spd="slow" advTm="2258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Written in OpenGL Shading Language (GLSL)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9"/>
    </mc:Choice>
    <mc:Fallback xmlns="">
      <p:transition spd="slow" advTm="2696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7"/>
    </mc:Choice>
    <mc:Fallback xmlns="">
      <p:transition spd="slow" advTm="6998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0"/>
    </mc:Choice>
    <mc:Fallback xmlns="">
      <p:transition spd="slow" advTm="3977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7"/>
    </mc:Choice>
    <mc:Fallback xmlns="">
      <p:transition spd="slow" advTm="1122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9"/>
    </mc:Choice>
    <mc:Fallback xmlns="">
      <p:transition spd="slow" advTm="3655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5"/>
    </mc:Choice>
    <mc:Fallback xmlns="">
      <p:transition spd="slow" advTm="3430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2"/>
    </mc:Choice>
    <mc:Fallback xmlns="">
      <p:transition spd="slow" advTm="2934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3"/>
    </mc:Choice>
    <mc:Fallback xmlns="">
      <p:transition spd="slow" advTm="2565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"/>
    </mc:Choice>
    <mc:Fallback xmlns="">
      <p:transition spd="slow" advTm="35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288" y="1843881"/>
            <a:ext cx="4949424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01"/>
    </mc:Choice>
    <mc:Fallback>
      <p:transition spd="slow" advTm="1540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"/>
    </mc:Choice>
    <mc:Fallback xmlns="">
      <p:transition spd="slow" advTm="11057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Rendering consists of defining objects with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6"/>
    </mc:Choice>
    <mc:Fallback xmlns="">
      <p:transition spd="slow" advTm="3511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A8E3B-E11A-9E47-8078-B94B440C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3B2AD-9DFD-7140-95CD-2FABD55D0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45FF-C516-B440-83E2-02038D3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0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1"/>
    </mc:Choice>
    <mc:Fallback xmlns="">
      <p:transition spd="slow" advTm="276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81"/>
    </mc:Choice>
    <mc:Fallback>
      <p:transition spd="slow" advTm="2538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OSI Model</a:t>
            </a:r>
          </a:p>
          <a:p>
            <a:r>
              <a:rPr lang="en-US" dirty="0"/>
              <a:t>Implement your own graphics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55"/>
    </mc:Choice>
    <mc:Fallback>
      <p:transition spd="slow" advTm="4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A70-A863-C145-84BB-390C3EE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EC94-542D-4641-B4EC-B560D49A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</a:t>
            </a:r>
            <a:r>
              <a:rPr lang="en-US" i="1" dirty="0"/>
              <a:t>lot</a:t>
            </a:r>
            <a:r>
              <a:rPr lang="en-US" dirty="0"/>
              <a:t> of floating-point calculation</a:t>
            </a:r>
          </a:p>
          <a:p>
            <a:r>
              <a:rPr lang="en-US" dirty="0"/>
              <a:t>Luckily, these calculations can be parallelized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306A-6850-D143-A877-E94566BA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2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13"/>
    </mc:Choice>
    <mc:Fallback>
      <p:transition spd="slow" advTm="230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 are great for general processing, but they aren’t well suited towards graphics processing</a:t>
            </a:r>
          </a:p>
          <a:p>
            <a:pPr lvl="1"/>
            <a:r>
              <a:rPr lang="en-US" dirty="0"/>
              <a:t>Not enough cores</a:t>
            </a:r>
          </a:p>
          <a:p>
            <a:pPr lvl="1"/>
            <a:r>
              <a:rPr lang="en-US" dirty="0"/>
              <a:t>Context switches are 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63"/>
    </mc:Choice>
    <mc:Fallback>
      <p:transition spd="slow" advTm="1616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1415</Words>
  <Application>Microsoft Macintosh PowerPoint</Application>
  <PresentationFormat>Widescreen</PresentationFormat>
  <Paragraphs>350</Paragraphs>
  <Slides>65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What is Graphics Rendering?</vt:lpstr>
      <vt:lpstr>Where is Graphics Rendering Used?</vt:lpstr>
      <vt:lpstr>Why Learn Graphics Rendering?</vt:lpstr>
      <vt:lpstr>Challenges of Graphics Rendering</vt:lpstr>
      <vt:lpstr>Challenges of Graphics Rendering</vt:lpstr>
      <vt:lpstr>Challenges of Graphics Rendering</vt:lpstr>
      <vt:lpstr>CPU vs GPU Performance</vt:lpstr>
      <vt:lpstr>GPU Programming</vt:lpstr>
      <vt:lpstr>Popular Graphics APIs</vt:lpstr>
      <vt:lpstr>Core Concepts of Graphics Rendering</vt:lpstr>
      <vt:lpstr>Primitives</vt:lpstr>
      <vt:lpstr>Primitives</vt:lpstr>
      <vt:lpstr>Primitives</vt:lpstr>
      <vt:lpstr>Primitives</vt:lpstr>
      <vt:lpstr>Matrices</vt:lpstr>
      <vt:lpstr>Projection Matrix</vt:lpstr>
      <vt:lpstr>Model Matrix: Translation</vt:lpstr>
      <vt:lpstr>Model Matrix: Rotation</vt:lpstr>
      <vt:lpstr>Model Matrix: Scale</vt:lpstr>
      <vt:lpstr>Textures</vt:lpstr>
      <vt:lpstr>Introduction to OpenGL</vt:lpstr>
      <vt:lpstr>What is OpenGL?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Creating a Texture</vt:lpstr>
      <vt:lpstr>Fragment Shader with Texture</vt:lpstr>
      <vt:lpstr>Demo</vt:lpstr>
      <vt:lpstr>Demo</vt:lpstr>
      <vt:lpstr>Conclusion</vt:lpstr>
      <vt:lpstr>Questions?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90</cp:revision>
  <dcterms:created xsi:type="dcterms:W3CDTF">2019-04-10T02:28:23Z</dcterms:created>
  <dcterms:modified xsi:type="dcterms:W3CDTF">2019-04-12T03:43:30Z</dcterms:modified>
</cp:coreProperties>
</file>