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80" r:id="rId21"/>
    <p:sldId id="275" r:id="rId22"/>
    <p:sldId id="305" r:id="rId23"/>
    <p:sldId id="276" r:id="rId24"/>
    <p:sldId id="277" r:id="rId25"/>
    <p:sldId id="278" r:id="rId26"/>
    <p:sldId id="279" r:id="rId27"/>
    <p:sldId id="301" r:id="rId28"/>
    <p:sldId id="284" r:id="rId29"/>
    <p:sldId id="285" r:id="rId30"/>
    <p:sldId id="287" r:id="rId31"/>
    <p:sldId id="292" r:id="rId32"/>
    <p:sldId id="288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300" r:id="rId42"/>
    <p:sldId id="302" r:id="rId43"/>
    <p:sldId id="303" r:id="rId44"/>
    <p:sldId id="304" r:id="rId45"/>
    <p:sldId id="306" r:id="rId46"/>
    <p:sldId id="307" r:id="rId47"/>
    <p:sldId id="281" r:id="rId48"/>
    <p:sldId id="308" r:id="rId49"/>
    <p:sldId id="282" r:id="rId50"/>
    <p:sldId id="320" r:id="rId51"/>
    <p:sldId id="260" r:id="rId52"/>
    <p:sldId id="309" r:id="rId53"/>
    <p:sldId id="312" r:id="rId54"/>
    <p:sldId id="283" r:id="rId55"/>
    <p:sldId id="311" r:id="rId56"/>
    <p:sldId id="313" r:id="rId57"/>
    <p:sldId id="310" r:id="rId58"/>
    <p:sldId id="314" r:id="rId59"/>
    <p:sldId id="316" r:id="rId60"/>
    <p:sldId id="319" r:id="rId61"/>
    <p:sldId id="317" r:id="rId62"/>
    <p:sldId id="318" r:id="rId63"/>
    <p:sldId id="31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259"/>
            <p14:sldId id="261"/>
            <p14:sldId id="26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70"/>
            <p14:sldId id="295"/>
            <p14:sldId id="271"/>
            <p14:sldId id="272"/>
            <p14:sldId id="273"/>
            <p14:sldId id="274"/>
            <p14:sldId id="280"/>
            <p14:sldId id="275"/>
            <p14:sldId id="30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  <p14:sldId id="320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14"/>
    <p:restoredTop sz="86810"/>
  </p:normalViewPr>
  <p:slideViewPr>
    <p:cSldViewPr snapToGrid="0" snapToObjects="1">
      <p:cViewPr varScale="1">
        <p:scale>
          <a:sx n="112" d="100"/>
          <a:sy n="112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4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primitives</a:t>
            </a:r>
          </a:p>
          <a:p>
            <a:r>
              <a:rPr lang="en-US" dirty="0"/>
              <a:t>Primitive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capstone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change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make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-132735" y="-228600"/>
            <a:ext cx="12634451" cy="7315199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A9743519-5124-704D-87DB-584842E11EAC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3"/>
    </mc:Choice>
    <mc:Fallback xmlns="">
      <p:transition spd="slow" advTm="93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GPUs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35"/>
    </mc:Choice>
    <mc:Fallback xmlns="">
      <p:transition spd="slow" advTm="531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r>
              <a:rPr lang="en-US" dirty="0"/>
              <a:t>DirectX (1995)</a:t>
            </a:r>
          </a:p>
          <a:p>
            <a:r>
              <a:rPr lang="en-US" dirty="0"/>
              <a:t>Metal (2014)</a:t>
            </a:r>
          </a:p>
          <a:p>
            <a:r>
              <a:rPr lang="en-US" dirty="0"/>
              <a:t>Vulkan (2016)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97"/>
    </mc:Choice>
    <mc:Fallback xmlns="">
      <p:transition spd="slow" advTm="676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87"/>
    </mc:Choice>
    <mc:Fallback xmlns="">
      <p:transition spd="slow" advTm="195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8"/>
    </mc:Choice>
    <mc:Fallback xmlns="">
      <p:transition spd="slow" advTm="275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Components are x, y, z, and w</a:t>
            </a:r>
          </a:p>
          <a:p>
            <a:r>
              <a:rPr lang="en-US" dirty="0"/>
              <a:t>w is the homogeneous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63"/>
    </mc:Choice>
    <mc:Fallback xmlns="">
      <p:transition spd="slow" advTm="358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5"/>
    </mc:Choice>
    <mc:Fallback xmlns="">
      <p:transition spd="slow" advTm="163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"/>
    </mc:Choice>
    <mc:Fallback xmlns="">
      <p:transition spd="slow" advTm="158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uses matrices to transform matrices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primitive coordinates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62"/>
    </mc:Choice>
    <mc:Fallback xmlns="">
      <p:transition spd="slow" advTm="475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"/>
    </mc:Choice>
    <mc:Fallback xmlns="">
      <p:transition spd="slow" advTm="594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Graphics rendering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2"/>
    </mc:Choice>
    <mc:Fallback xmlns="">
      <p:transition spd="slow" advTm="243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X-Axis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  <a:blipFill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F08B5-BA84-E444-B68D-0896B6E2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[10]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Y-Axis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  <a:blipFill>
                <a:blip r:embed="rId3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Z-Axis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  <a:blipFill>
                <a:blip r:embed="rId4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"/>
    </mc:Choice>
    <mc:Fallback xmlns="">
      <p:transition spd="slow" advTm="81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3"/>
    </mc:Choice>
    <mc:Fallback xmlns="">
      <p:transition spd="slow" advTm="288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32"/>
    </mc:Choice>
    <mc:Fallback xmlns="">
      <p:transition spd="slow" advTm="3163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  <a:p>
            <a:r>
              <a:rPr lang="en-US" dirty="0"/>
              <a:t>We use the OpenGL API to interact with hardware that supports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1"/>
    </mc:Choice>
    <mc:Fallback xmlns="">
      <p:transition spd="slow" advTm="4478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created, adding on is trivial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9"/>
    </mc:Choice>
    <mc:Fallback xmlns="">
      <p:transition spd="slow" advTm="4113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9"/>
    </mc:Choice>
    <mc:Fallback xmlns="">
      <p:transition spd="slow" advTm="383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2"/>
    </mc:Choice>
    <mc:Fallback xmlns="">
      <p:transition spd="slow" advTm="766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9"/>
    </mc:Choice>
    <mc:Fallback xmlns="">
      <p:transition spd="slow" advTm="3987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9"/>
    </mc:Choice>
    <mc:Fallback xmlns="">
      <p:transition spd="slow" advTm="1817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3"/>
    </mc:Choice>
    <mc:Fallback xmlns="">
      <p:transition spd="slow" advTm="374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5"/>
    </mc:Choice>
    <mc:Fallback xmlns="">
      <p:transition spd="slow" advTm="5440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3"/>
    </mc:Choice>
    <mc:Fallback xmlns="">
      <p:transition spd="slow" advTm="1554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2"/>
    </mc:Choice>
    <mc:Fallback xmlns="">
      <p:transition spd="slow" advTm="4642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6"/>
    </mc:Choice>
    <mc:Fallback xmlns="">
      <p:transition spd="slow" advTm="274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3"/>
    </mc:Choice>
    <mc:Fallback xmlns="">
      <p:transition spd="slow" advTm="3187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Written in OpenGL Shading Language (GLSL)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9"/>
    </mc:Choice>
    <mc:Fallback xmlns="">
      <p:transition spd="slow" advTm="2696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7"/>
    </mc:Choice>
    <mc:Fallback xmlns="">
      <p:transition spd="slow" advTm="699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843881"/>
            <a:ext cx="8458200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0"/>
    </mc:Choice>
    <mc:Fallback xmlns="">
      <p:transition spd="slow" advTm="3977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7"/>
    </mc:Choice>
    <mc:Fallback xmlns="">
      <p:transition spd="slow" advTm="1122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9"/>
    </mc:Choice>
    <mc:Fallback xmlns="">
      <p:transition spd="slow" advTm="3655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5"/>
    </mc:Choice>
    <mc:Fallback xmlns="">
      <p:transition spd="slow" advTm="3430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2"/>
    </mc:Choice>
    <mc:Fallback xmlns="">
      <p:transition spd="slow" advTm="2934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3"/>
    </mc:Choice>
    <mc:Fallback xmlns="">
      <p:transition spd="slow" advTm="2565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"/>
    </mc:Choice>
    <mc:Fallback xmlns="">
      <p:transition spd="slow" advTm="351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"/>
    </mc:Choice>
    <mc:Fallback xmlns="">
      <p:transition spd="slow" advTm="11057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Rendering consists of defining objects with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6"/>
    </mc:Choice>
    <mc:Fallback xmlns="">
      <p:transition spd="slow" advTm="351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37"/>
    </mc:Choice>
    <mc:Fallback xmlns="">
      <p:transition spd="slow" advTm="40937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A8E3B-E11A-9E47-8078-B94B440C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3B2AD-9DFD-7140-95CD-2FABD55D0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45FF-C516-B440-83E2-02038D3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0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1"/>
    </mc:Choice>
    <mc:Fallback xmlns="">
      <p:transition spd="slow" advTm="276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r>
              <a:rPr lang="en-US" dirty="0"/>
              <a:t>Write better applications</a:t>
            </a:r>
          </a:p>
          <a:p>
            <a:r>
              <a:rPr lang="en-US" dirty="0"/>
              <a:t>Implement your own graphics rendering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"/>
    </mc:Choice>
    <mc:Fallback xmlns="">
      <p:transition spd="slow" advTm="18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lot of computation</a:t>
            </a:r>
          </a:p>
          <a:p>
            <a:r>
              <a:rPr lang="en-US" dirty="0"/>
              <a:t>This computation can be done in parallel</a:t>
            </a:r>
          </a:p>
          <a:p>
            <a:r>
              <a:rPr lang="en-US" dirty="0"/>
              <a:t>CPUs aren't well suited to this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1"/>
    </mc:Choice>
    <mc:Fallback xmlns="">
      <p:transition spd="slow" advTm="248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Graphics Rendering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 at floating-point calculations</a:t>
            </a:r>
          </a:p>
          <a:p>
            <a:pPr lvl="1"/>
            <a:r>
              <a:rPr lang="en-US" dirty="0"/>
              <a:t>Highly parallel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80"/>
    </mc:Choice>
    <mc:Fallback xmlns="">
      <p:transition spd="slow" advTm="716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740" y="1687644"/>
            <a:ext cx="5938520" cy="42311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3"/>
    </mc:Choice>
    <mc:Fallback xmlns="">
      <p:transition spd="slow" advTm="588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1319</Words>
  <Application>Microsoft Macintosh PowerPoint</Application>
  <PresentationFormat>Widescreen</PresentationFormat>
  <Paragraphs>331</Paragraphs>
  <Slides>63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Where is Graphics Rendering Used?</vt:lpstr>
      <vt:lpstr>Why Learn Graphics Rendering?</vt:lpstr>
      <vt:lpstr>Graphics Rendering Computation</vt:lpstr>
      <vt:lpstr>Graphics Rendering Computation</vt:lpstr>
      <vt:lpstr>Graphics Rendering Background</vt:lpstr>
      <vt:lpstr>GPU Programming</vt:lpstr>
      <vt:lpstr>Modern Graphics APIs</vt:lpstr>
      <vt:lpstr>Core Concepts of Graphics Rendering</vt:lpstr>
      <vt:lpstr>Primitives</vt:lpstr>
      <vt:lpstr>Primitives</vt:lpstr>
      <vt:lpstr>Primitives</vt:lpstr>
      <vt:lpstr>Primitives</vt:lpstr>
      <vt:lpstr>Matrices</vt:lpstr>
      <vt:lpstr>Projection Matrix</vt:lpstr>
      <vt:lpstr>Model Matrix: Translation</vt:lpstr>
      <vt:lpstr>Model Matrix: Rotation</vt:lpstr>
      <vt:lpstr>Model Matrix: Scale</vt:lpstr>
      <vt:lpstr>Textures</vt:lpstr>
      <vt:lpstr>Introduction to OpenGL</vt:lpstr>
      <vt:lpstr>Introduction to OpenGL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Creating a Texture</vt:lpstr>
      <vt:lpstr>Fragment Shader with Texture</vt:lpstr>
      <vt:lpstr>Demo</vt:lpstr>
      <vt:lpstr>Demo</vt:lpstr>
      <vt:lpstr>Conclusion</vt:lpstr>
      <vt:lpstr>Questions?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66</cp:revision>
  <dcterms:created xsi:type="dcterms:W3CDTF">2019-04-10T02:28:23Z</dcterms:created>
  <dcterms:modified xsi:type="dcterms:W3CDTF">2019-04-11T19:09:58Z</dcterms:modified>
</cp:coreProperties>
</file>