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7"/>
  </p:notesMasterIdLst>
  <p:sldIdLst>
    <p:sldId id="256" r:id="rId2"/>
    <p:sldId id="257" r:id="rId3"/>
    <p:sldId id="258" r:id="rId4"/>
    <p:sldId id="321" r:id="rId5"/>
    <p:sldId id="259" r:id="rId6"/>
    <p:sldId id="261" r:id="rId7"/>
    <p:sldId id="262" r:id="rId8"/>
    <p:sldId id="32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95" r:id="rId17"/>
    <p:sldId id="271" r:id="rId18"/>
    <p:sldId id="270" r:id="rId19"/>
    <p:sldId id="272" r:id="rId20"/>
    <p:sldId id="273" r:id="rId21"/>
    <p:sldId id="274" r:id="rId22"/>
    <p:sldId id="280" r:id="rId23"/>
    <p:sldId id="275" r:id="rId24"/>
    <p:sldId id="305" r:id="rId25"/>
    <p:sldId id="276" r:id="rId26"/>
    <p:sldId id="277" r:id="rId27"/>
    <p:sldId id="278" r:id="rId28"/>
    <p:sldId id="279" r:id="rId29"/>
    <p:sldId id="301" r:id="rId30"/>
    <p:sldId id="284" r:id="rId31"/>
    <p:sldId id="285" r:id="rId32"/>
    <p:sldId id="287" r:id="rId33"/>
    <p:sldId id="292" r:id="rId34"/>
    <p:sldId id="288" r:id="rId35"/>
    <p:sldId id="289" r:id="rId36"/>
    <p:sldId id="290" r:id="rId37"/>
    <p:sldId id="291" r:id="rId38"/>
    <p:sldId id="293" r:id="rId39"/>
    <p:sldId id="294" r:id="rId40"/>
    <p:sldId id="296" r:id="rId41"/>
    <p:sldId id="297" r:id="rId42"/>
    <p:sldId id="298" r:id="rId43"/>
    <p:sldId id="300" r:id="rId44"/>
    <p:sldId id="302" r:id="rId45"/>
    <p:sldId id="303" r:id="rId46"/>
    <p:sldId id="304" r:id="rId47"/>
    <p:sldId id="306" r:id="rId48"/>
    <p:sldId id="307" r:id="rId49"/>
    <p:sldId id="281" r:id="rId50"/>
    <p:sldId id="308" r:id="rId51"/>
    <p:sldId id="282" r:id="rId52"/>
    <p:sldId id="320" r:id="rId53"/>
    <p:sldId id="260" r:id="rId54"/>
    <p:sldId id="309" r:id="rId55"/>
    <p:sldId id="312" r:id="rId56"/>
    <p:sldId id="283" r:id="rId57"/>
    <p:sldId id="311" r:id="rId58"/>
    <p:sldId id="313" r:id="rId59"/>
    <p:sldId id="310" r:id="rId60"/>
    <p:sldId id="314" r:id="rId61"/>
    <p:sldId id="316" r:id="rId62"/>
    <p:sldId id="319" r:id="rId63"/>
    <p:sldId id="317" r:id="rId64"/>
    <p:sldId id="318" r:id="rId65"/>
    <p:sldId id="31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8EE37E6-85DF-D042-BF15-20BB335858F6}">
          <p14:sldIdLst>
            <p14:sldId id="256"/>
            <p14:sldId id="257"/>
          </p14:sldIdLst>
        </p14:section>
        <p14:section name="Graphics Rendering Background" id="{398CF005-607B-814A-9F44-939B830FE256}">
          <p14:sldIdLst>
            <p14:sldId id="258"/>
            <p14:sldId id="321"/>
            <p14:sldId id="259"/>
            <p14:sldId id="261"/>
            <p14:sldId id="262"/>
            <p14:sldId id="322"/>
            <p14:sldId id="263"/>
            <p14:sldId id="264"/>
            <p14:sldId id="267"/>
            <p14:sldId id="265"/>
            <p14:sldId id="266"/>
          </p14:sldIdLst>
        </p14:section>
        <p14:section name="Core Concepts" id="{8FDEBCCF-135E-2B40-990B-DA9F7FB9547F}">
          <p14:sldIdLst>
            <p14:sldId id="268"/>
            <p14:sldId id="269"/>
            <p14:sldId id="295"/>
            <p14:sldId id="271"/>
            <p14:sldId id="270"/>
            <p14:sldId id="272"/>
            <p14:sldId id="273"/>
            <p14:sldId id="274"/>
            <p14:sldId id="280"/>
            <p14:sldId id="275"/>
            <p14:sldId id="305"/>
          </p14:sldIdLst>
        </p14:section>
        <p14:section name="Introduction to OpenGL" id="{026A7C90-45D7-B44B-B64D-82D6D55D3036}">
          <p14:sldIdLst>
            <p14:sldId id="276"/>
            <p14:sldId id="277"/>
            <p14:sldId id="278"/>
            <p14:sldId id="279"/>
            <p14:sldId id="301"/>
            <p14:sldId id="284"/>
            <p14:sldId id="285"/>
            <p14:sldId id="287"/>
            <p14:sldId id="292"/>
            <p14:sldId id="288"/>
            <p14:sldId id="289"/>
            <p14:sldId id="290"/>
            <p14:sldId id="291"/>
            <p14:sldId id="293"/>
            <p14:sldId id="294"/>
            <p14:sldId id="296"/>
            <p14:sldId id="297"/>
            <p14:sldId id="298"/>
            <p14:sldId id="300"/>
            <p14:sldId id="302"/>
            <p14:sldId id="303"/>
            <p14:sldId id="304"/>
            <p14:sldId id="306"/>
            <p14:sldId id="307"/>
          </p14:sldIdLst>
        </p14:section>
        <p14:section name="Demo" id="{397C5132-EDAC-D04F-AD13-5C39B1E828C9}">
          <p14:sldIdLst>
            <p14:sldId id="281"/>
            <p14:sldId id="308"/>
          </p14:sldIdLst>
        </p14:section>
        <p14:section name="Conclusion" id="{BED02617-E042-874A-B0F7-B9A6A3C21BDC}">
          <p14:sldIdLst>
            <p14:sldId id="282"/>
            <p14:sldId id="320"/>
          </p14:sldIdLst>
        </p14:section>
        <p14:section name="References" id="{A21CA535-BCC5-1649-B087-7C176964D590}">
          <p14:sldIdLst>
            <p14:sldId id="260"/>
          </p14:sldIdLst>
        </p14:section>
        <p14:section name="Appendix" id="{872869F8-AEE1-DC4D-855D-FCDEB4F2623F}">
          <p14:sldIdLst>
            <p14:sldId id="309"/>
            <p14:sldId id="312"/>
            <p14:sldId id="283"/>
            <p14:sldId id="311"/>
            <p14:sldId id="313"/>
            <p14:sldId id="310"/>
            <p14:sldId id="314"/>
            <p14:sldId id="316"/>
            <p14:sldId id="319"/>
            <p14:sldId id="317"/>
            <p14:sldId id="318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B7C6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4"/>
    <p:restoredTop sz="86810"/>
  </p:normalViewPr>
  <p:slideViewPr>
    <p:cSldViewPr snapToGrid="0" snapToObjects="1">
      <p:cViewPr varScale="1">
        <p:scale>
          <a:sx n="112" d="100"/>
          <a:sy n="112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41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9E5F6-4055-AE4B-98F5-9E8595080BB9}" type="datetimeFigureOut">
              <a:rPr lang="en-US" smtClean="0"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1553D-6D03-D249-95BD-1524D815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 introduction about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5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Before we dig into OpenGL, it's important to understand some core concepts of computer graphics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concepts will transfer over to any graphics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0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9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primitives</a:t>
            </a:r>
          </a:p>
          <a:p>
            <a:r>
              <a:rPr lang="en-US" dirty="0"/>
              <a:t>Primitive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06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1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Primitives are defined as vectors with a length of four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contain x, y, z, and w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three most important primitives in graphics 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2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5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5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begin with creating a blank window on our desktop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isn't particularly impressive, but it is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GLFW, or Graphics Library Framework, is a cross-platform library for creating windows and handling window events such as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GLFW will create our window for us, and something called an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of our drawing will occur within this OpenGL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context: stores OpenGL state. All OpenGL commands will effect the current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8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glfwCreateWindow</a:t>
            </a:r>
            <a:r>
              <a:rPr lang="en-US" dirty="0"/>
              <a:t>: First NULL parameter is the </a:t>
            </a:r>
            <a:r>
              <a:rPr lang="en-US" dirty="0" err="1"/>
              <a:t>fullscreen</a:t>
            </a:r>
            <a:r>
              <a:rPr lang="en-US" dirty="0"/>
              <a:t> monitor to use, second NULL parameter is the window to share resources with (VBOs, textures,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8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stores vertices in vertex buffer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buffers are then bound to vertex array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VAO is then bound and drawn by OpenGL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0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patterns – names and binding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state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35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1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0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Process of creating an image from a 2D or 3D scene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it in action every day on our phones, laptops, and every Friday on this projector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6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Very low-level places like text tendering for a bootloader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High-level places like videos game and desktop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 it every day, but most of us probably don't know much about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us won't write graphical programs running at such a low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useful to understand how things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8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change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precision</a:t>
            </a:r>
          </a:p>
          <a:p>
            <a:r>
              <a:rPr lang="en-US" dirty="0"/>
              <a:t>Double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Programming a CPU involves writing code, compiling it, and then executing a binary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Using a GPU is different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directly writing code, you use a API to communicate with the 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can also write programs that execute on the GPU, but you still need to use APIs to load and execute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one you can use depends on your operating system and graphics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OpenGL is a popular cross-platform API, and is supported on all modern consumer graphics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Vulkan is the successor to OpenGL, but is too new to be widely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1553D-6D03-D249-95BD-1524D81515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7893-6815-C540-B285-073A33F7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5841D-C36A-4940-A8AF-D368C2747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B1D1-B1E5-594F-B2C3-ABDE032D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50C4-06AA-7A41-95BA-992E22A95E4A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3F14-B725-684F-8C1B-9952619F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2247-1F44-F146-B79A-8B1A2A34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DEA3-050B-2446-B3EA-6D21465E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F5A25-A3C1-B745-B28A-16FF2251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CCDC8-22AE-BB4D-B74D-CE07762E9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6D79-385F-8B4D-A92A-C56B5A07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B255-31AB-ED41-BF34-9EC437ADFDDB}" type="datetime1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29397-F46D-964D-8809-8447B956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C8C7-2BE5-8C4F-9EC1-E69F1959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44E3-EFA6-AA4D-A26B-67CAC50A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75FAF-D16A-4A4E-AC3E-D313C3A8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D0BE-19EE-194E-AAB0-11FC1704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C9CE-27F6-8A44-9D00-6B9C1B82C922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3811-D9C2-CB4F-AB36-F92DD4EF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4B0E-656C-5641-955E-98B3948C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DDBE1-E499-0F4D-8855-D58C0F032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E85F8-6492-F64E-9897-5245E3D6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96A3-D304-A24A-8DDA-1AD3718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07A2-2962-8541-88FA-C03D94E72787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47CD-E1EB-B04C-992D-615E8478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E592-E1A5-B04C-9DC3-A33CC0B2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C16069-4E2A-3442-AE01-8B15F9673A91}"/>
              </a:ext>
            </a:extLst>
          </p:cNvPr>
          <p:cNvSpPr/>
          <p:nvPr userDrawn="1"/>
        </p:nvSpPr>
        <p:spPr>
          <a:xfrm>
            <a:off x="-132735" y="-228600"/>
            <a:ext cx="12634451" cy="7315199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2BEF9-CDC7-784B-921D-EA2F702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fld id="{A9743519-5124-704D-87DB-584842E11EAC}" type="datetime1">
              <a:rPr lang="en-US" smtClean="0"/>
              <a:pPr/>
              <a:t>4/12/19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9383F-05E5-E346-9FA0-6A9A7F7B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effectLst/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7F49-98A9-654F-BDB6-0D566A0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fld id="{61842C9D-6878-FD4D-8ED6-99E08E82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B2470E-CBC3-2A42-97B5-A7A6A763A1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2055812"/>
            <a:ext cx="10515600" cy="3887787"/>
          </a:xfrm>
          <a:solidFill>
            <a:srgbClr val="2B2B2B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F01435-A5A7-7B4A-89DB-001DBD2B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0" i="0">
                <a:solidFill>
                  <a:srgbClr val="A9B7C6"/>
                </a:solidFill>
                <a:latin typeface="Fira Code" panose="020B0509050000020004" pitchFamily="49" charset="0"/>
                <a:ea typeface="Fira Code" panose="020B050905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8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e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587D-EBF8-4147-A02D-1C8C08F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0CF4E-EC1B-6F49-9105-4CE5CBFF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0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503-CB37-9548-A3A2-FCE7FCC1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812-23C4-2E48-AC67-778987793078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EB10-5014-1B44-AA26-461EC698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51E0-B878-204D-851C-1FCECF71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2CFF4D-079F-6944-9AFE-3E1806EEA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034293"/>
            <a:ext cx="10515599" cy="22685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70753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83B8-1EB0-E149-B95A-3A337839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624D-4343-D848-B4B3-B7731178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BE8C-2240-8748-B713-B244317B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175-D5C3-2A40-B2CB-ADAE558A04F1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1FD4-5C45-6147-A44F-03FCB550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1716-AE0F-2641-80D7-38A3C4E6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A266-0C62-754D-A43B-7ECA7C47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79C5-B203-784D-B538-A6B992BC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6647-E9D4-E543-B498-2F989E08C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497CB-F771-D841-9C8D-1EFD0A91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A8C5-3E99-0A48-BC01-8D7DFBA0AF79}" type="datetime1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2252-D34F-4F46-A371-CE972601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39C5D-BA5D-8543-A588-18CF1BB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B41A-4F58-3C4E-A038-E67F8F4B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EA49-8CC3-F345-8119-4E5A258E0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FDF1-B1D7-6E44-8554-BAD8C99BE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63D0C-409D-D34B-BDBC-5E3997BCD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88617-A810-7C4B-A911-9A10E96C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A209C-95B2-4A4D-B10B-AB46A22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0067-8E67-BF41-A5B8-F2241EAC4833}" type="datetime1">
              <a:rPr lang="en-US" smtClean="0"/>
              <a:t>4/12/19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4540A-3792-3044-B675-CEB2939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F6D34-295A-A444-AB47-6F5F21A7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6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6D02-885F-7B4B-A786-167C842B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BAC53-BE63-7D43-B6C7-EE99B22D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1015-0580-174F-9D9C-B0059C2A70EC}" type="datetime1">
              <a:rPr lang="en-US" smtClean="0"/>
              <a:t>4/12/19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E801F-94D5-BA4C-B518-E67D89CD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A895-F87D-904B-BB57-7DD9586B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66573-5FCB-8640-9A47-711A1C6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29F4C-57FA-4047-B335-92259A8314CD}" type="datetime1">
              <a:rPr lang="en-US" smtClean="0"/>
              <a:t>4/12/19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3422-45FA-4443-911B-AFCE5DCF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D43A-6856-7548-864F-C86CB4EF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F447-937B-3940-9DE9-3A8DAE60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4592-3329-B84E-AC0D-DA5D9C56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CAF8C-D15D-AA4A-B49F-F35F5A70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E4CC-BE9E-8B44-842F-73674DD5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ECED-8D9F-974B-9A87-C4497828B3B3}" type="datetime1">
              <a:rPr lang="en-US" smtClean="0"/>
              <a:t>4/12/19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FFFFC-3558-6048-AE20-D593168D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ACD7-ACAD-3C4A-9452-B7550829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760B-5DD2-B146-BA88-F4836EF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C282-84F8-7748-9687-D303C280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E668-D013-9D49-8880-FD6B4989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D37C-7E4C-B046-88DC-35926AEFD674}" type="datetime1">
              <a:rPr lang="en-US" smtClean="0"/>
              <a:t>4/12/19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E8B6-0408-974E-A97A-DF5225A7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AAE4F-E9A1-AC42-B149-B3D8E13C1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2C9D-6878-FD4D-8ED6-99E08E82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8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pherdJerred-homework/seminar-applica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310024/opengl-depth-test-doesnt-wor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aroj.github.io/gltut/Positioning/Tut05%20Boundaries%20and%20Clipping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glasnost.itcarlow.ie/~powerk/technology/opengl/hsr_culling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webgl.brown37.net/08_projections/projections_perspective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Coordinate-System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-tutorial.org/intermediate-tutorials/tutorial-9-vbo-indexin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gl/drawi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Hello-Triangl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gl.com/Getting-started/Textures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6836-213B-6C48-AB44-EBD5DB7B5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Rendering with OpenGL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80C44-FD0F-9345-8397-85CA0E3CC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Jerred Shepherd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9D612-CE2F-FC47-BBD5-F7DC0F82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9"/>
    </mc:Choice>
    <mc:Fallback xmlns="">
      <p:transition spd="slow" advTm="69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C9F5-7BE4-A943-9B49-4216E201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of Graphics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C58E-096D-2D41-BA1F-2C37BC47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Processing Units (GPUs) were created to supplement CPUs</a:t>
            </a:r>
          </a:p>
          <a:p>
            <a:pPr lvl="1"/>
            <a:r>
              <a:rPr lang="en-US" dirty="0"/>
              <a:t>Excellent at floating-point calculations</a:t>
            </a:r>
          </a:p>
          <a:p>
            <a:pPr lvl="1"/>
            <a:r>
              <a:rPr lang="en-US" dirty="0"/>
              <a:t>Highly parallel – thousands of cores</a:t>
            </a:r>
          </a:p>
          <a:p>
            <a:pPr lvl="1"/>
            <a:r>
              <a:rPr lang="en-US" dirty="0"/>
              <a:t>Individual cores are slower and more limited</a:t>
            </a:r>
          </a:p>
          <a:p>
            <a:r>
              <a:rPr lang="en-US" dirty="0"/>
              <a:t>General Purpose GPU (GPGPU)</a:t>
            </a:r>
          </a:p>
          <a:p>
            <a:pPr lvl="1"/>
            <a:r>
              <a:rPr lang="en-US" dirty="0"/>
              <a:t>AI</a:t>
            </a:r>
          </a:p>
          <a:p>
            <a:pPr lvl="2"/>
            <a:r>
              <a:rPr lang="en-US" dirty="0"/>
              <a:t>Computer vision</a:t>
            </a:r>
          </a:p>
          <a:p>
            <a:pPr lvl="2"/>
            <a:r>
              <a:rPr lang="en-US" dirty="0"/>
              <a:t>Neural networks</a:t>
            </a:r>
          </a:p>
          <a:p>
            <a:pPr lvl="1"/>
            <a:r>
              <a:rPr lang="en-US" dirty="0"/>
              <a:t>Scientific computing</a:t>
            </a:r>
          </a:p>
          <a:p>
            <a:pPr lvl="2"/>
            <a:r>
              <a:rPr lang="en-US" dirty="0"/>
              <a:t>Simulations</a:t>
            </a:r>
          </a:p>
          <a:p>
            <a:pPr lvl="2"/>
            <a:r>
              <a:rPr lang="en-US" dirty="0"/>
              <a:t>Research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5286F-B0C6-0244-B542-07AE0562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79"/>
    </mc:Choice>
    <mc:Fallback xmlns="">
      <p:transition spd="slow" advTm="4847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6560-C3FC-694D-82BA-51565295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 Performance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640391E3-6C45-7D40-B715-AFA307067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0183" y="1317568"/>
            <a:ext cx="6691631" cy="4767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0B14-DF4D-2747-BC5A-FF2C2294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11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481B54-13BB-164A-A74A-CA8D0644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D6AB4-0D4F-F748-9D59-37239EA5EB0B}"/>
              </a:ext>
            </a:extLst>
          </p:cNvPr>
          <p:cNvSpPr txBox="1"/>
          <p:nvPr/>
        </p:nvSpPr>
        <p:spPr>
          <a:xfrm>
            <a:off x="838197" y="3377187"/>
            <a:ext cx="185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Blue: CPUs</a:t>
            </a:r>
          </a:p>
          <a:p>
            <a:r>
              <a:rPr lang="en-US" dirty="0"/>
              <a:t>Green: GPUs</a:t>
            </a:r>
          </a:p>
        </p:txBody>
      </p:sp>
    </p:spTree>
    <p:extLst>
      <p:ext uri="{BB962C8B-B14F-4D97-AF65-F5344CB8AC3E}">
        <p14:creationId xmlns:p14="http://schemas.microsoft.com/office/powerpoint/2010/main" val="24424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75"/>
    </mc:Choice>
    <mc:Fallback xmlns="">
      <p:transition spd="slow" advTm="3587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8ECF-03AF-D149-951C-F175109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3D5E-4A86-664A-80A4-19C2A282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programming vs GPU programming</a:t>
            </a:r>
          </a:p>
          <a:p>
            <a:pPr lvl="1"/>
            <a:r>
              <a:rPr lang="en-US" dirty="0"/>
              <a:t>Interacting with a GPU requires the use of a graphics API</a:t>
            </a:r>
          </a:p>
          <a:p>
            <a:pPr lvl="1"/>
            <a:r>
              <a:rPr lang="en-US" dirty="0"/>
              <a:t>GPUs shader programs</a:t>
            </a:r>
          </a:p>
          <a:p>
            <a:r>
              <a:rPr lang="en-US" dirty="0"/>
              <a:t>Minimizing communication between CPU and GPU is ideal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08550-BCFE-BF41-8FC8-5CA85146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63"/>
    </mc:Choice>
    <mc:Fallback xmlns="">
      <p:transition spd="slow" advTm="5016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030B-810E-6A4D-BA14-D3EECDCF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Graphics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9AAC-7315-A340-AD6C-1CA0F41D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(1992)</a:t>
            </a:r>
          </a:p>
          <a:p>
            <a:pPr lvl="1"/>
            <a:r>
              <a:rPr lang="en-US" dirty="0"/>
              <a:t>Cross-platform</a:t>
            </a:r>
          </a:p>
          <a:p>
            <a:r>
              <a:rPr lang="en-US" dirty="0"/>
              <a:t>DirectX (1995)</a:t>
            </a:r>
          </a:p>
          <a:p>
            <a:pPr lvl="1"/>
            <a:r>
              <a:rPr lang="en-US" dirty="0"/>
              <a:t>Windows</a:t>
            </a:r>
          </a:p>
          <a:p>
            <a:r>
              <a:rPr lang="en-US" dirty="0"/>
              <a:t>Metal (2014)</a:t>
            </a:r>
          </a:p>
          <a:p>
            <a:pPr lvl="1"/>
            <a:r>
              <a:rPr lang="en-US" dirty="0"/>
              <a:t>macOS</a:t>
            </a:r>
          </a:p>
          <a:p>
            <a:pPr lvl="1"/>
            <a:r>
              <a:rPr lang="en-US" dirty="0"/>
              <a:t>iOS</a:t>
            </a:r>
          </a:p>
          <a:p>
            <a:r>
              <a:rPr lang="en-US" dirty="0"/>
              <a:t>Vulkan (2016)</a:t>
            </a:r>
          </a:p>
          <a:p>
            <a:pPr lvl="1"/>
            <a:r>
              <a:rPr lang="en-US" dirty="0"/>
              <a:t>Cross-platform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6E70-535D-EA4C-A24B-66114E51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9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49"/>
    </mc:Choice>
    <mc:Fallback xmlns="">
      <p:transition spd="slow" advTm="422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E43D4D-946A-3D4E-BC40-AB903420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of Graphics Rendering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7C17A8-2194-F14F-A638-66F707AF9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DF8B-96D9-4C48-8AD0-7EBD65C9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0"/>
    </mc:Choice>
    <mc:Fallback xmlns="">
      <p:transition spd="slow" advTm="605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Points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Triangles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8"/>
    </mc:Choice>
    <mc:Fallback xmlns="">
      <p:transition spd="slow" advTm="1119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686B-802B-C646-A39D-17EAD3C5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332551-5563-0445-BD93-C4FC05853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5864" y="1825625"/>
            <a:ext cx="6600272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9978B-C564-6340-94D6-929A72A6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A605CB-9097-6E43-8A35-91718AEAC9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255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06"/>
    </mc:Choice>
    <mc:Fallback xmlns="">
      <p:transition spd="slow" advTm="211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B55-F31B-B844-A6D2-6F1107B0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pic>
        <p:nvPicPr>
          <p:cNvPr id="6" name="Content Placeholder 5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81D6BD46-5870-074E-BE18-0B09BB469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2391" y="1825625"/>
            <a:ext cx="5187218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5931-1868-DA46-B2D0-4C8C9BF7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17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0C08E5-2DDD-B94D-AE1F-A23EDDBBA9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[14]</a:t>
            </a:r>
          </a:p>
        </p:txBody>
      </p:sp>
    </p:spTree>
    <p:extLst>
      <p:ext uri="{BB962C8B-B14F-4D97-AF65-F5344CB8AC3E}">
        <p14:creationId xmlns:p14="http://schemas.microsoft.com/office/powerpoint/2010/main" val="10987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47"/>
    </mc:Choice>
    <mc:Fallback xmlns="">
      <p:transition spd="slow" advTm="1804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7C97-E961-F141-A8B1-8D099BA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EFED-071F-F44E-8690-5BDE89E4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defined as a vector of size four</a:t>
            </a:r>
          </a:p>
          <a:p>
            <a:r>
              <a:rPr lang="en-US" dirty="0"/>
              <a:t>Components are x, y, z, and w</a:t>
            </a:r>
          </a:p>
          <a:p>
            <a:r>
              <a:rPr lang="en-US" dirty="0"/>
              <a:t>w is the homogeneous coordinate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08E5-3B58-AE4D-9176-F883C85A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72"/>
    </mc:Choice>
    <mc:Fallback xmlns="">
      <p:transition spd="slow" advTm="3347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D4C7-88CB-7041-A022-04D35DFC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4694-6673-0A4A-BBD1-A8663F9D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Matrices modify the position of primitives</a:t>
            </a:r>
          </a:p>
          <a:p>
            <a:r>
              <a:rPr lang="en-US" dirty="0"/>
              <a:t>Projection Matrix</a:t>
            </a:r>
          </a:p>
          <a:p>
            <a:pPr lvl="1"/>
            <a:r>
              <a:rPr lang="en-US" dirty="0"/>
              <a:t>Maps coordinates of primitives to screen coordinates</a:t>
            </a:r>
          </a:p>
          <a:p>
            <a:r>
              <a:rPr lang="en-US" dirty="0"/>
              <a:t>Model Matrix</a:t>
            </a:r>
          </a:p>
          <a:p>
            <a:pPr lvl="1"/>
            <a:r>
              <a:rPr lang="en-US" dirty="0"/>
              <a:t>Used for translating, rotating, and scaling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54FB6-680D-004E-B7BE-F98704F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spd="slow" advTm="109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98B3-3416-F04E-9C9F-BF39D6B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64C6-EC29-7241-8A30-73DB807C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of graphics rendering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Core concepts of graphics rendering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OpenGL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Brief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CD683-E107-9B41-8141-A4C456DC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72"/>
    </mc:Choice>
    <mc:Fallback xmlns="">
      <p:transition spd="slow" advTm="2187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1AF3-F300-904A-8D13-987A4EA9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𝑓𝑜𝑣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𝑓𝑜𝑣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−(2∗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55867-B7EB-3345-967C-5DB7F9901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53F86-3615-494D-B9F8-5F8C5C7D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C372B-9A14-7643-8777-6869A9AD92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2390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6"/>
    </mc:Choice>
    <mc:Fallback xmlns="">
      <p:transition spd="slow" advTm="594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031D31-6504-6F49-96A4-68AFD9666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177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"/>
    </mc:Choice>
    <mc:Fallback xmlns="">
      <p:transition spd="slow" advTm="178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1032-A34D-0A4F-9074-7755C5A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445" y="1694375"/>
                <a:ext cx="3722370" cy="41130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X-Axis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7D7B2-B2B9-FE43-B50D-873814C03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445" y="1694375"/>
                <a:ext cx="3722370" cy="4113059"/>
              </a:xfrm>
              <a:blipFill>
                <a:blip r:embed="rId2"/>
                <a:stretch>
                  <a:fillRect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F5208-C877-7A48-BE75-CB375AE6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F08B5-BA84-E444-B68D-0896B6E28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A8E3AE7-9B8C-9C45-93C9-F964D21BD6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4815" y="1682955"/>
                <a:ext cx="372237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Y-Axis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A8E3AE7-9B8C-9C45-93C9-F964D21B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15" y="1682955"/>
                <a:ext cx="3722370" cy="4351338"/>
              </a:xfrm>
              <a:prstGeom prst="rect">
                <a:avLst/>
              </a:prstGeom>
              <a:blipFill>
                <a:blip r:embed="rId3"/>
                <a:stretch>
                  <a:fillRect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69E1C9-10F3-154E-91DF-D73FA61A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7185" y="1682955"/>
                <a:ext cx="372237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Z-Axis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C69E1C9-10F3-154E-91DF-D73FA61A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185" y="1682955"/>
                <a:ext cx="3722370" cy="4351338"/>
              </a:xfrm>
              <a:prstGeom prst="rect">
                <a:avLst/>
              </a:prstGeom>
              <a:blipFill>
                <a:blip r:embed="rId4"/>
                <a:stretch>
                  <a:fillRect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"/>
    </mc:Choice>
    <mc:Fallback xmlns="">
      <p:transition spd="slow" advTm="81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65AE-0FDD-9F4B-9FB1-18275FF3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Matrix: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5CEC3-4EA3-6C4F-A508-56146BC1E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A57DF-861E-2643-881A-6A3CBE12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F63168-7AF3-0846-BB39-B2AAC24225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40292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93"/>
    </mc:Choice>
    <mc:Fallback xmlns="">
      <p:transition spd="slow" advTm="2889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650937-0CB9-C146-B2CB-31D284A8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D79CEC-E7BA-0944-AAAE-0030E88C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0721" y="2527159"/>
            <a:ext cx="9090557" cy="180368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C99E1-2E46-E849-AF4F-BE778A01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FC6B94-CB51-A842-A86F-0676CC3C1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16602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32"/>
    </mc:Choice>
    <mc:Fallback xmlns="">
      <p:transition spd="slow" advTm="3163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162E9-5081-A842-A82D-D380EC7D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OpenGL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2DA023-AFB4-4B49-8388-1A908BB3E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AA3D-4F78-A64A-875D-F8A3BAAC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2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"/>
    </mc:Choice>
    <mc:Fallback xmlns="">
      <p:transition spd="slow" advTm="88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D139-FFD1-2145-BD7C-1872600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OpenGL?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B92B-43D9-F049-AA21-7BED6DD3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specification created by the </a:t>
            </a:r>
            <a:r>
              <a:rPr lang="en-US" dirty="0" err="1"/>
              <a:t>Khronos</a:t>
            </a:r>
            <a:r>
              <a:rPr lang="en-US" dirty="0"/>
              <a:t> Group</a:t>
            </a:r>
          </a:p>
          <a:p>
            <a:r>
              <a:rPr lang="en-US" dirty="0"/>
              <a:t>Implemented by hardware vendors (i.e. Nvidia, AMD)</a:t>
            </a:r>
          </a:p>
          <a:p>
            <a:r>
              <a:rPr lang="en-US" dirty="0"/>
              <a:t>We use the OpenGL API to interact with hardware that supports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76D4-11D5-A646-9452-929CBC42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7"/>
    </mc:Choice>
    <mc:Fallback xmlns="">
      <p:transition spd="slow" advTm="2289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B6EE-0876-DB4D-95EE-7DED4A83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0C9C-0A16-1342-8274-7309501F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programming languages</a:t>
            </a:r>
          </a:p>
          <a:p>
            <a:r>
              <a:rPr lang="en-US" dirty="0"/>
              <a:t>All major operating systems</a:t>
            </a:r>
          </a:p>
          <a:p>
            <a:r>
              <a:rPr lang="en-US" dirty="0"/>
              <a:t>All major windowing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C863F-D94A-4244-AC72-44D2E01E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59"/>
    </mc:Choice>
    <mc:Fallback xmlns="">
      <p:transition spd="slow" advTm="1435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F292-7A2F-6646-8191-2CDA6130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OpenGL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4620-8BA4-9B41-8E45-F1790DC9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Java Game Library (lwjgl)</a:t>
            </a:r>
          </a:p>
          <a:p>
            <a:pPr lvl="1"/>
            <a:r>
              <a:rPr lang="en-US" dirty="0"/>
              <a:t>OpenGL</a:t>
            </a:r>
          </a:p>
          <a:p>
            <a:pPr lvl="1"/>
            <a:r>
              <a:rPr lang="en-US" dirty="0"/>
              <a:t>GLFW (Game Library Framework)</a:t>
            </a:r>
          </a:p>
          <a:p>
            <a:pPr lvl="1"/>
            <a:r>
              <a:rPr lang="en-US" dirty="0" err="1"/>
              <a:t>stb</a:t>
            </a:r>
            <a:r>
              <a:rPr lang="en-US" dirty="0"/>
              <a:t> (Texture and font loading)</a:t>
            </a:r>
          </a:p>
          <a:p>
            <a:r>
              <a:rPr lang="en-US" dirty="0"/>
              <a:t>Easily create cross-platform applications</a:t>
            </a:r>
          </a:p>
          <a:p>
            <a:r>
              <a:rPr lang="en-US" dirty="0"/>
              <a:t>Examples will use Java 11 with OpenGL 3.2</a:t>
            </a:r>
          </a:p>
          <a:p>
            <a:pPr lvl="1"/>
            <a:r>
              <a:rPr lang="en-US" dirty="0"/>
              <a:t>Full application source available at </a:t>
            </a:r>
            <a:r>
              <a:rPr lang="en-US" dirty="0">
                <a:hlinkClick r:id="rId2"/>
              </a:rPr>
              <a:t>https://github.com/ShepherdJerred-homework/seminar-application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1E993-0A46-C343-9CF8-C8B1CF2A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81"/>
    </mc:Choice>
    <mc:Fallback xmlns="">
      <p:transition spd="slow" advTm="4478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EA8-600D-5F4C-8FB1-D05C2C65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F074-1080-8843-8586-F637BFB9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boilerplate code is required</a:t>
            </a:r>
          </a:p>
          <a:p>
            <a:r>
              <a:rPr lang="en-US" dirty="0"/>
              <a:t>Once a simple renderer is created adding on is much easier</a:t>
            </a:r>
          </a:p>
          <a:p>
            <a:r>
              <a:rPr lang="en-US" dirty="0"/>
              <a:t>We’ll start by drawing a single triangle with a solid color</a:t>
            </a:r>
          </a:p>
          <a:p>
            <a:r>
              <a:rPr lang="en-US" dirty="0"/>
              <a:t>After we’ll draw a textured cube that rotates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A857-5398-F14A-A612-F34413D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2"/>
    </mc:Choice>
    <mc:Fallback xmlns="">
      <p:transition spd="slow" advTm="203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4356-D87E-C046-8609-DE2ED12A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Rendering 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46145-D868-1049-B2C3-655724CE6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A9F1-CB04-C048-B024-99882CE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1"/>
    </mc:Choice>
    <mc:Fallback xmlns="">
      <p:transition spd="slow" advTm="193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6096-A450-004C-9042-A545FE17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FAA9-CDD4-4543-A48B-2DE18D9F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OpenGL can be used, a window must be created</a:t>
            </a:r>
          </a:p>
          <a:p>
            <a:r>
              <a:rPr lang="en-US" dirty="0"/>
              <a:t>GLFW provides a cross-platform API to create windows</a:t>
            </a:r>
          </a:p>
          <a:p>
            <a:r>
              <a:rPr lang="en-US" dirty="0"/>
              <a:t>GLFW also provides and OpenGL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7352C-AE4A-1742-ADE1-8CDAD5B6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39"/>
    </mc:Choice>
    <mc:Fallback xmlns="">
      <p:transition spd="slow" advTm="4113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A9B38-574B-F54B-8550-FBC12DE5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1011-7F67-D843-AFD2-813F409097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</a:pPr>
            <a:r>
              <a:rPr lang="en-US" dirty="0">
                <a:solidFill>
                  <a:srgbClr val="808080"/>
                </a:solidFill>
              </a:rPr>
              <a:t>// Initialize GLFW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Checks what features the machine has, finds input methods, performs platform-specific initialization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glfwInit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Create a new window with a given width, height, and title.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long </a:t>
            </a:r>
            <a:r>
              <a:rPr lang="en-US" dirty="0"/>
              <a:t>window = </a:t>
            </a:r>
            <a:r>
              <a:rPr lang="en-US" i="1" dirty="0" err="1"/>
              <a:t>glfwCreateWindow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300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"Hello World!"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NULL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Set the newly created window at the current OpenGL context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glfwMakeContextCurrent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Show the window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glfwShowWindow</a:t>
            </a:r>
            <a:r>
              <a:rPr lang="en-US" dirty="0"/>
              <a:t>(window)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Loads the native OpenGL library and creates OpenGL bindings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/>
              <a:t>GL.</a:t>
            </a:r>
            <a:r>
              <a:rPr lang="en-US" i="1" dirty="0" err="1"/>
              <a:t>createCapabilities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sz="12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9521F2-4412-AE46-AFFA-2C48320E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Window</a:t>
            </a:r>
          </a:p>
        </p:txBody>
      </p:sp>
    </p:spTree>
    <p:extLst>
      <p:ext uri="{BB962C8B-B14F-4D97-AF65-F5344CB8AC3E}">
        <p14:creationId xmlns:p14="http://schemas.microsoft.com/office/powerpoint/2010/main" val="256287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9"/>
    </mc:Choice>
    <mc:Fallback xmlns="">
      <p:transition spd="slow" advTm="3831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D2865E-B71C-BE43-80A7-AE94CC0D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B4AE8-25AD-8842-A36D-3B141F584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VAO: Vertex Array Object</a:t>
            </a:r>
          </a:p>
          <a:p>
            <a:pPr lvl="1"/>
            <a:r>
              <a:rPr lang="en-US" dirty="0"/>
              <a:t>Stores all of the information to render an object</a:t>
            </a:r>
          </a:p>
          <a:p>
            <a:r>
              <a:rPr lang="en-US" dirty="0"/>
              <a:t>VBO: Vertex Buffer Object</a:t>
            </a:r>
          </a:p>
          <a:p>
            <a:pPr lvl="1"/>
            <a:r>
              <a:rPr lang="en-US" dirty="0"/>
              <a:t>Bound to VAO</a:t>
            </a:r>
          </a:p>
          <a:p>
            <a:pPr lvl="1"/>
            <a:r>
              <a:rPr lang="en-US" dirty="0"/>
              <a:t>Stores arbitrary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8366EF-66EC-564E-8A6E-5460CC4E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79"/>
    </mc:Choice>
    <mc:Fallback xmlns="">
      <p:transition spd="slow" advTm="3987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08263E-08A7-9945-8EE4-04675529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VAOs and VBOs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26B79A-011A-174F-BAEA-A229AF47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37125D-286E-7D41-A7DA-C8D3C7F9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6F51BC-5FC2-BA46-A3D8-E2AC0210F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7675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9"/>
    </mc:Choice>
    <mc:Fallback xmlns="">
      <p:transition spd="slow" advTm="1817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D883-17A4-0E4F-916C-3B7D509C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A9466A-8E86-0A47-8B10-5D8195E136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glGenBuffers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E882A1F-1586-F949-BC6E-A898E7EC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VBO</a:t>
            </a:r>
          </a:p>
        </p:txBody>
      </p:sp>
    </p:spTree>
    <p:extLst>
      <p:ext uri="{BB962C8B-B14F-4D97-AF65-F5344CB8AC3E}">
        <p14:creationId xmlns:p14="http://schemas.microsoft.com/office/powerpoint/2010/main" val="4937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3"/>
    </mc:Choice>
    <mc:Fallback xmlns="">
      <p:transition spd="slow" advTm="3745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3660C-9080-7448-99F6-1F40C0A0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6309-DD68-FB4C-BBDF-81B3FF6C46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C7832"/>
                </a:solidFill>
              </a:rPr>
              <a:t>float</a:t>
            </a:r>
            <a:r>
              <a:rPr lang="en-US" dirty="0"/>
              <a:t>[] vertices = </a:t>
            </a:r>
            <a:r>
              <a:rPr lang="en-US" dirty="0">
                <a:solidFill>
                  <a:srgbClr val="CC7832"/>
                </a:solidFill>
              </a:rPr>
              <a:t>new float</a:t>
            </a:r>
            <a:r>
              <a:rPr lang="en-US" dirty="0"/>
              <a:t>[]{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-</a:t>
            </a:r>
            <a:r>
              <a:rPr lang="en-US" dirty="0">
                <a:solidFill>
                  <a:srgbClr val="6897BB"/>
                </a:solidFill>
              </a:rPr>
              <a:t>0.5f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0.0f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808080"/>
                </a:solidFill>
              </a:rPr>
              <a:t>// Allocate a native buffer to store the vertices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 err="1"/>
              <a:t>vertexBuffer</a:t>
            </a:r>
            <a:r>
              <a:rPr lang="en-US" dirty="0"/>
              <a:t>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 err="1"/>
              <a:t>vertices.</a:t>
            </a:r>
            <a:r>
              <a:rPr lang="en-US" dirty="0" err="1">
                <a:solidFill>
                  <a:srgbClr val="9876AA"/>
                </a:solidFill>
              </a:rPr>
              <a:t>length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Put the previously declared vertices into the float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dirty="0" err="1"/>
              <a:t>vertexBuffer.put</a:t>
            </a:r>
            <a:r>
              <a:rPr lang="en-US" dirty="0"/>
              <a:t>(vertices)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vertexBuffer.flip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vertices to the graphics hardware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 err="1"/>
              <a:t>glBufferData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vertexBuffer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GL_STATIC_DRAW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25049-67FA-034D-9516-9F994026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Data to a VBO</a:t>
            </a:r>
          </a:p>
        </p:txBody>
      </p:sp>
    </p:spTree>
    <p:extLst>
      <p:ext uri="{BB962C8B-B14F-4D97-AF65-F5344CB8AC3E}">
        <p14:creationId xmlns:p14="http://schemas.microsoft.com/office/powerpoint/2010/main" val="32256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05"/>
    </mc:Choice>
    <mc:Fallback xmlns="">
      <p:transition spd="slow" advTm="5440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863F0-11A1-8443-AFC4-3D9729D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A3C7-D8F8-FC40-BA3F-CFBC657334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glGenVertexArrays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glBindVertexArray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glVaoName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588776-0F63-A34F-B0A7-886B4A0A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VAO</a:t>
            </a:r>
          </a:p>
        </p:txBody>
      </p:sp>
    </p:spTree>
    <p:extLst>
      <p:ext uri="{BB962C8B-B14F-4D97-AF65-F5344CB8AC3E}">
        <p14:creationId xmlns:p14="http://schemas.microsoft.com/office/powerpoint/2010/main" val="188088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43"/>
    </mc:Choice>
    <mc:Fallback xmlns="">
      <p:transition spd="slow" advTm="1554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2F23F-A431-0345-B945-0C0692CA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5CFD-0F6F-494F-A532-15B590843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Bind the previously created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glBindBuffer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GL_ARRAY_BUFFER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glVboName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 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Have the first VAO index point to the bound VBO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Arguments: VAO index, size of VBO, data type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glVertexAttribPointer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i="1" dirty="0">
                <a:solidFill>
                  <a:srgbClr val="9876AA"/>
                </a:solidFill>
              </a:rPr>
              <a:t>GL_FLOAT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Enable the zeroth VAO index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i="1" dirty="0" err="1"/>
              <a:t>glEnableVertexAttribArray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D0EDE7-F165-FE40-B8AF-23C8AAA3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 VBO to a VAO</a:t>
            </a:r>
          </a:p>
        </p:txBody>
      </p:sp>
    </p:spTree>
    <p:extLst>
      <p:ext uri="{BB962C8B-B14F-4D97-AF65-F5344CB8AC3E}">
        <p14:creationId xmlns:p14="http://schemas.microsoft.com/office/powerpoint/2010/main" val="381617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22"/>
    </mc:Choice>
    <mc:Fallback xmlns="">
      <p:transition spd="slow" advTm="4642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0208C-04DF-F44D-8D89-055CCA1B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21A2-6CB1-A04D-82DF-6F8FC1814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err="1"/>
              <a:t>glDrawArrays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GL_TRIANGLES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4750E-C6E8-F14E-B68F-81034BDA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VAO</a:t>
            </a:r>
          </a:p>
        </p:txBody>
      </p:sp>
    </p:spTree>
    <p:extLst>
      <p:ext uri="{BB962C8B-B14F-4D97-AF65-F5344CB8AC3E}">
        <p14:creationId xmlns:p14="http://schemas.microsoft.com/office/powerpoint/2010/main" val="19646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96"/>
    </mc:Choice>
    <mc:Fallback xmlns="">
      <p:transition spd="slow" advTm="27496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5E6C9B-3ECA-D94E-9B52-48BD75CA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Rendering Pipeline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5A7F3B-CF0A-8A49-AEEE-66DF51979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4026" y="1825625"/>
            <a:ext cx="3803948" cy="41132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360C1-6DC7-6E48-B7E7-D80BA7B0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A1923B-9E7C-6C42-93AC-A64CB28E9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[11]</a:t>
            </a:r>
          </a:p>
        </p:txBody>
      </p:sp>
    </p:spTree>
    <p:extLst>
      <p:ext uri="{BB962C8B-B14F-4D97-AF65-F5344CB8AC3E}">
        <p14:creationId xmlns:p14="http://schemas.microsoft.com/office/powerpoint/2010/main" val="9569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73"/>
    </mc:Choice>
    <mc:Fallback xmlns="">
      <p:transition spd="slow" advTm="318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3246-8E14-4847-8082-AC19BE04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Graphics Rendering?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E0469-940C-1747-B88D-8CB47A38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image from a 2D or 3D scene</a:t>
            </a:r>
          </a:p>
          <a:p>
            <a:pPr lvl="1"/>
            <a:r>
              <a:rPr lang="en-US" dirty="0"/>
              <a:t>A scene might be a video game, user interface,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BC8-1D7D-194A-98AC-B96B959D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87"/>
    </mc:Choice>
    <mc:Fallback xmlns="">
      <p:transition spd="slow" advTm="2258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1DCB-3244-A948-A75D-6F7F7A07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3649-86A2-944A-80DA-585F972B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that run on the GPU</a:t>
            </a:r>
          </a:p>
          <a:p>
            <a:r>
              <a:rPr lang="en-US" dirty="0"/>
              <a:t>Executed during the rendering pipeline</a:t>
            </a:r>
          </a:p>
          <a:p>
            <a:r>
              <a:rPr lang="en-US" dirty="0"/>
              <a:t>Allows the user to define how OpenGL handles data</a:t>
            </a:r>
          </a:p>
          <a:p>
            <a:r>
              <a:rPr lang="en-US" dirty="0"/>
              <a:t>Written in OpenGL Shading Language (GLSL)</a:t>
            </a:r>
          </a:p>
          <a:p>
            <a:r>
              <a:rPr lang="en-US" dirty="0"/>
              <a:t>Two shaders are required</a:t>
            </a:r>
          </a:p>
          <a:p>
            <a:pPr lvl="1"/>
            <a:r>
              <a:rPr lang="en-US" dirty="0"/>
              <a:t>Vertex shader</a:t>
            </a:r>
          </a:p>
          <a:p>
            <a:pPr lvl="1"/>
            <a:r>
              <a:rPr lang="en-US" dirty="0"/>
              <a:t>Fragment shader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F2ED9-8878-7C46-805E-C98B3ED0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69"/>
    </mc:Choice>
    <mc:Fallback xmlns="">
      <p:transition spd="slow" advTm="2696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DF686-4EA5-5C40-8C01-DB193409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E0F7-F650-FF42-9990-2A5EAD514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3 floats at index 0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at index 1 of the VAO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Output a vector of 4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Transform the position of the vertex by the projection matrix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808080"/>
                </a:solidFill>
              </a:rPr>
              <a:t>// Pass the color to the fragment shader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AB76C5-8A24-7847-B575-7CA6A7A2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Shader</a:t>
            </a:r>
          </a:p>
        </p:txBody>
      </p:sp>
    </p:spTree>
    <p:extLst>
      <p:ext uri="{BB962C8B-B14F-4D97-AF65-F5344CB8AC3E}">
        <p14:creationId xmlns:p14="http://schemas.microsoft.com/office/powerpoint/2010/main" val="1053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87"/>
    </mc:Choice>
    <mc:Fallback xmlns="">
      <p:transition spd="slow" advTm="69987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51B67-CDB2-2344-98BF-90967691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CD445-3588-D446-B77B-209AEA78D7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808080"/>
                </a:solidFill>
              </a:rPr>
              <a:t>// A vector of 4 floats in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A vector of 4 floats out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808080"/>
                </a:solidFill>
              </a:rPr>
              <a:t>// Set the outgoing color to the incoming color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outColor</a:t>
            </a:r>
            <a:r>
              <a:rPr lang="en-US" dirty="0"/>
              <a:t> = 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4AB511-7484-814E-9306-B63EB6D0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</a:t>
            </a:r>
          </a:p>
        </p:txBody>
      </p:sp>
    </p:spTree>
    <p:extLst>
      <p:ext uri="{BB962C8B-B14F-4D97-AF65-F5344CB8AC3E}">
        <p14:creationId xmlns:p14="http://schemas.microsoft.com/office/powerpoint/2010/main" val="3408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70"/>
    </mc:Choice>
    <mc:Fallback xmlns="">
      <p:transition spd="slow" advTm="3977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CF41-86B7-A144-80C2-33830FA2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Triangle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8E63F-0BE1-F540-8198-678AD8FC1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618" y="1825625"/>
            <a:ext cx="413076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5E45-88DC-D845-962B-4958443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4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7"/>
    </mc:Choice>
    <mc:Fallback xmlns="">
      <p:transition spd="slow" advTm="11227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BD52-5D73-FB41-9D03-184CB36F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F12B-E7B0-3641-A644-3BC015DFC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shaders</a:t>
            </a:r>
          </a:p>
          <a:p>
            <a:r>
              <a:rPr lang="en-US" dirty="0"/>
              <a:t>Stores a value does not change during a single render call</a:t>
            </a:r>
          </a:p>
          <a:p>
            <a:r>
              <a:rPr lang="en-US" dirty="0"/>
              <a:t>Able to store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7414B-4286-AF45-814D-AE58A36F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9"/>
    </mc:Choice>
    <mc:Fallback xmlns="">
      <p:transition spd="slow" advTm="3655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5E7630-CECD-2842-AEBA-20A6B53E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12C0-C806-DB45-AABB-6537EB375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 4x4 identity matrix of floats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var</a:t>
            </a:r>
            <a:r>
              <a:rPr lang="en-US" dirty="0">
                <a:solidFill>
                  <a:srgbClr val="CC7832"/>
                </a:solidFill>
              </a:rPr>
              <a:t> </a:t>
            </a:r>
            <a:r>
              <a:rPr lang="en-US" dirty="0"/>
              <a:t>matrix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/>
              <a:t>Matrix4f()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Get the location of the uniform in the shader program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glGetUniformLocation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glShaderProgramName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name)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try </a:t>
            </a:r>
            <a:r>
              <a:rPr lang="en-US" dirty="0"/>
              <a:t>(</a:t>
            </a:r>
            <a:r>
              <a:rPr lang="en-US" dirty="0" err="1"/>
              <a:t>MemoryStack</a:t>
            </a:r>
            <a:r>
              <a:rPr lang="en-US" dirty="0"/>
              <a:t> stack = </a:t>
            </a:r>
            <a:r>
              <a:rPr lang="en-US" dirty="0" err="1"/>
              <a:t>MemoryStack.</a:t>
            </a:r>
            <a:r>
              <a:rPr lang="en-US" i="1" dirty="0" err="1"/>
              <a:t>stackPush</a:t>
            </a:r>
            <a:r>
              <a:rPr lang="en-US" dirty="0"/>
              <a:t>())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FloatBuffer</a:t>
            </a:r>
            <a:r>
              <a:rPr lang="en-US" dirty="0"/>
              <a:t> fb = </a:t>
            </a:r>
            <a:r>
              <a:rPr lang="en-US" dirty="0" err="1"/>
              <a:t>stack.mallocFloat</a:t>
            </a:r>
            <a:r>
              <a:rPr lang="en-US" dirty="0"/>
              <a:t>(</a:t>
            </a:r>
            <a:r>
              <a:rPr lang="en-US" dirty="0">
                <a:solidFill>
                  <a:srgbClr val="6897BB"/>
                </a:solidFill>
              </a:rPr>
              <a:t>16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 err="1"/>
              <a:t>matrix.get</a:t>
            </a:r>
            <a:r>
              <a:rPr lang="en-US" dirty="0"/>
              <a:t>(fb)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</a:t>
            </a:r>
            <a:r>
              <a:rPr lang="en-US" dirty="0">
                <a:solidFill>
                  <a:srgbClr val="808080"/>
                </a:solidFill>
              </a:rPr>
              <a:t>// Send the data to OpenGL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</a:t>
            </a:r>
            <a:r>
              <a:rPr lang="en-US" i="1" dirty="0"/>
              <a:t>glUniformMatrix4fv</a:t>
            </a:r>
            <a:r>
              <a:rPr lang="en-US" dirty="0"/>
              <a:t>(</a:t>
            </a:r>
            <a:r>
              <a:rPr lang="en-US" dirty="0" err="1">
                <a:solidFill>
                  <a:srgbClr val="9876AA"/>
                </a:solidFill>
              </a:rPr>
              <a:t>glUniformName</a:t>
            </a:r>
            <a:r>
              <a:rPr lang="en-US" dirty="0">
                <a:solidFill>
                  <a:srgbClr val="CC7832"/>
                </a:solidFill>
              </a:rPr>
              <a:t>, false, </a:t>
            </a:r>
            <a:r>
              <a:rPr lang="en-US" dirty="0"/>
              <a:t>fb)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B1FE5-58FD-194C-8023-EA288F3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 Uniform</a:t>
            </a:r>
          </a:p>
        </p:txBody>
      </p:sp>
    </p:spTree>
    <p:extLst>
      <p:ext uri="{BB962C8B-B14F-4D97-AF65-F5344CB8AC3E}">
        <p14:creationId xmlns:p14="http://schemas.microsoft.com/office/powerpoint/2010/main" val="1795969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5618E4-8666-3347-8914-D8D4C80D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649C-4BAA-A948-9269-AE0817590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vec3 </a:t>
            </a:r>
            <a:r>
              <a:rPr lang="en-US" dirty="0"/>
              <a:t>position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layout </a:t>
            </a:r>
            <a:r>
              <a:rPr lang="en-US" dirty="0"/>
              <a:t>(location 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) </a:t>
            </a: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/>
              <a:t>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projectionMatrix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mat4 </a:t>
            </a:r>
            <a:r>
              <a:rPr lang="en-US" dirty="0" err="1"/>
              <a:t>modelMatrix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dirty="0" err="1"/>
              <a:t>projectionMatrix</a:t>
            </a:r>
            <a:r>
              <a:rPr lang="en-US" dirty="0"/>
              <a:t> * </a:t>
            </a:r>
            <a:r>
              <a:rPr lang="en-US" dirty="0" err="1"/>
              <a:t>modelMatrix</a:t>
            </a:r>
            <a:r>
              <a:rPr lang="en-US" dirty="0"/>
              <a:t> * </a:t>
            </a:r>
            <a:r>
              <a:rPr lang="en-US" b="1" dirty="0">
                <a:solidFill>
                  <a:srgbClr val="008080"/>
                </a:solidFill>
              </a:rPr>
              <a:t>vec4</a:t>
            </a:r>
            <a:r>
              <a:rPr lang="en-US" dirty="0"/>
              <a:t>(position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1.0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color = </a:t>
            </a:r>
            <a:r>
              <a:rPr lang="en-US" dirty="0" err="1"/>
              <a:t>inColor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71C020-AFFA-4F47-A654-214EA309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Uniform</a:t>
            </a:r>
          </a:p>
        </p:txBody>
      </p:sp>
    </p:spTree>
    <p:extLst>
      <p:ext uri="{BB962C8B-B14F-4D97-AF65-F5344CB8AC3E}">
        <p14:creationId xmlns:p14="http://schemas.microsoft.com/office/powerpoint/2010/main" val="717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05"/>
    </mc:Choice>
    <mc:Fallback xmlns="">
      <p:transition spd="slow" advTm="34305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D322-68EC-B84B-8601-6B4BBE50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A470C-DB1C-F941-BC60-3FA7E58109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808080"/>
                </a:solidFill>
              </a:rPr>
              <a:t>// Create and bind a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>
                <a:solidFill>
                  <a:srgbClr val="9876AA"/>
                </a:solidFill>
              </a:rPr>
              <a:t> </a:t>
            </a:r>
            <a:r>
              <a:rPr lang="en-US" dirty="0"/>
              <a:t>= </a:t>
            </a:r>
            <a:r>
              <a:rPr lang="en-US" i="1" dirty="0" err="1"/>
              <a:t>glGenTextures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i="1" dirty="0" err="1"/>
              <a:t>glBindTexture</a:t>
            </a:r>
            <a:r>
              <a:rPr lang="en-US" dirty="0"/>
              <a:t>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9876AA"/>
                </a:solidFill>
              </a:rPr>
              <a:t>glTextureName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Load a texture into the bound texture buffer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/>
              <a:t>glTexImage2D(</a:t>
            </a:r>
            <a:r>
              <a:rPr lang="en-US" i="1" dirty="0">
                <a:solidFill>
                  <a:srgbClr val="9876AA"/>
                </a:solidFill>
              </a:rPr>
              <a:t>GL_TEXTURE_2D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width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height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GL_RGBA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i="1" dirty="0">
                <a:solidFill>
                  <a:srgbClr val="9876AA"/>
                </a:solidFill>
              </a:rPr>
              <a:t>GL_UNSIGNED_BYTE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imageData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EF03BE-1563-E14C-9DDA-BF2BA46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Texture</a:t>
            </a:r>
          </a:p>
        </p:txBody>
      </p:sp>
    </p:spTree>
    <p:extLst>
      <p:ext uri="{BB962C8B-B14F-4D97-AF65-F5344CB8AC3E}">
        <p14:creationId xmlns:p14="http://schemas.microsoft.com/office/powerpoint/2010/main" val="424857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42"/>
    </mc:Choice>
    <mc:Fallback xmlns="">
      <p:transition spd="slow" advTm="2934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BDF1F-A68C-DF44-84EA-AEDE0C45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A6E4-9A2E-F743-8A37-5AF96A235F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BBB529"/>
                </a:solidFill>
              </a:rPr>
              <a:t>#version</a:t>
            </a:r>
            <a:r>
              <a:rPr lang="en-US" dirty="0"/>
              <a:t> 330 core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80FF"/>
                </a:solidFill>
              </a:rPr>
              <a:t>in </a:t>
            </a:r>
            <a:r>
              <a:rPr lang="en-US" b="1" dirty="0">
                <a:solidFill>
                  <a:srgbClr val="008080"/>
                </a:solidFill>
              </a:rPr>
              <a:t>vec2 </a:t>
            </a:r>
            <a:r>
              <a:rPr lang="en-US" dirty="0" err="1"/>
              <a:t>textureCoord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out </a:t>
            </a:r>
            <a:r>
              <a:rPr lang="en-US" b="1" dirty="0">
                <a:solidFill>
                  <a:srgbClr val="008080"/>
                </a:solidFill>
              </a:rPr>
              <a:t>vec4 </a:t>
            </a:r>
            <a:r>
              <a:rPr lang="en-US" dirty="0" err="1"/>
              <a:t>outColor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// Uses the bound texture</a:t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b="1" dirty="0">
                <a:solidFill>
                  <a:srgbClr val="0080FF"/>
                </a:solidFill>
              </a:rPr>
              <a:t>uniform </a:t>
            </a:r>
            <a:r>
              <a:rPr lang="en-US" b="1" dirty="0">
                <a:solidFill>
                  <a:srgbClr val="008080"/>
                </a:solidFill>
              </a:rPr>
              <a:t>sampler2D 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b="1" dirty="0">
                <a:solidFill>
                  <a:srgbClr val="008080"/>
                </a:solidFill>
              </a:rPr>
              <a:t>void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outColor</a:t>
            </a:r>
            <a:r>
              <a:rPr lang="en-US" dirty="0"/>
              <a:t> = texture(</a:t>
            </a:r>
            <a:r>
              <a:rPr lang="en-US" dirty="0" err="1"/>
              <a:t>textureSampler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textureCoord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D393F7-4138-F34C-83A1-6698162B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Shader with Texture</a:t>
            </a:r>
          </a:p>
        </p:txBody>
      </p:sp>
    </p:spTree>
    <p:extLst>
      <p:ext uri="{BB962C8B-B14F-4D97-AF65-F5344CB8AC3E}">
        <p14:creationId xmlns:p14="http://schemas.microsoft.com/office/powerpoint/2010/main" val="235234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53"/>
    </mc:Choice>
    <mc:Fallback xmlns="">
      <p:transition spd="slow" advTm="2565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3A0D3C-29A3-D74D-BB2A-7EDACD0E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269214-187D-DA4F-980D-7283EAA52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240BA-5FFA-A742-90B9-165434D7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0"/>
    </mc:Choice>
    <mc:Fallback xmlns="">
      <p:transition spd="slow" advTm="351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4AC2-8673-4B4B-BA26-502411BF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Graphics Rendering?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7AB58F-944B-8F43-B2AE-2B4CD9B7B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1288" y="1843881"/>
            <a:ext cx="4949424" cy="4076700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8CA4B-BE83-1542-99A9-DD316497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1FA5EB-4872-764B-A1FC-1644FAFE04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[15]</a:t>
            </a:r>
          </a:p>
        </p:txBody>
      </p:sp>
    </p:spTree>
    <p:extLst>
      <p:ext uri="{BB962C8B-B14F-4D97-AF65-F5344CB8AC3E}">
        <p14:creationId xmlns:p14="http://schemas.microsoft.com/office/powerpoint/2010/main" val="1474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01"/>
    </mc:Choice>
    <mc:Fallback xmlns="">
      <p:transition spd="slow" advTm="1540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40FD86-03E1-574B-BB63-1BBB8BE4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5F9FCF-06FC-B048-A94A-0F66C6C1D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026444"/>
            <a:ext cx="6096000" cy="3949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A10B3-FF80-C248-8F0E-09F6BEBE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7"/>
    </mc:Choice>
    <mc:Fallback xmlns="">
      <p:transition spd="slow" advTm="11057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224337-0759-2D40-9CDE-A038C86C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D8B947-A86F-7847-8E4E-17ED7807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has many applications</a:t>
            </a:r>
          </a:p>
          <a:p>
            <a:r>
              <a:rPr lang="en-US" dirty="0"/>
              <a:t>Rendering consists of defining objects with primitives and projecting them on the screen</a:t>
            </a:r>
          </a:p>
          <a:p>
            <a:r>
              <a:rPr lang="en-US" dirty="0"/>
              <a:t>There is a lot of boilerplate</a:t>
            </a:r>
          </a:p>
          <a:p>
            <a:pPr lvl="1"/>
            <a:r>
              <a:rPr lang="en-US" dirty="0"/>
              <a:t>Once the boilerplate is written, more complex renderers are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E793-5C0B-E64C-A948-89B116AB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16"/>
    </mc:Choice>
    <mc:Fallback xmlns="">
      <p:transition spd="slow" advTm="35116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BA8E3B-E11A-9E47-8078-B94B440C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3B2AD-9DFD-7140-95CD-2FABD55D0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C45FF-C516-B440-83E2-02038D35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50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6E3A-20D6-C144-84E0-350FB7BC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D905-82E3-4947-8504-7580B2A0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[1]  A. H. </a:t>
            </a:r>
            <a:r>
              <a:rPr lang="en-US" dirty="0" err="1"/>
              <a:t>Bejarano</a:t>
            </a:r>
            <a:r>
              <a:rPr lang="en-US" dirty="0"/>
              <a:t>, “</a:t>
            </a:r>
            <a:r>
              <a:rPr lang="en-US" dirty="0" err="1"/>
              <a:t>Lwjglgamedev</a:t>
            </a:r>
            <a:r>
              <a:rPr lang="en-US" dirty="0"/>
              <a:t>.” [Online]. Available: </a:t>
            </a:r>
            <a:r>
              <a:rPr lang="en-US" dirty="0" err="1"/>
              <a:t>ahbejarano.gitbook.io</a:t>
            </a:r>
            <a:r>
              <a:rPr lang="en-US" dirty="0"/>
              <a:t>/</a:t>
            </a:r>
            <a:r>
              <a:rPr lang="en-US" dirty="0" err="1"/>
              <a:t>lwjglgamedev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[2]  J. de Vries, “Learn </a:t>
            </a:r>
            <a:r>
              <a:rPr lang="en-US" dirty="0" err="1"/>
              <a:t>opengl</a:t>
            </a:r>
            <a:r>
              <a:rPr lang="en-US" dirty="0"/>
              <a:t>.” [Online]. Available: </a:t>
            </a:r>
            <a:r>
              <a:rPr lang="en-US" dirty="0" err="1"/>
              <a:t>learnopengl.com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[3]  M. </a:t>
            </a:r>
            <a:r>
              <a:rPr lang="en-US" dirty="0" err="1"/>
              <a:t>Galloy</a:t>
            </a:r>
            <a:r>
              <a:rPr lang="en-US" dirty="0"/>
              <a:t>, “</a:t>
            </a:r>
            <a:r>
              <a:rPr lang="en-US" dirty="0" err="1"/>
              <a:t>Cpu</a:t>
            </a:r>
            <a:r>
              <a:rPr lang="en-US" dirty="0"/>
              <a:t> vs gpu performance.” [Online]. Available: </a:t>
            </a:r>
            <a:r>
              <a:rPr lang="en-US" dirty="0" err="1"/>
              <a:t>michaelgalloy.com</a:t>
            </a:r>
            <a:r>
              <a:rPr lang="en-US" dirty="0"/>
              <a:t>/2013/06/11/ </a:t>
            </a:r>
            <a:r>
              <a:rPr lang="en-US" dirty="0" err="1"/>
              <a:t>cpu</a:t>
            </a:r>
            <a:r>
              <a:rPr lang="en-US" dirty="0"/>
              <a:t>-vs-gpu-</a:t>
            </a:r>
            <a:r>
              <a:rPr lang="en-US" dirty="0" err="1"/>
              <a:t>performance.html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[4]  J. Larkin, “Gpu fundamentals.” [Online]. Available: </a:t>
            </a:r>
            <a:r>
              <a:rPr lang="en-US" dirty="0" err="1"/>
              <a:t>www.icl.utk.edu</a:t>
            </a:r>
            <a:r>
              <a:rPr lang="en-US" dirty="0"/>
              <a:t>/~</a:t>
            </a:r>
            <a:r>
              <a:rPr lang="en-US" dirty="0" err="1"/>
              <a:t>luszczek</a:t>
            </a:r>
            <a:r>
              <a:rPr lang="en-US" dirty="0"/>
              <a:t>/teaching/courses/ fall2016/cosc462/pdf/</a:t>
            </a:r>
            <a:r>
              <a:rPr lang="en-US" dirty="0" err="1"/>
              <a:t>GPU_Fundamentals.pdf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[5]  lwjgl, “Lightweight java game library.” [Online]. Available: </a:t>
            </a:r>
            <a:r>
              <a:rPr lang="en-US" dirty="0" err="1"/>
              <a:t>www.lwjgl.org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[6]  lwjgl wiki, “Lwjgl wiki.” [Online]. Available: </a:t>
            </a:r>
            <a:r>
              <a:rPr lang="en-US" dirty="0" err="1"/>
              <a:t>github.com</a:t>
            </a:r>
            <a:r>
              <a:rPr lang="en-US" dirty="0"/>
              <a:t>/LWJGL/lwjgl3-wiki/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[7]  A. </a:t>
            </a:r>
            <a:r>
              <a:rPr lang="en-US" dirty="0" err="1"/>
              <a:t>Masserann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www.opengl-tutorial.org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[8]  J. L. McKesson, “Learning modern 3d graphics programming.” [Online]. Available: </a:t>
            </a:r>
            <a:r>
              <a:rPr lang="en-US" dirty="0" err="1"/>
              <a:t>paroj.github.io</a:t>
            </a:r>
            <a:r>
              <a:rPr lang="en-US" dirty="0"/>
              <a:t>/ </a:t>
            </a:r>
            <a:r>
              <a:rPr lang="en-US" dirty="0" err="1"/>
              <a:t>gltut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[9]  </a:t>
            </a:r>
            <a:r>
              <a:rPr lang="en-US" dirty="0" err="1"/>
              <a:t>Khronos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wiki.” [Online]. Available: </a:t>
            </a:r>
            <a:r>
              <a:rPr lang="en-US" dirty="0" err="1"/>
              <a:t>www.khronos.org</a:t>
            </a:r>
            <a:r>
              <a:rPr lang="en-US" dirty="0"/>
              <a:t>/</a:t>
            </a:r>
            <a:r>
              <a:rPr lang="en-US" dirty="0" err="1"/>
              <a:t>opengl</a:t>
            </a:r>
            <a:r>
              <a:rPr lang="en-US" dirty="0"/>
              <a:t>/wiki/</a:t>
            </a:r>
            <a:r>
              <a:rPr lang="en-US" dirty="0" err="1"/>
              <a:t>Main_Page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[10]  A. </a:t>
            </a:r>
            <a:r>
              <a:rPr lang="en-US" dirty="0" err="1"/>
              <a:t>Overvoorde</a:t>
            </a:r>
            <a:r>
              <a:rPr lang="en-US" dirty="0"/>
              <a:t>, “</a:t>
            </a:r>
            <a:r>
              <a:rPr lang="en-US" dirty="0" err="1"/>
              <a:t>Opengl</a:t>
            </a:r>
            <a:r>
              <a:rPr lang="en-US" dirty="0"/>
              <a:t> tutorial.” [Online]. Available: </a:t>
            </a:r>
            <a:r>
              <a:rPr lang="en-US" dirty="0" err="1"/>
              <a:t>open.gl</a:t>
            </a:r>
            <a:r>
              <a:rPr lang="en-US" dirty="0"/>
              <a:t>/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[11]  e. a. Graham Sellers, OpenGL </a:t>
            </a:r>
            <a:r>
              <a:rPr lang="en-US" dirty="0" err="1"/>
              <a:t>Superbible</a:t>
            </a:r>
            <a:r>
              <a:rPr lang="en-US" dirty="0"/>
              <a:t>: Comprehensive Tutorial and Reference. Addison-Wesley, 2016.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[12]  R. L. </a:t>
            </a:r>
            <a:r>
              <a:rPr lang="en-US" dirty="0" err="1"/>
              <a:t>Kouichi</a:t>
            </a:r>
            <a:r>
              <a:rPr lang="en-US" dirty="0"/>
              <a:t> Matsuda, WebGL Programming Guide: Interactive 3D Graphics Programming with We-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 err="1"/>
              <a:t>bGL</a:t>
            </a:r>
            <a:r>
              <a:rPr lang="en-US" dirty="0"/>
              <a:t>. Addison-Wesley Professional, 2013. </a:t>
            </a:r>
          </a:p>
          <a:p>
            <a:pPr marL="0" indent="0">
              <a:buNone/>
            </a:pPr>
            <a:r>
              <a:rPr lang="en-US" dirty="0"/>
              <a:t>[13]  D. Rogerson, “</a:t>
            </a:r>
            <a:r>
              <a:rPr lang="en-US" dirty="0" err="1"/>
              <a:t>Opengl</a:t>
            </a:r>
            <a:r>
              <a:rPr lang="en-US" dirty="0"/>
              <a:t> vii: Scratching the surface of texture mapping.” [Online]. Available: http://web. </a:t>
            </a:r>
            <a:r>
              <a:rPr lang="en-US" dirty="0" err="1"/>
              <a:t>agelid.com</a:t>
            </a:r>
            <a:r>
              <a:rPr lang="en-US" dirty="0"/>
              <a:t>/protect/utile/documentation/OpenGL/OpenGL%207%20-%20Texture%20Mapping.htm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[14]  </a:t>
            </a:r>
            <a:r>
              <a:rPr lang="en-US" dirty="0" err="1"/>
              <a:t>hyperknot</a:t>
            </a:r>
            <a:r>
              <a:rPr lang="en-US" dirty="0"/>
              <a:t>, “How to draw one line on top of another in </a:t>
            </a:r>
            <a:r>
              <a:rPr lang="en-US" dirty="0" err="1"/>
              <a:t>opengl</a:t>
            </a:r>
            <a:r>
              <a:rPr lang="en-US" dirty="0"/>
              <a:t> without z-fighting.” [Online]. Available: https://</a:t>
            </a:r>
            <a:r>
              <a:rPr lang="en-US" dirty="0" err="1"/>
              <a:t>stackoverflow.com</a:t>
            </a:r>
            <a:r>
              <a:rPr lang="en-US" dirty="0"/>
              <a:t>/questions/13708661/ how-to-draw-one-line-on-top-of-another-in-opengl-without-z-fighting/13746597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[15]  </a:t>
            </a:r>
            <a:r>
              <a:rPr lang="en-US" dirty="0" err="1"/>
              <a:t>glumpy</a:t>
            </a:r>
            <a:r>
              <a:rPr lang="en-US" dirty="0"/>
              <a:t>, “Rendering a cube.” [Online]. Available: https://</a:t>
            </a:r>
            <a:r>
              <a:rPr lang="en-US" dirty="0" err="1"/>
              <a:t>glumpy.readthedocs.io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/latest/tutorial/ cube-</a:t>
            </a:r>
            <a:r>
              <a:rPr lang="en-US" dirty="0" err="1"/>
              <a:t>ugly.html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681B8-0240-DA42-A15A-F48367C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4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8"/>
    </mc:Choice>
    <mc:Fallback xmlns="">
      <p:transition spd="slow" advTm="1728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5E75-9870-9841-BD95-5E8891AC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00813-824A-E444-A684-72C4779E1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22D54-4990-C94B-9445-6B67E43D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1"/>
    </mc:Choice>
    <mc:Fallback xmlns="">
      <p:transition spd="slow" advTm="276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A13C-8A7A-434C-9156-D578B759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Testing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3CD22C-9637-074A-856C-0E034A614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77" y="1825625"/>
            <a:ext cx="4002045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2B6A5-4CE6-1B4F-A0D6-156E52D0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92ADA-F5F0-6746-B059-1A4781F65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stackoverflow.com</a:t>
            </a:r>
            <a:r>
              <a:rPr lang="en-US" dirty="0">
                <a:hlinkClick r:id="rId3"/>
              </a:rPr>
              <a:t>/questions/30310024/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-depth-test-</a:t>
            </a:r>
            <a:r>
              <a:rPr lang="en-US" dirty="0" err="1">
                <a:hlinkClick r:id="rId3"/>
              </a:rPr>
              <a:t>doesnt</a:t>
            </a:r>
            <a:r>
              <a:rPr lang="en-US" dirty="0">
                <a:hlinkClick r:id="rId3"/>
              </a:rPr>
              <a:t>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77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D89B-6380-D245-B905-B590EFA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397114-052A-6F48-B9FF-17F2F7363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393" y="1825625"/>
            <a:ext cx="4113213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930E3-DB09-7347-9990-C2E9E3F6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04022A-547C-464E-91E5-0B7076F9B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paroj.github.io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gltut</a:t>
            </a:r>
            <a:r>
              <a:rPr lang="en-US" dirty="0">
                <a:hlinkClick r:id="rId3"/>
              </a:rPr>
              <a:t>/Positioning/Tut05%20Boundaries%20and%20Clipping.html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920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B154-F9C6-9647-811F-8D216CDB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6D2C8B-C482-8346-929B-553D99087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072481"/>
            <a:ext cx="8572500" cy="3619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4FA69-2C52-7D44-9118-05A03673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4504B-D8FA-D548-B02C-7D1F986DA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glasnost.itcarlow.ie</a:t>
            </a:r>
            <a:r>
              <a:rPr lang="en-US" dirty="0">
                <a:hlinkClick r:id="rId3"/>
              </a:rPr>
              <a:t>/~</a:t>
            </a:r>
            <a:r>
              <a:rPr lang="en-US" dirty="0" err="1">
                <a:hlinkClick r:id="rId3"/>
              </a:rPr>
              <a:t>powerk</a:t>
            </a:r>
            <a:r>
              <a:rPr lang="en-US" dirty="0">
                <a:hlinkClick r:id="rId3"/>
              </a:rPr>
              <a:t>/technology/</a:t>
            </a:r>
            <a:r>
              <a:rPr lang="en-US" dirty="0" err="1">
                <a:hlinkClick r:id="rId3"/>
              </a:rPr>
              <a:t>opengl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hsr_culling.html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47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9DDD-B0C5-BB4C-9ACB-6C92D98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Matrix Concepts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E5A986-5F05-C146-86FC-61414D5A4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724" y="1785886"/>
            <a:ext cx="5810550" cy="3277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6573C-EB06-F441-B609-FCF638EF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7C1CD-76BF-D649-A2A8-11F052806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http://learnwebgl.brown37.net/08_projections/projections_perspective.html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0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EE79-6196-BB48-A2B2-F94AB36A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DA32FF-6FE1-AC46-9F62-ECE2647A2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149" y="1825625"/>
            <a:ext cx="8351701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5513-6195-4245-AB2C-5A0E0625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59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82B0-B920-F348-A3FB-B9C2A76DE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/Getting-started/Coordinate-Systems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7D9-20DC-BA47-9D55-0F1B173B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Graphics Rendering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441F-A54B-DC43-A0FC-B26F7004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Bootloaders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Computer animation</a:t>
            </a:r>
          </a:p>
          <a:p>
            <a:r>
              <a:rPr lang="en-US" dirty="0"/>
              <a:t>Game engine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73C5E-B8B1-C241-8CD9-3F7860DC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81"/>
    </mc:Choice>
    <mc:Fallback xmlns="">
      <p:transition spd="slow" advTm="2538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3912-C688-2D4A-9763-CD54E496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14C629-B7A5-674D-B15E-C99203BB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94781"/>
            <a:ext cx="3810000" cy="237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C31FD-30A7-644D-B361-DF7ACA58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5363-45F1-0B4B-AC79-2F9C247894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http://www.opengl-tutorial.org/intermediate-tutorials/tutorial-9-vbo-indexing/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192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AB57-F036-CB4E-A590-8FB25462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Visualized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73763C-1B16-2A48-8E9E-7CCAFBF4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557" y="1825625"/>
            <a:ext cx="8074886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998BD-6097-F34A-959A-876F795E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10A67-90F4-AF4F-8D8E-B949C2536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https://open.gl/drawing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1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AB3E-DA15-7743-8CEE-E1F4A9BA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Buffer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784113-BB27-EB45-8606-C9869FBA3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891" y="1825625"/>
            <a:ext cx="6086217" cy="4113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F5F2-38D7-484F-9A39-8E94B2C3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400F1-B61B-334B-A5AB-A8784DFBFA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https://learnopengl.com/Getting-started/Hello-Triangle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85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A46E-2EB1-2148-9A60-CDF3DA6F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56D810-F10A-8640-93B6-38E0EEEB5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50" y="2186781"/>
            <a:ext cx="6565900" cy="3390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D7DE6-7033-F54A-9FFB-D18DC67F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CC901-7E18-FB4D-B4D7-09A9D731F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64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8A73-4C03-D844-AFBD-4A157DCE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Wrapping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143E7B-7753-DA43-8348-4FE8CEB8B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453481"/>
            <a:ext cx="10160000" cy="285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CEE2-DD07-AF49-90CB-F4C150C8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F0687-F1B8-7D4F-938E-F5CE18FCA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https://learnopengl.com/Getting-started/Textures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902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9241-12D8-704A-9DF3-DADE874D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Mipmapping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714521-0206-2845-AD9C-38A165BCF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612231"/>
            <a:ext cx="3810000" cy="254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69AD-E496-EA46-9F3C-3010A18B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65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DC09C-5D63-4F4F-9358-ED0457BBA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learnopengl.com</a:t>
            </a:r>
            <a:r>
              <a:rPr lang="en-US" dirty="0">
                <a:hlinkClick r:id="rId3"/>
              </a:rPr>
              <a:t>/Getting-started/Textures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A663-192B-1249-BB28-5C22DF52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Graphics Rendering?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CDAF-64B3-5A4B-ABBD-0D5C1496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a better understanding of computers</a:t>
            </a:r>
          </a:p>
          <a:p>
            <a:pPr lvl="1"/>
            <a:r>
              <a:rPr lang="en-US" dirty="0"/>
              <a:t>Assembly</a:t>
            </a:r>
          </a:p>
          <a:p>
            <a:pPr lvl="1"/>
            <a:r>
              <a:rPr lang="en-US" dirty="0"/>
              <a:t>OSI Model</a:t>
            </a:r>
          </a:p>
          <a:p>
            <a:r>
              <a:rPr lang="en-US" dirty="0"/>
              <a:t>Implement your own graphics rendering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A8BB-D2C6-AF46-A0B6-D808C0DC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55"/>
    </mc:Choice>
    <mc:Fallback xmlns="">
      <p:transition spd="slow" advTm="470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EA70-A863-C145-84BB-390C3EE5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Graphics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6EC94-542D-4641-B4EC-B560D49A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rendering requires a </a:t>
            </a:r>
            <a:r>
              <a:rPr lang="en-US" i="1" dirty="0"/>
              <a:t>lot</a:t>
            </a:r>
            <a:r>
              <a:rPr lang="en-US" dirty="0"/>
              <a:t> of floating-point calculation</a:t>
            </a:r>
          </a:p>
          <a:p>
            <a:r>
              <a:rPr lang="en-US" dirty="0"/>
              <a:t>Luckily, these calculations can be parallelized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C306A-6850-D143-A877-E94566BA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2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13"/>
    </mc:Choice>
    <mc:Fallback xmlns="">
      <p:transition spd="slow" advTm="2301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1121-4258-2543-910B-905216C3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Graphics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5CE1-51DC-2842-9056-5315DB14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CPUs are great for general processing, but they aren’t well suited towards graphics processing</a:t>
            </a:r>
          </a:p>
          <a:p>
            <a:pPr lvl="1"/>
            <a:r>
              <a:rPr lang="en-US" dirty="0"/>
              <a:t>Not enough cores</a:t>
            </a:r>
          </a:p>
          <a:p>
            <a:pPr lvl="1"/>
            <a:r>
              <a:rPr lang="en-US" dirty="0"/>
              <a:t>Context switches are 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A774-DE50-DB49-95CD-78CE94D4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2C9D-6878-FD4D-8ED6-99E08E82B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63"/>
    </mc:Choice>
    <mc:Fallback xmlns="">
      <p:transition spd="slow" advTm="1616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1415</Words>
  <Application>Microsoft Macintosh PowerPoint</Application>
  <PresentationFormat>Widescreen</PresentationFormat>
  <Paragraphs>350</Paragraphs>
  <Slides>65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Fira Code</vt:lpstr>
      <vt:lpstr>Office Theme</vt:lpstr>
      <vt:lpstr>3D Graphics Rendering with OpenGL</vt:lpstr>
      <vt:lpstr>Overview</vt:lpstr>
      <vt:lpstr>Graphics Rendering Background</vt:lpstr>
      <vt:lpstr>What is Graphics Rendering?</vt:lpstr>
      <vt:lpstr>What is Graphics Rendering?</vt:lpstr>
      <vt:lpstr>Where is Graphics Rendering Used?</vt:lpstr>
      <vt:lpstr>Why Learn Graphics Rendering?</vt:lpstr>
      <vt:lpstr>Challenges of Graphics Rendering</vt:lpstr>
      <vt:lpstr>Challenges of Graphics Rendering</vt:lpstr>
      <vt:lpstr>Challenges of Graphics Rendering</vt:lpstr>
      <vt:lpstr>CPU vs GPU Performance</vt:lpstr>
      <vt:lpstr>GPU Programming</vt:lpstr>
      <vt:lpstr>Popular Graphics APIs</vt:lpstr>
      <vt:lpstr>Core Concepts of Graphics Rendering</vt:lpstr>
      <vt:lpstr>Primitives</vt:lpstr>
      <vt:lpstr>Primitives</vt:lpstr>
      <vt:lpstr>Primitives</vt:lpstr>
      <vt:lpstr>Primitives</vt:lpstr>
      <vt:lpstr>Matrices</vt:lpstr>
      <vt:lpstr>Projection Matrix</vt:lpstr>
      <vt:lpstr>Model Matrix: Translation</vt:lpstr>
      <vt:lpstr>Model Matrix: Rotation</vt:lpstr>
      <vt:lpstr>Model Matrix: Scale</vt:lpstr>
      <vt:lpstr>Textures</vt:lpstr>
      <vt:lpstr>Introduction to OpenGL</vt:lpstr>
      <vt:lpstr>What is OpenGL?</vt:lpstr>
      <vt:lpstr>OpenGL Compatibility</vt:lpstr>
      <vt:lpstr>Java and OpenGL</vt:lpstr>
      <vt:lpstr>Boilerplate</vt:lpstr>
      <vt:lpstr>Creating a Window</vt:lpstr>
      <vt:lpstr>Creating a Window</vt:lpstr>
      <vt:lpstr>VAOs and VBOs</vt:lpstr>
      <vt:lpstr>VAOs and VBOs</vt:lpstr>
      <vt:lpstr>Creating a VBO</vt:lpstr>
      <vt:lpstr>Buffering Data to a VBO</vt:lpstr>
      <vt:lpstr>Creating a VAO</vt:lpstr>
      <vt:lpstr>Binding a VBO to a VAO</vt:lpstr>
      <vt:lpstr>Drawing a VAO</vt:lpstr>
      <vt:lpstr>The Rendering Pipeline</vt:lpstr>
      <vt:lpstr>Shaders</vt:lpstr>
      <vt:lpstr>Vertex Shader</vt:lpstr>
      <vt:lpstr>Fragment Shader</vt:lpstr>
      <vt:lpstr>Our First Triangle</vt:lpstr>
      <vt:lpstr>Uniforms</vt:lpstr>
      <vt:lpstr>Setting a Uniform</vt:lpstr>
      <vt:lpstr>Using a Uniform</vt:lpstr>
      <vt:lpstr>Creating a Texture</vt:lpstr>
      <vt:lpstr>Fragment Shader with Texture</vt:lpstr>
      <vt:lpstr>Demo</vt:lpstr>
      <vt:lpstr>Demo</vt:lpstr>
      <vt:lpstr>Conclusion</vt:lpstr>
      <vt:lpstr>Questions?</vt:lpstr>
      <vt:lpstr>References</vt:lpstr>
      <vt:lpstr>Appendix</vt:lpstr>
      <vt:lpstr>Depth Testing</vt:lpstr>
      <vt:lpstr>Clipping</vt:lpstr>
      <vt:lpstr>Culling</vt:lpstr>
      <vt:lpstr>Projection Matrix Concepts</vt:lpstr>
      <vt:lpstr>Coordinate Systems</vt:lpstr>
      <vt:lpstr>Indexing</vt:lpstr>
      <vt:lpstr>Pipeline Visualized</vt:lpstr>
      <vt:lpstr>Element Buffer</vt:lpstr>
      <vt:lpstr>Texture Filtering</vt:lpstr>
      <vt:lpstr>Texture Wrapping</vt:lpstr>
      <vt:lpstr>Mipmapping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Graphics Rendering with OpenGL</dc:title>
  <dc:creator>Jerred Shepherd</dc:creator>
  <cp:lastModifiedBy>Jerred Shepherd</cp:lastModifiedBy>
  <cp:revision>92</cp:revision>
  <dcterms:created xsi:type="dcterms:W3CDTF">2019-04-10T02:28:23Z</dcterms:created>
  <dcterms:modified xsi:type="dcterms:W3CDTF">2019-04-12T11:45:48Z</dcterms:modified>
</cp:coreProperties>
</file>