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6" r:id="rId6"/>
    <p:sldId id="263" r:id="rId7"/>
    <p:sldId id="27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Shepherd" userId="b8817004c21a5164" providerId="LiveId" clId="{C071D8AB-BAF0-44FE-AAAA-0B95CDA7C387}"/>
    <pc:docChg chg="custSel delSld modSld">
      <pc:chgData name="Evan Shepherd" userId="b8817004c21a5164" providerId="LiveId" clId="{C071D8AB-BAF0-44FE-AAAA-0B95CDA7C387}" dt="2024-09-19T23:21:40.129" v="8" actId="2696"/>
      <pc:docMkLst>
        <pc:docMk/>
      </pc:docMkLst>
      <pc:sldChg chg="del">
        <pc:chgData name="Evan Shepherd" userId="b8817004c21a5164" providerId="LiveId" clId="{C071D8AB-BAF0-44FE-AAAA-0B95CDA7C387}" dt="2024-09-19T23:21:40.129" v="8" actId="2696"/>
        <pc:sldMkLst>
          <pc:docMk/>
          <pc:sldMk cId="1101131800" sldId="261"/>
        </pc:sldMkLst>
      </pc:sldChg>
      <pc:sldChg chg="modSp mod">
        <pc:chgData name="Evan Shepherd" userId="b8817004c21a5164" providerId="LiveId" clId="{C071D8AB-BAF0-44FE-AAAA-0B95CDA7C387}" dt="2024-09-19T23:08:20.856" v="0" actId="21"/>
        <pc:sldMkLst>
          <pc:docMk/>
          <pc:sldMk cId="2022007761" sldId="262"/>
        </pc:sldMkLst>
        <pc:spChg chg="mod">
          <ac:chgData name="Evan Shepherd" userId="b8817004c21a5164" providerId="LiveId" clId="{C071D8AB-BAF0-44FE-AAAA-0B95CDA7C387}" dt="2024-09-19T23:08:20.856" v="0" actId="21"/>
          <ac:spMkLst>
            <pc:docMk/>
            <pc:sldMk cId="2022007761" sldId="262"/>
            <ac:spMk id="3" creationId="{9425B3C4-D1C2-80D2-CF5E-456FFFA3F8ED}"/>
          </ac:spMkLst>
        </pc:spChg>
      </pc:sldChg>
      <pc:sldChg chg="modSp mod">
        <pc:chgData name="Evan Shepherd" userId="b8817004c21a5164" providerId="LiveId" clId="{C071D8AB-BAF0-44FE-AAAA-0B95CDA7C387}" dt="2024-09-19T23:08:31.349" v="7" actId="27636"/>
        <pc:sldMkLst>
          <pc:docMk/>
          <pc:sldMk cId="861809628" sldId="266"/>
        </pc:sldMkLst>
        <pc:spChg chg="mod">
          <ac:chgData name="Evan Shepherd" userId="b8817004c21a5164" providerId="LiveId" clId="{C071D8AB-BAF0-44FE-AAAA-0B95CDA7C387}" dt="2024-09-19T23:08:31.349" v="7" actId="27636"/>
          <ac:spMkLst>
            <pc:docMk/>
            <pc:sldMk cId="861809628" sldId="266"/>
            <ac:spMk id="3" creationId="{FF0400DA-9E60-1B0E-B64D-1B2E1378F095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E9965-5563-4FCF-A45F-C73F2712EA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34BFF6-CB6E-4411-BA91-C057474CAA84}">
      <dgm:prSet/>
      <dgm:spPr/>
      <dgm:t>
        <a:bodyPr/>
        <a:lstStyle/>
        <a:p>
          <a:r>
            <a:rPr lang="en-US" b="1" i="0" dirty="0"/>
            <a:t>Sub Plot1</a:t>
          </a:r>
          <a:r>
            <a:rPr lang="en-US" b="0" i="0" dirty="0"/>
            <a:t>: Handles plotting all flights leaving MSP for the day</a:t>
          </a:r>
          <a:endParaRPr lang="en-US" dirty="0"/>
        </a:p>
      </dgm:t>
    </dgm:pt>
    <dgm:pt modelId="{7D06F253-FE1C-489E-8FCC-D1BE7B4EEE5C}" type="parTrans" cxnId="{DD7CB80A-5FF0-41F9-A354-C3B5BE3DF72B}">
      <dgm:prSet/>
      <dgm:spPr/>
      <dgm:t>
        <a:bodyPr/>
        <a:lstStyle/>
        <a:p>
          <a:endParaRPr lang="en-US"/>
        </a:p>
      </dgm:t>
    </dgm:pt>
    <dgm:pt modelId="{4CA9B9AA-7F4E-4B53-A705-93FCFC7F96BD}" type="sibTrans" cxnId="{DD7CB80A-5FF0-41F9-A354-C3B5BE3DF72B}">
      <dgm:prSet/>
      <dgm:spPr/>
      <dgm:t>
        <a:bodyPr/>
        <a:lstStyle/>
        <a:p>
          <a:endParaRPr lang="en-US"/>
        </a:p>
      </dgm:t>
    </dgm:pt>
    <dgm:pt modelId="{EE87A495-181F-4466-A744-BFA2B9D3CB33}">
      <dgm:prSet/>
      <dgm:spPr/>
      <dgm:t>
        <a:bodyPr/>
        <a:lstStyle/>
        <a:p>
          <a:r>
            <a:rPr lang="en-US" b="1" i="0" dirty="0"/>
            <a:t>Sub Plot2</a:t>
          </a:r>
          <a:r>
            <a:rPr lang="en-US" b="0" i="0" dirty="0"/>
            <a:t>: Handles plotting/shading all TURNS.</a:t>
          </a:r>
          <a:endParaRPr lang="en-US" dirty="0"/>
        </a:p>
      </dgm:t>
    </dgm:pt>
    <dgm:pt modelId="{65A7AB77-8214-4EF7-9E2B-2388294B677C}" type="parTrans" cxnId="{D1B1437A-4973-4708-A54B-3EC450F775E7}">
      <dgm:prSet/>
      <dgm:spPr/>
      <dgm:t>
        <a:bodyPr/>
        <a:lstStyle/>
        <a:p>
          <a:endParaRPr lang="en-US"/>
        </a:p>
      </dgm:t>
    </dgm:pt>
    <dgm:pt modelId="{8688E68D-E92C-4A29-90D2-8EFC7DD9554D}" type="sibTrans" cxnId="{D1B1437A-4973-4708-A54B-3EC450F775E7}">
      <dgm:prSet/>
      <dgm:spPr/>
      <dgm:t>
        <a:bodyPr/>
        <a:lstStyle/>
        <a:p>
          <a:endParaRPr lang="en-US"/>
        </a:p>
      </dgm:t>
    </dgm:pt>
    <dgm:pt modelId="{E7B4005D-BF16-4059-B39B-DF89CB38A044}">
      <dgm:prSet/>
      <dgm:spPr/>
      <dgm:t>
        <a:bodyPr/>
        <a:lstStyle/>
        <a:p>
          <a:r>
            <a:rPr lang="en-US" b="1" i="0" dirty="0"/>
            <a:t>Sub Plot3</a:t>
          </a:r>
          <a:r>
            <a:rPr lang="en-US" b="0" i="0" dirty="0"/>
            <a:t>: Handles shading all ORIG.  </a:t>
          </a:r>
          <a:endParaRPr lang="en-US" dirty="0"/>
        </a:p>
      </dgm:t>
    </dgm:pt>
    <dgm:pt modelId="{46BAE5BF-6712-4054-930B-18F9531685C5}" type="parTrans" cxnId="{173B744E-7CA4-4B91-8E1A-00CD788DD5FB}">
      <dgm:prSet/>
      <dgm:spPr/>
      <dgm:t>
        <a:bodyPr/>
        <a:lstStyle/>
        <a:p>
          <a:endParaRPr lang="en-US"/>
        </a:p>
      </dgm:t>
    </dgm:pt>
    <dgm:pt modelId="{9D30F894-A195-44AA-8FFA-6A3805328D52}" type="sibTrans" cxnId="{173B744E-7CA4-4B91-8E1A-00CD788DD5FB}">
      <dgm:prSet/>
      <dgm:spPr/>
      <dgm:t>
        <a:bodyPr/>
        <a:lstStyle/>
        <a:p>
          <a:endParaRPr lang="en-US"/>
        </a:p>
      </dgm:t>
    </dgm:pt>
    <dgm:pt modelId="{D76297B4-25AE-4E4A-8223-E5F299E95230}">
      <dgm:prSet/>
      <dgm:spPr/>
      <dgm:t>
        <a:bodyPr/>
        <a:lstStyle/>
        <a:p>
          <a:r>
            <a:rPr lang="en-US" b="1" i="0" dirty="0"/>
            <a:t>Sub Plot4</a:t>
          </a:r>
          <a:r>
            <a:rPr lang="en-US" b="0" i="0" dirty="0"/>
            <a:t>: Handles plotting all TERMS.</a:t>
          </a:r>
          <a:endParaRPr lang="en-US" dirty="0"/>
        </a:p>
      </dgm:t>
    </dgm:pt>
    <dgm:pt modelId="{DFCFD6C6-9EBC-4540-A972-98E606DF5D0A}" type="parTrans" cxnId="{10C14455-BFD2-410C-AF94-0DB3D8B3A4FE}">
      <dgm:prSet/>
      <dgm:spPr/>
      <dgm:t>
        <a:bodyPr/>
        <a:lstStyle/>
        <a:p>
          <a:endParaRPr lang="en-US"/>
        </a:p>
      </dgm:t>
    </dgm:pt>
    <dgm:pt modelId="{1C77D68F-578E-408F-BF94-940BD54D9394}" type="sibTrans" cxnId="{10C14455-BFD2-410C-AF94-0DB3D8B3A4FE}">
      <dgm:prSet/>
      <dgm:spPr/>
      <dgm:t>
        <a:bodyPr/>
        <a:lstStyle/>
        <a:p>
          <a:endParaRPr lang="en-US"/>
        </a:p>
      </dgm:t>
    </dgm:pt>
    <dgm:pt modelId="{5352237C-A8CB-4ADD-950B-7AC454CF5218}">
      <dgm:prSet/>
      <dgm:spPr/>
      <dgm:t>
        <a:bodyPr/>
        <a:lstStyle/>
        <a:p>
          <a:r>
            <a:rPr lang="en-US" b="1" i="0" dirty="0"/>
            <a:t>Helper Functions</a:t>
          </a:r>
          <a:r>
            <a:rPr lang="en-US" b="0" i="0" dirty="0"/>
            <a:t>: Various utility functions to support main subs.</a:t>
          </a:r>
          <a:endParaRPr lang="en-US" dirty="0"/>
        </a:p>
      </dgm:t>
    </dgm:pt>
    <dgm:pt modelId="{426F434F-A9F6-4746-973D-787D48AAC3C9}" type="parTrans" cxnId="{7EAC2E0A-B558-4DCD-A0FB-94D41FFD6369}">
      <dgm:prSet/>
      <dgm:spPr/>
      <dgm:t>
        <a:bodyPr/>
        <a:lstStyle/>
        <a:p>
          <a:endParaRPr lang="en-US"/>
        </a:p>
      </dgm:t>
    </dgm:pt>
    <dgm:pt modelId="{DAEAE984-0BA1-4900-92F7-E8162A3CA961}" type="sibTrans" cxnId="{7EAC2E0A-B558-4DCD-A0FB-94D41FFD6369}">
      <dgm:prSet/>
      <dgm:spPr/>
      <dgm:t>
        <a:bodyPr/>
        <a:lstStyle/>
        <a:p>
          <a:endParaRPr lang="en-US"/>
        </a:p>
      </dgm:t>
    </dgm:pt>
    <dgm:pt modelId="{09B358E5-D8DC-451B-9FB6-0E05800781DA}" type="pres">
      <dgm:prSet presAssocID="{F4FE9965-5563-4FCF-A45F-C73F2712EAFE}" presName="linear" presStyleCnt="0">
        <dgm:presLayoutVars>
          <dgm:animLvl val="lvl"/>
          <dgm:resizeHandles val="exact"/>
        </dgm:presLayoutVars>
      </dgm:prSet>
      <dgm:spPr/>
    </dgm:pt>
    <dgm:pt modelId="{D545705B-BF36-489E-A4C8-99A622CF7AF8}" type="pres">
      <dgm:prSet presAssocID="{6F34BFF6-CB6E-4411-BA91-C057474CAA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894071-AC36-4833-ACB5-F5AD844EE3F4}" type="pres">
      <dgm:prSet presAssocID="{4CA9B9AA-7F4E-4B53-A705-93FCFC7F96BD}" presName="spacer" presStyleCnt="0"/>
      <dgm:spPr/>
    </dgm:pt>
    <dgm:pt modelId="{3399B8E1-06BD-44DB-895A-2C5C718D8F0C}" type="pres">
      <dgm:prSet presAssocID="{EE87A495-181F-4466-A744-BFA2B9D3CB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C28D3E-64CE-4A50-B31C-429B3C2D0549}" type="pres">
      <dgm:prSet presAssocID="{8688E68D-E92C-4A29-90D2-8EFC7DD9554D}" presName="spacer" presStyleCnt="0"/>
      <dgm:spPr/>
    </dgm:pt>
    <dgm:pt modelId="{7A48684A-376A-451F-A04B-A5BC4844FDB2}" type="pres">
      <dgm:prSet presAssocID="{E7B4005D-BF16-4059-B39B-DF89CB38A0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8F22DC-F15A-4172-ADAA-FB622B7E250A}" type="pres">
      <dgm:prSet presAssocID="{9D30F894-A195-44AA-8FFA-6A3805328D52}" presName="spacer" presStyleCnt="0"/>
      <dgm:spPr/>
    </dgm:pt>
    <dgm:pt modelId="{251C1C06-3F1D-4EF5-BEBE-D078BB1AC16E}" type="pres">
      <dgm:prSet presAssocID="{D76297B4-25AE-4E4A-8223-E5F299E952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3B8427-874F-48E5-92CD-B956C1DEDD5A}" type="pres">
      <dgm:prSet presAssocID="{1C77D68F-578E-408F-BF94-940BD54D9394}" presName="spacer" presStyleCnt="0"/>
      <dgm:spPr/>
    </dgm:pt>
    <dgm:pt modelId="{6FFF7991-7B03-483A-B686-D3FFF067B893}" type="pres">
      <dgm:prSet presAssocID="{5352237C-A8CB-4ADD-950B-7AC454CF521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341E09-80AC-45DE-AA2B-E323EC09505B}" type="presOf" srcId="{E7B4005D-BF16-4059-B39B-DF89CB38A044}" destId="{7A48684A-376A-451F-A04B-A5BC4844FDB2}" srcOrd="0" destOrd="0" presId="urn:microsoft.com/office/officeart/2005/8/layout/vList2"/>
    <dgm:cxn modelId="{7EAC2E0A-B558-4DCD-A0FB-94D41FFD6369}" srcId="{F4FE9965-5563-4FCF-A45F-C73F2712EAFE}" destId="{5352237C-A8CB-4ADD-950B-7AC454CF5218}" srcOrd="4" destOrd="0" parTransId="{426F434F-A9F6-4746-973D-787D48AAC3C9}" sibTransId="{DAEAE984-0BA1-4900-92F7-E8162A3CA961}"/>
    <dgm:cxn modelId="{DD7CB80A-5FF0-41F9-A354-C3B5BE3DF72B}" srcId="{F4FE9965-5563-4FCF-A45F-C73F2712EAFE}" destId="{6F34BFF6-CB6E-4411-BA91-C057474CAA84}" srcOrd="0" destOrd="0" parTransId="{7D06F253-FE1C-489E-8FCC-D1BE7B4EEE5C}" sibTransId="{4CA9B9AA-7F4E-4B53-A705-93FCFC7F96BD}"/>
    <dgm:cxn modelId="{9B81C566-BB55-49C2-9047-D128A0E8C8CE}" type="presOf" srcId="{5352237C-A8CB-4ADD-950B-7AC454CF5218}" destId="{6FFF7991-7B03-483A-B686-D3FFF067B893}" srcOrd="0" destOrd="0" presId="urn:microsoft.com/office/officeart/2005/8/layout/vList2"/>
    <dgm:cxn modelId="{173B744E-7CA4-4B91-8E1A-00CD788DD5FB}" srcId="{F4FE9965-5563-4FCF-A45F-C73F2712EAFE}" destId="{E7B4005D-BF16-4059-B39B-DF89CB38A044}" srcOrd="2" destOrd="0" parTransId="{46BAE5BF-6712-4054-930B-18F9531685C5}" sibTransId="{9D30F894-A195-44AA-8FFA-6A3805328D52}"/>
    <dgm:cxn modelId="{10C14455-BFD2-410C-AF94-0DB3D8B3A4FE}" srcId="{F4FE9965-5563-4FCF-A45F-C73F2712EAFE}" destId="{D76297B4-25AE-4E4A-8223-E5F299E95230}" srcOrd="3" destOrd="0" parTransId="{DFCFD6C6-9EBC-4540-A972-98E606DF5D0A}" sibTransId="{1C77D68F-578E-408F-BF94-940BD54D9394}"/>
    <dgm:cxn modelId="{D1B1437A-4973-4708-A54B-3EC450F775E7}" srcId="{F4FE9965-5563-4FCF-A45F-C73F2712EAFE}" destId="{EE87A495-181F-4466-A744-BFA2B9D3CB33}" srcOrd="1" destOrd="0" parTransId="{65A7AB77-8214-4EF7-9E2B-2388294B677C}" sibTransId="{8688E68D-E92C-4A29-90D2-8EFC7DD9554D}"/>
    <dgm:cxn modelId="{EBF179A1-02EB-44CC-8B73-DAF60A6642DE}" type="presOf" srcId="{6F34BFF6-CB6E-4411-BA91-C057474CAA84}" destId="{D545705B-BF36-489E-A4C8-99A622CF7AF8}" srcOrd="0" destOrd="0" presId="urn:microsoft.com/office/officeart/2005/8/layout/vList2"/>
    <dgm:cxn modelId="{8E9CB6B6-01C2-4683-A43A-75589A7A6057}" type="presOf" srcId="{F4FE9965-5563-4FCF-A45F-C73F2712EAFE}" destId="{09B358E5-D8DC-451B-9FB6-0E05800781DA}" srcOrd="0" destOrd="0" presId="urn:microsoft.com/office/officeart/2005/8/layout/vList2"/>
    <dgm:cxn modelId="{071501B8-3513-4E3C-8108-BFBACB30FE34}" type="presOf" srcId="{D76297B4-25AE-4E4A-8223-E5F299E95230}" destId="{251C1C06-3F1D-4EF5-BEBE-D078BB1AC16E}" srcOrd="0" destOrd="0" presId="urn:microsoft.com/office/officeart/2005/8/layout/vList2"/>
    <dgm:cxn modelId="{0F53C1D4-F435-4A3C-8199-2282A5A09FD8}" type="presOf" srcId="{EE87A495-181F-4466-A744-BFA2B9D3CB33}" destId="{3399B8E1-06BD-44DB-895A-2C5C718D8F0C}" srcOrd="0" destOrd="0" presId="urn:microsoft.com/office/officeart/2005/8/layout/vList2"/>
    <dgm:cxn modelId="{3AD00E63-2710-43F2-806D-960F6BEAF310}" type="presParOf" srcId="{09B358E5-D8DC-451B-9FB6-0E05800781DA}" destId="{D545705B-BF36-489E-A4C8-99A622CF7AF8}" srcOrd="0" destOrd="0" presId="urn:microsoft.com/office/officeart/2005/8/layout/vList2"/>
    <dgm:cxn modelId="{EE1E640A-B09B-4A4E-96A4-0869CE8C1ACD}" type="presParOf" srcId="{09B358E5-D8DC-451B-9FB6-0E05800781DA}" destId="{97894071-AC36-4833-ACB5-F5AD844EE3F4}" srcOrd="1" destOrd="0" presId="urn:microsoft.com/office/officeart/2005/8/layout/vList2"/>
    <dgm:cxn modelId="{13A65ED9-8B5C-483F-A714-2FEB46E3C8C2}" type="presParOf" srcId="{09B358E5-D8DC-451B-9FB6-0E05800781DA}" destId="{3399B8E1-06BD-44DB-895A-2C5C718D8F0C}" srcOrd="2" destOrd="0" presId="urn:microsoft.com/office/officeart/2005/8/layout/vList2"/>
    <dgm:cxn modelId="{FF36F5DA-DCAC-491E-8105-EB304F27642F}" type="presParOf" srcId="{09B358E5-D8DC-451B-9FB6-0E05800781DA}" destId="{2FC28D3E-64CE-4A50-B31C-429B3C2D0549}" srcOrd="3" destOrd="0" presId="urn:microsoft.com/office/officeart/2005/8/layout/vList2"/>
    <dgm:cxn modelId="{3A35B8C4-3F02-4462-A1B8-7D75AEB7AB76}" type="presParOf" srcId="{09B358E5-D8DC-451B-9FB6-0E05800781DA}" destId="{7A48684A-376A-451F-A04B-A5BC4844FDB2}" srcOrd="4" destOrd="0" presId="urn:microsoft.com/office/officeart/2005/8/layout/vList2"/>
    <dgm:cxn modelId="{6478E9B7-1C0A-4906-BB32-68C45EAB0809}" type="presParOf" srcId="{09B358E5-D8DC-451B-9FB6-0E05800781DA}" destId="{338F22DC-F15A-4172-ADAA-FB622B7E250A}" srcOrd="5" destOrd="0" presId="urn:microsoft.com/office/officeart/2005/8/layout/vList2"/>
    <dgm:cxn modelId="{0741BFF0-0155-405C-8912-357303D3EB54}" type="presParOf" srcId="{09B358E5-D8DC-451B-9FB6-0E05800781DA}" destId="{251C1C06-3F1D-4EF5-BEBE-D078BB1AC16E}" srcOrd="6" destOrd="0" presId="urn:microsoft.com/office/officeart/2005/8/layout/vList2"/>
    <dgm:cxn modelId="{7FAD8E17-1FC8-47E3-BF41-6EC11F525B1C}" type="presParOf" srcId="{09B358E5-D8DC-451B-9FB6-0E05800781DA}" destId="{7D3B8427-874F-48E5-92CD-B956C1DEDD5A}" srcOrd="7" destOrd="0" presId="urn:microsoft.com/office/officeart/2005/8/layout/vList2"/>
    <dgm:cxn modelId="{AAFE4C80-9020-423B-A362-20BFC5307CFF}" type="presParOf" srcId="{09B358E5-D8DC-451B-9FB6-0E05800781DA}" destId="{6FFF7991-7B03-483A-B686-D3FFF067B8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5705B-BF36-489E-A4C8-99A622CF7AF8}">
      <dsp:nvSpPr>
        <dsp:cNvPr id="0" name=""/>
        <dsp:cNvSpPr/>
      </dsp:nvSpPr>
      <dsp:spPr>
        <a:xfrm>
          <a:off x="0" y="40968"/>
          <a:ext cx="5914209" cy="9734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Sub Plot1</a:t>
          </a:r>
          <a:r>
            <a:rPr lang="en-US" sz="2600" b="0" i="0" kern="1200" dirty="0"/>
            <a:t>: Handles plotting all flights leaving MSP for the day</a:t>
          </a:r>
          <a:endParaRPr lang="en-US" sz="2600" kern="1200" dirty="0"/>
        </a:p>
      </dsp:txBody>
      <dsp:txXfrm>
        <a:off x="47519" y="88487"/>
        <a:ext cx="5819171" cy="878402"/>
      </dsp:txXfrm>
    </dsp:sp>
    <dsp:sp modelId="{3399B8E1-06BD-44DB-895A-2C5C718D8F0C}">
      <dsp:nvSpPr>
        <dsp:cNvPr id="0" name=""/>
        <dsp:cNvSpPr/>
      </dsp:nvSpPr>
      <dsp:spPr>
        <a:xfrm>
          <a:off x="0" y="1089288"/>
          <a:ext cx="5914209" cy="9734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40789"/>
                <a:satOff val="-893"/>
                <a:lumOff val="686"/>
                <a:alphaOff val="0"/>
                <a:shade val="74000"/>
                <a:satMod val="130000"/>
                <a:lumMod val="90000"/>
              </a:schemeClr>
              <a:schemeClr val="accent2">
                <a:hueOff val="840789"/>
                <a:satOff val="-893"/>
                <a:lumOff val="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Sub Plot2</a:t>
          </a:r>
          <a:r>
            <a:rPr lang="en-US" sz="2600" b="0" i="0" kern="1200" dirty="0"/>
            <a:t>: Handles plotting/shading all TURNS.</a:t>
          </a:r>
          <a:endParaRPr lang="en-US" sz="2600" kern="1200" dirty="0"/>
        </a:p>
      </dsp:txBody>
      <dsp:txXfrm>
        <a:off x="47519" y="1136807"/>
        <a:ext cx="5819171" cy="878402"/>
      </dsp:txXfrm>
    </dsp:sp>
    <dsp:sp modelId="{7A48684A-376A-451F-A04B-A5BC4844FDB2}">
      <dsp:nvSpPr>
        <dsp:cNvPr id="0" name=""/>
        <dsp:cNvSpPr/>
      </dsp:nvSpPr>
      <dsp:spPr>
        <a:xfrm>
          <a:off x="0" y="2137608"/>
          <a:ext cx="5914209" cy="9734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Sub Plot3</a:t>
          </a:r>
          <a:r>
            <a:rPr lang="en-US" sz="2600" b="0" i="0" kern="1200" dirty="0"/>
            <a:t>: Handles shading all ORIG.  </a:t>
          </a:r>
          <a:endParaRPr lang="en-US" sz="2600" kern="1200" dirty="0"/>
        </a:p>
      </dsp:txBody>
      <dsp:txXfrm>
        <a:off x="47519" y="2185127"/>
        <a:ext cx="5819171" cy="878402"/>
      </dsp:txXfrm>
    </dsp:sp>
    <dsp:sp modelId="{251C1C06-3F1D-4EF5-BEBE-D078BB1AC16E}">
      <dsp:nvSpPr>
        <dsp:cNvPr id="0" name=""/>
        <dsp:cNvSpPr/>
      </dsp:nvSpPr>
      <dsp:spPr>
        <a:xfrm>
          <a:off x="0" y="3185928"/>
          <a:ext cx="5914209" cy="9734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522366"/>
                <a:satOff val="-2679"/>
                <a:lumOff val="2059"/>
                <a:alphaOff val="0"/>
                <a:shade val="74000"/>
                <a:satMod val="130000"/>
                <a:lumMod val="90000"/>
              </a:schemeClr>
              <a:schemeClr val="accent2">
                <a:hueOff val="2522366"/>
                <a:satOff val="-2679"/>
                <a:lumOff val="20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Sub Plot4</a:t>
          </a:r>
          <a:r>
            <a:rPr lang="en-US" sz="2600" b="0" i="0" kern="1200" dirty="0"/>
            <a:t>: Handles plotting all TERMS.</a:t>
          </a:r>
          <a:endParaRPr lang="en-US" sz="2600" kern="1200" dirty="0"/>
        </a:p>
      </dsp:txBody>
      <dsp:txXfrm>
        <a:off x="47519" y="3233447"/>
        <a:ext cx="5819171" cy="878402"/>
      </dsp:txXfrm>
    </dsp:sp>
    <dsp:sp modelId="{6FFF7991-7B03-483A-B686-D3FFF067B893}">
      <dsp:nvSpPr>
        <dsp:cNvPr id="0" name=""/>
        <dsp:cNvSpPr/>
      </dsp:nvSpPr>
      <dsp:spPr>
        <a:xfrm>
          <a:off x="0" y="4234248"/>
          <a:ext cx="5914209" cy="9734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Helper Functions</a:t>
          </a:r>
          <a:r>
            <a:rPr lang="en-US" sz="2600" b="0" i="0" kern="1200" dirty="0"/>
            <a:t>: Various utility functions to support main subs.</a:t>
          </a:r>
          <a:endParaRPr lang="en-US" sz="2600" kern="1200" dirty="0"/>
        </a:p>
      </dsp:txBody>
      <dsp:txXfrm>
        <a:off x="47519" y="4281767"/>
        <a:ext cx="5819171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6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3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8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7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7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5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7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1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1BABE7-CEF9-441C-B385-27D6927640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D337E4-DC06-40C6-86E5-C509B079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636C-0605-8A39-53B1-E66FB5A28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Gate Plot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B1B55-7249-80B9-FFC0-C619FA9EC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Detailed Explanation of the Macro</a:t>
            </a:r>
          </a:p>
        </p:txBody>
      </p:sp>
    </p:spTree>
    <p:extLst>
      <p:ext uri="{BB962C8B-B14F-4D97-AF65-F5344CB8AC3E}">
        <p14:creationId xmlns:p14="http://schemas.microsoft.com/office/powerpoint/2010/main" val="397941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121E-650B-BB02-2DC2-F7C9EC7A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Söhne"/>
              </a:rPr>
              <a:t>Main Functions Overview</a:t>
            </a: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F608B-8A28-87EA-5D4F-ACEDCA61A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36539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36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B0A5-3527-AE14-04E2-CE41FBB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Worksheets Involved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A4B-B3E1-FF0A-5AE0-94AACC5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rksheet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"1" contains flight data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(Gate Sheet).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Worksheet "GATEPLOT" is where the plotting occurs.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062C-1C8D-733F-8F8A-9BF1F7DA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FindHourColumn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&amp;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FindMinuteCell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B3C4-D1C2-80D2-CF5E-456FFFA3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FindHourColumn</a:t>
            </a:r>
            <a:r>
              <a:rPr lang="en-US" dirty="0"/>
              <a:t>: Finding the hour in the first row of GATEPLOT.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FindMinuteCell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Finding the minute cell in the first row of GATEPLOT.</a:t>
            </a:r>
          </a:p>
          <a:p>
            <a:pPr>
              <a:buSzPct val="114999"/>
              <a:buFont typeface="Arial,Sans-Serif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Garamond"/>
                <a:cs typeface="Arial"/>
              </a:rPr>
              <a:t>Rounds the flight time to the nearest 5-minute interval.</a:t>
            </a:r>
            <a:endParaRPr lang="en-US" dirty="0">
              <a:solidFill>
                <a:srgbClr val="000000"/>
              </a:solidFill>
              <a:latin typeface="Garamo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00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437-1345-98D2-B50D-C5375872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Finding Cells in GATEPLOT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00DA-9E60-1B0E-B64D-1B2E1378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Loop through column </a:t>
            </a:r>
            <a:r>
              <a:rPr lang="en-US" b="1" dirty="0"/>
              <a:t>G</a:t>
            </a:r>
            <a:r>
              <a:rPr lang="en-US" dirty="0"/>
              <a:t> of the "1" sheet (gate sheet).</a:t>
            </a:r>
          </a:p>
          <a:p>
            <a:r>
              <a:rPr lang="en-US" dirty="0"/>
              <a:t>Checks for white-filled cells. Indicating a flight leaving from MSP.</a:t>
            </a:r>
          </a:p>
          <a:p>
            <a:r>
              <a:rPr lang="en-US" dirty="0"/>
              <a:t>Handles numeric gate values. Non-numeric gate values are disregarded as they do not concern the plot.</a:t>
            </a:r>
          </a:p>
          <a:p>
            <a:r>
              <a:rPr lang="en-US" dirty="0"/>
              <a:t>Extracts flight information (time, gate, flight number, etc.) from white fill-colored cells.</a:t>
            </a:r>
          </a:p>
          <a:p>
            <a:r>
              <a:rPr lang="en-US" dirty="0"/>
              <a:t>Using the extracted flight info, the macro uses </a:t>
            </a:r>
            <a:r>
              <a:rPr lang="en-US" b="1" dirty="0" err="1"/>
              <a:t>FindHourColumn</a:t>
            </a:r>
            <a:r>
              <a:rPr lang="en-US" dirty="0"/>
              <a:t> and </a:t>
            </a:r>
            <a:r>
              <a:rPr lang="en-US" b="1" dirty="0" err="1"/>
              <a:t>FindMinuteCell</a:t>
            </a:r>
            <a:r>
              <a:rPr lang="en-US" dirty="0"/>
              <a:t> functions to locate the correct DPT cell in GATEPLOT.</a:t>
            </a:r>
          </a:p>
          <a:p>
            <a:pPr>
              <a:buSzPct val="114999"/>
            </a:pPr>
            <a:r>
              <a:rPr lang="en-US" dirty="0">
                <a:solidFill>
                  <a:schemeClr val="tx1"/>
                </a:solidFill>
              </a:rPr>
              <a:t>Counts gate occurrences and locates correct gate when inserting flights into correct gate using the </a:t>
            </a:r>
            <a:r>
              <a:rPr lang="en-US" b="1" dirty="0" err="1">
                <a:solidFill>
                  <a:schemeClr val="tx1"/>
                </a:solidFill>
              </a:rPr>
              <a:t>GetGateRow</a:t>
            </a:r>
            <a:r>
              <a:rPr lang="en-US" dirty="0">
                <a:solidFill>
                  <a:schemeClr val="tx1"/>
                </a:solidFill>
              </a:rPr>
              <a:t> function.</a:t>
            </a:r>
          </a:p>
          <a:p>
            <a:r>
              <a:rPr lang="en-US" dirty="0">
                <a:solidFill>
                  <a:schemeClr val="tx1"/>
                </a:solidFill>
              </a:rPr>
              <a:t>Marks cells with a green color to indicate correct departure gate and time.</a:t>
            </a:r>
          </a:p>
          <a:p>
            <a:pPr marL="0" indent="0">
              <a:buSzPct val="114999"/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Garamo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8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2E1C-356B-EAA5-92A2-8179D47C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 2: Processing TURN Arrivals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914A-35A9-C9F9-A688-D0026233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7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Loop through column </a:t>
            </a:r>
            <a:r>
              <a:rPr lang="en-US" b="1" dirty="0"/>
              <a:t>H</a:t>
            </a:r>
            <a:r>
              <a:rPr lang="en-US" dirty="0"/>
              <a:t> of the "1" sheet.</a:t>
            </a:r>
          </a:p>
          <a:p>
            <a:r>
              <a:rPr lang="en-US" dirty="0"/>
              <a:t>Checks for non-white-filled cells. Indicating a flight arriving to MSP.</a:t>
            </a:r>
          </a:p>
          <a:p>
            <a:r>
              <a:rPr lang="en-US" dirty="0"/>
              <a:t>Extracts flight information (time, gate, flight number, etc.) from non-white fill-colored cells and a matching tail value 1 cell below. If no matching tail is found, that non-white cell is disregarded and moves onto the next.</a:t>
            </a:r>
          </a:p>
          <a:p>
            <a:r>
              <a:rPr lang="en-US" dirty="0"/>
              <a:t>Using the extracted flight info, the macro uses </a:t>
            </a:r>
            <a:r>
              <a:rPr lang="en-US" b="1" dirty="0" err="1"/>
              <a:t>FindHourColumn</a:t>
            </a:r>
            <a:r>
              <a:rPr lang="en-US" dirty="0"/>
              <a:t> and </a:t>
            </a:r>
            <a:r>
              <a:rPr lang="en-US" b="1" dirty="0" err="1"/>
              <a:t>FindMinuteCell</a:t>
            </a:r>
            <a:r>
              <a:rPr lang="en-US" dirty="0"/>
              <a:t> functions to locate the correct cell in GATEPLOT. </a:t>
            </a:r>
          </a:p>
          <a:p>
            <a:r>
              <a:rPr lang="en-US" dirty="0">
                <a:solidFill>
                  <a:schemeClr val="tx1"/>
                </a:solidFill>
              </a:rPr>
              <a:t>Counts gate occurrences and locates correct gate when inserting flights into correct gate using the </a:t>
            </a:r>
            <a:r>
              <a:rPr lang="en-US" b="1" dirty="0" err="1">
                <a:solidFill>
                  <a:schemeClr val="tx1"/>
                </a:solidFill>
              </a:rPr>
              <a:t>GetGateRow</a:t>
            </a:r>
            <a:r>
              <a:rPr lang="en-US" dirty="0">
                <a:solidFill>
                  <a:schemeClr val="tx1"/>
                </a:solidFill>
              </a:rPr>
              <a:t> function.</a:t>
            </a:r>
            <a:endParaRPr lang="en-US" dirty="0"/>
          </a:p>
          <a:p>
            <a:r>
              <a:rPr lang="en-US" dirty="0"/>
              <a:t>Marks arrival cells with a purple fill color in the same row of the departure with the same tail and fills a purple color between the STA and STD.</a:t>
            </a:r>
          </a:p>
        </p:txBody>
      </p:sp>
    </p:spTree>
    <p:extLst>
      <p:ext uri="{BB962C8B-B14F-4D97-AF65-F5344CB8AC3E}">
        <p14:creationId xmlns:p14="http://schemas.microsoft.com/office/powerpoint/2010/main" val="90464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4C55-7F87-F2A7-4352-216AE29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Plotting Errors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3425-3DB6-391C-3400-F66D196F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The gate plot sheet directly references the gate sheet so any plotting errors stem from the gate sheet.</a:t>
            </a:r>
          </a:p>
          <a:p>
            <a:r>
              <a:rPr lang="en-US" dirty="0"/>
              <a:t>Unpublished delays along with incorrect STD &amp; STA times will cause plotting errors.</a:t>
            </a:r>
          </a:p>
          <a:p>
            <a:r>
              <a:rPr lang="en-US" dirty="0"/>
              <a:t>Gate conflicts may also lead to plotting errors.</a:t>
            </a:r>
          </a:p>
          <a:p>
            <a:r>
              <a:rPr lang="en-US" dirty="0"/>
              <a:t>The gate plot does not like turn times under 45 minutes (and neither do we). This will cause plotting errors.</a:t>
            </a:r>
          </a:p>
        </p:txBody>
      </p:sp>
    </p:spTree>
    <p:extLst>
      <p:ext uri="{BB962C8B-B14F-4D97-AF65-F5344CB8AC3E}">
        <p14:creationId xmlns:p14="http://schemas.microsoft.com/office/powerpoint/2010/main" val="93531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F4F9-9030-ECA6-9368-1017DC74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6F54-E8DC-CF03-7EF6-EFED033A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GATEPLOT to find remaining green cells (MSP departures).</a:t>
            </a:r>
          </a:p>
          <a:p>
            <a:r>
              <a:rPr lang="en-US" dirty="0"/>
              <a:t>Shade 9 left adjacent cells with the same green color.</a:t>
            </a:r>
          </a:p>
        </p:txBody>
      </p:sp>
    </p:spTree>
    <p:extLst>
      <p:ext uri="{BB962C8B-B14F-4D97-AF65-F5344CB8AC3E}">
        <p14:creationId xmlns:p14="http://schemas.microsoft.com/office/powerpoint/2010/main" val="425664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764-174B-53B7-CCEA-69889355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6915-36D8-B289-870F-901C8B93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Loop through column </a:t>
            </a:r>
            <a:r>
              <a:rPr lang="en-US" b="1" dirty="0"/>
              <a:t>H</a:t>
            </a:r>
            <a:r>
              <a:rPr lang="en-US" dirty="0"/>
              <a:t> of the "1" sheet.</a:t>
            </a:r>
          </a:p>
          <a:p>
            <a:r>
              <a:rPr lang="en-US" dirty="0"/>
              <a:t>Checks for non-white-filled cells. Indicating a flight arriving to MSP.</a:t>
            </a:r>
          </a:p>
          <a:p>
            <a:r>
              <a:rPr lang="en-US" dirty="0"/>
              <a:t>Extracts flight information (time, gate, flight number, etc.) from non-white fill-colored cells and a non-matching tail value 1 cell below. </a:t>
            </a:r>
          </a:p>
          <a:p>
            <a:r>
              <a:rPr lang="en-US" dirty="0"/>
              <a:t>If no matching tail is found, The macro uses the extracted flight info and the </a:t>
            </a:r>
            <a:r>
              <a:rPr lang="en-US" b="1" dirty="0" err="1"/>
              <a:t>FindHourColumn</a:t>
            </a:r>
            <a:r>
              <a:rPr lang="en-US" dirty="0"/>
              <a:t> and </a:t>
            </a:r>
            <a:r>
              <a:rPr lang="en-US" b="1" dirty="0" err="1"/>
              <a:t>FindMinuteCell</a:t>
            </a:r>
            <a:r>
              <a:rPr lang="en-US" dirty="0"/>
              <a:t> functions to locate the correct cell in GATEPLOT. </a:t>
            </a:r>
          </a:p>
          <a:p>
            <a:r>
              <a:rPr lang="en-US" dirty="0">
                <a:solidFill>
                  <a:schemeClr val="tx1"/>
                </a:solidFill>
              </a:rPr>
              <a:t>Counts gate occurrences and locates correct gate when inserting flights into correct gate using the </a:t>
            </a:r>
            <a:r>
              <a:rPr lang="en-US" b="1" dirty="0" err="1">
                <a:solidFill>
                  <a:schemeClr val="tx1"/>
                </a:solidFill>
              </a:rPr>
              <a:t>GetGateRow</a:t>
            </a:r>
            <a:r>
              <a:rPr lang="en-US" dirty="0">
                <a:solidFill>
                  <a:schemeClr val="tx1"/>
                </a:solidFill>
              </a:rPr>
              <a:t> function.</a:t>
            </a:r>
            <a:endParaRPr lang="en-US" dirty="0"/>
          </a:p>
          <a:p>
            <a:r>
              <a:rPr lang="en-US" dirty="0"/>
              <a:t>Then marks cells in GATEPLOT with light blue color and shading 9 right adjacent cells.</a:t>
            </a:r>
          </a:p>
        </p:txBody>
      </p:sp>
    </p:spTree>
    <p:extLst>
      <p:ext uri="{BB962C8B-B14F-4D97-AF65-F5344CB8AC3E}">
        <p14:creationId xmlns:p14="http://schemas.microsoft.com/office/powerpoint/2010/main" val="227033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1011</TotalTime>
  <Words>593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Garamond</vt:lpstr>
      <vt:lpstr>Söhne</vt:lpstr>
      <vt:lpstr>Organic</vt:lpstr>
      <vt:lpstr>Gate Plot</vt:lpstr>
      <vt:lpstr>Main Functions Overview</vt:lpstr>
      <vt:lpstr>Worksheets Involved</vt:lpstr>
      <vt:lpstr>FindHourColumn &amp; FindMinuteCell</vt:lpstr>
      <vt:lpstr>Plot 1: Finding Cells in GATEPLOT</vt:lpstr>
      <vt:lpstr>PLOT 2: Processing TURN Arrivals  </vt:lpstr>
      <vt:lpstr>Plotting Errors</vt:lpstr>
      <vt:lpstr>PLOT 3</vt:lpstr>
      <vt:lpstr>PLOT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VBA Code for GATEPLOT Works</dc:title>
  <dc:creator>Evan Shepherd</dc:creator>
  <cp:lastModifiedBy>Evan Shepherd</cp:lastModifiedBy>
  <cp:revision>53</cp:revision>
  <dcterms:created xsi:type="dcterms:W3CDTF">2024-05-22T21:34:50Z</dcterms:created>
  <dcterms:modified xsi:type="dcterms:W3CDTF">2024-09-19T23:21:50Z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39daf9-15a8-4b48-9453-8a8bde69c5cc_Enabled">
    <vt:lpwstr>true</vt:lpwstr>
  </property>
  <property fmtid="{D5CDD505-2E9C-101B-9397-08002B2CF9AE}" pid="3" name="MSIP_Label_9f39daf9-15a8-4b48-9453-8a8bde69c5cc_SetDate">
    <vt:lpwstr>2024-05-23T05:28:24Z</vt:lpwstr>
  </property>
  <property fmtid="{D5CDD505-2E9C-101B-9397-08002B2CF9AE}" pid="4" name="MSIP_Label_9f39daf9-15a8-4b48-9453-8a8bde69c5cc_Method">
    <vt:lpwstr>Standard</vt:lpwstr>
  </property>
  <property fmtid="{D5CDD505-2E9C-101B-9397-08002B2CF9AE}" pid="5" name="MSIP_Label_9f39daf9-15a8-4b48-9453-8a8bde69c5cc_Name">
    <vt:lpwstr>defa4170-0d19-0005-0004-bc88714345d2</vt:lpwstr>
  </property>
  <property fmtid="{D5CDD505-2E9C-101B-9397-08002B2CF9AE}" pid="6" name="MSIP_Label_9f39daf9-15a8-4b48-9453-8a8bde69c5cc_SiteId">
    <vt:lpwstr>5ff5de78-ba9a-4d3b-a547-e32d3234b8a4</vt:lpwstr>
  </property>
  <property fmtid="{D5CDD505-2E9C-101B-9397-08002B2CF9AE}" pid="7" name="MSIP_Label_9f39daf9-15a8-4b48-9453-8a8bde69c5cc_ActionId">
    <vt:lpwstr>0ed148e3-f5eb-4cf3-b943-3324508ff39c</vt:lpwstr>
  </property>
  <property fmtid="{D5CDD505-2E9C-101B-9397-08002B2CF9AE}" pid="8" name="MSIP_Label_9f39daf9-15a8-4b48-9453-8a8bde69c5cc_ContentBits">
    <vt:lpwstr>0</vt:lpwstr>
  </property>
</Properties>
</file>