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65" r:id="rId8"/>
    <p:sldId id="266" r:id="rId9"/>
    <p:sldId id="258" r:id="rId10"/>
    <p:sldId id="274" r:id="rId11"/>
    <p:sldId id="273" r:id="rId12"/>
    <p:sldId id="259" r:id="rId13"/>
    <p:sldId id="271" r:id="rId14"/>
    <p:sldId id="272" r:id="rId15"/>
    <p:sldId id="268"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 Shepherd" userId="b8817004c21a5164" providerId="LiveId" clId="{2E9A385E-311F-4A85-94AC-AAE155D29C7A}"/>
    <pc:docChg chg="modSld">
      <pc:chgData name="Evan Shepherd" userId="b8817004c21a5164" providerId="LiveId" clId="{2E9A385E-311F-4A85-94AC-AAE155D29C7A}" dt="2024-09-18T15:30:34.512" v="16" actId="113"/>
      <pc:docMkLst>
        <pc:docMk/>
      </pc:docMkLst>
      <pc:sldChg chg="modSp mod">
        <pc:chgData name="Evan Shepherd" userId="b8817004c21a5164" providerId="LiveId" clId="{2E9A385E-311F-4A85-94AC-AAE155D29C7A}" dt="2024-09-18T15:30:34.512" v="16" actId="113"/>
        <pc:sldMkLst>
          <pc:docMk/>
          <pc:sldMk cId="1009974421" sldId="260"/>
        </pc:sldMkLst>
        <pc:spChg chg="mod">
          <ac:chgData name="Evan Shepherd" userId="b8817004c21a5164" providerId="LiveId" clId="{2E9A385E-311F-4A85-94AC-AAE155D29C7A}" dt="2024-09-18T15:30:34.512" v="16" actId="113"/>
          <ac:spMkLst>
            <pc:docMk/>
            <pc:sldMk cId="1009974421" sldId="260"/>
            <ac:spMk id="3" creationId="{B883EBDF-9133-4BED-1E18-2B1A79FDD034}"/>
          </ac:spMkLst>
        </pc:spChg>
      </pc:sldChg>
      <pc:sldChg chg="modSp mod">
        <pc:chgData name="Evan Shepherd" userId="b8817004c21a5164" providerId="LiveId" clId="{2E9A385E-311F-4A85-94AC-AAE155D29C7A}" dt="2024-09-18T15:30:20.782" v="14" actId="113"/>
        <pc:sldMkLst>
          <pc:docMk/>
          <pc:sldMk cId="3438337136" sldId="268"/>
        </pc:sldMkLst>
        <pc:spChg chg="mod">
          <ac:chgData name="Evan Shepherd" userId="b8817004c21a5164" providerId="LiveId" clId="{2E9A385E-311F-4A85-94AC-AAE155D29C7A}" dt="2024-09-18T15:30:20.782" v="14" actId="113"/>
          <ac:spMkLst>
            <pc:docMk/>
            <pc:sldMk cId="3438337136" sldId="268"/>
            <ac:spMk id="3" creationId="{DB9522E9-96D8-B0FE-C31F-E881B47FE3DA}"/>
          </ac:spMkLst>
        </pc:spChg>
      </pc:sldChg>
      <pc:sldChg chg="modSp mod">
        <pc:chgData name="Evan Shepherd" userId="b8817004c21a5164" providerId="LiveId" clId="{2E9A385E-311F-4A85-94AC-AAE155D29C7A}" dt="2024-09-18T15:28:44.322" v="11" actId="113"/>
        <pc:sldMkLst>
          <pc:docMk/>
          <pc:sldMk cId="372097027" sldId="274"/>
        </pc:sldMkLst>
        <pc:spChg chg="mod">
          <ac:chgData name="Evan Shepherd" userId="b8817004c21a5164" providerId="LiveId" clId="{2E9A385E-311F-4A85-94AC-AAE155D29C7A}" dt="2024-09-18T15:28:44.322" v="11" actId="113"/>
          <ac:spMkLst>
            <pc:docMk/>
            <pc:sldMk cId="372097027" sldId="274"/>
            <ac:spMk id="3" creationId="{1027B06B-B496-DFFA-BB40-6A75C46E587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D58702F-3EE8-49C9-B06D-B119E57BBF5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82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B4065-3151-4CE6-851C-43BA5DF522FE}"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8702F-3EE8-49C9-B06D-B119E57BBF5B}" type="slidenum">
              <a:rPr lang="en-US" smtClean="0"/>
              <a:t>‹#›</a:t>
            </a:fld>
            <a:endParaRPr lang="en-US"/>
          </a:p>
        </p:txBody>
      </p:sp>
    </p:spTree>
    <p:extLst>
      <p:ext uri="{BB962C8B-B14F-4D97-AF65-F5344CB8AC3E}">
        <p14:creationId xmlns:p14="http://schemas.microsoft.com/office/powerpoint/2010/main" val="18703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702F-3EE8-49C9-B06D-B119E57BBF5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028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702F-3EE8-49C9-B06D-B119E57BBF5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8677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702F-3EE8-49C9-B06D-B119E57BBF5B}" type="slidenum">
              <a:rPr lang="en-US" smtClean="0"/>
              <a:t>‹#›</a:t>
            </a:fld>
            <a:endParaRPr lang="en-US"/>
          </a:p>
        </p:txBody>
      </p:sp>
    </p:spTree>
    <p:extLst>
      <p:ext uri="{BB962C8B-B14F-4D97-AF65-F5344CB8AC3E}">
        <p14:creationId xmlns:p14="http://schemas.microsoft.com/office/powerpoint/2010/main" val="2821012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702F-3EE8-49C9-B06D-B119E57BBF5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407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702F-3EE8-49C9-B06D-B119E57BBF5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22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702F-3EE8-49C9-B06D-B119E57BBF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015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702F-3EE8-49C9-B06D-B119E57BBF5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82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702F-3EE8-49C9-B06D-B119E57BBF5B}" type="slidenum">
              <a:rPr lang="en-US" smtClean="0"/>
              <a:t>‹#›</a:t>
            </a:fld>
            <a:endParaRPr lang="en-US"/>
          </a:p>
        </p:txBody>
      </p:sp>
    </p:spTree>
    <p:extLst>
      <p:ext uri="{BB962C8B-B14F-4D97-AF65-F5344CB8AC3E}">
        <p14:creationId xmlns:p14="http://schemas.microsoft.com/office/powerpoint/2010/main" val="348343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B4065-3151-4CE6-851C-43BA5DF522FE}"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58702F-3EE8-49C9-B06D-B119E57BBF5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423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AB4065-3151-4CE6-851C-43BA5DF522FE}"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8702F-3EE8-49C9-B06D-B119E57BBF5B}" type="slidenum">
              <a:rPr lang="en-US" smtClean="0"/>
              <a:t>‹#›</a:t>
            </a:fld>
            <a:endParaRPr lang="en-US"/>
          </a:p>
        </p:txBody>
      </p:sp>
    </p:spTree>
    <p:extLst>
      <p:ext uri="{BB962C8B-B14F-4D97-AF65-F5344CB8AC3E}">
        <p14:creationId xmlns:p14="http://schemas.microsoft.com/office/powerpoint/2010/main" val="339823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B4065-3151-4CE6-851C-43BA5DF522FE}"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58702F-3EE8-49C9-B06D-B119E57BBF5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86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AB4065-3151-4CE6-851C-43BA5DF522FE}"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58702F-3EE8-49C9-B06D-B119E57BBF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95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B4065-3151-4CE6-851C-43BA5DF522FE}"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58702F-3EE8-49C9-B06D-B119E57BBF5B}" type="slidenum">
              <a:rPr lang="en-US" smtClean="0"/>
              <a:t>‹#›</a:t>
            </a:fld>
            <a:endParaRPr lang="en-US"/>
          </a:p>
        </p:txBody>
      </p:sp>
    </p:spTree>
    <p:extLst>
      <p:ext uri="{BB962C8B-B14F-4D97-AF65-F5344CB8AC3E}">
        <p14:creationId xmlns:p14="http://schemas.microsoft.com/office/powerpoint/2010/main" val="146091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B4065-3151-4CE6-851C-43BA5DF522FE}"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8702F-3EE8-49C9-B06D-B119E57BBF5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271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B4065-3151-4CE6-851C-43BA5DF522FE}"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58702F-3EE8-49C9-B06D-B119E57BBF5B}" type="slidenum">
              <a:rPr lang="en-US" smtClean="0"/>
              <a:t>‹#›</a:t>
            </a:fld>
            <a:endParaRPr lang="en-US"/>
          </a:p>
        </p:txBody>
      </p:sp>
    </p:spTree>
    <p:extLst>
      <p:ext uri="{BB962C8B-B14F-4D97-AF65-F5344CB8AC3E}">
        <p14:creationId xmlns:p14="http://schemas.microsoft.com/office/powerpoint/2010/main" val="152752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AB4065-3151-4CE6-851C-43BA5DF522FE}" type="datetimeFigureOut">
              <a:rPr lang="en-US" smtClean="0"/>
              <a:t>9/18/2024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58702F-3EE8-49C9-B06D-B119E57BBF5B}" type="slidenum">
              <a:rPr lang="en-US" smtClean="0"/>
              <a:t>‹#›</a:t>
            </a:fld>
            <a:endParaRPr lang="en-US"/>
          </a:p>
        </p:txBody>
      </p:sp>
    </p:spTree>
    <p:extLst>
      <p:ext uri="{BB962C8B-B14F-4D97-AF65-F5344CB8AC3E}">
        <p14:creationId xmlns:p14="http://schemas.microsoft.com/office/powerpoint/2010/main" val="848611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A42-DFC9-1C7B-3B97-42AD236A060F}"/>
              </a:ext>
            </a:extLst>
          </p:cNvPr>
          <p:cNvSpPr>
            <a:spLocks noGrp="1"/>
          </p:cNvSpPr>
          <p:nvPr>
            <p:ph type="ctrTitle"/>
          </p:nvPr>
        </p:nvSpPr>
        <p:spPr/>
        <p:txBody>
          <a:bodyPr/>
          <a:lstStyle/>
          <a:p>
            <a:r>
              <a:rPr lang="en-US" dirty="0"/>
              <a:t>Gate Sheet</a:t>
            </a:r>
          </a:p>
        </p:txBody>
      </p:sp>
      <p:sp>
        <p:nvSpPr>
          <p:cNvPr id="3" name="Subtitle 2">
            <a:extLst>
              <a:ext uri="{FF2B5EF4-FFF2-40B4-BE49-F238E27FC236}">
                <a16:creationId xmlns:a16="http://schemas.microsoft.com/office/drawing/2014/main" id="{554A5CA7-81D0-9D15-F49B-7D6262885280}"/>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A Detailed Explanation of the Macro</a:t>
            </a:r>
          </a:p>
        </p:txBody>
      </p:sp>
    </p:spTree>
    <p:extLst>
      <p:ext uri="{BB962C8B-B14F-4D97-AF65-F5344CB8AC3E}">
        <p14:creationId xmlns:p14="http://schemas.microsoft.com/office/powerpoint/2010/main" val="2722515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4EFB-2207-D2AE-4092-E11401248409}"/>
              </a:ext>
            </a:extLst>
          </p:cNvPr>
          <p:cNvSpPr>
            <a:spLocks noGrp="1"/>
          </p:cNvSpPr>
          <p:nvPr>
            <p:ph type="title"/>
          </p:nvPr>
        </p:nvSpPr>
        <p:spPr/>
        <p:txBody>
          <a:bodyPr>
            <a:normAutofit fontScale="90000"/>
          </a:bodyPr>
          <a:lstStyle/>
          <a:p>
            <a:r>
              <a:rPr lang="en-US" dirty="0"/>
              <a:t>Step 2 (continued): Handling Customs and Pre-Cleared Values</a:t>
            </a:r>
          </a:p>
        </p:txBody>
      </p:sp>
      <p:sp>
        <p:nvSpPr>
          <p:cNvPr id="3" name="Content Placeholder 2">
            <a:extLst>
              <a:ext uri="{FF2B5EF4-FFF2-40B4-BE49-F238E27FC236}">
                <a16:creationId xmlns:a16="http://schemas.microsoft.com/office/drawing/2014/main" id="{1027B06B-B496-DFFA-BB40-6A75C46E5877}"/>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mj-lt"/>
              </a:rPr>
              <a:t>Check Values</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Looks for specific text patterns in column </a:t>
            </a:r>
            <a:r>
              <a:rPr lang="en-US" b="1" dirty="0">
                <a:solidFill>
                  <a:srgbClr val="0D0D0D"/>
                </a:solidFill>
                <a:highlight>
                  <a:srgbClr val="FFFFFF"/>
                </a:highlight>
              </a:rPr>
              <a:t>A</a:t>
            </a:r>
            <a:r>
              <a:rPr lang="en-US" b="0" i="0" dirty="0">
                <a:solidFill>
                  <a:srgbClr val="0D0D0D"/>
                </a:solidFill>
                <a:effectLst/>
                <a:highlight>
                  <a:srgbClr val="FFFFFF"/>
                </a:highlight>
              </a:rPr>
              <a:t>.</a:t>
            </a:r>
          </a:p>
          <a:p>
            <a:pPr algn="l">
              <a:buFont typeface="Arial" panose="020B0604020202020204" pitchFamily="34" charset="0"/>
              <a:buChar char="•"/>
            </a:pPr>
            <a:r>
              <a:rPr lang="en-US" b="1" i="0" dirty="0">
                <a:solidFill>
                  <a:srgbClr val="0D0D0D"/>
                </a:solidFill>
                <a:effectLst/>
                <a:highlight>
                  <a:srgbClr val="FFFFFF"/>
                </a:highlight>
                <a:latin typeface="+mj-lt"/>
              </a:rPr>
              <a:t>Conditions</a:t>
            </a:r>
            <a:r>
              <a:rPr lang="en-US" b="0" i="0" dirty="0">
                <a:solidFill>
                  <a:srgbClr val="0D0D0D"/>
                </a:solidFill>
                <a:effectLst/>
                <a:highlight>
                  <a:srgbClr val="FFFFFF"/>
                </a:highlight>
                <a:latin typeface="+mj-lt"/>
              </a:rPr>
              <a:t>:</a:t>
            </a:r>
          </a:p>
          <a:p>
            <a:pPr marL="742950" lvl="1" indent="-285750" algn="l">
              <a:buFont typeface="Arial" panose="020B0604020202020204" pitchFamily="34" charset="0"/>
              <a:buChar char="•"/>
            </a:pPr>
            <a:r>
              <a:rPr lang="en-US" kern="100" dirty="0">
                <a:effectLst/>
                <a:ea typeface="UD Digi Kyokasho N-R" panose="020B0400000000000000" pitchFamily="18" charset="-128"/>
                <a:cs typeface="Calibri" panose="020F0502020204030204" pitchFamily="34" charset="0"/>
              </a:rPr>
              <a:t>Searches for international arrival airport codes in column </a:t>
            </a:r>
            <a:r>
              <a:rPr lang="en-US" b="1" kern="100" dirty="0">
                <a:effectLst/>
                <a:ea typeface="UD Digi Kyokasho N-R" panose="020B0400000000000000" pitchFamily="18" charset="-128"/>
                <a:cs typeface="Calibri" panose="020F0502020204030204" pitchFamily="34" charset="0"/>
              </a:rPr>
              <a:t>A</a:t>
            </a:r>
            <a:r>
              <a:rPr lang="en-US" kern="100" dirty="0">
                <a:effectLst/>
                <a:ea typeface="UD Digi Kyokasho N-R" panose="020B0400000000000000" pitchFamily="18" charset="-128"/>
                <a:cs typeface="Calibri" panose="020F0502020204030204" pitchFamily="34" charset="0"/>
              </a:rPr>
              <a:t> and inserts “CUSTOMS” accordingly into column </a:t>
            </a:r>
            <a:r>
              <a:rPr lang="en-US" b="1" kern="100" dirty="0">
                <a:effectLst/>
                <a:ea typeface="UD Digi Kyokasho N-R" panose="020B0400000000000000" pitchFamily="18" charset="-128"/>
                <a:cs typeface="Calibri" panose="020F0502020204030204" pitchFamily="34" charset="0"/>
              </a:rPr>
              <a:t>N</a:t>
            </a:r>
            <a:r>
              <a:rPr lang="en-US" kern="100" dirty="0">
                <a:effectLst/>
                <a:ea typeface="UD Digi Kyokasho N-R" panose="020B0400000000000000" pitchFamily="18" charset="-128"/>
                <a:cs typeface="Calibri" panose="020F0502020204030204" pitchFamily="34" charset="0"/>
              </a:rPr>
              <a:t>.</a:t>
            </a:r>
          </a:p>
          <a:p>
            <a:pPr marL="742950" lvl="1" indent="-285750" algn="l">
              <a:buFont typeface="Arial" panose="020B0604020202020204" pitchFamily="34" charset="0"/>
              <a:buChar char="•"/>
            </a:pPr>
            <a:r>
              <a:rPr lang="en-US" kern="100" dirty="0">
                <a:effectLst/>
                <a:ea typeface="UD Digi Kyokasho N-R" panose="020B0400000000000000" pitchFamily="18" charset="-128"/>
                <a:cs typeface="Calibri" panose="020F0502020204030204" pitchFamily="34" charset="0"/>
              </a:rPr>
              <a:t>Searches for international pre-cleared arrival airport codes in column A and inserts “CUSTOMS PRE-CLEARED” accordingly into column </a:t>
            </a:r>
            <a:r>
              <a:rPr lang="en-US" b="1" kern="100" dirty="0">
                <a:effectLst/>
                <a:ea typeface="UD Digi Kyokasho N-R" panose="020B0400000000000000" pitchFamily="18" charset="-128"/>
                <a:cs typeface="Calibri" panose="020F0502020204030204" pitchFamily="34" charset="0"/>
              </a:rPr>
              <a:t>N</a:t>
            </a:r>
            <a:r>
              <a:rPr lang="en-US" kern="100" dirty="0">
                <a:effectLst/>
                <a:ea typeface="UD Digi Kyokasho N-R" panose="020B0400000000000000" pitchFamily="18" charset="-128"/>
                <a:cs typeface="Calibri" panose="020F0502020204030204" pitchFamily="34" charset="0"/>
              </a:rPr>
              <a:t>.</a:t>
            </a:r>
          </a:p>
          <a:p>
            <a:pPr marL="457200" lvl="1" indent="0" algn="l">
              <a:buNone/>
            </a:pPr>
            <a:endParaRPr lang="en-US" kern="100" dirty="0">
              <a:effectLst/>
              <a:latin typeface="Calibri" panose="020F0502020204030204" pitchFamily="34" charset="0"/>
              <a:ea typeface="UD Digi Kyokasho N-R" panose="020B0400000000000000" pitchFamily="18" charset="-128"/>
              <a:cs typeface="Calibri" panose="020F0502020204030204" pitchFamily="34" charset="0"/>
            </a:endParaRPr>
          </a:p>
        </p:txBody>
      </p:sp>
    </p:spTree>
    <p:extLst>
      <p:ext uri="{BB962C8B-B14F-4D97-AF65-F5344CB8AC3E}">
        <p14:creationId xmlns:p14="http://schemas.microsoft.com/office/powerpoint/2010/main" val="37209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C7B71E-7EE4-AE8A-442F-E2DB4064F58B}"/>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Step 3.6</a:t>
            </a:r>
            <a:br>
              <a:rPr lang="en-US" dirty="0">
                <a:solidFill>
                  <a:srgbClr val="FFFFFF"/>
                </a:solidFill>
              </a:rPr>
            </a:br>
            <a:r>
              <a:rPr lang="en-US" dirty="0">
                <a:solidFill>
                  <a:srgbClr val="FFFFFF"/>
                </a:solidFill>
              </a:rPr>
              <a:t>CNX</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E868BC-A870-8FEE-6D9C-9F1C43DAF224}"/>
              </a:ext>
            </a:extLst>
          </p:cNvPr>
          <p:cNvSpPr>
            <a:spLocks noGrp="1"/>
          </p:cNvSpPr>
          <p:nvPr>
            <p:ph idx="1"/>
          </p:nvPr>
        </p:nvSpPr>
        <p:spPr>
          <a:xfrm>
            <a:off x="5140934" y="469900"/>
            <a:ext cx="5953630" cy="5405968"/>
          </a:xfrm>
        </p:spPr>
        <p:txBody>
          <a:bodyPr anchor="ctr">
            <a:normAutofit/>
          </a:bodyPr>
          <a:lstStyle/>
          <a:p>
            <a:r>
              <a:rPr lang="en-US" dirty="0"/>
              <a:t>Daily Aircraft Plan reports </a:t>
            </a:r>
            <a:r>
              <a:rPr lang="en-US" u="sng" dirty="0"/>
              <a:t>will</a:t>
            </a:r>
            <a:r>
              <a:rPr lang="en-US" dirty="0"/>
              <a:t> still include cancelled flights. This may cause inconsistencies when matching the tails.</a:t>
            </a:r>
          </a:p>
          <a:p>
            <a:r>
              <a:rPr lang="en-US" dirty="0"/>
              <a:t>A way to identify these cancelled flight on the gate sheet is to check column F, the “PAX CT” column. If the pax count shows 0/186 on a scheduled service flight then that is a sign that the flight is cancelled. Always verify with AIMS or OFI to confirm. Do this </a:t>
            </a:r>
            <a:r>
              <a:rPr lang="en-US" u="sng" dirty="0"/>
              <a:t>before or after</a:t>
            </a:r>
            <a:r>
              <a:rPr lang="en-US" dirty="0"/>
              <a:t> executing step 3.</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19859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6C1F-7260-5604-50B1-467F85B63724}"/>
              </a:ext>
            </a:extLst>
          </p:cNvPr>
          <p:cNvSpPr>
            <a:spLocks noGrp="1"/>
          </p:cNvSpPr>
          <p:nvPr>
            <p:ph type="title"/>
          </p:nvPr>
        </p:nvSpPr>
        <p:spPr/>
        <p:txBody>
          <a:bodyPr/>
          <a:lstStyle/>
          <a:p>
            <a:r>
              <a:rPr lang="en-US" dirty="0"/>
              <a:t>Step 3: Matching Tails</a:t>
            </a:r>
          </a:p>
        </p:txBody>
      </p:sp>
      <p:sp>
        <p:nvSpPr>
          <p:cNvPr id="3" name="Content Placeholder 2">
            <a:extLst>
              <a:ext uri="{FF2B5EF4-FFF2-40B4-BE49-F238E27FC236}">
                <a16:creationId xmlns:a16="http://schemas.microsoft.com/office/drawing/2014/main" id="{53302CAC-46BC-368D-1B6F-5CE3B87D192A}"/>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highlight>
                  <a:srgbClr val="FFFFFF"/>
                </a:highlight>
                <a:latin typeface="+mj-lt"/>
              </a:rPr>
              <a:t>Identify Rows</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Starting from the last row, iterates upwards </a:t>
            </a:r>
            <a:r>
              <a:rPr lang="en-US" dirty="0">
                <a:solidFill>
                  <a:srgbClr val="0D0D0D"/>
                </a:solidFill>
                <a:highlight>
                  <a:srgbClr val="FFFFFF"/>
                </a:highlight>
              </a:rPr>
              <a:t>and locates</a:t>
            </a:r>
            <a:r>
              <a:rPr lang="en-US" b="0" i="0" dirty="0">
                <a:solidFill>
                  <a:srgbClr val="0D0D0D"/>
                </a:solidFill>
                <a:effectLst/>
                <a:highlight>
                  <a:srgbClr val="FFFFFF"/>
                </a:highlight>
              </a:rPr>
              <a:t> rows in column C with a specific fill color (white).</a:t>
            </a:r>
          </a:p>
          <a:p>
            <a:pPr algn="l">
              <a:buFont typeface="Arial" panose="020B0604020202020204" pitchFamily="34" charset="0"/>
              <a:buChar char="•"/>
            </a:pPr>
            <a:r>
              <a:rPr lang="en-US" b="1" i="0" dirty="0">
                <a:solidFill>
                  <a:srgbClr val="0D0D0D"/>
                </a:solidFill>
                <a:effectLst/>
                <a:highlight>
                  <a:srgbClr val="FFFFFF"/>
                </a:highlight>
                <a:latin typeface="+mj-lt"/>
              </a:rPr>
              <a:t>Move Rows</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Once a row with a white fill color in column C is identified, the macro </a:t>
            </a:r>
            <a:r>
              <a:rPr lang="en-US" dirty="0">
                <a:solidFill>
                  <a:srgbClr val="0D0D0D"/>
                </a:solidFill>
                <a:highlight>
                  <a:srgbClr val="FFFFFF"/>
                </a:highlight>
              </a:rPr>
              <a:t>m</a:t>
            </a:r>
            <a:r>
              <a:rPr lang="en-US" b="0" i="0" dirty="0">
                <a:solidFill>
                  <a:srgbClr val="0D0D0D"/>
                </a:solidFill>
                <a:effectLst/>
                <a:highlight>
                  <a:srgbClr val="FFFFFF"/>
                </a:highlight>
              </a:rPr>
              <a:t>atches the tail in the cell with the identical </a:t>
            </a:r>
            <a:r>
              <a:rPr lang="en-US" dirty="0">
                <a:solidFill>
                  <a:srgbClr val="0D0D0D"/>
                </a:solidFill>
                <a:highlight>
                  <a:srgbClr val="FFFFFF"/>
                </a:highlight>
              </a:rPr>
              <a:t>tails above</a:t>
            </a:r>
            <a:r>
              <a:rPr lang="en-US" b="0" i="0" dirty="0">
                <a:solidFill>
                  <a:srgbClr val="0D0D0D"/>
                </a:solidFill>
                <a:effectLst/>
                <a:highlight>
                  <a:srgbClr val="FFFFFF"/>
                </a:highlight>
              </a:rPr>
              <a:t> in column. Once it is reordered it starts again from the bottom.</a:t>
            </a:r>
          </a:p>
          <a:p>
            <a:pPr algn="l">
              <a:buFont typeface="Arial" panose="020B0604020202020204" pitchFamily="34" charset="0"/>
              <a:buChar char="•"/>
            </a:pPr>
            <a:r>
              <a:rPr lang="en-US" b="1" dirty="0">
                <a:solidFill>
                  <a:srgbClr val="0D0D0D"/>
                </a:solidFill>
                <a:highlight>
                  <a:srgbClr val="FFFFFF"/>
                </a:highlight>
                <a:latin typeface="+mj-lt"/>
              </a:rPr>
              <a:t>*NOTE*: Not all tails will be matched on the first run. Run this step 3 times to ensure all tails are matched.</a:t>
            </a:r>
          </a:p>
        </p:txBody>
      </p:sp>
    </p:spTree>
    <p:extLst>
      <p:ext uri="{BB962C8B-B14F-4D97-AF65-F5344CB8AC3E}">
        <p14:creationId xmlns:p14="http://schemas.microsoft.com/office/powerpoint/2010/main" val="383449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C7B71E-7EE4-AE8A-442F-E2DB4064F58B}"/>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Step 3.5</a:t>
            </a:r>
            <a:br>
              <a:rPr lang="en-US" dirty="0">
                <a:solidFill>
                  <a:srgbClr val="FFFFFF"/>
                </a:solidFill>
              </a:rPr>
            </a:br>
            <a:r>
              <a:rPr lang="en-US" dirty="0">
                <a:solidFill>
                  <a:srgbClr val="FFFFFF"/>
                </a:solidFill>
              </a:rPr>
              <a:t>Red-eyes</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E868BC-A870-8FEE-6D9C-9F1C43DAF224}"/>
              </a:ext>
            </a:extLst>
          </p:cNvPr>
          <p:cNvSpPr>
            <a:spLocks noGrp="1"/>
          </p:cNvSpPr>
          <p:nvPr>
            <p:ph idx="1"/>
          </p:nvPr>
        </p:nvSpPr>
        <p:spPr>
          <a:xfrm>
            <a:off x="5140934" y="469900"/>
            <a:ext cx="5953630" cy="5405968"/>
          </a:xfrm>
        </p:spPr>
        <p:txBody>
          <a:bodyPr anchor="ctr">
            <a:normAutofit/>
          </a:bodyPr>
          <a:lstStyle/>
          <a:p>
            <a:r>
              <a:rPr lang="en-US" dirty="0"/>
              <a:t>Daily Aircraft Plan reports do </a:t>
            </a:r>
            <a:r>
              <a:rPr lang="en-US" u="sng" dirty="0"/>
              <a:t>not</a:t>
            </a:r>
            <a:r>
              <a:rPr lang="en-US" dirty="0"/>
              <a:t> include red eyes from the previous day.</a:t>
            </a:r>
          </a:p>
          <a:p>
            <a:r>
              <a:rPr lang="en-US" dirty="0"/>
              <a:t>Make sure to copy in any red-eye arrivals from the night before. Do this </a:t>
            </a:r>
            <a:r>
              <a:rPr lang="en-US" u="sng" dirty="0"/>
              <a:t>before</a:t>
            </a:r>
            <a:r>
              <a:rPr lang="en-US" dirty="0"/>
              <a:t> executing step 4.</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98015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C7B71E-7EE4-AE8A-442F-E2DB4064F58B}"/>
              </a:ext>
            </a:extLst>
          </p:cNvPr>
          <p:cNvSpPr>
            <a:spLocks noGrp="1"/>
          </p:cNvSpPr>
          <p:nvPr>
            <p:ph type="title"/>
          </p:nvPr>
        </p:nvSpPr>
        <p:spPr>
          <a:xfrm>
            <a:off x="952108" y="954756"/>
            <a:ext cx="2730414" cy="4946003"/>
          </a:xfrm>
        </p:spPr>
        <p:txBody>
          <a:bodyPr>
            <a:normAutofit/>
          </a:bodyPr>
          <a:lstStyle/>
          <a:p>
            <a:r>
              <a:rPr lang="en-US" dirty="0">
                <a:solidFill>
                  <a:srgbClr val="FFFFFF"/>
                </a:solidFill>
              </a:rPr>
              <a:t>Step 3.7</a:t>
            </a:r>
            <a:br>
              <a:rPr lang="en-US" dirty="0">
                <a:solidFill>
                  <a:srgbClr val="FFFFFF"/>
                </a:solidFill>
              </a:rPr>
            </a:br>
            <a:r>
              <a:rPr lang="en-US" dirty="0">
                <a:solidFill>
                  <a:srgbClr val="FFFFFF"/>
                </a:solidFill>
              </a:rPr>
              <a:t>Delays</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E868BC-A870-8FEE-6D9C-9F1C43DAF224}"/>
              </a:ext>
            </a:extLst>
          </p:cNvPr>
          <p:cNvSpPr>
            <a:spLocks noGrp="1"/>
          </p:cNvSpPr>
          <p:nvPr>
            <p:ph idx="1"/>
          </p:nvPr>
        </p:nvSpPr>
        <p:spPr>
          <a:xfrm>
            <a:off x="5140934" y="469900"/>
            <a:ext cx="5953630" cy="5405968"/>
          </a:xfrm>
        </p:spPr>
        <p:txBody>
          <a:bodyPr anchor="ctr">
            <a:normAutofit/>
          </a:bodyPr>
          <a:lstStyle/>
          <a:p>
            <a:r>
              <a:rPr lang="en-US" dirty="0"/>
              <a:t>Daily Aircraft Plan reports do </a:t>
            </a:r>
            <a:r>
              <a:rPr lang="en-US" u="sng" dirty="0"/>
              <a:t>not</a:t>
            </a:r>
            <a:r>
              <a:rPr lang="en-US" dirty="0"/>
              <a:t> include unpublished delay times. If there is an unpublished delay, the new STD or STA will not be updated in the new report. These delays are easily identifiable in AIMS and will help make sense of any inconsistencies in this step.</a:t>
            </a:r>
          </a:p>
          <a:p>
            <a:r>
              <a:rPr lang="en-US" dirty="0"/>
              <a:t>Make sure to go through columns G and H of the gates sheet &amp; AIMS to identify any verify if there are any unpublished delays.</a:t>
            </a:r>
          </a:p>
          <a:p>
            <a:r>
              <a:rPr lang="en-US" dirty="0"/>
              <a:t>This will cause plotting errors if not corrected.</a:t>
            </a:r>
          </a:p>
          <a:p>
            <a:endParaRPr lang="en-US" dirty="0"/>
          </a:p>
        </p:txBody>
      </p:sp>
    </p:spTree>
    <p:extLst>
      <p:ext uri="{BB962C8B-B14F-4D97-AF65-F5344CB8AC3E}">
        <p14:creationId xmlns:p14="http://schemas.microsoft.com/office/powerpoint/2010/main" val="318807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F573-5703-ACFC-A0F8-622FB1310421}"/>
              </a:ext>
            </a:extLst>
          </p:cNvPr>
          <p:cNvSpPr>
            <a:spLocks noGrp="1"/>
          </p:cNvSpPr>
          <p:nvPr>
            <p:ph type="title"/>
          </p:nvPr>
        </p:nvSpPr>
        <p:spPr/>
        <p:txBody>
          <a:bodyPr/>
          <a:lstStyle/>
          <a:p>
            <a:r>
              <a:rPr lang="en-US" dirty="0"/>
              <a:t>Step 4: Turns &amp; Terms &amp; </a:t>
            </a:r>
            <a:r>
              <a:rPr lang="en-US" dirty="0" err="1"/>
              <a:t>Orig</a:t>
            </a:r>
            <a:endParaRPr lang="en-US" dirty="0"/>
          </a:p>
        </p:txBody>
      </p:sp>
      <p:sp>
        <p:nvSpPr>
          <p:cNvPr id="3" name="Content Placeholder 2">
            <a:extLst>
              <a:ext uri="{FF2B5EF4-FFF2-40B4-BE49-F238E27FC236}">
                <a16:creationId xmlns:a16="http://schemas.microsoft.com/office/drawing/2014/main" id="{DB9522E9-96D8-B0FE-C31F-E881B47FE3D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mj-lt"/>
              </a:rPr>
              <a:t>Identify Rows</a:t>
            </a:r>
            <a:r>
              <a:rPr lang="en-US" b="0" i="0" dirty="0">
                <a:solidFill>
                  <a:srgbClr val="0D0D0D"/>
                </a:solidFill>
                <a:effectLst/>
                <a:highlight>
                  <a:srgbClr val="FFFFFF"/>
                </a:highlight>
              </a:rPr>
              <a:t>: Starting from row 3 downwards, t</a:t>
            </a:r>
            <a:r>
              <a:rPr lang="en-US" dirty="0">
                <a:solidFill>
                  <a:srgbClr val="0D0D0D"/>
                </a:solidFill>
                <a:highlight>
                  <a:srgbClr val="FFFFFF"/>
                </a:highlight>
              </a:rPr>
              <a:t>he macro c</a:t>
            </a:r>
            <a:r>
              <a:rPr lang="en-US" b="0" i="0" dirty="0">
                <a:solidFill>
                  <a:srgbClr val="0D0D0D"/>
                </a:solidFill>
                <a:effectLst/>
                <a:highlight>
                  <a:srgbClr val="FFFFFF"/>
                </a:highlight>
              </a:rPr>
              <a:t>hecks the values in column C.</a:t>
            </a:r>
          </a:p>
          <a:p>
            <a:pPr algn="l">
              <a:buFont typeface="Arial" panose="020B0604020202020204" pitchFamily="34" charset="0"/>
              <a:buChar char="•"/>
            </a:pPr>
            <a:r>
              <a:rPr lang="en-US" b="1" i="0" dirty="0">
                <a:solidFill>
                  <a:srgbClr val="0D0D0D"/>
                </a:solidFill>
                <a:effectLst/>
                <a:highlight>
                  <a:srgbClr val="FFFFFF"/>
                </a:highlight>
                <a:latin typeface="+mj-lt"/>
              </a:rPr>
              <a:t>Conditions</a:t>
            </a:r>
            <a:r>
              <a:rPr lang="en-US" b="0" i="0" dirty="0">
                <a:solidFill>
                  <a:srgbClr val="0D0D0D"/>
                </a:solidFill>
                <a:effectLst/>
                <a:highlight>
                  <a:srgbClr val="FFFFFF"/>
                </a:highlight>
                <a:latin typeface="+mj-lt"/>
              </a:rPr>
              <a:t>:</a:t>
            </a:r>
          </a:p>
          <a:p>
            <a:pPr marL="742950" lvl="1" indent="-285750" algn="l">
              <a:buFont typeface="Arial" panose="020B0604020202020204" pitchFamily="34" charset="0"/>
              <a:buChar char="•"/>
            </a:pPr>
            <a:r>
              <a:rPr lang="en-US" b="0" i="0" dirty="0">
                <a:solidFill>
                  <a:srgbClr val="0D0D0D"/>
                </a:solidFill>
                <a:effectLst/>
                <a:highlight>
                  <a:srgbClr val="FFFFFF"/>
                </a:highlight>
              </a:rPr>
              <a:t>If a cell has a non white fill color and the tail value matches the one below, label it "TURN" in column </a:t>
            </a:r>
            <a:r>
              <a:rPr lang="en-US" b="1" i="0" dirty="0">
                <a:solidFill>
                  <a:srgbClr val="0D0D0D"/>
                </a:solidFill>
                <a:effectLst/>
                <a:highlight>
                  <a:srgbClr val="FFFFFF"/>
                </a:highlight>
              </a:rPr>
              <a:t>M</a:t>
            </a:r>
            <a:r>
              <a:rPr lang="en-US" b="0" i="0" dirty="0">
                <a:solidFill>
                  <a:srgbClr val="0D0D0D"/>
                </a:solidFill>
                <a:effectLst/>
                <a:highlight>
                  <a:srgbClr val="FFFFFF"/>
                </a:highlight>
              </a:rPr>
              <a:t>.</a:t>
            </a:r>
          </a:p>
          <a:p>
            <a:pPr marL="742950" lvl="1" indent="-285750" algn="l">
              <a:buFont typeface="Arial" panose="020B0604020202020204" pitchFamily="34" charset="0"/>
              <a:buChar char="•"/>
            </a:pPr>
            <a:r>
              <a:rPr lang="en-US" b="0" i="0" dirty="0">
                <a:solidFill>
                  <a:srgbClr val="0D0D0D"/>
                </a:solidFill>
                <a:effectLst/>
                <a:highlight>
                  <a:srgbClr val="FFFFFF"/>
                </a:highlight>
              </a:rPr>
              <a:t>If a cell has a non white fill color and the tail value does not match the one below, label it "TERM" in column </a:t>
            </a:r>
            <a:r>
              <a:rPr lang="en-US" b="1" i="0" dirty="0">
                <a:solidFill>
                  <a:srgbClr val="0D0D0D"/>
                </a:solidFill>
                <a:effectLst/>
                <a:highlight>
                  <a:srgbClr val="FFFFFF"/>
                </a:highlight>
              </a:rPr>
              <a:t>M</a:t>
            </a:r>
            <a:r>
              <a:rPr lang="en-US" b="0" i="0" dirty="0">
                <a:solidFill>
                  <a:srgbClr val="0D0D0D"/>
                </a:solidFill>
                <a:effectLst/>
                <a:highlight>
                  <a:srgbClr val="FFFFFF"/>
                </a:highlight>
              </a:rPr>
              <a:t>.</a:t>
            </a:r>
          </a:p>
          <a:p>
            <a:pPr marL="742950" lvl="1" indent="-285750" algn="l">
              <a:buFont typeface="Arial" panose="020B0604020202020204" pitchFamily="34" charset="0"/>
              <a:buChar char="•"/>
            </a:pPr>
            <a:r>
              <a:rPr lang="en-US" b="0" i="0" dirty="0">
                <a:solidFill>
                  <a:srgbClr val="0D0D0D"/>
                </a:solidFill>
                <a:effectLst/>
                <a:highlight>
                  <a:srgbClr val="FFFFFF"/>
                </a:highlight>
              </a:rPr>
              <a:t>If a cell has a white fill color and differs from the cell above, label it "ORIG" in column </a:t>
            </a:r>
            <a:r>
              <a:rPr lang="en-US" b="1" i="0" dirty="0">
                <a:solidFill>
                  <a:srgbClr val="0D0D0D"/>
                </a:solidFill>
                <a:effectLst/>
                <a:highlight>
                  <a:srgbClr val="FFFFFF"/>
                </a:highlight>
              </a:rPr>
              <a:t>M</a:t>
            </a:r>
            <a:r>
              <a:rPr lang="en-US" b="0" i="0" dirty="0">
                <a:solidFill>
                  <a:srgbClr val="0D0D0D"/>
                </a:solidFill>
                <a:effectLst/>
                <a:highlight>
                  <a:srgbClr val="FFFFFF"/>
                </a:highlight>
              </a:rPr>
              <a:t>.</a:t>
            </a:r>
          </a:p>
        </p:txBody>
      </p:sp>
    </p:spTree>
    <p:extLst>
      <p:ext uri="{BB962C8B-B14F-4D97-AF65-F5344CB8AC3E}">
        <p14:creationId xmlns:p14="http://schemas.microsoft.com/office/powerpoint/2010/main" val="343833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6A52-AB0F-645A-3736-5793DD9F9D9A}"/>
              </a:ext>
            </a:extLst>
          </p:cNvPr>
          <p:cNvSpPr>
            <a:spLocks noGrp="1"/>
          </p:cNvSpPr>
          <p:nvPr>
            <p:ph type="title"/>
          </p:nvPr>
        </p:nvSpPr>
        <p:spPr/>
        <p:txBody>
          <a:bodyPr/>
          <a:lstStyle/>
          <a:p>
            <a:r>
              <a:rPr lang="en-US" dirty="0"/>
              <a:t>Step 5: Organizing Flight Times</a:t>
            </a:r>
          </a:p>
        </p:txBody>
      </p:sp>
      <p:sp>
        <p:nvSpPr>
          <p:cNvPr id="3" name="Content Placeholder 2">
            <a:extLst>
              <a:ext uri="{FF2B5EF4-FFF2-40B4-BE49-F238E27FC236}">
                <a16:creationId xmlns:a16="http://schemas.microsoft.com/office/drawing/2014/main" id="{B883EBDF-9133-4BED-1E18-2B1A79FDD034}"/>
              </a:ext>
            </a:extLst>
          </p:cNvPr>
          <p:cNvSpPr>
            <a:spLocks noGrp="1"/>
          </p:cNvSpPr>
          <p:nvPr>
            <p:ph idx="1"/>
          </p:nvPr>
        </p:nvSpPr>
        <p:spPr/>
        <p:txBody>
          <a:bodyPr/>
          <a:lstStyle/>
          <a:p>
            <a:pPr algn="l">
              <a:buFont typeface="Arial" panose="020B0604020202020204" pitchFamily="34" charset="0"/>
              <a:buChar char="•"/>
            </a:pPr>
            <a:r>
              <a:rPr lang="en-US" b="1" dirty="0">
                <a:solidFill>
                  <a:srgbClr val="0D0D0D"/>
                </a:solidFill>
                <a:highlight>
                  <a:srgbClr val="FFFFFF"/>
                </a:highlight>
                <a:latin typeface="+mj-lt"/>
              </a:rPr>
              <a:t>*NOTE* THIS STEP IS OPTIONAL</a:t>
            </a:r>
            <a:endParaRPr lang="en-US" b="1" i="0" dirty="0">
              <a:solidFill>
                <a:srgbClr val="0D0D0D"/>
              </a:solidFill>
              <a:effectLst/>
              <a:highlight>
                <a:srgbClr val="FFFFFF"/>
              </a:highlight>
              <a:latin typeface="+mj-lt"/>
            </a:endParaRPr>
          </a:p>
          <a:p>
            <a:pPr algn="l">
              <a:buFont typeface="Arial" panose="020B0604020202020204" pitchFamily="34" charset="0"/>
              <a:buChar char="•"/>
            </a:pPr>
            <a:r>
              <a:rPr lang="en-US" b="1" i="0" dirty="0">
                <a:solidFill>
                  <a:srgbClr val="0D0D0D"/>
                </a:solidFill>
                <a:effectLst/>
                <a:highlight>
                  <a:srgbClr val="FFFFFF"/>
                </a:highlight>
                <a:latin typeface="+mj-lt"/>
              </a:rPr>
              <a:t>Identify Rows</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Finds rows in column </a:t>
            </a:r>
            <a:r>
              <a:rPr lang="en-US" b="1" dirty="0">
                <a:solidFill>
                  <a:srgbClr val="0D0D0D"/>
                </a:solidFill>
                <a:highlight>
                  <a:srgbClr val="FFFFFF"/>
                </a:highlight>
              </a:rPr>
              <a:t>G</a:t>
            </a:r>
            <a:r>
              <a:rPr lang="en-US" b="0" i="0" dirty="0">
                <a:solidFill>
                  <a:srgbClr val="0D0D0D"/>
                </a:solidFill>
                <a:effectLst/>
                <a:highlight>
                  <a:srgbClr val="FFFFFF"/>
                </a:highlight>
              </a:rPr>
              <a:t> with a specific fill color.</a:t>
            </a:r>
          </a:p>
          <a:p>
            <a:pPr algn="l">
              <a:buFont typeface="Arial" panose="020B0604020202020204" pitchFamily="34" charset="0"/>
              <a:buChar char="•"/>
            </a:pPr>
            <a:r>
              <a:rPr lang="en-US" b="1" i="0" dirty="0">
                <a:solidFill>
                  <a:srgbClr val="0D0D0D"/>
                </a:solidFill>
                <a:effectLst/>
                <a:highlight>
                  <a:srgbClr val="FFFFFF"/>
                </a:highlight>
                <a:latin typeface="+mj-lt"/>
              </a:rPr>
              <a:t>Check Values</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Matches rows based on values in column </a:t>
            </a:r>
            <a:r>
              <a:rPr lang="en-US" b="1" i="0" dirty="0">
                <a:solidFill>
                  <a:srgbClr val="0D0D0D"/>
                </a:solidFill>
                <a:effectLst/>
                <a:highlight>
                  <a:srgbClr val="FFFFFF"/>
                </a:highlight>
              </a:rPr>
              <a:t>G</a:t>
            </a:r>
            <a:r>
              <a:rPr lang="en-US" b="0" i="0" dirty="0">
                <a:solidFill>
                  <a:srgbClr val="0D0D0D"/>
                </a:solidFill>
                <a:effectLst/>
                <a:highlight>
                  <a:srgbClr val="FFFFFF"/>
                </a:highlight>
              </a:rPr>
              <a:t> (flight times) and reorders them.</a:t>
            </a:r>
          </a:p>
          <a:p>
            <a:pPr algn="l">
              <a:buFont typeface="Arial" panose="020B0604020202020204" pitchFamily="34" charset="0"/>
              <a:buChar char="•"/>
            </a:pPr>
            <a:r>
              <a:rPr lang="en-US" b="1" i="0" dirty="0">
                <a:solidFill>
                  <a:srgbClr val="0D0D0D"/>
                </a:solidFill>
                <a:effectLst/>
                <a:highlight>
                  <a:srgbClr val="FFFFFF"/>
                </a:highlight>
                <a:latin typeface="+mj-lt"/>
              </a:rPr>
              <a:t>Move Rows</a:t>
            </a:r>
            <a:r>
              <a:rPr lang="en-US" b="0" i="0" dirty="0">
                <a:solidFill>
                  <a:srgbClr val="0D0D0D"/>
                </a:solidFill>
                <a:effectLst/>
                <a:highlight>
                  <a:srgbClr val="FFFFFF"/>
                </a:highlight>
                <a:latin typeface="+mj-lt"/>
              </a:rPr>
              <a:t>:</a:t>
            </a:r>
            <a:r>
              <a:rPr lang="en-US" b="0" i="0" dirty="0">
                <a:solidFill>
                  <a:srgbClr val="0D0D0D"/>
                </a:solidFill>
                <a:effectLst/>
                <a:highlight>
                  <a:srgbClr val="FFFFFF"/>
                </a:highlight>
                <a:latin typeface="ui-sans-serif"/>
              </a:rPr>
              <a:t> </a:t>
            </a:r>
            <a:r>
              <a:rPr lang="en-US" b="0" i="0" dirty="0">
                <a:solidFill>
                  <a:srgbClr val="0D0D0D"/>
                </a:solidFill>
                <a:effectLst/>
                <a:highlight>
                  <a:srgbClr val="FFFFFF"/>
                </a:highlight>
              </a:rPr>
              <a:t>Ensures rows are sorted correctly by flight times.</a:t>
            </a:r>
          </a:p>
        </p:txBody>
      </p:sp>
    </p:spTree>
    <p:extLst>
      <p:ext uri="{BB962C8B-B14F-4D97-AF65-F5344CB8AC3E}">
        <p14:creationId xmlns:p14="http://schemas.microsoft.com/office/powerpoint/2010/main" val="100997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59FA-AEF7-C80D-9F0F-806CAD7AD22E}"/>
              </a:ext>
            </a:extLst>
          </p:cNvPr>
          <p:cNvSpPr>
            <a:spLocks noGrp="1"/>
          </p:cNvSpPr>
          <p:nvPr>
            <p:ph type="title"/>
          </p:nvPr>
        </p:nvSpPr>
        <p:spPr/>
        <p:txBody>
          <a:bodyPr/>
          <a:lstStyle/>
          <a:p>
            <a:r>
              <a:rPr lang="en-US" dirty="0"/>
              <a:t>What is a VBA Macro?</a:t>
            </a:r>
          </a:p>
        </p:txBody>
      </p:sp>
      <p:sp>
        <p:nvSpPr>
          <p:cNvPr id="3" name="Content Placeholder 2">
            <a:extLst>
              <a:ext uri="{FF2B5EF4-FFF2-40B4-BE49-F238E27FC236}">
                <a16:creationId xmlns:a16="http://schemas.microsoft.com/office/drawing/2014/main" id="{D223D026-F42B-F928-8BAF-0EFD2A057766}"/>
              </a:ext>
            </a:extLst>
          </p:cNvPr>
          <p:cNvSpPr>
            <a:spLocks noGrp="1"/>
          </p:cNvSpPr>
          <p:nvPr>
            <p:ph idx="1"/>
          </p:nvPr>
        </p:nvSpPr>
        <p:spPr/>
        <p:txBody>
          <a:bodyPr/>
          <a:lstStyle/>
          <a:p>
            <a:r>
              <a:rPr lang="en-US" b="1" dirty="0"/>
              <a:t>VBA</a:t>
            </a:r>
            <a:r>
              <a:rPr lang="en-US" dirty="0"/>
              <a:t> (Visual Basic for Applications) is a programming language used in Excel to automate tasks.</a:t>
            </a:r>
          </a:p>
          <a:p>
            <a:r>
              <a:rPr lang="en-US" dirty="0"/>
              <a:t>Macros are sequences of instructions that automate repetitive tasks, making work more efficient.</a:t>
            </a:r>
          </a:p>
        </p:txBody>
      </p:sp>
    </p:spTree>
    <p:extLst>
      <p:ext uri="{BB962C8B-B14F-4D97-AF65-F5344CB8AC3E}">
        <p14:creationId xmlns:p14="http://schemas.microsoft.com/office/powerpoint/2010/main" val="148592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A43C-1165-82B7-AB9D-4C63A213723F}"/>
              </a:ext>
            </a:extLst>
          </p:cNvPr>
          <p:cNvSpPr>
            <a:spLocks noGrp="1"/>
          </p:cNvSpPr>
          <p:nvPr>
            <p:ph type="title"/>
          </p:nvPr>
        </p:nvSpPr>
        <p:spPr/>
        <p:txBody>
          <a:bodyPr/>
          <a:lstStyle/>
          <a:p>
            <a:r>
              <a:rPr lang="en-US" dirty="0"/>
              <a:t>What Does the Macro Do?</a:t>
            </a:r>
          </a:p>
        </p:txBody>
      </p:sp>
      <p:sp>
        <p:nvSpPr>
          <p:cNvPr id="3" name="Content Placeholder 2">
            <a:extLst>
              <a:ext uri="{FF2B5EF4-FFF2-40B4-BE49-F238E27FC236}">
                <a16:creationId xmlns:a16="http://schemas.microsoft.com/office/drawing/2014/main" id="{30DEDEC9-7307-6E53-7C9A-36C8C8030A33}"/>
              </a:ext>
            </a:extLst>
          </p:cNvPr>
          <p:cNvSpPr>
            <a:spLocks noGrp="1"/>
          </p:cNvSpPr>
          <p:nvPr>
            <p:ph idx="1"/>
          </p:nvPr>
        </p:nvSpPr>
        <p:spPr/>
        <p:txBody>
          <a:bodyPr/>
          <a:lstStyle/>
          <a:p>
            <a:r>
              <a:rPr lang="en-US" dirty="0"/>
              <a:t>The code is divided into multiple steps (subroutines) to format and manipulate data in the gate sheet.</a:t>
            </a:r>
          </a:p>
          <a:p>
            <a:r>
              <a:rPr lang="en-US" dirty="0"/>
              <a:t>We’ll go through each step to understand its purpose and function.</a:t>
            </a:r>
          </a:p>
        </p:txBody>
      </p:sp>
    </p:spTree>
    <p:extLst>
      <p:ext uri="{BB962C8B-B14F-4D97-AF65-F5344CB8AC3E}">
        <p14:creationId xmlns:p14="http://schemas.microsoft.com/office/powerpoint/2010/main" val="405601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A9A1-AF4D-02F8-7B7E-0395FCA03EEB}"/>
              </a:ext>
            </a:extLst>
          </p:cNvPr>
          <p:cNvSpPr>
            <a:spLocks noGrp="1"/>
          </p:cNvSpPr>
          <p:nvPr>
            <p:ph type="title"/>
          </p:nvPr>
        </p:nvSpPr>
        <p:spPr/>
        <p:txBody>
          <a:bodyPr/>
          <a:lstStyle/>
          <a:p>
            <a:r>
              <a:rPr lang="en-US" dirty="0"/>
              <a:t>Step 1: Initial Formatting</a:t>
            </a:r>
          </a:p>
        </p:txBody>
      </p:sp>
      <p:sp>
        <p:nvSpPr>
          <p:cNvPr id="3" name="Content Placeholder 2">
            <a:extLst>
              <a:ext uri="{FF2B5EF4-FFF2-40B4-BE49-F238E27FC236}">
                <a16:creationId xmlns:a16="http://schemas.microsoft.com/office/drawing/2014/main" id="{882134EA-D240-89C7-9324-E8F54E1AA13E}"/>
              </a:ext>
            </a:extLst>
          </p:cNvPr>
          <p:cNvSpPr>
            <a:spLocks noGrp="1"/>
          </p:cNvSpPr>
          <p:nvPr>
            <p:ph idx="1"/>
          </p:nvPr>
        </p:nvSpPr>
        <p:spPr/>
        <p:txBody>
          <a:bodyPr/>
          <a:lstStyle/>
          <a:p>
            <a:r>
              <a:rPr lang="en-US" b="1" dirty="0"/>
              <a:t>Subroutine gs_step1(): </a:t>
            </a:r>
            <a:r>
              <a:rPr lang="en-US" dirty="0"/>
              <a:t>This macro starts by selecting all cells and setting the font to "Calibri“, size to 20 and bolds the data.</a:t>
            </a:r>
          </a:p>
          <a:p>
            <a:r>
              <a:rPr lang="en-US" b="1" dirty="0"/>
              <a:t>Purpose: </a:t>
            </a:r>
            <a:r>
              <a:rPr lang="en-US" dirty="0"/>
              <a:t>Standardizes the font across the worksheet to ensure consistency.</a:t>
            </a:r>
          </a:p>
        </p:txBody>
      </p:sp>
    </p:spTree>
    <p:extLst>
      <p:ext uri="{BB962C8B-B14F-4D97-AF65-F5344CB8AC3E}">
        <p14:creationId xmlns:p14="http://schemas.microsoft.com/office/powerpoint/2010/main" val="365583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84CF-0C3A-B6A2-F465-EDA65348E7A6}"/>
              </a:ext>
            </a:extLst>
          </p:cNvPr>
          <p:cNvSpPr>
            <a:spLocks noGrp="1"/>
          </p:cNvSpPr>
          <p:nvPr>
            <p:ph type="title"/>
          </p:nvPr>
        </p:nvSpPr>
        <p:spPr>
          <a:xfrm>
            <a:off x="1149927" y="982132"/>
            <a:ext cx="10002982" cy="1303867"/>
          </a:xfrm>
        </p:spPr>
        <p:txBody>
          <a:bodyPr>
            <a:normAutofit fontScale="90000"/>
          </a:bodyPr>
          <a:lstStyle/>
          <a:p>
            <a:r>
              <a:rPr lang="en-US" dirty="0"/>
              <a:t>Step 1 (continued): Clearing and Moving Data</a:t>
            </a:r>
          </a:p>
        </p:txBody>
      </p:sp>
      <p:sp>
        <p:nvSpPr>
          <p:cNvPr id="3" name="Content Placeholder 2">
            <a:extLst>
              <a:ext uri="{FF2B5EF4-FFF2-40B4-BE49-F238E27FC236}">
                <a16:creationId xmlns:a16="http://schemas.microsoft.com/office/drawing/2014/main" id="{DD340268-10FF-7671-AC1C-6DB7DBF24113}"/>
              </a:ext>
            </a:extLst>
          </p:cNvPr>
          <p:cNvSpPr>
            <a:spLocks noGrp="1"/>
          </p:cNvSpPr>
          <p:nvPr>
            <p:ph idx="1"/>
          </p:nvPr>
        </p:nvSpPr>
        <p:spPr/>
        <p:txBody>
          <a:bodyPr/>
          <a:lstStyle/>
          <a:p>
            <a:r>
              <a:rPr lang="en-US" b="1" dirty="0"/>
              <a:t>Clears the contents</a:t>
            </a:r>
            <a:r>
              <a:rPr lang="en-US" dirty="0"/>
              <a:t> of columns </a:t>
            </a:r>
            <a:r>
              <a:rPr lang="en-US" b="1" dirty="0"/>
              <a:t>H</a:t>
            </a:r>
            <a:r>
              <a:rPr lang="en-US" dirty="0"/>
              <a:t> and </a:t>
            </a:r>
            <a:r>
              <a:rPr lang="en-US" b="1" dirty="0"/>
              <a:t>K</a:t>
            </a:r>
            <a:r>
              <a:rPr lang="en-US" dirty="0"/>
              <a:t> from row 3 downwards.</a:t>
            </a:r>
          </a:p>
          <a:p>
            <a:r>
              <a:rPr lang="en-US" b="1" dirty="0"/>
              <a:t>Cuts data </a:t>
            </a:r>
            <a:r>
              <a:rPr lang="en-US" dirty="0"/>
              <a:t>from column</a:t>
            </a:r>
            <a:r>
              <a:rPr lang="en-US" b="1" dirty="0"/>
              <a:t> J </a:t>
            </a:r>
            <a:r>
              <a:rPr lang="en-US" dirty="0"/>
              <a:t>and inserts it into column </a:t>
            </a:r>
            <a:r>
              <a:rPr lang="en-US" b="1" dirty="0"/>
              <a:t>H</a:t>
            </a:r>
            <a:r>
              <a:rPr lang="en-US" dirty="0"/>
              <a:t>.</a:t>
            </a:r>
          </a:p>
        </p:txBody>
      </p:sp>
    </p:spTree>
    <p:extLst>
      <p:ext uri="{BB962C8B-B14F-4D97-AF65-F5344CB8AC3E}">
        <p14:creationId xmlns:p14="http://schemas.microsoft.com/office/powerpoint/2010/main" val="378198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ACF1-ECBA-8227-F7F7-847DA401E7C9}"/>
              </a:ext>
            </a:extLst>
          </p:cNvPr>
          <p:cNvSpPr>
            <a:spLocks noGrp="1"/>
          </p:cNvSpPr>
          <p:nvPr>
            <p:ph type="title"/>
          </p:nvPr>
        </p:nvSpPr>
        <p:spPr/>
        <p:txBody>
          <a:bodyPr/>
          <a:lstStyle/>
          <a:p>
            <a:r>
              <a:rPr lang="en-US" dirty="0"/>
              <a:t>Step 1 (continued): Adding Borders</a:t>
            </a:r>
          </a:p>
        </p:txBody>
      </p:sp>
      <p:sp>
        <p:nvSpPr>
          <p:cNvPr id="3" name="Content Placeholder 2">
            <a:extLst>
              <a:ext uri="{FF2B5EF4-FFF2-40B4-BE49-F238E27FC236}">
                <a16:creationId xmlns:a16="http://schemas.microsoft.com/office/drawing/2014/main" id="{1B999305-2D4A-2534-F681-A0F5C38DFCA3}"/>
              </a:ext>
            </a:extLst>
          </p:cNvPr>
          <p:cNvSpPr>
            <a:spLocks noGrp="1"/>
          </p:cNvSpPr>
          <p:nvPr>
            <p:ph idx="1"/>
          </p:nvPr>
        </p:nvSpPr>
        <p:spPr/>
        <p:txBody>
          <a:bodyPr/>
          <a:lstStyle/>
          <a:p>
            <a:r>
              <a:rPr lang="en-US" dirty="0"/>
              <a:t>Adds </a:t>
            </a:r>
            <a:r>
              <a:rPr lang="en-US" b="1" dirty="0"/>
              <a:t>thin borders </a:t>
            </a:r>
            <a:r>
              <a:rPr lang="en-US" dirty="0"/>
              <a:t>to the selection from </a:t>
            </a:r>
            <a:r>
              <a:rPr lang="en-US" b="1" dirty="0"/>
              <a:t>A3</a:t>
            </a:r>
            <a:r>
              <a:rPr lang="en-US" dirty="0"/>
              <a:t> to </a:t>
            </a:r>
            <a:r>
              <a:rPr lang="en-US" b="1" dirty="0"/>
              <a:t>N3</a:t>
            </a:r>
            <a:r>
              <a:rPr lang="en-US" dirty="0"/>
              <a:t> and their subsequent rows.</a:t>
            </a:r>
          </a:p>
          <a:p>
            <a:r>
              <a:rPr lang="en-US" b="1" dirty="0"/>
              <a:t>Changes the number format </a:t>
            </a:r>
            <a:r>
              <a:rPr lang="en-US" dirty="0"/>
              <a:t>of columns </a:t>
            </a:r>
            <a:r>
              <a:rPr lang="en-US" b="1" dirty="0"/>
              <a:t>G</a:t>
            </a:r>
            <a:r>
              <a:rPr lang="en-US" dirty="0"/>
              <a:t> and </a:t>
            </a:r>
            <a:r>
              <a:rPr lang="en-US" b="1" dirty="0"/>
              <a:t>H</a:t>
            </a:r>
            <a:r>
              <a:rPr lang="en-US" dirty="0"/>
              <a:t> to “</a:t>
            </a:r>
            <a:r>
              <a:rPr lang="en-US" b="1" dirty="0" err="1"/>
              <a:t>hhmm</a:t>
            </a:r>
            <a:r>
              <a:rPr lang="en-US" dirty="0"/>
              <a:t>“ (time format).</a:t>
            </a:r>
          </a:p>
        </p:txBody>
      </p:sp>
    </p:spTree>
    <p:extLst>
      <p:ext uri="{BB962C8B-B14F-4D97-AF65-F5344CB8AC3E}">
        <p14:creationId xmlns:p14="http://schemas.microsoft.com/office/powerpoint/2010/main" val="372784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19CE-B1C9-E1C8-61E0-CBDDDE9DD69E}"/>
              </a:ext>
            </a:extLst>
          </p:cNvPr>
          <p:cNvSpPr>
            <a:spLocks noGrp="1"/>
          </p:cNvSpPr>
          <p:nvPr>
            <p:ph type="title"/>
          </p:nvPr>
        </p:nvSpPr>
        <p:spPr/>
        <p:txBody>
          <a:bodyPr>
            <a:normAutofit/>
          </a:bodyPr>
          <a:lstStyle/>
          <a:p>
            <a:r>
              <a:rPr lang="en-US" dirty="0"/>
              <a:t>Step 1 (continued): Additional Operations</a:t>
            </a:r>
          </a:p>
        </p:txBody>
      </p:sp>
      <p:sp>
        <p:nvSpPr>
          <p:cNvPr id="3" name="Content Placeholder 2">
            <a:extLst>
              <a:ext uri="{FF2B5EF4-FFF2-40B4-BE49-F238E27FC236}">
                <a16:creationId xmlns:a16="http://schemas.microsoft.com/office/drawing/2014/main" id="{D578E2D1-D6BA-3D92-D9E5-82E0253A693D}"/>
              </a:ext>
            </a:extLst>
          </p:cNvPr>
          <p:cNvSpPr>
            <a:spLocks noGrp="1"/>
          </p:cNvSpPr>
          <p:nvPr>
            <p:ph idx="1"/>
          </p:nvPr>
        </p:nvSpPr>
        <p:spPr/>
        <p:txBody>
          <a:bodyPr/>
          <a:lstStyle/>
          <a:p>
            <a:r>
              <a:rPr lang="en-US" b="1" dirty="0"/>
              <a:t>Deletes</a:t>
            </a:r>
            <a:r>
              <a:rPr lang="en-US" dirty="0"/>
              <a:t> the range O3 to Q300 from row 3 down.</a:t>
            </a:r>
          </a:p>
          <a:p>
            <a:r>
              <a:rPr lang="en-US" b="1" dirty="0"/>
              <a:t>Subroutine xx(): </a:t>
            </a:r>
            <a:r>
              <a:rPr lang="en-US" dirty="0"/>
              <a:t>Finds the last row with data and applies a white fill color to column N down to the last row.</a:t>
            </a:r>
          </a:p>
        </p:txBody>
      </p:sp>
    </p:spTree>
    <p:extLst>
      <p:ext uri="{BB962C8B-B14F-4D97-AF65-F5344CB8AC3E}">
        <p14:creationId xmlns:p14="http://schemas.microsoft.com/office/powerpoint/2010/main" val="160874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7B28-ABD5-D062-7253-68A7BA27FC8F}"/>
              </a:ext>
            </a:extLst>
          </p:cNvPr>
          <p:cNvSpPr>
            <a:spLocks noGrp="1"/>
          </p:cNvSpPr>
          <p:nvPr>
            <p:ph type="title"/>
          </p:nvPr>
        </p:nvSpPr>
        <p:spPr/>
        <p:txBody>
          <a:bodyPr/>
          <a:lstStyle/>
          <a:p>
            <a:r>
              <a:rPr lang="en-US" dirty="0"/>
              <a:t>Step 2: Passenger Count Formatting</a:t>
            </a:r>
          </a:p>
        </p:txBody>
      </p:sp>
      <p:sp>
        <p:nvSpPr>
          <p:cNvPr id="3" name="Content Placeholder 2">
            <a:extLst>
              <a:ext uri="{FF2B5EF4-FFF2-40B4-BE49-F238E27FC236}">
                <a16:creationId xmlns:a16="http://schemas.microsoft.com/office/drawing/2014/main" id="{F31A2692-F9C1-41DD-8644-6029D9A348B2}"/>
              </a:ext>
            </a:extLst>
          </p:cNvPr>
          <p:cNvSpPr>
            <a:spLocks noGrp="1"/>
          </p:cNvSpPr>
          <p:nvPr>
            <p:ph idx="1"/>
          </p:nvPr>
        </p:nvSpPr>
        <p:spPr/>
        <p:txBody>
          <a:bodyPr>
            <a:normAutofit fontScale="92500"/>
          </a:bodyPr>
          <a:lstStyle/>
          <a:p>
            <a:pPr algn="l">
              <a:buFont typeface="Arial" panose="020B0604020202020204" pitchFamily="34" charset="0"/>
              <a:buChar char="•"/>
            </a:pPr>
            <a:r>
              <a:rPr lang="en-US" b="1" i="0" dirty="0">
                <a:solidFill>
                  <a:srgbClr val="0D0D0D"/>
                </a:solidFill>
                <a:effectLst/>
                <a:highlight>
                  <a:srgbClr val="FFFFFF"/>
                </a:highlight>
                <a:latin typeface="+mj-lt"/>
              </a:rPr>
              <a:t>Remove "0/"</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Goes through column </a:t>
            </a:r>
            <a:r>
              <a:rPr lang="en-US" b="1" i="0" dirty="0">
                <a:solidFill>
                  <a:srgbClr val="0D0D0D"/>
                </a:solidFill>
                <a:effectLst/>
                <a:highlight>
                  <a:srgbClr val="FFFFFF"/>
                </a:highlight>
              </a:rPr>
              <a:t>F</a:t>
            </a:r>
            <a:r>
              <a:rPr lang="en-US" b="0" i="0" dirty="0">
                <a:solidFill>
                  <a:srgbClr val="0D0D0D"/>
                </a:solidFill>
                <a:effectLst/>
                <a:highlight>
                  <a:srgbClr val="FFFFFF"/>
                </a:highlight>
              </a:rPr>
              <a:t> and removes any "0/" prefix from the values.</a:t>
            </a:r>
          </a:p>
          <a:p>
            <a:pPr algn="l">
              <a:buFont typeface="Arial" panose="020B0604020202020204" pitchFamily="34" charset="0"/>
              <a:buChar char="•"/>
            </a:pPr>
            <a:r>
              <a:rPr lang="en-US" b="1" i="0" dirty="0">
                <a:solidFill>
                  <a:srgbClr val="0D0D0D"/>
                </a:solidFill>
                <a:effectLst/>
                <a:highlight>
                  <a:srgbClr val="FFFFFF"/>
                </a:highlight>
                <a:latin typeface="+mj-lt"/>
              </a:rPr>
              <a:t>Set Format</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Changes the format of column </a:t>
            </a:r>
            <a:r>
              <a:rPr lang="en-US" b="1" i="0" dirty="0">
                <a:solidFill>
                  <a:srgbClr val="0D0D0D"/>
                </a:solidFill>
                <a:effectLst/>
                <a:highlight>
                  <a:srgbClr val="FFFFFF"/>
                </a:highlight>
              </a:rPr>
              <a:t>F</a:t>
            </a:r>
            <a:r>
              <a:rPr lang="en-US" b="0" i="0" dirty="0">
                <a:solidFill>
                  <a:srgbClr val="0D0D0D"/>
                </a:solidFill>
                <a:effectLst/>
                <a:highlight>
                  <a:srgbClr val="FFFFFF"/>
                </a:highlight>
              </a:rPr>
              <a:t> to text.</a:t>
            </a:r>
          </a:p>
          <a:p>
            <a:pPr algn="l">
              <a:buFont typeface="Arial" panose="020B0604020202020204" pitchFamily="34" charset="0"/>
              <a:buChar char="•"/>
            </a:pPr>
            <a:r>
              <a:rPr lang="en-US" b="1" i="0" dirty="0">
                <a:solidFill>
                  <a:srgbClr val="0D0D0D"/>
                </a:solidFill>
                <a:effectLst/>
                <a:highlight>
                  <a:srgbClr val="FFFFFF"/>
                </a:highlight>
                <a:latin typeface="+mj-lt"/>
              </a:rPr>
              <a:t>Copy Data</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Copies values from column </a:t>
            </a:r>
            <a:r>
              <a:rPr lang="en-US" b="1" i="0" dirty="0">
                <a:solidFill>
                  <a:srgbClr val="0D0D0D"/>
                </a:solidFill>
                <a:effectLst/>
                <a:highlight>
                  <a:srgbClr val="FFFFFF"/>
                </a:highlight>
              </a:rPr>
              <a:t>F</a:t>
            </a:r>
            <a:r>
              <a:rPr lang="en-US" b="0" i="0" dirty="0">
                <a:solidFill>
                  <a:srgbClr val="0D0D0D"/>
                </a:solidFill>
                <a:effectLst/>
                <a:highlight>
                  <a:srgbClr val="FFFFFF"/>
                </a:highlight>
              </a:rPr>
              <a:t> to column </a:t>
            </a:r>
            <a:r>
              <a:rPr lang="en-US" b="1" i="0" dirty="0">
                <a:solidFill>
                  <a:srgbClr val="0D0D0D"/>
                </a:solidFill>
                <a:effectLst/>
                <a:highlight>
                  <a:srgbClr val="FFFFFF"/>
                </a:highlight>
              </a:rPr>
              <a:t>L</a:t>
            </a:r>
            <a:r>
              <a:rPr lang="en-US" b="0" i="0" dirty="0">
                <a:solidFill>
                  <a:srgbClr val="0D0D0D"/>
                </a:solidFill>
                <a:effectLst/>
                <a:highlight>
                  <a:srgbClr val="FFFFFF"/>
                </a:highlight>
              </a:rPr>
              <a:t>.</a:t>
            </a:r>
          </a:p>
          <a:p>
            <a:pPr algn="l">
              <a:buFont typeface="Arial" panose="020B0604020202020204" pitchFamily="34" charset="0"/>
              <a:buChar char="•"/>
            </a:pPr>
            <a:r>
              <a:rPr lang="en-US" b="1" i="0" dirty="0">
                <a:solidFill>
                  <a:srgbClr val="0D0D0D"/>
                </a:solidFill>
                <a:effectLst/>
                <a:highlight>
                  <a:srgbClr val="FFFFFF"/>
                </a:highlight>
                <a:latin typeface="+mj-lt"/>
              </a:rPr>
              <a:t>Append Text</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Appends "/186" to non-empty cells in column </a:t>
            </a:r>
            <a:r>
              <a:rPr lang="en-US" b="1" i="0" dirty="0">
                <a:solidFill>
                  <a:srgbClr val="0D0D0D"/>
                </a:solidFill>
                <a:effectLst/>
                <a:highlight>
                  <a:srgbClr val="FFFFFF"/>
                </a:highlight>
              </a:rPr>
              <a:t>F</a:t>
            </a:r>
            <a:r>
              <a:rPr lang="en-US" b="0" i="0" dirty="0">
                <a:solidFill>
                  <a:srgbClr val="0D0D0D"/>
                </a:solidFill>
                <a:effectLst/>
                <a:highlight>
                  <a:srgbClr val="FFFFFF"/>
                </a:highlight>
              </a:rPr>
              <a:t>.</a:t>
            </a:r>
          </a:p>
          <a:p>
            <a:pPr>
              <a:buFont typeface="Arial" panose="020B0604020202020204" pitchFamily="34" charset="0"/>
              <a:buChar char="•"/>
            </a:pPr>
            <a:r>
              <a:rPr lang="en-US" b="1" i="0" dirty="0">
                <a:solidFill>
                  <a:srgbClr val="0D0D0D"/>
                </a:solidFill>
                <a:effectLst/>
                <a:highlight>
                  <a:srgbClr val="FFFFFF"/>
                </a:highlight>
                <a:latin typeface="+mj-lt"/>
              </a:rPr>
              <a:t>F</a:t>
            </a:r>
            <a:r>
              <a:rPr lang="en-US" b="1" dirty="0">
                <a:solidFill>
                  <a:srgbClr val="0D0D0D"/>
                </a:solidFill>
                <a:highlight>
                  <a:srgbClr val="FFFFFF"/>
                </a:highlight>
                <a:latin typeface="+mj-lt"/>
              </a:rPr>
              <a:t>ont</a:t>
            </a:r>
            <a:r>
              <a:rPr lang="en-US" b="1" i="0" dirty="0">
                <a:solidFill>
                  <a:srgbClr val="0D0D0D"/>
                </a:solidFill>
                <a:effectLst/>
                <a:highlight>
                  <a:srgbClr val="FFFFFF"/>
                </a:highlight>
                <a:latin typeface="+mj-lt"/>
              </a:rPr>
              <a:t> </a:t>
            </a:r>
            <a:r>
              <a:rPr lang="en-US" b="1" dirty="0">
                <a:solidFill>
                  <a:srgbClr val="0D0D0D"/>
                </a:solidFill>
                <a:highlight>
                  <a:srgbClr val="FFFFFF"/>
                </a:highlight>
                <a:latin typeface="+mj-lt"/>
              </a:rPr>
              <a:t>Size </a:t>
            </a:r>
            <a:r>
              <a:rPr lang="en-US" b="1" i="0" dirty="0">
                <a:solidFill>
                  <a:srgbClr val="0D0D0D"/>
                </a:solidFill>
                <a:effectLst/>
                <a:highlight>
                  <a:srgbClr val="FFFFFF"/>
                </a:highlight>
                <a:latin typeface="+mj-lt"/>
              </a:rPr>
              <a:t>Formatting</a:t>
            </a:r>
            <a:r>
              <a:rPr lang="en-US" b="0" i="0" dirty="0">
                <a:solidFill>
                  <a:srgbClr val="0D0D0D"/>
                </a:solidFill>
                <a:effectLst/>
                <a:highlight>
                  <a:srgbClr val="FFFFFF"/>
                </a:highlight>
                <a:latin typeface="+mj-lt"/>
              </a:rPr>
              <a:t>: </a:t>
            </a:r>
            <a:r>
              <a:rPr lang="en-US" b="0" i="0" dirty="0">
                <a:solidFill>
                  <a:srgbClr val="0D0D0D"/>
                </a:solidFill>
                <a:effectLst/>
                <a:highlight>
                  <a:srgbClr val="FFFFFF"/>
                </a:highlight>
              </a:rPr>
              <a:t>Sets the font size to size </a:t>
            </a:r>
            <a:r>
              <a:rPr lang="en-US" dirty="0">
                <a:solidFill>
                  <a:srgbClr val="0D0D0D"/>
                </a:solidFill>
                <a:highlight>
                  <a:srgbClr val="FFFFFF"/>
                </a:highlight>
              </a:rPr>
              <a:t>16 and un-bolds all outbound arrival times in column </a:t>
            </a:r>
            <a:r>
              <a:rPr lang="en-US" b="1" dirty="0">
                <a:solidFill>
                  <a:srgbClr val="0D0D0D"/>
                </a:solidFill>
                <a:highlight>
                  <a:srgbClr val="FFFFFF"/>
                </a:highlight>
              </a:rPr>
              <a:t>H</a:t>
            </a:r>
            <a:r>
              <a:rPr lang="en-US" dirty="0">
                <a:solidFill>
                  <a:srgbClr val="0D0D0D"/>
                </a:solidFill>
                <a:highlight>
                  <a:srgbClr val="FFFFFF"/>
                </a:highlight>
              </a:rPr>
              <a:t> and inbound departure times in column </a:t>
            </a:r>
            <a:r>
              <a:rPr lang="en-US" b="1" dirty="0">
                <a:solidFill>
                  <a:srgbClr val="0D0D0D"/>
                </a:solidFill>
                <a:highlight>
                  <a:srgbClr val="FFFFFF"/>
                </a:highlight>
              </a:rPr>
              <a:t>G</a:t>
            </a:r>
            <a:r>
              <a:rPr lang="en-US" dirty="0">
                <a:solidFill>
                  <a:srgbClr val="0D0D0D"/>
                </a:solidFill>
                <a:highlight>
                  <a:srgbClr val="FFFFFF"/>
                </a:highlight>
              </a:rPr>
              <a:t>.</a:t>
            </a:r>
            <a:endParaRPr lang="en-US" b="0" i="0" dirty="0">
              <a:solidFill>
                <a:srgbClr val="0D0D0D"/>
              </a:solidFill>
              <a:effectLst/>
              <a:highlight>
                <a:srgbClr val="FFFFFF"/>
              </a:highlight>
            </a:endParaRPr>
          </a:p>
          <a:p>
            <a:pPr algn="l">
              <a:buFont typeface="Arial" panose="020B0604020202020204" pitchFamily="34" charset="0"/>
              <a:buChar char="•"/>
            </a:pPr>
            <a:endParaRPr lang="en-US"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27903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4EFB-2207-D2AE-4092-E11401248409}"/>
              </a:ext>
            </a:extLst>
          </p:cNvPr>
          <p:cNvSpPr>
            <a:spLocks noGrp="1"/>
          </p:cNvSpPr>
          <p:nvPr>
            <p:ph type="title"/>
          </p:nvPr>
        </p:nvSpPr>
        <p:spPr/>
        <p:txBody>
          <a:bodyPr>
            <a:normAutofit fontScale="90000"/>
          </a:bodyPr>
          <a:lstStyle/>
          <a:p>
            <a:r>
              <a:rPr lang="en-US" dirty="0"/>
              <a:t>Step 2 (continued): Handling Amazon Values</a:t>
            </a:r>
          </a:p>
        </p:txBody>
      </p:sp>
      <p:sp>
        <p:nvSpPr>
          <p:cNvPr id="3" name="Content Placeholder 2">
            <a:extLst>
              <a:ext uri="{FF2B5EF4-FFF2-40B4-BE49-F238E27FC236}">
                <a16:creationId xmlns:a16="http://schemas.microsoft.com/office/drawing/2014/main" id="{1027B06B-B496-DFFA-BB40-6A75C46E5877}"/>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mj-lt"/>
              </a:rPr>
              <a:t>Check Values</a:t>
            </a:r>
            <a:r>
              <a:rPr lang="en-US" b="0" i="0" dirty="0">
                <a:solidFill>
                  <a:srgbClr val="0D0D0D"/>
                </a:solidFill>
                <a:effectLst/>
                <a:highlight>
                  <a:srgbClr val="FFFFFF"/>
                </a:highlight>
                <a:latin typeface="ui-sans-serif"/>
              </a:rPr>
              <a:t>: </a:t>
            </a:r>
            <a:r>
              <a:rPr lang="en-US" b="0" i="0" dirty="0">
                <a:solidFill>
                  <a:srgbClr val="0D0D0D"/>
                </a:solidFill>
                <a:effectLst/>
                <a:highlight>
                  <a:srgbClr val="FFFFFF"/>
                </a:highlight>
              </a:rPr>
              <a:t>Looks for specific text patterns in column C.</a:t>
            </a:r>
          </a:p>
          <a:p>
            <a:pPr algn="l">
              <a:buFont typeface="Arial" panose="020B0604020202020204" pitchFamily="34" charset="0"/>
              <a:buChar char="•"/>
            </a:pPr>
            <a:r>
              <a:rPr lang="en-US" b="1" i="0" dirty="0">
                <a:solidFill>
                  <a:srgbClr val="0D0D0D"/>
                </a:solidFill>
                <a:effectLst/>
                <a:highlight>
                  <a:srgbClr val="FFFFFF"/>
                </a:highlight>
                <a:latin typeface="+mj-lt"/>
              </a:rPr>
              <a:t>Conditions: </a:t>
            </a:r>
            <a:r>
              <a:rPr lang="en-US" b="0" i="0" dirty="0">
                <a:solidFill>
                  <a:srgbClr val="0D0D0D"/>
                </a:solidFill>
                <a:effectLst/>
                <a:highlight>
                  <a:srgbClr val="FFFFFF"/>
                </a:highlight>
                <a:cs typeface="Calibri" panose="020F0502020204030204" pitchFamily="34" charset="0"/>
              </a:rPr>
              <a:t>If a cell in column C contains "N", it updates related columns D, I, and N with "WC", "CARGO", and "AMZ / CREW RIDE".</a:t>
            </a:r>
          </a:p>
        </p:txBody>
      </p:sp>
    </p:spTree>
    <p:extLst>
      <p:ext uri="{BB962C8B-B14F-4D97-AF65-F5344CB8AC3E}">
        <p14:creationId xmlns:p14="http://schemas.microsoft.com/office/powerpoint/2010/main" val="23919252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1496</TotalTime>
  <Words>937</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UD Digi Kyokasho N-R</vt:lpstr>
      <vt:lpstr>Arial</vt:lpstr>
      <vt:lpstr>Calibri</vt:lpstr>
      <vt:lpstr>Garamond</vt:lpstr>
      <vt:lpstr>ui-sans-serif</vt:lpstr>
      <vt:lpstr>Organic</vt:lpstr>
      <vt:lpstr>Gate Sheet</vt:lpstr>
      <vt:lpstr>What is a VBA Macro?</vt:lpstr>
      <vt:lpstr>What Does the Macro Do?</vt:lpstr>
      <vt:lpstr>Step 1: Initial Formatting</vt:lpstr>
      <vt:lpstr>Step 1 (continued): Clearing and Moving Data</vt:lpstr>
      <vt:lpstr>Step 1 (continued): Adding Borders</vt:lpstr>
      <vt:lpstr>Step 1 (continued): Additional Operations</vt:lpstr>
      <vt:lpstr>Step 2: Passenger Count Formatting</vt:lpstr>
      <vt:lpstr>Step 2 (continued): Handling Amazon Values</vt:lpstr>
      <vt:lpstr>Step 2 (continued): Handling Customs and Pre-Cleared Values</vt:lpstr>
      <vt:lpstr>Step 3.6 CNX</vt:lpstr>
      <vt:lpstr>Step 3: Matching Tails</vt:lpstr>
      <vt:lpstr>Step 3.5 Red-eyes</vt:lpstr>
      <vt:lpstr>Step 3.7 Delays</vt:lpstr>
      <vt:lpstr>Step 4: Turns &amp; Terms &amp; Orig</vt:lpstr>
      <vt:lpstr>Step 5: Organizing Flight Times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Shepherd</dc:creator>
  <cp:lastModifiedBy>Evan Shepherd</cp:lastModifiedBy>
  <cp:revision>7</cp:revision>
  <dcterms:created xsi:type="dcterms:W3CDTF">2024-05-28T20:17:33Z</dcterms:created>
  <dcterms:modified xsi:type="dcterms:W3CDTF">2024-09-18T15:30:34Z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f39daf9-15a8-4b48-9453-8a8bde69c5cc_Enabled">
    <vt:lpwstr>true</vt:lpwstr>
  </property>
  <property fmtid="{D5CDD505-2E9C-101B-9397-08002B2CF9AE}" pid="3" name="MSIP_Label_9f39daf9-15a8-4b48-9453-8a8bde69c5cc_SetDate">
    <vt:lpwstr>2024-07-07T09:15:19Z</vt:lpwstr>
  </property>
  <property fmtid="{D5CDD505-2E9C-101B-9397-08002B2CF9AE}" pid="4" name="MSIP_Label_9f39daf9-15a8-4b48-9453-8a8bde69c5cc_Method">
    <vt:lpwstr>Standard</vt:lpwstr>
  </property>
  <property fmtid="{D5CDD505-2E9C-101B-9397-08002B2CF9AE}" pid="5" name="MSIP_Label_9f39daf9-15a8-4b48-9453-8a8bde69c5cc_Name">
    <vt:lpwstr>defa4170-0d19-0005-0004-bc88714345d2</vt:lpwstr>
  </property>
  <property fmtid="{D5CDD505-2E9C-101B-9397-08002B2CF9AE}" pid="6" name="MSIP_Label_9f39daf9-15a8-4b48-9453-8a8bde69c5cc_SiteId">
    <vt:lpwstr>5ff5de78-ba9a-4d3b-a547-e32d3234b8a4</vt:lpwstr>
  </property>
  <property fmtid="{D5CDD505-2E9C-101B-9397-08002B2CF9AE}" pid="7" name="MSIP_Label_9f39daf9-15a8-4b48-9453-8a8bde69c5cc_ActionId">
    <vt:lpwstr>398b2c2d-be29-42b1-8b6d-94acea31383d</vt:lpwstr>
  </property>
  <property fmtid="{D5CDD505-2E9C-101B-9397-08002B2CF9AE}" pid="8" name="MSIP_Label_9f39daf9-15a8-4b48-9453-8a8bde69c5cc_ContentBits">
    <vt:lpwstr>0</vt:lpwstr>
  </property>
</Properties>
</file>