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3" r:id="rId6"/>
    <p:sldId id="262" r:id="rId7"/>
    <p:sldId id="265" r:id="rId8"/>
    <p:sldId id="260" r:id="rId9"/>
    <p:sldId id="261" r:id="rId10"/>
    <p:sldId id="259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75" r:id="rId19"/>
    <p:sldId id="283" r:id="rId20"/>
    <p:sldId id="276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3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59CF-D0C4-4BA9-97F8-0BBC06D9F65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EC8A-1285-4CD3-9E31-78EE5EA31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29" y="223454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Emotion Detection Using Convolutional Neural Network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22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45" y="728226"/>
            <a:ext cx="4518355" cy="4517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Visualization Results of Proposed CNN Model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040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Attention </a:t>
            </a:r>
            <a:r>
              <a:rPr lang="en-US" b="1" dirty="0" smtClean="0"/>
              <a:t>CNN using SVM and RF classifier model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18556" y="1528263"/>
            <a:ext cx="11473058" cy="3028950"/>
            <a:chOff x="368660" y="1835151"/>
            <a:chExt cx="11473058" cy="3028950"/>
          </a:xfrm>
        </p:grpSpPr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97ADDEA8-5507-ACCB-F8D5-426D2C790DD4}"/>
                </a:ext>
              </a:extLst>
            </p:cNvPr>
            <p:cNvSpPr/>
            <p:nvPr/>
          </p:nvSpPr>
          <p:spPr>
            <a:xfrm>
              <a:off x="368660" y="2040062"/>
              <a:ext cx="1653465" cy="286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Images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="" xmlns:a16="http://schemas.microsoft.com/office/drawing/2014/main" id="{B817E016-7654-375D-3793-9C677DFEEF7E}"/>
                </a:ext>
              </a:extLst>
            </p:cNvPr>
            <p:cNvGrpSpPr/>
            <p:nvPr/>
          </p:nvGrpSpPr>
          <p:grpSpPr>
            <a:xfrm>
              <a:off x="2191269" y="2040062"/>
              <a:ext cx="8089501" cy="2684335"/>
              <a:chOff x="2144199" y="2294433"/>
              <a:chExt cx="8188086" cy="2631164"/>
            </a:xfrm>
          </p:grpSpPr>
          <p:sp>
            <p:nvSpPr>
              <p:cNvPr id="92" name="Arrow: Right 58">
                <a:extLst>
                  <a:ext uri="{FF2B5EF4-FFF2-40B4-BE49-F238E27FC236}">
                    <a16:creationId xmlns="" xmlns:a16="http://schemas.microsoft.com/office/drawing/2014/main" id="{6350E175-2641-476A-F0E3-CE05B21CEF1C}"/>
                  </a:ext>
                </a:extLst>
              </p:cNvPr>
              <p:cNvSpPr/>
              <p:nvPr/>
            </p:nvSpPr>
            <p:spPr>
              <a:xfrm>
                <a:off x="7632635" y="3594362"/>
                <a:ext cx="324101" cy="148620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6D3F962B-493E-440A-62A2-42CD73983E6A}"/>
                  </a:ext>
                </a:extLst>
              </p:cNvPr>
              <p:cNvSpPr/>
              <p:nvPr/>
            </p:nvSpPr>
            <p:spPr>
              <a:xfrm rot="16200000">
                <a:off x="9609754" y="3390611"/>
                <a:ext cx="956217" cy="4888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SVM/RF Classifier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B801EF90-536D-AE47-C01B-89CA7A7DC07A}"/>
                  </a:ext>
                </a:extLst>
              </p:cNvPr>
              <p:cNvSpPr/>
              <p:nvPr/>
            </p:nvSpPr>
            <p:spPr>
              <a:xfrm>
                <a:off x="2539398" y="2613333"/>
                <a:ext cx="5039880" cy="2312264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2A709C49-2766-B0F0-8BF3-A9FE50E9AD9F}"/>
                  </a:ext>
                </a:extLst>
              </p:cNvPr>
              <p:cNvSpPr/>
              <p:nvPr/>
            </p:nvSpPr>
            <p:spPr>
              <a:xfrm>
                <a:off x="3897165" y="2294433"/>
                <a:ext cx="2916253" cy="2809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Feature Extraction Part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57DE7931-BCCA-F0FF-5C8B-A3F1A49C3A2D}"/>
                  </a:ext>
                </a:extLst>
              </p:cNvPr>
              <p:cNvSpPr/>
              <p:nvPr/>
            </p:nvSpPr>
            <p:spPr>
              <a:xfrm>
                <a:off x="8067178" y="4536183"/>
                <a:ext cx="1472651" cy="2809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Fully Connected Layers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="" xmlns:a16="http://schemas.microsoft.com/office/drawing/2014/main" id="{88B5C4D6-5F92-0676-D5C5-4C84EF001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4199" y="3743954"/>
                <a:ext cx="392090" cy="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="" xmlns:a16="http://schemas.microsoft.com/office/drawing/2014/main" id="{CC63E49E-84F9-35C8-8A4F-AE6DD630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5235" y="3708555"/>
                <a:ext cx="269299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="" xmlns:a16="http://schemas.microsoft.com/office/drawing/2014/main" id="{3E5791C9-A1E6-7121-9367-0C04029EA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515" y="3715216"/>
                <a:ext cx="269299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 rot="2149410">
              <a:off x="2563046" y="2740802"/>
              <a:ext cx="824732" cy="945688"/>
              <a:chOff x="2717195" y="2444935"/>
              <a:chExt cx="976833" cy="110241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="" xmlns:a16="http://schemas.microsoft.com/office/drawing/2014/main" id="{C2F25E31-7E33-55A4-8EB2-9C9A117B0671}"/>
                  </a:ext>
                </a:extLst>
              </p:cNvPr>
              <p:cNvSpPr/>
              <p:nvPr/>
            </p:nvSpPr>
            <p:spPr>
              <a:xfrm>
                <a:off x="2717195" y="2444935"/>
                <a:ext cx="475665" cy="51063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BE87A997-5562-6032-BAE4-65C8CF3D9359}"/>
                  </a:ext>
                </a:extLst>
              </p:cNvPr>
              <p:cNvSpPr/>
              <p:nvPr/>
            </p:nvSpPr>
            <p:spPr>
              <a:xfrm>
                <a:off x="2786540" y="2511409"/>
                <a:ext cx="475665" cy="5106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="" xmlns:a16="http://schemas.microsoft.com/office/drawing/2014/main" id="{74A09712-937A-29A0-AFC3-920BB19C09AE}"/>
                  </a:ext>
                </a:extLst>
              </p:cNvPr>
              <p:cNvSpPr/>
              <p:nvPr/>
            </p:nvSpPr>
            <p:spPr>
              <a:xfrm>
                <a:off x="2915332" y="2640505"/>
                <a:ext cx="475665" cy="51063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>
                <a:off x="3024374" y="2764795"/>
                <a:ext cx="475665" cy="51063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3E9CC8B9-16BD-B7B6-9C35-D4A2619916AC}"/>
                  </a:ext>
                </a:extLst>
              </p:cNvPr>
              <p:cNvSpPr/>
              <p:nvPr/>
            </p:nvSpPr>
            <p:spPr>
              <a:xfrm>
                <a:off x="3101177" y="2889070"/>
                <a:ext cx="475666" cy="51063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="" xmlns:a16="http://schemas.microsoft.com/office/drawing/2014/main" id="{809AA9AE-74C5-5A16-A0BC-6DEFBEFD3FD2}"/>
                  </a:ext>
                </a:extLst>
              </p:cNvPr>
              <p:cNvSpPr/>
              <p:nvPr/>
            </p:nvSpPr>
            <p:spPr>
              <a:xfrm>
                <a:off x="3218363" y="3036715"/>
                <a:ext cx="475665" cy="510635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520059" y="2837176"/>
              <a:ext cx="378594" cy="655994"/>
              <a:chOff x="4040168" y="2309810"/>
              <a:chExt cx="459268" cy="70204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4058387" y="2291591"/>
                <a:ext cx="401602" cy="438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4066767" y="2433391"/>
                <a:ext cx="401602" cy="438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4079617" y="2592038"/>
                <a:ext cx="401602" cy="43803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149410">
              <a:off x="3983643" y="2740802"/>
              <a:ext cx="824736" cy="945690"/>
              <a:chOff x="2939745" y="2286811"/>
              <a:chExt cx="976834" cy="110242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="" xmlns:a16="http://schemas.microsoft.com/office/drawing/2014/main" id="{C2F25E31-7E33-55A4-8EB2-9C9A117B0671}"/>
                  </a:ext>
                </a:extLst>
              </p:cNvPr>
              <p:cNvSpPr/>
              <p:nvPr/>
            </p:nvSpPr>
            <p:spPr>
              <a:xfrm>
                <a:off x="2939745" y="2286811"/>
                <a:ext cx="475666" cy="51063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="" xmlns:a16="http://schemas.microsoft.com/office/drawing/2014/main" id="{BE87A997-5562-6032-BAE4-65C8CF3D9359}"/>
                  </a:ext>
                </a:extLst>
              </p:cNvPr>
              <p:cNvSpPr/>
              <p:nvPr/>
            </p:nvSpPr>
            <p:spPr>
              <a:xfrm>
                <a:off x="3009090" y="2353291"/>
                <a:ext cx="475666" cy="51063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="" xmlns:a16="http://schemas.microsoft.com/office/drawing/2014/main" id="{74A09712-937A-29A0-AFC3-920BB19C09AE}"/>
                  </a:ext>
                </a:extLst>
              </p:cNvPr>
              <p:cNvSpPr/>
              <p:nvPr/>
            </p:nvSpPr>
            <p:spPr>
              <a:xfrm>
                <a:off x="3137881" y="2482384"/>
                <a:ext cx="475666" cy="51063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>
                <a:off x="3246838" y="2606733"/>
                <a:ext cx="475666" cy="51063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="" xmlns:a16="http://schemas.microsoft.com/office/drawing/2014/main" id="{3E9CC8B9-16BD-B7B6-9C35-D4A2619916AC}"/>
                  </a:ext>
                </a:extLst>
              </p:cNvPr>
              <p:cNvSpPr/>
              <p:nvPr/>
            </p:nvSpPr>
            <p:spPr>
              <a:xfrm>
                <a:off x="3323715" y="2730966"/>
                <a:ext cx="475666" cy="51063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="" xmlns:a16="http://schemas.microsoft.com/office/drawing/2014/main" id="{809AA9AE-74C5-5A16-A0BC-6DEFBEFD3FD2}"/>
                  </a:ext>
                </a:extLst>
              </p:cNvPr>
              <p:cNvSpPr/>
              <p:nvPr/>
            </p:nvSpPr>
            <p:spPr>
              <a:xfrm>
                <a:off x="3440913" y="2878597"/>
                <a:ext cx="475666" cy="51063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CC63E49E-84F9-35C8-8A4F-AE6DD630A28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113" y="3493478"/>
              <a:ext cx="266057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984797" y="2860220"/>
              <a:ext cx="378595" cy="655995"/>
              <a:chOff x="5617360" y="2860220"/>
              <a:chExt cx="378595" cy="65599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5610278" y="2867302"/>
                <a:ext cx="375257" cy="3610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5617190" y="2999800"/>
                <a:ext cx="375257" cy="3610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5627780" y="3148040"/>
                <a:ext cx="375257" cy="3610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149410">
              <a:off x="5453647" y="2706286"/>
              <a:ext cx="824736" cy="945690"/>
              <a:chOff x="2777367" y="2402182"/>
              <a:chExt cx="976830" cy="110242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="" xmlns:a16="http://schemas.microsoft.com/office/drawing/2014/main" id="{C2F25E31-7E33-55A4-8EB2-9C9A117B0671}"/>
                  </a:ext>
                </a:extLst>
              </p:cNvPr>
              <p:cNvSpPr/>
              <p:nvPr/>
            </p:nvSpPr>
            <p:spPr>
              <a:xfrm>
                <a:off x="2777367" y="2402182"/>
                <a:ext cx="475665" cy="51063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id="{BE87A997-5562-6032-BAE4-65C8CF3D9359}"/>
                  </a:ext>
                </a:extLst>
              </p:cNvPr>
              <p:cNvSpPr/>
              <p:nvPr/>
            </p:nvSpPr>
            <p:spPr>
              <a:xfrm>
                <a:off x="2846711" y="2468662"/>
                <a:ext cx="475665" cy="51063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="" xmlns:a16="http://schemas.microsoft.com/office/drawing/2014/main" id="{74A09712-937A-29A0-AFC3-920BB19C09AE}"/>
                  </a:ext>
                </a:extLst>
              </p:cNvPr>
              <p:cNvSpPr/>
              <p:nvPr/>
            </p:nvSpPr>
            <p:spPr>
              <a:xfrm>
                <a:off x="2975500" y="2597755"/>
                <a:ext cx="475665" cy="51063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>
                <a:off x="3084539" y="2722047"/>
                <a:ext cx="475665" cy="51063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3E9CC8B9-16BD-B7B6-9C35-D4A2619916AC}"/>
                  </a:ext>
                </a:extLst>
              </p:cNvPr>
              <p:cNvSpPr/>
              <p:nvPr/>
            </p:nvSpPr>
            <p:spPr>
              <a:xfrm>
                <a:off x="3161336" y="2846337"/>
                <a:ext cx="475665" cy="51063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id="{809AA9AE-74C5-5A16-A0BC-6DEFBEFD3FD2}"/>
                  </a:ext>
                </a:extLst>
              </p:cNvPr>
              <p:cNvSpPr/>
              <p:nvPr/>
            </p:nvSpPr>
            <p:spPr>
              <a:xfrm>
                <a:off x="3278531" y="2993968"/>
                <a:ext cx="475666" cy="51063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3E5791C9-A1E6-7121-9367-0C04029EA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65" y="3481310"/>
              <a:ext cx="266057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6395276" y="2881391"/>
              <a:ext cx="378593" cy="655993"/>
              <a:chOff x="4214924" y="2309810"/>
              <a:chExt cx="459267" cy="7020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4233143" y="2291591"/>
                <a:ext cx="401602" cy="438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4241523" y="2433391"/>
                <a:ext cx="401602" cy="438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44445006-FCE5-8101-123F-6514AAC12798}"/>
                  </a:ext>
                </a:extLst>
              </p:cNvPr>
              <p:cNvSpPr/>
              <p:nvPr/>
            </p:nvSpPr>
            <p:spPr>
              <a:xfrm rot="2814629">
                <a:off x="4254372" y="2592038"/>
                <a:ext cx="401602" cy="4380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3E5791C9-A1E6-7121-9367-0C04029EA7F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674" y="3508767"/>
              <a:ext cx="266057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596977" y="4183026"/>
              <a:ext cx="12240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Pooling Layers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44132" y="4173226"/>
              <a:ext cx="1009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CNN Layers</a:t>
              </a:r>
              <a:endParaRPr lang="en-US" sz="1400" dirty="0"/>
            </a:p>
          </p:txBody>
        </p:sp>
        <p:sp>
          <p:nvSpPr>
            <p:cNvPr id="61" name="Right Arrow 60"/>
            <p:cNvSpPr/>
            <p:nvPr/>
          </p:nvSpPr>
          <p:spPr>
            <a:xfrm rot="5400000">
              <a:off x="2869846" y="3971076"/>
              <a:ext cx="308804" cy="9828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 rot="5400000">
              <a:off x="4916279" y="3881651"/>
              <a:ext cx="536771" cy="670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26579" y="2634881"/>
              <a:ext cx="722706" cy="1563423"/>
              <a:chOff x="8064500" y="1871323"/>
              <a:chExt cx="722706" cy="194390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064500" y="1871323"/>
                <a:ext cx="254000" cy="19439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354862" y="2106880"/>
                <a:ext cx="193372" cy="15163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582986" y="2259598"/>
                <a:ext cx="204220" cy="1286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801EF90-536D-AE47-C01B-89CA7A7DC07A}"/>
                </a:ext>
              </a:extLst>
            </p:cNvPr>
            <p:cNvSpPr/>
            <p:nvPr/>
          </p:nvSpPr>
          <p:spPr>
            <a:xfrm>
              <a:off x="7969071" y="2363954"/>
              <a:ext cx="1524899" cy="23604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D3F962B-493E-440A-62A2-42CD73983E6A}"/>
                </a:ext>
              </a:extLst>
            </p:cNvPr>
            <p:cNvSpPr/>
            <p:nvPr/>
          </p:nvSpPr>
          <p:spPr>
            <a:xfrm>
              <a:off x="7754165" y="2032271"/>
              <a:ext cx="1902218" cy="286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Classification Part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Right 58">
              <a:extLst>
                <a:ext uri="{FF2B5EF4-FFF2-40B4-BE49-F238E27FC236}">
                  <a16:creationId xmlns="" xmlns:a16="http://schemas.microsoft.com/office/drawing/2014/main" id="{6350E175-2641-476A-F0E3-CE05B21CEF1C}"/>
                </a:ext>
              </a:extLst>
            </p:cNvPr>
            <p:cNvSpPr/>
            <p:nvPr/>
          </p:nvSpPr>
          <p:spPr>
            <a:xfrm>
              <a:off x="10314641" y="3405265"/>
              <a:ext cx="344888" cy="13539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599148" y="2419350"/>
              <a:ext cx="1242570" cy="2120900"/>
              <a:chOff x="10116548" y="1955800"/>
              <a:chExt cx="1242570" cy="21209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116548" y="2039032"/>
                <a:ext cx="1242570" cy="1945548"/>
                <a:chOff x="10116548" y="2039032"/>
                <a:chExt cx="1242570" cy="1945548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0116549" y="2039032"/>
                  <a:ext cx="1242569" cy="286579"/>
                  <a:chOff x="10116549" y="2039032"/>
                  <a:chExt cx="1242569" cy="286579"/>
                </a:xfrm>
              </p:grpSpPr>
              <p:sp>
                <p:nvSpPr>
                  <p:cNvPr id="45" name="Flowchart: Connector 44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083640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49" y="2039032"/>
                    <a:ext cx="1242569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Angry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0116549" y="2313145"/>
                  <a:ext cx="1242569" cy="286579"/>
                  <a:chOff x="10116549" y="2313145"/>
                  <a:chExt cx="1242569" cy="286579"/>
                </a:xfrm>
              </p:grpSpPr>
              <p:sp>
                <p:nvSpPr>
                  <p:cNvPr id="43" name="Flowchart: Connector 42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357753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49" y="2313145"/>
                    <a:ext cx="1242569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      Contempt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10116548" y="2574153"/>
                  <a:ext cx="1242569" cy="286579"/>
                  <a:chOff x="10116549" y="2313145"/>
                  <a:chExt cx="1242569" cy="286579"/>
                </a:xfrm>
              </p:grpSpPr>
              <p:sp>
                <p:nvSpPr>
                  <p:cNvPr id="41" name="Flowchart: Connector 40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357753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49" y="2313145"/>
                    <a:ext cx="1242569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  Disgust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0116549" y="2866690"/>
                  <a:ext cx="1148352" cy="286579"/>
                  <a:chOff x="10116550" y="2313145"/>
                  <a:chExt cx="1148352" cy="286579"/>
                </a:xfrm>
              </p:grpSpPr>
              <p:sp>
                <p:nvSpPr>
                  <p:cNvPr id="39" name="Flowchart: Connector 38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357753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50" y="2313145"/>
                    <a:ext cx="1148352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Fear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0116548" y="3152395"/>
                  <a:ext cx="1148352" cy="286579"/>
                  <a:chOff x="10116550" y="2313145"/>
                  <a:chExt cx="1148352" cy="286579"/>
                </a:xfrm>
              </p:grpSpPr>
              <p:sp>
                <p:nvSpPr>
                  <p:cNvPr id="37" name="Flowchart: Connector 36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357753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50" y="2313145"/>
                    <a:ext cx="1148352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   Happy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0116548" y="3437015"/>
                  <a:ext cx="1148352" cy="286579"/>
                  <a:chOff x="10116550" y="2313145"/>
                  <a:chExt cx="1148352" cy="286579"/>
                </a:xfrm>
              </p:grpSpPr>
              <p:sp>
                <p:nvSpPr>
                  <p:cNvPr id="35" name="Flowchart: Connector 34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357753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50" y="2313145"/>
                    <a:ext cx="1148352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      Sadness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116548" y="3698001"/>
                  <a:ext cx="1148352" cy="286579"/>
                  <a:chOff x="10116550" y="2313145"/>
                  <a:chExt cx="1148352" cy="286579"/>
                </a:xfrm>
              </p:grpSpPr>
              <p:sp>
                <p:nvSpPr>
                  <p:cNvPr id="33" name="Flowchart: Connector 32">
                    <a:extLst>
                      <a:ext uri="{FF2B5EF4-FFF2-40B4-BE49-F238E27FC236}">
                        <a16:creationId xmlns="" xmlns:a16="http://schemas.microsoft.com/office/drawing/2014/main" id="{A375F34C-FD69-5544-1B52-D6A43BD081EA}"/>
                      </a:ext>
                    </a:extLst>
                  </p:cNvPr>
                  <p:cNvSpPr/>
                  <p:nvPr/>
                </p:nvSpPr>
                <p:spPr>
                  <a:xfrm>
                    <a:off x="10298452" y="2357753"/>
                    <a:ext cx="232809" cy="217252"/>
                  </a:xfrm>
                  <a:prstGeom prst="flowChartConnector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="" xmlns:a16="http://schemas.microsoft.com/office/drawing/2014/main" id="{D8211AFF-553F-E8A3-83DF-99FB8C620228}"/>
                      </a:ext>
                    </a:extLst>
                  </p:cNvPr>
                  <p:cNvSpPr/>
                  <p:nvPr/>
                </p:nvSpPr>
                <p:spPr>
                  <a:xfrm>
                    <a:off x="10116550" y="2313145"/>
                    <a:ext cx="1148352" cy="28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>
                        <a:solidFill>
                          <a:schemeClr val="tx1"/>
                        </a:solidFill>
                      </a:rPr>
                      <a:t>      Surprise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B801EF90-536D-AE47-C01B-89CA7A7DC07A}"/>
                  </a:ext>
                </a:extLst>
              </p:cNvPr>
              <p:cNvSpPr/>
              <p:nvPr/>
            </p:nvSpPr>
            <p:spPr>
              <a:xfrm>
                <a:off x="10210800" y="1955800"/>
                <a:ext cx="968952" cy="21209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 rot="16200000">
              <a:off x="1248015" y="3381237"/>
              <a:ext cx="155972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Pre-Processing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3891" y="2471785"/>
              <a:ext cx="656227" cy="1917556"/>
              <a:chOff x="323191" y="2008235"/>
              <a:chExt cx="656227" cy="191755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8584" y="2008235"/>
                <a:ext cx="609410" cy="1917556"/>
                <a:chOff x="3711474" y="4432616"/>
                <a:chExt cx="609410" cy="1917556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11474" y="5744354"/>
                  <a:ext cx="605818" cy="605818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1474" y="4432616"/>
                  <a:ext cx="609410" cy="600867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11474" y="5088485"/>
                  <a:ext cx="608313" cy="600867"/>
                </a:xfrm>
                <a:prstGeom prst="rect">
                  <a:avLst/>
                </a:prstGeom>
              </p:spPr>
            </p:pic>
          </p:grp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B801EF90-536D-AE47-C01B-89CA7A7DC07A}"/>
                  </a:ext>
                </a:extLst>
              </p:cNvPr>
              <p:cNvSpPr/>
              <p:nvPr/>
            </p:nvSpPr>
            <p:spPr>
              <a:xfrm>
                <a:off x="323191" y="2008235"/>
                <a:ext cx="656227" cy="191755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CC63E49E-84F9-35C8-8A4F-AE6DD630A283}"/>
                </a:ext>
              </a:extLst>
            </p:cNvPr>
            <p:cNvCxnSpPr>
              <a:cxnSpLocks/>
            </p:cNvCxnSpPr>
            <p:nvPr/>
          </p:nvCxnSpPr>
          <p:spPr>
            <a:xfrm>
              <a:off x="1570803" y="3517883"/>
              <a:ext cx="266057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88950" y="1835151"/>
              <a:ext cx="11352767" cy="3028950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16200000">
              <a:off x="6515934" y="3215989"/>
              <a:ext cx="1556180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Attention Module</a:t>
              </a:r>
              <a:endParaRPr lang="en-US" sz="14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="" xmlns:a16="http://schemas.microsoft.com/office/drawing/2014/main" id="{3E5791C9-A1E6-7121-9367-0C04029EA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760" y="3473529"/>
              <a:ext cx="266057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row: Right 58">
              <a:extLst>
                <a:ext uri="{FF2B5EF4-FFF2-40B4-BE49-F238E27FC236}">
                  <a16:creationId xmlns="" xmlns:a16="http://schemas.microsoft.com/office/drawing/2014/main" id="{6350E175-2641-476A-F0E3-CE05B21CEF1C}"/>
                </a:ext>
              </a:extLst>
            </p:cNvPr>
            <p:cNvSpPr/>
            <p:nvPr/>
          </p:nvSpPr>
          <p:spPr>
            <a:xfrm>
              <a:off x="9527840" y="3402766"/>
              <a:ext cx="248283" cy="13390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28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Attention </a:t>
            </a:r>
            <a:r>
              <a:rPr lang="en-US" b="1" dirty="0" smtClean="0"/>
              <a:t>CNN using SVM </a:t>
            </a:r>
            <a:r>
              <a:rPr lang="en-US" b="1" dirty="0" smtClean="0"/>
              <a:t>classifier </a:t>
            </a:r>
            <a:r>
              <a:rPr lang="en-US" b="1" dirty="0" smtClean="0"/>
              <a:t>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4" y="1230404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485" y="123040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0231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Attention </a:t>
            </a:r>
            <a:r>
              <a:rPr lang="en-US" b="1" dirty="0" smtClean="0"/>
              <a:t>CNN </a:t>
            </a:r>
            <a:r>
              <a:rPr lang="en-US" b="1" dirty="0" smtClean="0"/>
              <a:t>using </a:t>
            </a:r>
            <a:r>
              <a:rPr lang="en-US" b="1" dirty="0" smtClean="0"/>
              <a:t>RF classifier model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8" y="1443621"/>
            <a:ext cx="5486411" cy="3657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98" y="1665962"/>
            <a:ext cx="4971731" cy="3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4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Modified Attention CNN using </a:t>
            </a:r>
            <a:r>
              <a:rPr lang="en-US" b="1" dirty="0" smtClean="0"/>
              <a:t>RF </a:t>
            </a:r>
            <a:r>
              <a:rPr lang="en-US" b="1" dirty="0" smtClean="0"/>
              <a:t>classifier model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97" y="717109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6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Modified Attention CNN using </a:t>
            </a:r>
            <a:r>
              <a:rPr lang="en-US" b="1" dirty="0" smtClean="0"/>
              <a:t>SVM</a:t>
            </a:r>
            <a:r>
              <a:rPr lang="en-US" b="1" dirty="0" smtClean="0"/>
              <a:t> </a:t>
            </a:r>
            <a:r>
              <a:rPr lang="en-US" b="1" dirty="0" smtClean="0"/>
              <a:t>classifier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64" y="1030092"/>
            <a:ext cx="7264773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8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6494"/>
            <a:ext cx="7732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Attention </a:t>
            </a:r>
            <a:r>
              <a:rPr lang="en-US" b="1" dirty="0" smtClean="0"/>
              <a:t>CNN using </a:t>
            </a:r>
            <a:r>
              <a:rPr lang="en-US" b="1" dirty="0" smtClean="0"/>
              <a:t>RF </a:t>
            </a:r>
            <a:r>
              <a:rPr lang="en-US" b="1" dirty="0" smtClean="0"/>
              <a:t>classifier </a:t>
            </a:r>
            <a:r>
              <a:rPr lang="en-US" b="1" dirty="0" smtClean="0"/>
              <a:t>model confusion Matrix performance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47" y="641953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3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4334" y="206494"/>
            <a:ext cx="7732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Attention </a:t>
            </a:r>
            <a:r>
              <a:rPr lang="en-US" b="1" dirty="0" smtClean="0"/>
              <a:t>CNN using </a:t>
            </a:r>
            <a:r>
              <a:rPr lang="en-US" b="1" dirty="0" smtClean="0"/>
              <a:t>SVM </a:t>
            </a:r>
            <a:r>
              <a:rPr lang="en-US" b="1" dirty="0" smtClean="0"/>
              <a:t>classifier </a:t>
            </a:r>
            <a:r>
              <a:rPr lang="en-US" b="1" dirty="0" smtClean="0"/>
              <a:t>model confusion Matrix performance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7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032" y="325491"/>
            <a:ext cx="735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The proposed models </a:t>
            </a:r>
            <a:r>
              <a:rPr lang="en-US" b="1" dirty="0" smtClean="0"/>
              <a:t>ROC curve using Attention CNN and RF model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66" y="789140"/>
            <a:ext cx="5693340" cy="45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032" y="325491"/>
            <a:ext cx="735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The proposed models </a:t>
            </a:r>
            <a:r>
              <a:rPr lang="en-US" b="1" dirty="0" smtClean="0"/>
              <a:t>ROC curve using Attention CNN and SVM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54" y="1233813"/>
            <a:ext cx="5160984" cy="41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0371" y="498273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Proposed CNN Model Architecture</a:t>
            </a:r>
            <a:endParaRPr lang="en-US" b="1" dirty="0"/>
          </a:p>
        </p:txBody>
      </p:sp>
      <p:grpSp>
        <p:nvGrpSpPr>
          <p:cNvPr id="288" name="Group 287"/>
          <p:cNvGrpSpPr/>
          <p:nvPr/>
        </p:nvGrpSpPr>
        <p:grpSpPr>
          <a:xfrm>
            <a:off x="360257" y="1415529"/>
            <a:ext cx="11435480" cy="3028950"/>
            <a:chOff x="298288" y="1708151"/>
            <a:chExt cx="11435480" cy="3028950"/>
          </a:xfrm>
        </p:grpSpPr>
        <p:grpSp>
          <p:nvGrpSpPr>
            <p:cNvPr id="286" name="Group 285"/>
            <p:cNvGrpSpPr/>
            <p:nvPr/>
          </p:nvGrpSpPr>
          <p:grpSpPr>
            <a:xfrm>
              <a:off x="298288" y="1913062"/>
              <a:ext cx="11435480" cy="2684338"/>
              <a:chOff x="-76362" y="1576512"/>
              <a:chExt cx="11435480" cy="268433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6307629E-54E3-9B15-E12A-3EB3135A3DB9}"/>
                  </a:ext>
                </a:extLst>
              </p:cNvPr>
              <p:cNvGrpSpPr/>
              <p:nvPr/>
            </p:nvGrpSpPr>
            <p:grpSpPr>
              <a:xfrm>
                <a:off x="-76362" y="1576512"/>
                <a:ext cx="10437011" cy="2684335"/>
                <a:chOff x="294647" y="2181311"/>
                <a:chExt cx="10577273" cy="263116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="" xmlns:a16="http://schemas.microsoft.com/office/drawing/2014/main" id="{97ADDEA8-5507-ACCB-F8D5-426D2C790DD4}"/>
                    </a:ext>
                  </a:extLst>
                </p:cNvPr>
                <p:cNvSpPr/>
                <p:nvPr/>
              </p:nvSpPr>
              <p:spPr>
                <a:xfrm>
                  <a:off x="294647" y="2181311"/>
                  <a:ext cx="1675686" cy="2809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Input Images</a:t>
                  </a:r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="" xmlns:a16="http://schemas.microsoft.com/office/drawing/2014/main" id="{B817E016-7654-375D-3793-9C677DFEEF7E}"/>
                    </a:ext>
                  </a:extLst>
                </p:cNvPr>
                <p:cNvGrpSpPr/>
                <p:nvPr/>
              </p:nvGrpSpPr>
              <p:grpSpPr>
                <a:xfrm>
                  <a:off x="2141750" y="2181311"/>
                  <a:ext cx="8730170" cy="2631164"/>
                  <a:chOff x="2144199" y="2294433"/>
                  <a:chExt cx="8719385" cy="2631164"/>
                </a:xfrm>
              </p:grpSpPr>
              <p:sp>
                <p:nvSpPr>
                  <p:cNvPr id="77" name="Arrow: Right 58">
                    <a:extLst>
                      <a:ext uri="{FF2B5EF4-FFF2-40B4-BE49-F238E27FC236}">
                        <a16:creationId xmlns="" xmlns:a16="http://schemas.microsoft.com/office/drawing/2014/main" id="{6350E175-2641-476A-F0E3-CE05B21CEF1C}"/>
                      </a:ext>
                    </a:extLst>
                  </p:cNvPr>
                  <p:cNvSpPr/>
                  <p:nvPr/>
                </p:nvSpPr>
                <p:spPr>
                  <a:xfrm>
                    <a:off x="7941503" y="3594362"/>
                    <a:ext cx="249789" cy="183431"/>
                  </a:xfrm>
                  <a:prstGeom prst="rightArrow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="" xmlns:a16="http://schemas.microsoft.com/office/drawing/2014/main" id="{6D3F962B-493E-440A-62A2-42CD73983E6A}"/>
                      </a:ext>
                    </a:extLst>
                  </p:cNvPr>
                  <p:cNvSpPr/>
                  <p:nvPr/>
                </p:nvSpPr>
                <p:spPr>
                  <a:xfrm>
                    <a:off x="9768195" y="3233971"/>
                    <a:ext cx="1095389" cy="2809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SoftMax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="" xmlns:a16="http://schemas.microsoft.com/office/drawing/2014/main" id="{B801EF90-536D-AE47-C01B-89CA7A7DC07A}"/>
                      </a:ext>
                    </a:extLst>
                  </p:cNvPr>
                  <p:cNvSpPr/>
                  <p:nvPr/>
                </p:nvSpPr>
                <p:spPr>
                  <a:xfrm>
                    <a:off x="2539398" y="2613333"/>
                    <a:ext cx="5315984" cy="231226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="" xmlns:a16="http://schemas.microsoft.com/office/drawing/2014/main" id="{2A709C49-2766-B0F0-8BF3-A9FE50E9AD9F}"/>
                      </a:ext>
                    </a:extLst>
                  </p:cNvPr>
                  <p:cNvSpPr/>
                  <p:nvPr/>
                </p:nvSpPr>
                <p:spPr>
                  <a:xfrm>
                    <a:off x="3897165" y="2294433"/>
                    <a:ext cx="2916253" cy="2809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Feature Extraction Part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="" xmlns:a16="http://schemas.microsoft.com/office/drawing/2014/main" id="{57DE7931-BCCA-F0FF-5C8B-A3F1A49C3A2D}"/>
                      </a:ext>
                    </a:extLst>
                  </p:cNvPr>
                  <p:cNvSpPr/>
                  <p:nvPr/>
                </p:nvSpPr>
                <p:spPr>
                  <a:xfrm>
                    <a:off x="8389175" y="4556115"/>
                    <a:ext cx="1472651" cy="2809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Fully Connected Layers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="" xmlns:a16="http://schemas.microsoft.com/office/drawing/2014/main" id="{88B5C4D6-5F92-0676-D5C5-4C84EF001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4199" y="3743954"/>
                    <a:ext cx="392090" cy="0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="" xmlns:a16="http://schemas.microsoft.com/office/drawing/2014/main" id="{CC63E49E-84F9-35C8-8A4F-AE6DD630A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78093" y="3708555"/>
                    <a:ext cx="269299" cy="0"/>
                  </a:xfrm>
                  <a:prstGeom prst="straightConnector1">
                    <a:avLst/>
                  </a:prstGeom>
                  <a:ln w="38100"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="" xmlns:a16="http://schemas.microsoft.com/office/drawing/2014/main" id="{3E5791C9-A1E6-7121-9367-0C04029EA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20643" y="3715216"/>
                    <a:ext cx="269299" cy="0"/>
                  </a:xfrm>
                  <a:prstGeom prst="straightConnector1">
                    <a:avLst/>
                  </a:prstGeom>
                  <a:ln w="38100"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1" name="Group 240"/>
              <p:cNvGrpSpPr/>
              <p:nvPr/>
            </p:nvGrpSpPr>
            <p:grpSpPr>
              <a:xfrm>
                <a:off x="2219115" y="2242728"/>
                <a:ext cx="4986523" cy="1771872"/>
                <a:chOff x="2219115" y="2242728"/>
                <a:chExt cx="4986523" cy="1771872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 rot="2149410">
                  <a:off x="2312198" y="2277253"/>
                  <a:ext cx="824736" cy="945690"/>
                  <a:chOff x="2939745" y="2286811"/>
                  <a:chExt cx="976834" cy="110242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="" xmlns:a16="http://schemas.microsoft.com/office/drawing/2014/main" id="{C2F25E31-7E33-55A4-8EB2-9C9A117B0671}"/>
                      </a:ext>
                    </a:extLst>
                  </p:cNvPr>
                  <p:cNvSpPr/>
                  <p:nvPr/>
                </p:nvSpPr>
                <p:spPr>
                  <a:xfrm>
                    <a:off x="2939745" y="2286811"/>
                    <a:ext cx="475666" cy="51063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="" xmlns:a16="http://schemas.microsoft.com/office/drawing/2014/main" id="{BE87A997-5562-6032-BAE4-65C8CF3D9359}"/>
                      </a:ext>
                    </a:extLst>
                  </p:cNvPr>
                  <p:cNvSpPr/>
                  <p:nvPr/>
                </p:nvSpPr>
                <p:spPr>
                  <a:xfrm>
                    <a:off x="3009090" y="2353291"/>
                    <a:ext cx="475666" cy="510634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="" xmlns:a16="http://schemas.microsoft.com/office/drawing/2014/main" id="{74A09712-937A-29A0-AFC3-920BB19C09AE}"/>
                      </a:ext>
                    </a:extLst>
                  </p:cNvPr>
                  <p:cNvSpPr/>
                  <p:nvPr/>
                </p:nvSpPr>
                <p:spPr>
                  <a:xfrm>
                    <a:off x="3137881" y="2482384"/>
                    <a:ext cx="475666" cy="51063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>
                    <a:off x="3246922" y="2606675"/>
                    <a:ext cx="475666" cy="51063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="" xmlns:a16="http://schemas.microsoft.com/office/drawing/2014/main" id="{3E9CC8B9-16BD-B7B6-9C35-D4A2619916AC}"/>
                      </a:ext>
                    </a:extLst>
                  </p:cNvPr>
                  <p:cNvSpPr/>
                  <p:nvPr/>
                </p:nvSpPr>
                <p:spPr>
                  <a:xfrm>
                    <a:off x="3323716" y="2730966"/>
                    <a:ext cx="475666" cy="51063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="" xmlns:a16="http://schemas.microsoft.com/office/drawing/2014/main" id="{809AA9AE-74C5-5A16-A0BC-6DEFBEFD3FD2}"/>
                      </a:ext>
                    </a:extLst>
                  </p:cNvPr>
                  <p:cNvSpPr/>
                  <p:nvPr/>
                </p:nvSpPr>
                <p:spPr>
                  <a:xfrm>
                    <a:off x="3440913" y="2878597"/>
                    <a:ext cx="475666" cy="510634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3513426" y="2373625"/>
                  <a:ext cx="378595" cy="655995"/>
                  <a:chOff x="4617570" y="2309809"/>
                  <a:chExt cx="459270" cy="702049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35788" y="2291591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44173" y="2433391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57020" y="2592038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 rot="2149410">
                  <a:off x="4064713" y="2277252"/>
                  <a:ext cx="824736" cy="945690"/>
                  <a:chOff x="2939745" y="2286811"/>
                  <a:chExt cx="976834" cy="1102420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="" xmlns:a16="http://schemas.microsoft.com/office/drawing/2014/main" id="{C2F25E31-7E33-55A4-8EB2-9C9A117B0671}"/>
                      </a:ext>
                    </a:extLst>
                  </p:cNvPr>
                  <p:cNvSpPr/>
                  <p:nvPr/>
                </p:nvSpPr>
                <p:spPr>
                  <a:xfrm>
                    <a:off x="2939745" y="2286811"/>
                    <a:ext cx="475666" cy="51063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="" xmlns:a16="http://schemas.microsoft.com/office/drawing/2014/main" id="{BE87A997-5562-6032-BAE4-65C8CF3D9359}"/>
                      </a:ext>
                    </a:extLst>
                  </p:cNvPr>
                  <p:cNvSpPr/>
                  <p:nvPr/>
                </p:nvSpPr>
                <p:spPr>
                  <a:xfrm>
                    <a:off x="3009090" y="2353291"/>
                    <a:ext cx="475666" cy="510634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="" xmlns:a16="http://schemas.microsoft.com/office/drawing/2014/main" id="{74A09712-937A-29A0-AFC3-920BB19C09AE}"/>
                      </a:ext>
                    </a:extLst>
                  </p:cNvPr>
                  <p:cNvSpPr/>
                  <p:nvPr/>
                </p:nvSpPr>
                <p:spPr>
                  <a:xfrm>
                    <a:off x="3137881" y="2482384"/>
                    <a:ext cx="475666" cy="51063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>
                    <a:off x="3246922" y="2606675"/>
                    <a:ext cx="475666" cy="51063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="" xmlns:a16="http://schemas.microsoft.com/office/drawing/2014/main" id="{3E9CC8B9-16BD-B7B6-9C35-D4A2619916AC}"/>
                      </a:ext>
                    </a:extLst>
                  </p:cNvPr>
                  <p:cNvSpPr/>
                  <p:nvPr/>
                </p:nvSpPr>
                <p:spPr>
                  <a:xfrm>
                    <a:off x="3323716" y="2730966"/>
                    <a:ext cx="475666" cy="51063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="" xmlns:a16="http://schemas.microsoft.com/office/drawing/2014/main" id="{809AA9AE-74C5-5A16-A0BC-6DEFBEFD3FD2}"/>
                      </a:ext>
                    </a:extLst>
                  </p:cNvPr>
                  <p:cNvSpPr/>
                  <p:nvPr/>
                </p:nvSpPr>
                <p:spPr>
                  <a:xfrm>
                    <a:off x="3440913" y="2878597"/>
                    <a:ext cx="475666" cy="510634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16" name="Straight Arrow Connector 215">
                  <a:extLst>
                    <a:ext uri="{FF2B5EF4-FFF2-40B4-BE49-F238E27FC236}">
                      <a16:creationId xmlns="" xmlns:a16="http://schemas.microsoft.com/office/drawing/2014/main" id="{CC63E49E-84F9-35C8-8A4F-AE6DD630A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4764" y="3029928"/>
                  <a:ext cx="266057" cy="0"/>
                </a:xfrm>
                <a:prstGeom prst="straightConnector1">
                  <a:avLst/>
                </a:prstGeom>
                <a:ln w="38100"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Group 216"/>
                <p:cNvGrpSpPr/>
                <p:nvPr/>
              </p:nvGrpSpPr>
              <p:grpSpPr>
                <a:xfrm>
                  <a:off x="5172338" y="2396670"/>
                  <a:ext cx="378595" cy="655995"/>
                  <a:chOff x="4617570" y="2309809"/>
                  <a:chExt cx="459270" cy="702049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35788" y="2291591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44173" y="2433391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57020" y="2592038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 rot="2149410">
                  <a:off x="5803991" y="2242728"/>
                  <a:ext cx="824736" cy="945690"/>
                  <a:chOff x="2939745" y="2286811"/>
                  <a:chExt cx="976834" cy="1102420"/>
                </a:xfrm>
              </p:grpSpPr>
              <p:sp>
                <p:nvSpPr>
                  <p:cNvPr id="222" name="Rectangle 221">
                    <a:extLst>
                      <a:ext uri="{FF2B5EF4-FFF2-40B4-BE49-F238E27FC236}">
                        <a16:creationId xmlns="" xmlns:a16="http://schemas.microsoft.com/office/drawing/2014/main" id="{C2F25E31-7E33-55A4-8EB2-9C9A117B0671}"/>
                      </a:ext>
                    </a:extLst>
                  </p:cNvPr>
                  <p:cNvSpPr/>
                  <p:nvPr/>
                </p:nvSpPr>
                <p:spPr>
                  <a:xfrm>
                    <a:off x="2939745" y="2286811"/>
                    <a:ext cx="475666" cy="51063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="" xmlns:a16="http://schemas.microsoft.com/office/drawing/2014/main" id="{BE87A997-5562-6032-BAE4-65C8CF3D9359}"/>
                      </a:ext>
                    </a:extLst>
                  </p:cNvPr>
                  <p:cNvSpPr/>
                  <p:nvPr/>
                </p:nvSpPr>
                <p:spPr>
                  <a:xfrm>
                    <a:off x="3009090" y="2353291"/>
                    <a:ext cx="475666" cy="510634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="" xmlns:a16="http://schemas.microsoft.com/office/drawing/2014/main" id="{74A09712-937A-29A0-AFC3-920BB19C09AE}"/>
                      </a:ext>
                    </a:extLst>
                  </p:cNvPr>
                  <p:cNvSpPr/>
                  <p:nvPr/>
                </p:nvSpPr>
                <p:spPr>
                  <a:xfrm>
                    <a:off x="3137881" y="2482384"/>
                    <a:ext cx="475666" cy="51063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>
                    <a:off x="3246922" y="2606675"/>
                    <a:ext cx="475666" cy="510634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="" xmlns:a16="http://schemas.microsoft.com/office/drawing/2014/main" id="{3E9CC8B9-16BD-B7B6-9C35-D4A2619916AC}"/>
                      </a:ext>
                    </a:extLst>
                  </p:cNvPr>
                  <p:cNvSpPr/>
                  <p:nvPr/>
                </p:nvSpPr>
                <p:spPr>
                  <a:xfrm>
                    <a:off x="3323716" y="2730966"/>
                    <a:ext cx="475666" cy="51063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="" xmlns:a16="http://schemas.microsoft.com/office/drawing/2014/main" id="{809AA9AE-74C5-5A16-A0BC-6DEFBEFD3FD2}"/>
                      </a:ext>
                    </a:extLst>
                  </p:cNvPr>
                  <p:cNvSpPr/>
                  <p:nvPr/>
                </p:nvSpPr>
                <p:spPr>
                  <a:xfrm>
                    <a:off x="3440913" y="2878597"/>
                    <a:ext cx="475666" cy="510634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8" name="Straight Arrow Connector 227">
                  <a:extLst>
                    <a:ext uri="{FF2B5EF4-FFF2-40B4-BE49-F238E27FC236}">
                      <a16:creationId xmlns="" xmlns:a16="http://schemas.microsoft.com/office/drawing/2014/main" id="{3E5791C9-A1E6-7121-9367-0C04029E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414" y="3017760"/>
                  <a:ext cx="266057" cy="0"/>
                </a:xfrm>
                <a:prstGeom prst="straightConnector1">
                  <a:avLst/>
                </a:prstGeom>
                <a:ln w="38100"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9" name="Group 228"/>
                <p:cNvGrpSpPr/>
                <p:nvPr/>
              </p:nvGrpSpPr>
              <p:grpSpPr>
                <a:xfrm>
                  <a:off x="6827043" y="2386525"/>
                  <a:ext cx="378595" cy="655995"/>
                  <a:chOff x="4617570" y="2309809"/>
                  <a:chExt cx="459270" cy="702049"/>
                </a:xfrm>
              </p:grpSpPr>
              <p:sp>
                <p:nvSpPr>
                  <p:cNvPr id="230" name="Rectangle 229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35788" y="2291591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44173" y="2433391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="" xmlns:a16="http://schemas.microsoft.com/office/drawing/2014/main" id="{44445006-FCE5-8101-123F-6514AAC12798}"/>
                      </a:ext>
                    </a:extLst>
                  </p:cNvPr>
                  <p:cNvSpPr/>
                  <p:nvPr/>
                </p:nvSpPr>
                <p:spPr>
                  <a:xfrm rot="2814629">
                    <a:off x="4657020" y="2592038"/>
                    <a:ext cx="401602" cy="4380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33" name="Straight Arrow Connector 232">
                  <a:extLst>
                    <a:ext uri="{FF2B5EF4-FFF2-40B4-BE49-F238E27FC236}">
                      <a16:creationId xmlns="" xmlns:a16="http://schemas.microsoft.com/office/drawing/2014/main" id="{3E5791C9-A1E6-7121-9367-0C04029E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6433" y="3024556"/>
                  <a:ext cx="266057" cy="0"/>
                </a:xfrm>
                <a:prstGeom prst="straightConnector1">
                  <a:avLst/>
                </a:prstGeom>
                <a:ln w="38100"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Rectangle 233"/>
                <p:cNvSpPr/>
                <p:nvPr/>
              </p:nvSpPr>
              <p:spPr>
                <a:xfrm>
                  <a:off x="4782549" y="3706823"/>
                  <a:ext cx="122405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Pooling Layers</a:t>
                  </a:r>
                  <a:endParaRPr lang="en-US" sz="1400" dirty="0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2219115" y="3677750"/>
                  <a:ext cx="100963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CNN Layers</a:t>
                  </a:r>
                  <a:endParaRPr lang="en-US" sz="1400" dirty="0"/>
                </a:p>
              </p:txBody>
            </p:sp>
            <p:sp>
              <p:nvSpPr>
                <p:cNvPr id="239" name="Right Arrow 238"/>
                <p:cNvSpPr/>
                <p:nvPr/>
              </p:nvSpPr>
              <p:spPr>
                <a:xfrm rot="5400000">
                  <a:off x="2625240" y="3507526"/>
                  <a:ext cx="308804" cy="98286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ight Arrow 239"/>
                <p:cNvSpPr/>
                <p:nvPr/>
              </p:nvSpPr>
              <p:spPr>
                <a:xfrm rot="5400000">
                  <a:off x="5095588" y="3405448"/>
                  <a:ext cx="536771" cy="67053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219759" y="2171331"/>
                <a:ext cx="722706" cy="1563423"/>
                <a:chOff x="8064500" y="1871323"/>
                <a:chExt cx="722706" cy="1943905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8064500" y="1871323"/>
                  <a:ext cx="254000" cy="194390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8354862" y="2106880"/>
                  <a:ext cx="193372" cy="151631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8582986" y="2259598"/>
                  <a:ext cx="204220" cy="128622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6" name="Rectangle 245">
                <a:extLst>
                  <a:ext uri="{FF2B5EF4-FFF2-40B4-BE49-F238E27FC236}">
                    <a16:creationId xmlns="" xmlns:a16="http://schemas.microsoft.com/office/drawing/2014/main" id="{B801EF90-536D-AE47-C01B-89CA7A7DC07A}"/>
                  </a:ext>
                </a:extLst>
              </p:cNvPr>
              <p:cNvSpPr/>
              <p:nvPr/>
            </p:nvSpPr>
            <p:spPr>
              <a:xfrm>
                <a:off x="7768306" y="1900404"/>
                <a:ext cx="1602646" cy="23604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="" xmlns:a16="http://schemas.microsoft.com/office/drawing/2014/main" id="{6D3F962B-493E-440A-62A2-42CD73983E6A}"/>
                  </a:ext>
                </a:extLst>
              </p:cNvPr>
              <p:cNvSpPr/>
              <p:nvPr/>
            </p:nvSpPr>
            <p:spPr>
              <a:xfrm>
                <a:off x="7623948" y="1576514"/>
                <a:ext cx="1902218" cy="286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Classification Part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Arrow: Right 58">
                <a:extLst>
                  <a:ext uri="{FF2B5EF4-FFF2-40B4-BE49-F238E27FC236}">
                    <a16:creationId xmlns="" xmlns:a16="http://schemas.microsoft.com/office/drawing/2014/main" id="{6350E175-2641-476A-F0E3-CE05B21CEF1C}"/>
                  </a:ext>
                </a:extLst>
              </p:cNvPr>
              <p:cNvSpPr/>
              <p:nvPr/>
            </p:nvSpPr>
            <p:spPr>
              <a:xfrm>
                <a:off x="9677444" y="2858853"/>
                <a:ext cx="344888" cy="165703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10116548" y="1955800"/>
                <a:ext cx="1242570" cy="2120900"/>
                <a:chOff x="10116548" y="1955800"/>
                <a:chExt cx="1242570" cy="2120900"/>
              </a:xfrm>
            </p:grpSpPr>
            <p:grpSp>
              <p:nvGrpSpPr>
                <p:cNvPr id="271" name="Group 270"/>
                <p:cNvGrpSpPr/>
                <p:nvPr/>
              </p:nvGrpSpPr>
              <p:grpSpPr>
                <a:xfrm>
                  <a:off x="10116548" y="2039032"/>
                  <a:ext cx="1242570" cy="1945548"/>
                  <a:chOff x="10116548" y="2039032"/>
                  <a:chExt cx="1242570" cy="1945548"/>
                </a:xfrm>
              </p:grpSpPr>
              <p:grpSp>
                <p:nvGrpSpPr>
                  <p:cNvPr id="251" name="Group 250"/>
                  <p:cNvGrpSpPr/>
                  <p:nvPr/>
                </p:nvGrpSpPr>
                <p:grpSpPr>
                  <a:xfrm>
                    <a:off x="10116549" y="2039032"/>
                    <a:ext cx="1242569" cy="286579"/>
                    <a:chOff x="10116549" y="2039032"/>
                    <a:chExt cx="1242569" cy="286579"/>
                  </a:xfrm>
                </p:grpSpPr>
                <p:sp>
                  <p:nvSpPr>
                    <p:cNvPr id="249" name="Flowchart: Connector 248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083640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49" y="2039032"/>
                      <a:ext cx="1242569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Angry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55" name="Group 254"/>
                  <p:cNvGrpSpPr/>
                  <p:nvPr/>
                </p:nvGrpSpPr>
                <p:grpSpPr>
                  <a:xfrm>
                    <a:off x="10116549" y="2313145"/>
                    <a:ext cx="1242569" cy="286579"/>
                    <a:chOff x="10116549" y="2313145"/>
                    <a:chExt cx="1242569" cy="286579"/>
                  </a:xfrm>
                </p:grpSpPr>
                <p:sp>
                  <p:nvSpPr>
                    <p:cNvPr id="252" name="Flowchart: Connector 251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357753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49" y="2313145"/>
                      <a:ext cx="1242569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     Contempt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56" name="Group 255"/>
                  <p:cNvGrpSpPr/>
                  <p:nvPr/>
                </p:nvGrpSpPr>
                <p:grpSpPr>
                  <a:xfrm>
                    <a:off x="10116548" y="2574153"/>
                    <a:ext cx="1242569" cy="286579"/>
                    <a:chOff x="10116549" y="2313145"/>
                    <a:chExt cx="1242569" cy="286579"/>
                  </a:xfrm>
                </p:grpSpPr>
                <p:sp>
                  <p:nvSpPr>
                    <p:cNvPr id="257" name="Flowchart: Connector 256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357753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49" y="2313145"/>
                      <a:ext cx="1242569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 Disgust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10116549" y="2866690"/>
                    <a:ext cx="1148352" cy="286579"/>
                    <a:chOff x="10116550" y="2313145"/>
                    <a:chExt cx="1148352" cy="286579"/>
                  </a:xfrm>
                </p:grpSpPr>
                <p:sp>
                  <p:nvSpPr>
                    <p:cNvPr id="260" name="Flowchart: Connector 259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357753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Rectangle 260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50" y="2313145"/>
                      <a:ext cx="1148352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Fear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0116548" y="3152395"/>
                    <a:ext cx="1148352" cy="286579"/>
                    <a:chOff x="10116550" y="2313145"/>
                    <a:chExt cx="1148352" cy="286579"/>
                  </a:xfrm>
                </p:grpSpPr>
                <p:sp>
                  <p:nvSpPr>
                    <p:cNvPr id="263" name="Flowchart: Connector 262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357753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50" y="2313145"/>
                      <a:ext cx="1148352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  Happy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65" name="Group 264"/>
                  <p:cNvGrpSpPr/>
                  <p:nvPr/>
                </p:nvGrpSpPr>
                <p:grpSpPr>
                  <a:xfrm>
                    <a:off x="10116548" y="3437015"/>
                    <a:ext cx="1148352" cy="286579"/>
                    <a:chOff x="10116550" y="2313145"/>
                    <a:chExt cx="1148352" cy="286579"/>
                  </a:xfrm>
                </p:grpSpPr>
                <p:sp>
                  <p:nvSpPr>
                    <p:cNvPr id="266" name="Flowchart: Connector 265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357753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50" y="2313145"/>
                      <a:ext cx="1148352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     Sadness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68" name="Group 267"/>
                  <p:cNvGrpSpPr/>
                  <p:nvPr/>
                </p:nvGrpSpPr>
                <p:grpSpPr>
                  <a:xfrm>
                    <a:off x="10116548" y="3698001"/>
                    <a:ext cx="1148352" cy="286579"/>
                    <a:chOff x="10116550" y="2313145"/>
                    <a:chExt cx="1148352" cy="286579"/>
                  </a:xfrm>
                </p:grpSpPr>
                <p:sp>
                  <p:nvSpPr>
                    <p:cNvPr id="269" name="Flowchart: Connector 268">
                      <a:extLst>
                        <a:ext uri="{FF2B5EF4-FFF2-40B4-BE49-F238E27FC236}">
                          <a16:creationId xmlns="" xmlns:a16="http://schemas.microsoft.com/office/drawing/2014/main" id="{A375F34C-FD69-5544-1B52-D6A43BD08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98452" y="2357753"/>
                      <a:ext cx="232809" cy="217252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>
                      <a:extLst>
                        <a:ext uri="{FF2B5EF4-FFF2-40B4-BE49-F238E27FC236}">
                          <a16:creationId xmlns="" xmlns:a16="http://schemas.microsoft.com/office/drawing/2014/main" id="{D8211AFF-553F-E8A3-83DF-99FB8C62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6550" y="2313145"/>
                      <a:ext cx="1148352" cy="286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      Surprise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72" name="Rectangle 271">
                  <a:extLst>
                    <a:ext uri="{FF2B5EF4-FFF2-40B4-BE49-F238E27FC236}">
                      <a16:creationId xmlns="" xmlns:a16="http://schemas.microsoft.com/office/drawing/2014/main" id="{B801EF90-536D-AE47-C01B-89CA7A7DC07A}"/>
                    </a:ext>
                  </a:extLst>
                </p:cNvPr>
                <p:cNvSpPr/>
                <p:nvPr/>
              </p:nvSpPr>
              <p:spPr>
                <a:xfrm>
                  <a:off x="10210800" y="1955800"/>
                  <a:ext cx="968952" cy="21209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1" name="Rectangle 280"/>
              <p:cNvSpPr/>
              <p:nvPr/>
            </p:nvSpPr>
            <p:spPr>
              <a:xfrm rot="16200000">
                <a:off x="765415" y="2917687"/>
                <a:ext cx="155972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Pre-Processing</a:t>
                </a:r>
                <a:endParaRPr lang="en-US" dirty="0"/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361291" y="2008235"/>
                <a:ext cx="656227" cy="1917556"/>
                <a:chOff x="323191" y="2008235"/>
                <a:chExt cx="656227" cy="1917556"/>
              </a:xfrm>
            </p:grpSpPr>
            <p:grpSp>
              <p:nvGrpSpPr>
                <p:cNvPr id="280" name="Group 279"/>
                <p:cNvGrpSpPr/>
                <p:nvPr/>
              </p:nvGrpSpPr>
              <p:grpSpPr>
                <a:xfrm>
                  <a:off x="348584" y="2008235"/>
                  <a:ext cx="609410" cy="1917556"/>
                  <a:chOff x="3711474" y="4432616"/>
                  <a:chExt cx="609410" cy="1917556"/>
                </a:xfrm>
              </p:grpSpPr>
              <p:pic>
                <p:nvPicPr>
                  <p:cNvPr id="276" name="Picture 27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711474" y="5744354"/>
                    <a:ext cx="605818" cy="605818"/>
                  </a:xfrm>
                  <a:prstGeom prst="rect">
                    <a:avLst/>
                  </a:prstGeom>
                </p:spPr>
              </p:pic>
              <p:pic>
                <p:nvPicPr>
                  <p:cNvPr id="278" name="Picture 27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711474" y="4432616"/>
                    <a:ext cx="609410" cy="600867"/>
                  </a:xfrm>
                  <a:prstGeom prst="rect">
                    <a:avLst/>
                  </a:prstGeom>
                </p:spPr>
              </p:pic>
              <p:pic>
                <p:nvPicPr>
                  <p:cNvPr id="279" name="Picture 27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711474" y="5088485"/>
                    <a:ext cx="608313" cy="6008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2" name="Rectangle 281">
                  <a:extLst>
                    <a:ext uri="{FF2B5EF4-FFF2-40B4-BE49-F238E27FC236}">
                      <a16:creationId xmlns="" xmlns:a16="http://schemas.microsoft.com/office/drawing/2014/main" id="{B801EF90-536D-AE47-C01B-89CA7A7DC07A}"/>
                    </a:ext>
                  </a:extLst>
                </p:cNvPr>
                <p:cNvSpPr/>
                <p:nvPr/>
              </p:nvSpPr>
              <p:spPr>
                <a:xfrm>
                  <a:off x="323191" y="2008235"/>
                  <a:ext cx="656227" cy="1917556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5" name="Straight Arrow Connector 284">
                <a:extLst>
                  <a:ext uri="{FF2B5EF4-FFF2-40B4-BE49-F238E27FC236}">
                    <a16:creationId xmlns="" xmlns:a16="http://schemas.microsoft.com/office/drawing/2014/main" id="{CC63E49E-84F9-35C8-8A4F-AE6DD630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203" y="3054333"/>
                <a:ext cx="266057" cy="0"/>
              </a:xfrm>
              <a:prstGeom prst="straightConnector1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Rounded Rectangle 286"/>
            <p:cNvSpPr/>
            <p:nvPr/>
          </p:nvSpPr>
          <p:spPr>
            <a:xfrm>
              <a:off x="381000" y="1708151"/>
              <a:ext cx="11352767" cy="3028950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tangle 288"/>
          <p:cNvSpPr/>
          <p:nvPr/>
        </p:nvSpPr>
        <p:spPr>
          <a:xfrm>
            <a:off x="843890" y="5175894"/>
            <a:ext cx="10579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 1:  Proposed CNN method architecture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emotion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5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033" y="325491"/>
            <a:ext cx="5227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Visualization </a:t>
            </a:r>
            <a:r>
              <a:rPr lang="en-US" b="1" dirty="0"/>
              <a:t>results </a:t>
            </a:r>
            <a:r>
              <a:rPr lang="en-US" b="1" dirty="0" smtClean="0"/>
              <a:t>of CNN+RF model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10" y="325491"/>
            <a:ext cx="6414993" cy="64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033" y="325491"/>
            <a:ext cx="5227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Visualization </a:t>
            </a:r>
            <a:r>
              <a:rPr lang="en-US" b="1" dirty="0"/>
              <a:t>results </a:t>
            </a:r>
            <a:r>
              <a:rPr lang="en-US" b="1" dirty="0" smtClean="0"/>
              <a:t>of CNN+SVM model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63" y="645091"/>
            <a:ext cx="5812077" cy="58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9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2224" y="367269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System Workflow</a:t>
            </a:r>
            <a:endParaRPr lang="en-US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3350024" y="1632584"/>
            <a:ext cx="5774926" cy="3231515"/>
            <a:chOff x="1425974" y="1988185"/>
            <a:chExt cx="5340350" cy="3081358"/>
          </a:xfrm>
        </p:grpSpPr>
        <p:grpSp>
          <p:nvGrpSpPr>
            <p:cNvPr id="52" name="Group 51"/>
            <p:cNvGrpSpPr/>
            <p:nvPr/>
          </p:nvGrpSpPr>
          <p:grpSpPr>
            <a:xfrm>
              <a:off x="1425974" y="1988185"/>
              <a:ext cx="5340350" cy="2628900"/>
              <a:chOff x="676274" y="1791335"/>
              <a:chExt cx="5340350" cy="26289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00100" y="1969770"/>
                <a:ext cx="5092700" cy="2221230"/>
                <a:chOff x="685800" y="3919220"/>
                <a:chExt cx="5092700" cy="222123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685800" y="4789805"/>
                  <a:ext cx="1301750" cy="4419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Initialize Webcam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85800" y="3919220"/>
                  <a:ext cx="1301750" cy="4419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Face Detection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00" y="5671186"/>
                  <a:ext cx="1301750" cy="4692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Start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76750" y="3963670"/>
                  <a:ext cx="1301750" cy="4419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Pre-Processing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76750" y="4834255"/>
                  <a:ext cx="1301750" cy="4419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Feature Extraction (CNN)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476750" y="5698490"/>
                  <a:ext cx="1301750" cy="4419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Emotion Classification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16200000">
                  <a:off x="1162049" y="4506912"/>
                  <a:ext cx="384175" cy="12319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 rot="5400000">
                  <a:off x="4935537" y="4558348"/>
                  <a:ext cx="384175" cy="12319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rot="5400000">
                  <a:off x="4935537" y="5417503"/>
                  <a:ext cx="384175" cy="12319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1144589" y="5386228"/>
                  <a:ext cx="384175" cy="12319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Elbow Connector 34"/>
                <p:cNvCxnSpPr>
                  <a:stCxn id="21" idx="3"/>
                  <a:endCxn id="36" idx="1"/>
                </p:cNvCxnSpPr>
                <p:nvPr/>
              </p:nvCxnSpPr>
              <p:spPr>
                <a:xfrm>
                  <a:off x="1987550" y="4140200"/>
                  <a:ext cx="668337" cy="83756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Diamond 35"/>
                <p:cNvSpPr/>
                <p:nvPr/>
              </p:nvSpPr>
              <p:spPr>
                <a:xfrm>
                  <a:off x="2655887" y="4448175"/>
                  <a:ext cx="1173163" cy="1059181"/>
                </a:xfrm>
                <a:prstGeom prst="diamond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Face Found</a:t>
                  </a:r>
                </a:p>
              </p:txBody>
            </p:sp>
            <p:cxnSp>
              <p:nvCxnSpPr>
                <p:cNvPr id="39" name="Elbow Connector 38"/>
                <p:cNvCxnSpPr>
                  <a:stCxn id="36" idx="3"/>
                  <a:endCxn id="26" idx="1"/>
                </p:cNvCxnSpPr>
                <p:nvPr/>
              </p:nvCxnSpPr>
              <p:spPr>
                <a:xfrm flipV="1">
                  <a:off x="3829050" y="4184650"/>
                  <a:ext cx="647700" cy="79311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3829050" y="4978736"/>
                  <a:ext cx="64770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Yes</a:t>
                  </a:r>
                  <a:endParaRPr lang="en-US" sz="12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862262" y="5479098"/>
                  <a:ext cx="64770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No</a:t>
                  </a:r>
                  <a:endParaRPr lang="en-US" sz="12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862262" y="5826125"/>
                  <a:ext cx="739775" cy="314325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End</a:t>
                  </a: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5400000">
                  <a:off x="3083559" y="5605147"/>
                  <a:ext cx="318771" cy="12319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ounded Rectangle 50"/>
              <p:cNvSpPr/>
              <p:nvPr/>
            </p:nvSpPr>
            <p:spPr>
              <a:xfrm>
                <a:off x="676274" y="1791335"/>
                <a:ext cx="5340350" cy="2628900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450975" y="4792544"/>
              <a:ext cx="48638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0" i="0" dirty="0" smtClean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2:  System flowchart of the proposed method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emotion classification.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9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16941"/>
              </p:ext>
            </p:extLst>
          </p:nvPr>
        </p:nvGraphicFramePr>
        <p:xfrm>
          <a:off x="877570" y="1334344"/>
          <a:ext cx="4213859" cy="3197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533"/>
                <a:gridCol w="1533410"/>
                <a:gridCol w="1452916"/>
              </a:tblGrid>
              <a:tr h="5305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Sr. No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Hyperparameters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CNN Model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 of Epochs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Batch Size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 size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 x 48</a:t>
                      </a:r>
                      <a:endParaRPr lang="en-US" sz="1200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Optimizer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Adam</a:t>
                      </a:r>
                      <a:endParaRPr lang="en-US" sz="1200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Activation</a:t>
                      </a:r>
                      <a:r>
                        <a:rPr lang="en-US" sz="1200" baseline="0" dirty="0" smtClean="0"/>
                        <a:t> Function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SoftMax, ReLU</a:t>
                      </a:r>
                      <a:endParaRPr lang="en-US" sz="1200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Learning Rate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0.0001</a:t>
                      </a:r>
                      <a:endParaRPr lang="en-US" sz="1200" dirty="0"/>
                    </a:p>
                  </a:txBody>
                  <a:tcPr anchor="ctr"/>
                </a:tc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Dropout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0.25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2974" y="759076"/>
            <a:ext cx="395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Model Hyperparameters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59646"/>
              </p:ext>
            </p:extLst>
          </p:nvPr>
        </p:nvGraphicFramePr>
        <p:xfrm>
          <a:off x="6489700" y="1334344"/>
          <a:ext cx="2986326" cy="2812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410"/>
                <a:gridCol w="1452916"/>
              </a:tblGrid>
              <a:tr h="5077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Parameters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Values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384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Horizontal flip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anchor="ctr"/>
                </a:tc>
              </a:tr>
              <a:tr h="384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Rotation Range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</a:tr>
              <a:tr h="384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Width Shift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anchor="ctr"/>
                </a:tc>
              </a:tr>
              <a:tr h="384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Height</a:t>
                      </a:r>
                      <a:r>
                        <a:rPr lang="en-US" sz="1200" baseline="0" dirty="0" smtClean="0"/>
                        <a:t> Shift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 anchor="ctr"/>
                </a:tc>
              </a:tr>
              <a:tr h="384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Shear Range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 anchor="ctr"/>
                </a:tc>
              </a:tr>
              <a:tr h="3841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Zoom Range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12600" y="759076"/>
            <a:ext cx="266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Data Augmentation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52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08000" y="1613391"/>
            <a:ext cx="7959620" cy="3067830"/>
            <a:chOff x="1565380" y="869170"/>
            <a:chExt cx="9343010" cy="35555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380" y="869170"/>
              <a:ext cx="4740679" cy="35555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11" y="869170"/>
              <a:ext cx="4740679" cy="355550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788434" y="69544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Proposed CNN Model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15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61" y="979619"/>
            <a:ext cx="5980439" cy="3986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4334" y="206494"/>
            <a:ext cx="759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5-fold Validation Performance of proposed CNN Model 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01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4334" y="206494"/>
            <a:ext cx="759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Test Performance of Proposed CNN Model Performance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40" y="1177327"/>
            <a:ext cx="3505200" cy="35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95" y="391160"/>
            <a:ext cx="5429250" cy="482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Confusion Metrix of Proposed CNN Model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416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84" y="894075"/>
            <a:ext cx="5852172" cy="4389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4334" y="206494"/>
            <a:ext cx="578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ROC Curve of Proposed CNN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50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298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49</cp:revision>
  <dcterms:created xsi:type="dcterms:W3CDTF">2023-12-14T02:42:05Z</dcterms:created>
  <dcterms:modified xsi:type="dcterms:W3CDTF">2023-12-20T01:43:26Z</dcterms:modified>
</cp:coreProperties>
</file>