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345" r:id="rId2"/>
    <p:sldId id="303" r:id="rId3"/>
    <p:sldId id="304" r:id="rId4"/>
    <p:sldId id="305" r:id="rId5"/>
    <p:sldId id="306" r:id="rId6"/>
    <p:sldId id="308" r:id="rId7"/>
    <p:sldId id="310" r:id="rId8"/>
    <p:sldId id="309" r:id="rId9"/>
    <p:sldId id="312" r:id="rId10"/>
    <p:sldId id="314" r:id="rId11"/>
    <p:sldId id="315" r:id="rId12"/>
    <p:sldId id="319" r:id="rId13"/>
    <p:sldId id="320" r:id="rId14"/>
    <p:sldId id="322" r:id="rId15"/>
    <p:sldId id="323" r:id="rId16"/>
    <p:sldId id="324" r:id="rId17"/>
    <p:sldId id="325" r:id="rId18"/>
    <p:sldId id="354" r:id="rId19"/>
    <p:sldId id="326" r:id="rId20"/>
    <p:sldId id="327" r:id="rId21"/>
    <p:sldId id="328" r:id="rId22"/>
    <p:sldId id="355" r:id="rId23"/>
    <p:sldId id="329" r:id="rId24"/>
    <p:sldId id="331" r:id="rId25"/>
    <p:sldId id="330" r:id="rId2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1" autoAdjust="0"/>
    <p:restoredTop sz="94648"/>
  </p:normalViewPr>
  <p:slideViewPr>
    <p:cSldViewPr>
      <p:cViewPr varScale="1">
        <p:scale>
          <a:sx n="115" d="100"/>
          <a:sy n="115" d="100"/>
        </p:scale>
        <p:origin x="216" y="2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C9CF3A1-768C-4166-BC1D-F7E863FFFD7B}" type="datetimeFigureOut">
              <a:rPr lang="en-US" smtClean="0"/>
              <a:t>6/10/23</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474E3DBB-5A3E-43B7-86C1-FA9916C69207}" type="slidenum">
              <a:rPr lang="en-US" smtClean="0"/>
              <a:t>‹#›</a:t>
            </a:fld>
            <a:endParaRPr lang="en-US"/>
          </a:p>
        </p:txBody>
      </p:sp>
    </p:spTree>
    <p:extLst>
      <p:ext uri="{BB962C8B-B14F-4D97-AF65-F5344CB8AC3E}">
        <p14:creationId xmlns:p14="http://schemas.microsoft.com/office/powerpoint/2010/main" val="1219771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410716" y="641426"/>
            <a:ext cx="6322567" cy="5746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Gothic Uralic"/>
                <a:cs typeface="Gothic Uralic"/>
              </a:defRPr>
            </a:lvl1pPr>
          </a:lstStyle>
          <a:p>
            <a:endParaRPr/>
          </a:p>
        </p:txBody>
      </p:sp>
      <p:sp>
        <p:nvSpPr>
          <p:cNvPr id="3" name="Holder 3"/>
          <p:cNvSpPr>
            <a:spLocks noGrp="1"/>
          </p:cNvSpPr>
          <p:nvPr>
            <p:ph type="body" idx="1"/>
          </p:nvPr>
        </p:nvSpPr>
        <p:spPr/>
        <p:txBody>
          <a:bodyPr lIns="0" tIns="0" rIns="0" bIns="0"/>
          <a:lstStyle>
            <a:lvl1pPr>
              <a:defRPr sz="2500" b="0" i="0">
                <a:solidFill>
                  <a:srgbClr val="404040"/>
                </a:solidFill>
                <a:latin typeface="Gothic Uralic"/>
                <a:cs typeface="Gothic Uralic"/>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Gothic Uralic"/>
                <a:cs typeface="Gothic Uralic"/>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Gothic Uralic"/>
                <a:cs typeface="Gothic Ural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0" y="0"/>
            <a:ext cx="1981200" cy="6857998"/>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0" y="0"/>
            <a:ext cx="1981200" cy="6857998"/>
          </a:xfrm>
          <a:prstGeom prst="rect">
            <a:avLst/>
          </a:prstGeom>
          <a:blipFill>
            <a:blip r:embed="rId8" cstate="print"/>
            <a:stretch>
              <a:fillRect/>
            </a:stretch>
          </a:blipFill>
        </p:spPr>
        <p:txBody>
          <a:bodyPr wrap="square" lIns="0" tIns="0" rIns="0" bIns="0" rtlCol="0"/>
          <a:lstStyle/>
          <a:p>
            <a:endParaRPr/>
          </a:p>
        </p:txBody>
      </p:sp>
      <p:sp>
        <p:nvSpPr>
          <p:cNvPr id="18" name="bg object 18"/>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sp>
        <p:nvSpPr>
          <p:cNvPr id="19" name="bg object 19"/>
          <p:cNvSpPr/>
          <p:nvPr/>
        </p:nvSpPr>
        <p:spPr>
          <a:xfrm>
            <a:off x="0" y="711708"/>
            <a:ext cx="1365250" cy="508000"/>
          </a:xfrm>
          <a:custGeom>
            <a:avLst/>
            <a:gdLst/>
            <a:ahLst/>
            <a:cxnLst/>
            <a:rect l="l" t="t" r="r" b="b"/>
            <a:pathLst>
              <a:path w="1365250" h="508000">
                <a:moveTo>
                  <a:pt x="0" y="0"/>
                </a:moveTo>
                <a:lnTo>
                  <a:pt x="0" y="504316"/>
                </a:lnTo>
                <a:lnTo>
                  <a:pt x="1019098" y="507491"/>
                </a:lnTo>
                <a:lnTo>
                  <a:pt x="1119378" y="507491"/>
                </a:lnTo>
                <a:lnTo>
                  <a:pt x="1124013" y="502665"/>
                </a:lnTo>
                <a:lnTo>
                  <a:pt x="1125562" y="501141"/>
                </a:lnTo>
                <a:lnTo>
                  <a:pt x="1127455" y="499490"/>
                </a:lnTo>
                <a:lnTo>
                  <a:pt x="1357884" y="269239"/>
                </a:lnTo>
                <a:lnTo>
                  <a:pt x="1363170" y="262096"/>
                </a:lnTo>
                <a:lnTo>
                  <a:pt x="1364932" y="254952"/>
                </a:lnTo>
                <a:lnTo>
                  <a:pt x="1363170" y="247808"/>
                </a:lnTo>
                <a:lnTo>
                  <a:pt x="1357884" y="240664"/>
                </a:lnTo>
                <a:lnTo>
                  <a:pt x="1128991" y="11937"/>
                </a:lnTo>
                <a:lnTo>
                  <a:pt x="1124013" y="11937"/>
                </a:lnTo>
                <a:lnTo>
                  <a:pt x="1124013" y="7112"/>
                </a:lnTo>
                <a:lnTo>
                  <a:pt x="1119378" y="7112"/>
                </a:lnTo>
                <a:lnTo>
                  <a:pt x="1114564" y="2412"/>
                </a:lnTo>
                <a:lnTo>
                  <a:pt x="1019098" y="2412"/>
                </a:lnTo>
                <a:lnTo>
                  <a:pt x="0" y="0"/>
                </a:lnTo>
                <a:close/>
              </a:path>
            </a:pathLst>
          </a:custGeom>
          <a:solidFill>
            <a:srgbClr val="A42F0F"/>
          </a:solidFill>
        </p:spPr>
        <p:txBody>
          <a:bodyPr wrap="square" lIns="0" tIns="0" rIns="0" bIns="0" rtlCol="0"/>
          <a:lstStyle/>
          <a:p>
            <a:endParaRPr/>
          </a:p>
        </p:txBody>
      </p:sp>
      <p:sp>
        <p:nvSpPr>
          <p:cNvPr id="2" name="Holder 2"/>
          <p:cNvSpPr>
            <a:spLocks noGrp="1"/>
          </p:cNvSpPr>
          <p:nvPr>
            <p:ph type="title"/>
          </p:nvPr>
        </p:nvSpPr>
        <p:spPr>
          <a:xfrm>
            <a:off x="1383792" y="649985"/>
            <a:ext cx="6376415" cy="1122680"/>
          </a:xfrm>
          <a:prstGeom prst="rect">
            <a:avLst/>
          </a:prstGeom>
        </p:spPr>
        <p:txBody>
          <a:bodyPr wrap="square" lIns="0" tIns="0" rIns="0" bIns="0">
            <a:spAutoFit/>
          </a:bodyPr>
          <a:lstStyle>
            <a:lvl1pPr>
              <a:defRPr sz="3200" b="1" i="0">
                <a:solidFill>
                  <a:schemeClr val="tx1"/>
                </a:solidFill>
                <a:latin typeface="Gothic Uralic"/>
                <a:cs typeface="Gothic Uralic"/>
              </a:defRPr>
            </a:lvl1pPr>
          </a:lstStyle>
          <a:p>
            <a:endParaRPr/>
          </a:p>
        </p:txBody>
      </p:sp>
      <p:sp>
        <p:nvSpPr>
          <p:cNvPr id="3" name="Holder 3"/>
          <p:cNvSpPr>
            <a:spLocks noGrp="1"/>
          </p:cNvSpPr>
          <p:nvPr>
            <p:ph type="body" idx="1"/>
          </p:nvPr>
        </p:nvSpPr>
        <p:spPr>
          <a:xfrm>
            <a:off x="685419" y="3104768"/>
            <a:ext cx="7773161" cy="2261235"/>
          </a:xfrm>
          <a:prstGeom prst="rect">
            <a:avLst/>
          </a:prstGeom>
        </p:spPr>
        <p:txBody>
          <a:bodyPr wrap="square" lIns="0" tIns="0" rIns="0" bIns="0">
            <a:spAutoFit/>
          </a:bodyPr>
          <a:lstStyle>
            <a:lvl1pPr>
              <a:defRPr sz="2500" b="0" i="0">
                <a:solidFill>
                  <a:srgbClr val="404040"/>
                </a:solidFill>
                <a:latin typeface="Gothic Uralic"/>
                <a:cs typeface="Gothic Uralic"/>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8867" y="826770"/>
            <a:ext cx="6955155" cy="848360"/>
          </a:xfrm>
          <a:prstGeom prst="rect">
            <a:avLst/>
          </a:prstGeom>
        </p:spPr>
        <p:txBody>
          <a:bodyPr vert="horz" wrap="square" lIns="0" tIns="12700" rIns="0" bIns="0" rtlCol="0">
            <a:spAutoFit/>
          </a:bodyPr>
          <a:lstStyle/>
          <a:p>
            <a:pPr marL="12700" algn="ctr">
              <a:lnSpc>
                <a:spcPct val="100000"/>
              </a:lnSpc>
              <a:spcBef>
                <a:spcPts val="100"/>
              </a:spcBef>
            </a:pPr>
            <a:r>
              <a:rPr lang="en-US" sz="5400" spc="-5" dirty="0"/>
              <a:t>LEC 7</a:t>
            </a:r>
            <a:endParaRPr sz="5400" dirty="0"/>
          </a:p>
        </p:txBody>
      </p:sp>
      <p:sp>
        <p:nvSpPr>
          <p:cNvPr id="3" name="object 3"/>
          <p:cNvSpPr txBox="1"/>
          <p:nvPr/>
        </p:nvSpPr>
        <p:spPr>
          <a:xfrm>
            <a:off x="1724025" y="5977838"/>
            <a:ext cx="6543040" cy="391160"/>
          </a:xfrm>
          <a:prstGeom prst="rect">
            <a:avLst/>
          </a:prstGeom>
        </p:spPr>
        <p:txBody>
          <a:bodyPr vert="horz" wrap="square" lIns="0" tIns="12700" rIns="0" bIns="0" rtlCol="0">
            <a:spAutoFit/>
          </a:bodyPr>
          <a:lstStyle/>
          <a:p>
            <a:pPr marL="12700">
              <a:lnSpc>
                <a:spcPct val="100000"/>
              </a:lnSpc>
              <a:spcBef>
                <a:spcPts val="100"/>
              </a:spcBef>
            </a:pPr>
            <a:r>
              <a:rPr lang="en-US" sz="2400" b="1" spc="-5" dirty="0">
                <a:latin typeface="Gothic Uralic"/>
                <a:cs typeface="Gothic Uralic"/>
              </a:rPr>
              <a:t>Traffic Signals Including Pedestrian Signals</a:t>
            </a:r>
            <a:endParaRPr sz="2400" dirty="0">
              <a:latin typeface="Gothic Uralic"/>
              <a:cs typeface="Gothic Uralic"/>
            </a:endParaRPr>
          </a:p>
        </p:txBody>
      </p:sp>
      <p:pic>
        <p:nvPicPr>
          <p:cNvPr id="1028" name="Picture 4" descr="Tougher Penalties For Dangerous Driving And Drivers Who Fail To Yield To  Pedestrians - muskoka411.com">
            <a:extLst>
              <a:ext uri="{FF2B5EF4-FFF2-40B4-BE49-F238E27FC236}">
                <a16:creationId xmlns:a16="http://schemas.microsoft.com/office/drawing/2014/main" id="{3CC00B18-D1D3-4239-A04A-CB502AA87F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752600"/>
            <a:ext cx="5943600" cy="390525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675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3AFB-ED2B-4D92-965B-0CE161C9370E}"/>
              </a:ext>
            </a:extLst>
          </p:cNvPr>
          <p:cNvSpPr>
            <a:spLocks noGrp="1"/>
          </p:cNvSpPr>
          <p:nvPr>
            <p:ph type="title"/>
          </p:nvPr>
        </p:nvSpPr>
        <p:spPr>
          <a:xfrm>
            <a:off x="1383792" y="649985"/>
            <a:ext cx="6376415" cy="492443"/>
          </a:xfrm>
        </p:spPr>
        <p:txBody>
          <a:bodyPr/>
          <a:lstStyle/>
          <a:p>
            <a:r>
              <a:rPr lang="en-US" dirty="0"/>
              <a:t>Signal Controller</a:t>
            </a:r>
          </a:p>
        </p:txBody>
      </p:sp>
      <p:pic>
        <p:nvPicPr>
          <p:cNvPr id="13314" name="Picture 2">
            <a:extLst>
              <a:ext uri="{FF2B5EF4-FFF2-40B4-BE49-F238E27FC236}">
                <a16:creationId xmlns:a16="http://schemas.microsoft.com/office/drawing/2014/main" id="{8351C1EB-067B-4600-8249-4DCAFA496F63}"/>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29945"/>
          <a:stretch/>
        </p:blipFill>
        <p:spPr bwMode="auto">
          <a:xfrm>
            <a:off x="762000" y="1529645"/>
            <a:ext cx="8118707" cy="319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912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3AFB-ED2B-4D92-965B-0CE161C9370E}"/>
              </a:ext>
            </a:extLst>
          </p:cNvPr>
          <p:cNvSpPr>
            <a:spLocks noGrp="1"/>
          </p:cNvSpPr>
          <p:nvPr>
            <p:ph type="title"/>
          </p:nvPr>
        </p:nvSpPr>
        <p:spPr>
          <a:xfrm>
            <a:off x="1383792" y="649985"/>
            <a:ext cx="6376415" cy="492443"/>
          </a:xfrm>
        </p:spPr>
        <p:txBody>
          <a:bodyPr/>
          <a:lstStyle/>
          <a:p>
            <a:r>
              <a:rPr lang="en-US" dirty="0"/>
              <a:t>Signal Controller</a:t>
            </a:r>
          </a:p>
        </p:txBody>
      </p:sp>
      <p:pic>
        <p:nvPicPr>
          <p:cNvPr id="14338" name="Picture 2">
            <a:extLst>
              <a:ext uri="{FF2B5EF4-FFF2-40B4-BE49-F238E27FC236}">
                <a16:creationId xmlns:a16="http://schemas.microsoft.com/office/drawing/2014/main" id="{896E3862-E181-4BF4-9A70-599C09060D37}"/>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7751" r="70909" b="18338"/>
          <a:stretch/>
        </p:blipFill>
        <p:spPr bwMode="auto">
          <a:xfrm>
            <a:off x="571498" y="1905000"/>
            <a:ext cx="2667000" cy="40005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366D1CA-639F-4D94-B682-16DEB17ECFB5}"/>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9091" t="9239" r="30909" b="16850"/>
          <a:stretch/>
        </p:blipFill>
        <p:spPr bwMode="auto">
          <a:xfrm>
            <a:off x="3048000" y="2083376"/>
            <a:ext cx="3667123" cy="4000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C2648DEE-A0AC-47BB-BF69-86EE655D3435}"/>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9091" t="9239" r="1818" b="16850"/>
          <a:stretch/>
        </p:blipFill>
        <p:spPr bwMode="auto">
          <a:xfrm>
            <a:off x="6524631" y="2083376"/>
            <a:ext cx="2666994"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59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additive="base">
                                        <p:cTn id="7" dur="500" fill="hold"/>
                                        <p:tgtEl>
                                          <p:spTgt spid="14338"/>
                                        </p:tgtEl>
                                        <p:attrNameLst>
                                          <p:attrName>ppt_x</p:attrName>
                                        </p:attrNameLst>
                                      </p:cBhvr>
                                      <p:tavLst>
                                        <p:tav tm="0">
                                          <p:val>
                                            <p:strVal val="#ppt_x"/>
                                          </p:val>
                                        </p:tav>
                                        <p:tav tm="100000">
                                          <p:val>
                                            <p:strVal val="#ppt_x"/>
                                          </p:val>
                                        </p:tav>
                                      </p:tavLst>
                                    </p:anim>
                                    <p:anim calcmode="lin" valueType="num">
                                      <p:cBhvr additive="base">
                                        <p:cTn id="8" dur="500" fill="hold"/>
                                        <p:tgtEl>
                                          <p:spTgt spid="143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816B-8A1A-4994-A2CA-610A21201061}"/>
              </a:ext>
            </a:extLst>
          </p:cNvPr>
          <p:cNvSpPr>
            <a:spLocks noGrp="1"/>
          </p:cNvSpPr>
          <p:nvPr>
            <p:ph type="title"/>
          </p:nvPr>
        </p:nvSpPr>
        <p:spPr>
          <a:xfrm>
            <a:off x="1383792" y="649985"/>
            <a:ext cx="6376415" cy="492443"/>
          </a:xfrm>
        </p:spPr>
        <p:txBody>
          <a:bodyPr/>
          <a:lstStyle/>
          <a:p>
            <a:r>
              <a:rPr lang="en-US" dirty="0"/>
              <a:t>Types of Signal Operation</a:t>
            </a:r>
          </a:p>
        </p:txBody>
      </p:sp>
      <p:pic>
        <p:nvPicPr>
          <p:cNvPr id="18434" name="Picture 2">
            <a:extLst>
              <a:ext uri="{FF2B5EF4-FFF2-40B4-BE49-F238E27FC236}">
                <a16:creationId xmlns:a16="http://schemas.microsoft.com/office/drawing/2014/main" id="{84979FE7-BBC5-4A03-A9CF-C18040DE77E0}"/>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28969" b="44394"/>
          <a:stretch/>
        </p:blipFill>
        <p:spPr bwMode="auto">
          <a:xfrm>
            <a:off x="762000" y="1600200"/>
            <a:ext cx="79248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4C5854D-1CC9-403B-B87B-2BF42325B8E6}"/>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57086"/>
          <a:stretch/>
        </p:blipFill>
        <p:spPr bwMode="auto">
          <a:xfrm>
            <a:off x="1066800" y="3136973"/>
            <a:ext cx="7467600" cy="180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34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816B-8A1A-4994-A2CA-610A21201061}"/>
              </a:ext>
            </a:extLst>
          </p:cNvPr>
          <p:cNvSpPr>
            <a:spLocks noGrp="1"/>
          </p:cNvSpPr>
          <p:nvPr>
            <p:ph type="title"/>
          </p:nvPr>
        </p:nvSpPr>
        <p:spPr>
          <a:xfrm>
            <a:off x="1383792" y="649985"/>
            <a:ext cx="6376415" cy="492443"/>
          </a:xfrm>
        </p:spPr>
        <p:txBody>
          <a:bodyPr/>
          <a:lstStyle/>
          <a:p>
            <a:r>
              <a:rPr lang="en-US" dirty="0"/>
              <a:t>Types of Signal Operation</a:t>
            </a:r>
          </a:p>
        </p:txBody>
      </p:sp>
      <p:pic>
        <p:nvPicPr>
          <p:cNvPr id="19458" name="Picture 2">
            <a:extLst>
              <a:ext uri="{FF2B5EF4-FFF2-40B4-BE49-F238E27FC236}">
                <a16:creationId xmlns:a16="http://schemas.microsoft.com/office/drawing/2014/main" id="{53B47DDD-39B4-459A-9957-BFF300DE6A44}"/>
              </a:ext>
            </a:extLst>
          </p:cNvPr>
          <p:cNvPicPr>
            <a:picLocks noChangeAspect="1" noChangeArrowheads="1"/>
          </p:cNvPicPr>
          <p:nvPr/>
        </p:nvPicPr>
        <p:blipFill>
          <a:blip r:embed="rId2">
            <a:clrChange>
              <a:clrFrom>
                <a:srgbClr val="F0F0F0"/>
              </a:clrFrom>
              <a:clrTo>
                <a:srgbClr val="F0F0F0">
                  <a:alpha val="0"/>
                </a:srgbClr>
              </a:clrTo>
            </a:clrChange>
            <a:extLst>
              <a:ext uri="{28A0092B-C50C-407E-A947-70E740481C1C}">
                <a14:useLocalDpi xmlns:a14="http://schemas.microsoft.com/office/drawing/2010/main" val="0"/>
              </a:ext>
            </a:extLst>
          </a:blip>
          <a:srcRect/>
          <a:stretch>
            <a:fillRect/>
          </a:stretch>
        </p:blipFill>
        <p:spPr bwMode="auto">
          <a:xfrm>
            <a:off x="838200" y="1676400"/>
            <a:ext cx="7391400" cy="437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841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884C-7636-4A6A-858C-3C7A480D5D0C}"/>
              </a:ext>
            </a:extLst>
          </p:cNvPr>
          <p:cNvSpPr>
            <a:spLocks noGrp="1"/>
          </p:cNvSpPr>
          <p:nvPr>
            <p:ph type="title"/>
          </p:nvPr>
        </p:nvSpPr>
        <p:spPr>
          <a:xfrm>
            <a:off x="1383792" y="649985"/>
            <a:ext cx="6376415" cy="492443"/>
          </a:xfrm>
        </p:spPr>
        <p:txBody>
          <a:bodyPr/>
          <a:lstStyle/>
          <a:p>
            <a:r>
              <a:rPr lang="en-US" dirty="0"/>
              <a:t>Pre -Timed Operation</a:t>
            </a:r>
          </a:p>
        </p:txBody>
      </p:sp>
      <p:pic>
        <p:nvPicPr>
          <p:cNvPr id="20482" name="Picture 2">
            <a:extLst>
              <a:ext uri="{FF2B5EF4-FFF2-40B4-BE49-F238E27FC236}">
                <a16:creationId xmlns:a16="http://schemas.microsoft.com/office/drawing/2014/main" id="{6E946D08-4535-473A-954A-2D121DB4EDAD}"/>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1085" t="31198"/>
          <a:stretch/>
        </p:blipFill>
        <p:spPr bwMode="auto">
          <a:xfrm>
            <a:off x="1383792" y="2057400"/>
            <a:ext cx="7531608"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373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884C-7636-4A6A-858C-3C7A480D5D0C}"/>
              </a:ext>
            </a:extLst>
          </p:cNvPr>
          <p:cNvSpPr>
            <a:spLocks noGrp="1"/>
          </p:cNvSpPr>
          <p:nvPr>
            <p:ph type="title"/>
          </p:nvPr>
        </p:nvSpPr>
        <p:spPr>
          <a:xfrm>
            <a:off x="1383792" y="649985"/>
            <a:ext cx="6376415" cy="492443"/>
          </a:xfrm>
        </p:spPr>
        <p:txBody>
          <a:bodyPr/>
          <a:lstStyle/>
          <a:p>
            <a:r>
              <a:rPr lang="en-US" dirty="0"/>
              <a:t>Semi Actuated Operation</a:t>
            </a:r>
          </a:p>
        </p:txBody>
      </p:sp>
      <p:pic>
        <p:nvPicPr>
          <p:cNvPr id="21506" name="Picture 2">
            <a:extLst>
              <a:ext uri="{FF2B5EF4-FFF2-40B4-BE49-F238E27FC236}">
                <a16:creationId xmlns:a16="http://schemas.microsoft.com/office/drawing/2014/main" id="{F2592FE8-283D-490F-86A5-4867CB01869F}"/>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1128" t="27716" r="7366" b="14345"/>
          <a:stretch/>
        </p:blipFill>
        <p:spPr bwMode="auto">
          <a:xfrm>
            <a:off x="914400" y="1600200"/>
            <a:ext cx="80772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a:extLst>
              <a:ext uri="{FF2B5EF4-FFF2-40B4-BE49-F238E27FC236}">
                <a16:creationId xmlns:a16="http://schemas.microsoft.com/office/drawing/2014/main" id="{7FC4AFEA-513E-4CDE-9F2E-F39BD75160CA}"/>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7367" t="29944" r="12383" b="25488"/>
          <a:stretch/>
        </p:blipFill>
        <p:spPr bwMode="auto">
          <a:xfrm>
            <a:off x="914400" y="4114800"/>
            <a:ext cx="80772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793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884C-7636-4A6A-858C-3C7A480D5D0C}"/>
              </a:ext>
            </a:extLst>
          </p:cNvPr>
          <p:cNvSpPr>
            <a:spLocks noGrp="1"/>
          </p:cNvSpPr>
          <p:nvPr>
            <p:ph type="title"/>
          </p:nvPr>
        </p:nvSpPr>
        <p:spPr>
          <a:xfrm>
            <a:off x="1383792" y="649985"/>
            <a:ext cx="6376415" cy="492443"/>
          </a:xfrm>
        </p:spPr>
        <p:txBody>
          <a:bodyPr/>
          <a:lstStyle/>
          <a:p>
            <a:r>
              <a:rPr lang="en-US" dirty="0"/>
              <a:t>Actuated Operation</a:t>
            </a:r>
          </a:p>
        </p:txBody>
      </p:sp>
      <p:pic>
        <p:nvPicPr>
          <p:cNvPr id="22530" name="Picture 2">
            <a:extLst>
              <a:ext uri="{FF2B5EF4-FFF2-40B4-BE49-F238E27FC236}">
                <a16:creationId xmlns:a16="http://schemas.microsoft.com/office/drawing/2014/main" id="{E452EDF2-1FC2-4AAF-93E9-4C49ECBA56D9}"/>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7367" t="29944" r="9875" b="16575"/>
          <a:stretch/>
        </p:blipFill>
        <p:spPr bwMode="auto">
          <a:xfrm>
            <a:off x="838200" y="2057400"/>
            <a:ext cx="8172452"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512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B913F-BD30-450A-B706-097770A4C26A}"/>
              </a:ext>
            </a:extLst>
          </p:cNvPr>
          <p:cNvSpPr>
            <a:spLocks noGrp="1"/>
          </p:cNvSpPr>
          <p:nvPr>
            <p:ph type="title"/>
          </p:nvPr>
        </p:nvSpPr>
        <p:spPr>
          <a:xfrm>
            <a:off x="1383792" y="649985"/>
            <a:ext cx="6376415" cy="492443"/>
          </a:xfrm>
        </p:spPr>
        <p:txBody>
          <a:bodyPr/>
          <a:lstStyle/>
          <a:p>
            <a:r>
              <a:rPr lang="en-US" dirty="0"/>
              <a:t>Dimensions</a:t>
            </a:r>
          </a:p>
        </p:txBody>
      </p:sp>
      <p:pic>
        <p:nvPicPr>
          <p:cNvPr id="23554" name="Picture 2">
            <a:extLst>
              <a:ext uri="{FF2B5EF4-FFF2-40B4-BE49-F238E27FC236}">
                <a16:creationId xmlns:a16="http://schemas.microsoft.com/office/drawing/2014/main" id="{C37C8041-5FB0-4102-8C9D-E73AD41788EC}"/>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18802" b="16571"/>
          <a:stretch/>
        </p:blipFill>
        <p:spPr bwMode="auto">
          <a:xfrm>
            <a:off x="609600" y="2133600"/>
            <a:ext cx="4495800" cy="29718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200mm high powered LED traffic signal">
            <a:extLst>
              <a:ext uri="{FF2B5EF4-FFF2-40B4-BE49-F238E27FC236}">
                <a16:creationId xmlns:a16="http://schemas.microsoft.com/office/drawing/2014/main" id="{B3BD9BB8-4F2E-4CFF-87AD-927A582A954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78895" y="1600200"/>
            <a:ext cx="4188906"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433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B913F-BD30-450A-B706-097770A4C26A}"/>
              </a:ext>
            </a:extLst>
          </p:cNvPr>
          <p:cNvSpPr>
            <a:spLocks noGrp="1"/>
          </p:cNvSpPr>
          <p:nvPr>
            <p:ph type="title"/>
          </p:nvPr>
        </p:nvSpPr>
        <p:spPr>
          <a:xfrm>
            <a:off x="1383792" y="649985"/>
            <a:ext cx="6376415" cy="492443"/>
          </a:xfrm>
        </p:spPr>
        <p:txBody>
          <a:bodyPr/>
          <a:lstStyle/>
          <a:p>
            <a:r>
              <a:rPr lang="en-US" dirty="0"/>
              <a:t>Dimensions</a:t>
            </a:r>
          </a:p>
        </p:txBody>
      </p:sp>
      <p:pic>
        <p:nvPicPr>
          <p:cNvPr id="2050" name="Picture 2" descr="Amazon.com: BBMi DC9-36V(4 inch) Traffic Light, Red Yellow Green Traffic  Signal Light, PC Housing Stop and Go Light, Outdoor Waterproof IP65  Industrial LED Traffic Lamp Light . : Industrial &amp; Scientific">
            <a:extLst>
              <a:ext uri="{FF2B5EF4-FFF2-40B4-BE49-F238E27FC236}">
                <a16:creationId xmlns:a16="http://schemas.microsoft.com/office/drawing/2014/main" id="{3DA617EF-16CB-41A4-9981-0951555FA384}"/>
              </a:ext>
            </a:extLst>
          </p:cNvPr>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905000" y="1447800"/>
            <a:ext cx="4919662" cy="4861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009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0322B-2E10-44EA-9FAD-6322AD95AF10}"/>
              </a:ext>
            </a:extLst>
          </p:cNvPr>
          <p:cNvSpPr>
            <a:spLocks noGrp="1"/>
          </p:cNvSpPr>
          <p:nvPr>
            <p:ph type="title"/>
          </p:nvPr>
        </p:nvSpPr>
        <p:spPr>
          <a:xfrm>
            <a:off x="1383792" y="649985"/>
            <a:ext cx="6376415" cy="492443"/>
          </a:xfrm>
        </p:spPr>
        <p:txBody>
          <a:bodyPr/>
          <a:lstStyle/>
          <a:p>
            <a:r>
              <a:rPr lang="en-US" dirty="0"/>
              <a:t>Height of Signal</a:t>
            </a:r>
          </a:p>
        </p:txBody>
      </p:sp>
      <p:pic>
        <p:nvPicPr>
          <p:cNvPr id="24578" name="Picture 2">
            <a:extLst>
              <a:ext uri="{FF2B5EF4-FFF2-40B4-BE49-F238E27FC236}">
                <a16:creationId xmlns:a16="http://schemas.microsoft.com/office/drawing/2014/main" id="{78A2765B-8CE5-4214-91BB-4B0D8372F075}"/>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18802" b="16844"/>
          <a:stretch/>
        </p:blipFill>
        <p:spPr bwMode="auto">
          <a:xfrm>
            <a:off x="914400" y="2133600"/>
            <a:ext cx="76962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612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165F6-ED3F-4C80-9C81-3E8E309162A9}"/>
              </a:ext>
            </a:extLst>
          </p:cNvPr>
          <p:cNvSpPr>
            <a:spLocks noGrp="1"/>
          </p:cNvSpPr>
          <p:nvPr>
            <p:ph type="title"/>
          </p:nvPr>
        </p:nvSpPr>
        <p:spPr>
          <a:xfrm>
            <a:off x="1383792" y="649985"/>
            <a:ext cx="6376415" cy="492443"/>
          </a:xfrm>
        </p:spPr>
        <p:txBody>
          <a:bodyPr/>
          <a:lstStyle/>
          <a:p>
            <a:pPr algn="l"/>
            <a:r>
              <a:rPr lang="en-US" b="0" i="0" dirty="0">
                <a:solidFill>
                  <a:srgbClr val="3B3835"/>
                </a:solidFill>
                <a:effectLst/>
                <a:latin typeface="Source Sans Pro" panose="020B0503030403020204" pitchFamily="34" charset="0"/>
              </a:rPr>
              <a:t>TRAFFIC SIGNALS</a:t>
            </a:r>
            <a:endParaRPr lang="en-US" dirty="0"/>
          </a:p>
        </p:txBody>
      </p:sp>
      <p:sp>
        <p:nvSpPr>
          <p:cNvPr id="3" name="Text Placeholder 2">
            <a:extLst>
              <a:ext uri="{FF2B5EF4-FFF2-40B4-BE49-F238E27FC236}">
                <a16:creationId xmlns:a16="http://schemas.microsoft.com/office/drawing/2014/main" id="{713AF7E9-AC34-4493-A0E4-E2AB956C4F02}"/>
              </a:ext>
            </a:extLst>
          </p:cNvPr>
          <p:cNvSpPr>
            <a:spLocks noGrp="1"/>
          </p:cNvSpPr>
          <p:nvPr>
            <p:ph type="body" idx="1"/>
          </p:nvPr>
        </p:nvSpPr>
        <p:spPr>
          <a:xfrm>
            <a:off x="914400" y="1981200"/>
            <a:ext cx="7773161" cy="1538883"/>
          </a:xfrm>
        </p:spPr>
        <p:txBody>
          <a:bodyPr/>
          <a:lstStyle/>
          <a:p>
            <a:pPr algn="l"/>
            <a:r>
              <a:rPr lang="en-US" b="0" i="0" dirty="0">
                <a:solidFill>
                  <a:srgbClr val="3B3835"/>
                </a:solidFill>
                <a:effectLst/>
                <a:latin typeface="Source Sans Pro" panose="020B0503030403020204" pitchFamily="34" charset="0"/>
              </a:rPr>
              <a:t>Traffic signals are controlled devices which could alternatively </a:t>
            </a:r>
            <a:r>
              <a:rPr lang="en-US" b="0" i="0" dirty="0">
                <a:solidFill>
                  <a:srgbClr val="FF0000"/>
                </a:solidFill>
                <a:effectLst/>
                <a:latin typeface="Source Sans Pro" panose="020B0503030403020204" pitchFamily="34" charset="0"/>
              </a:rPr>
              <a:t>direct the traffic </a:t>
            </a:r>
            <a:r>
              <a:rPr lang="en-US" b="0" i="0" dirty="0">
                <a:solidFill>
                  <a:srgbClr val="3B3835"/>
                </a:solidFill>
                <a:effectLst/>
                <a:latin typeface="Source Sans Pro" panose="020B0503030403020204" pitchFamily="34" charset="0"/>
              </a:rPr>
              <a:t>to stop and proceed at intersection using red and green traffic light signals automatically.</a:t>
            </a:r>
            <a:endParaRPr lang="en-US" dirty="0"/>
          </a:p>
        </p:txBody>
      </p:sp>
      <p:pic>
        <p:nvPicPr>
          <p:cNvPr id="1026" name="Picture 2">
            <a:extLst>
              <a:ext uri="{FF2B5EF4-FFF2-40B4-BE49-F238E27FC236}">
                <a16:creationId xmlns:a16="http://schemas.microsoft.com/office/drawing/2014/main" id="{8918C5C1-D782-4399-8282-88889D595D96}"/>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7367" t="50000" r="23668" b="4996"/>
          <a:stretch/>
        </p:blipFill>
        <p:spPr bwMode="auto">
          <a:xfrm>
            <a:off x="1383792" y="4191000"/>
            <a:ext cx="5105400" cy="18746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04BB2AC-948E-48B7-801F-AA4F349A98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7586" t="43316" r="8621" b="5431"/>
          <a:stretch/>
        </p:blipFill>
        <p:spPr bwMode="auto">
          <a:xfrm>
            <a:off x="6781800" y="3886200"/>
            <a:ext cx="1283207" cy="2683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147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638B-C4E2-4919-8875-4101C9F13FA9}"/>
              </a:ext>
            </a:extLst>
          </p:cNvPr>
          <p:cNvSpPr>
            <a:spLocks noGrp="1"/>
          </p:cNvSpPr>
          <p:nvPr>
            <p:ph type="title"/>
          </p:nvPr>
        </p:nvSpPr>
        <p:spPr>
          <a:xfrm>
            <a:off x="1383792" y="649985"/>
            <a:ext cx="6376415" cy="492443"/>
          </a:xfrm>
        </p:spPr>
        <p:txBody>
          <a:bodyPr/>
          <a:lstStyle/>
          <a:p>
            <a:r>
              <a:rPr lang="en-US"/>
              <a:t>Pedestrian Signals </a:t>
            </a:r>
            <a:endParaRPr lang="en-US" dirty="0"/>
          </a:p>
        </p:txBody>
      </p:sp>
      <p:sp>
        <p:nvSpPr>
          <p:cNvPr id="3" name="Text Placeholder 2">
            <a:extLst>
              <a:ext uri="{FF2B5EF4-FFF2-40B4-BE49-F238E27FC236}">
                <a16:creationId xmlns:a16="http://schemas.microsoft.com/office/drawing/2014/main" id="{11734AE4-25CA-4B94-BBE1-51729281233E}"/>
              </a:ext>
            </a:extLst>
          </p:cNvPr>
          <p:cNvSpPr>
            <a:spLocks noGrp="1"/>
          </p:cNvSpPr>
          <p:nvPr>
            <p:ph type="body" idx="1"/>
          </p:nvPr>
        </p:nvSpPr>
        <p:spPr>
          <a:xfrm>
            <a:off x="762000" y="1527334"/>
            <a:ext cx="7773161" cy="3077766"/>
          </a:xfrm>
        </p:spPr>
        <p:txBody>
          <a:bodyPr/>
          <a:lstStyle/>
          <a:p>
            <a:pPr algn="l"/>
            <a:r>
              <a:rPr lang="en-US" b="0" i="0" u="none" strike="noStrike" dirty="0">
                <a:solidFill>
                  <a:srgbClr val="555555"/>
                </a:solidFill>
                <a:effectLst/>
                <a:latin typeface="TeXGyreHerosRegular"/>
              </a:rPr>
              <a:t>Pedestrian signals are devices used at signalized intersections to notify pedestrians when it is safe to cross the street. </a:t>
            </a:r>
          </a:p>
          <a:p>
            <a:pPr algn="l"/>
            <a:r>
              <a:rPr lang="en-US" b="0" i="0" u="none" strike="noStrike" dirty="0">
                <a:solidFill>
                  <a:srgbClr val="555555"/>
                </a:solidFill>
                <a:effectLst/>
                <a:latin typeface="TeXGyreHerosRegular"/>
              </a:rPr>
              <a:t>Modern pedestrian signals incorporate countdown timers into their design that display the number of seconds remaining before the signal changes to “Don’t Walk”.</a:t>
            </a:r>
          </a:p>
          <a:p>
            <a:pPr algn="l"/>
            <a:br>
              <a:rPr lang="en-US" dirty="0"/>
            </a:br>
            <a:endParaRPr lang="en-US" dirty="0"/>
          </a:p>
        </p:txBody>
      </p:sp>
    </p:spTree>
    <p:extLst>
      <p:ext uri="{BB962C8B-B14F-4D97-AF65-F5344CB8AC3E}">
        <p14:creationId xmlns:p14="http://schemas.microsoft.com/office/powerpoint/2010/main" val="27392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638B-C4E2-4919-8875-4101C9F13FA9}"/>
              </a:ext>
            </a:extLst>
          </p:cNvPr>
          <p:cNvSpPr>
            <a:spLocks noGrp="1"/>
          </p:cNvSpPr>
          <p:nvPr>
            <p:ph type="title"/>
          </p:nvPr>
        </p:nvSpPr>
        <p:spPr>
          <a:xfrm>
            <a:off x="1383792" y="649985"/>
            <a:ext cx="6376415" cy="492443"/>
          </a:xfrm>
        </p:spPr>
        <p:txBody>
          <a:bodyPr/>
          <a:lstStyle/>
          <a:p>
            <a:r>
              <a:rPr lang="en-US"/>
              <a:t>Pedestrian Signals </a:t>
            </a:r>
            <a:endParaRPr lang="en-US" dirty="0"/>
          </a:p>
        </p:txBody>
      </p:sp>
      <p:sp>
        <p:nvSpPr>
          <p:cNvPr id="5" name="Text Placeholder 4">
            <a:extLst>
              <a:ext uri="{FF2B5EF4-FFF2-40B4-BE49-F238E27FC236}">
                <a16:creationId xmlns:a16="http://schemas.microsoft.com/office/drawing/2014/main" id="{CBCD9B0C-6B9F-4ECC-BA6C-AE2FC88D947F}"/>
              </a:ext>
            </a:extLst>
          </p:cNvPr>
          <p:cNvSpPr>
            <a:spLocks noGrp="1"/>
          </p:cNvSpPr>
          <p:nvPr>
            <p:ph type="body" idx="1"/>
          </p:nvPr>
        </p:nvSpPr>
        <p:spPr/>
        <p:txBody>
          <a:bodyPr/>
          <a:lstStyle/>
          <a:p>
            <a:endParaRPr lang="en-US" dirty="0"/>
          </a:p>
        </p:txBody>
      </p:sp>
      <p:pic>
        <p:nvPicPr>
          <p:cNvPr id="26626" name="Picture 2">
            <a:extLst>
              <a:ext uri="{FF2B5EF4-FFF2-40B4-BE49-F238E27FC236}">
                <a16:creationId xmlns:a16="http://schemas.microsoft.com/office/drawing/2014/main" id="{BAEFBE13-1854-4F85-9C31-73292711E7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54" t="17826" r="941" b="1950"/>
          <a:stretch/>
        </p:blipFill>
        <p:spPr bwMode="auto">
          <a:xfrm>
            <a:off x="457200" y="3994403"/>
            <a:ext cx="40386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26628" name="Picture 4" descr="Pedestrian Signals">
            <a:extLst>
              <a:ext uri="{FF2B5EF4-FFF2-40B4-BE49-F238E27FC236}">
                <a16:creationId xmlns:a16="http://schemas.microsoft.com/office/drawing/2014/main" id="{DFB1B3F8-AA20-4F9C-88BC-B77A70B52B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9" y="1332033"/>
            <a:ext cx="8382000" cy="258154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pedsignal">
            <a:extLst>
              <a:ext uri="{FF2B5EF4-FFF2-40B4-BE49-F238E27FC236}">
                <a16:creationId xmlns:a16="http://schemas.microsoft.com/office/drawing/2014/main" id="{3C733976-C00C-4F7A-975F-564F853C40EB}"/>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55832" y="4075233"/>
            <a:ext cx="4015727" cy="2581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126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638B-C4E2-4919-8875-4101C9F13FA9}"/>
              </a:ext>
            </a:extLst>
          </p:cNvPr>
          <p:cNvSpPr>
            <a:spLocks noGrp="1"/>
          </p:cNvSpPr>
          <p:nvPr>
            <p:ph type="title"/>
          </p:nvPr>
        </p:nvSpPr>
        <p:spPr>
          <a:xfrm>
            <a:off x="1383792" y="649985"/>
            <a:ext cx="6376415" cy="492443"/>
          </a:xfrm>
        </p:spPr>
        <p:txBody>
          <a:bodyPr/>
          <a:lstStyle/>
          <a:p>
            <a:r>
              <a:rPr lang="en-US"/>
              <a:t>Pedestrian Signals </a:t>
            </a:r>
            <a:endParaRPr lang="en-US" dirty="0"/>
          </a:p>
        </p:txBody>
      </p:sp>
      <p:sp>
        <p:nvSpPr>
          <p:cNvPr id="5" name="Text Placeholder 4">
            <a:extLst>
              <a:ext uri="{FF2B5EF4-FFF2-40B4-BE49-F238E27FC236}">
                <a16:creationId xmlns:a16="http://schemas.microsoft.com/office/drawing/2014/main" id="{CBCD9B0C-6B9F-4ECC-BA6C-AE2FC88D947F}"/>
              </a:ext>
            </a:extLst>
          </p:cNvPr>
          <p:cNvSpPr>
            <a:spLocks noGrp="1"/>
          </p:cNvSpPr>
          <p:nvPr>
            <p:ph type="body" idx="1"/>
          </p:nvPr>
        </p:nvSpPr>
        <p:spPr>
          <a:xfrm>
            <a:off x="838201" y="1447800"/>
            <a:ext cx="4648200" cy="4616648"/>
          </a:xfrm>
        </p:spPr>
        <p:txBody>
          <a:bodyPr/>
          <a:lstStyle/>
          <a:p>
            <a:pPr algn="l"/>
            <a:r>
              <a:rPr lang="en-US" b="0" i="0" u="none" strike="noStrike" dirty="0">
                <a:solidFill>
                  <a:srgbClr val="555555"/>
                </a:solidFill>
                <a:effectLst/>
                <a:latin typeface="TeXGyreHerosRegular"/>
              </a:rPr>
              <a:t>As a next step, conduct studies to determine if slower walking speeds are appropriate and, if so, what those speeds should be.</a:t>
            </a:r>
          </a:p>
          <a:p>
            <a:pPr algn="l"/>
            <a:r>
              <a:rPr lang="en-US" b="1" i="0" u="none" strike="noStrike" dirty="0">
                <a:solidFill>
                  <a:schemeClr val="tx1"/>
                </a:solidFill>
                <a:effectLst/>
                <a:latin typeface="TeXGyreHerosBold"/>
              </a:rPr>
              <a:t>Pedestrian ‘scrambles’</a:t>
            </a:r>
            <a:endParaRPr lang="en-US" b="0" i="0" u="none" strike="noStrike" dirty="0">
              <a:solidFill>
                <a:schemeClr val="tx1"/>
              </a:solidFill>
              <a:effectLst/>
              <a:latin typeface="TeXGyreHerosRegular"/>
            </a:endParaRPr>
          </a:p>
          <a:p>
            <a:pPr algn="l"/>
            <a:r>
              <a:rPr lang="en-US" b="0" i="0" u="none" strike="noStrike" dirty="0">
                <a:solidFill>
                  <a:srgbClr val="555555"/>
                </a:solidFill>
                <a:effectLst/>
                <a:latin typeface="TeXGyreHerosRegular"/>
              </a:rPr>
              <a:t>Exclusive pedestrian phases (i.e. pedestrian ‘scrambles’) may be used where turning vehicles conflict with very high pedestrian volumes and pedestrian crossing distances are short.</a:t>
            </a:r>
          </a:p>
          <a:p>
            <a:pPr algn="l"/>
            <a:endParaRPr lang="en-US" dirty="0"/>
          </a:p>
        </p:txBody>
      </p:sp>
      <p:pic>
        <p:nvPicPr>
          <p:cNvPr id="4098" name="Picture 2" descr="The Other Side: Thinking Carefully About Pedestrian Scramble Crossings">
            <a:extLst>
              <a:ext uri="{FF2B5EF4-FFF2-40B4-BE49-F238E27FC236}">
                <a16:creationId xmlns:a16="http://schemas.microsoft.com/office/drawing/2014/main" id="{8E4079FA-23EB-4252-A68A-5181C00B8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2057400"/>
            <a:ext cx="34290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666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638B-C4E2-4919-8875-4101C9F13FA9}"/>
              </a:ext>
            </a:extLst>
          </p:cNvPr>
          <p:cNvSpPr>
            <a:spLocks noGrp="1"/>
          </p:cNvSpPr>
          <p:nvPr>
            <p:ph type="title"/>
          </p:nvPr>
        </p:nvSpPr>
        <p:spPr>
          <a:xfrm>
            <a:off x="1383792" y="649985"/>
            <a:ext cx="6376415" cy="492443"/>
          </a:xfrm>
        </p:spPr>
        <p:txBody>
          <a:bodyPr/>
          <a:lstStyle/>
          <a:p>
            <a:r>
              <a:rPr lang="en-US"/>
              <a:t>Pedestrian Signals </a:t>
            </a:r>
            <a:endParaRPr lang="en-US" dirty="0"/>
          </a:p>
        </p:txBody>
      </p:sp>
      <p:sp>
        <p:nvSpPr>
          <p:cNvPr id="5" name="Text Placeholder 4">
            <a:extLst>
              <a:ext uri="{FF2B5EF4-FFF2-40B4-BE49-F238E27FC236}">
                <a16:creationId xmlns:a16="http://schemas.microsoft.com/office/drawing/2014/main" id="{CBCD9B0C-6B9F-4ECC-BA6C-AE2FC88D947F}"/>
              </a:ext>
            </a:extLst>
          </p:cNvPr>
          <p:cNvSpPr>
            <a:spLocks noGrp="1"/>
          </p:cNvSpPr>
          <p:nvPr>
            <p:ph type="body" idx="1"/>
          </p:nvPr>
        </p:nvSpPr>
        <p:spPr>
          <a:xfrm>
            <a:off x="838201" y="1447800"/>
            <a:ext cx="3429000" cy="5001369"/>
          </a:xfrm>
        </p:spPr>
        <p:txBody>
          <a:bodyPr/>
          <a:lstStyle/>
          <a:p>
            <a:pPr algn="l"/>
            <a:r>
              <a:rPr lang="en-US" b="1" i="0" u="none" strike="noStrike" dirty="0">
                <a:solidFill>
                  <a:schemeClr val="tx1"/>
                </a:solidFill>
                <a:effectLst/>
                <a:latin typeface="TeXGyreHerosBold"/>
              </a:rPr>
              <a:t>Pedestrian ‘head-start signals’</a:t>
            </a:r>
          </a:p>
          <a:p>
            <a:pPr algn="l"/>
            <a:r>
              <a:rPr lang="en-US" b="0" i="0" u="none" strike="noStrike" dirty="0">
                <a:solidFill>
                  <a:srgbClr val="555555"/>
                </a:solidFill>
                <a:effectLst/>
                <a:latin typeface="TeXGyreHerosRegular"/>
              </a:rPr>
              <a:t> Leading pedestrian intervals, which give pedestrians a head start before vehicles are given the green, may be considered at signalized intersections with a high incidence of pedestrian conflicts and right-of-way violations.</a:t>
            </a:r>
          </a:p>
          <a:p>
            <a:pPr algn="l"/>
            <a:endParaRPr lang="en-US" dirty="0"/>
          </a:p>
        </p:txBody>
      </p:sp>
      <p:pic>
        <p:nvPicPr>
          <p:cNvPr id="5122" name="Picture 2" descr="Pedestrians need a head start at intersections, health chief says | The Star">
            <a:extLst>
              <a:ext uri="{FF2B5EF4-FFF2-40B4-BE49-F238E27FC236}">
                <a16:creationId xmlns:a16="http://schemas.microsoft.com/office/drawing/2014/main" id="{BAE0615A-24CA-4D8A-AD2B-E07307A354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843" y="61912"/>
            <a:ext cx="4572000" cy="673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913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638B-C4E2-4919-8875-4101C9F13FA9}"/>
              </a:ext>
            </a:extLst>
          </p:cNvPr>
          <p:cNvSpPr>
            <a:spLocks noGrp="1"/>
          </p:cNvSpPr>
          <p:nvPr>
            <p:ph type="title"/>
          </p:nvPr>
        </p:nvSpPr>
        <p:spPr>
          <a:xfrm>
            <a:off x="1383792" y="649985"/>
            <a:ext cx="6376415" cy="492443"/>
          </a:xfrm>
        </p:spPr>
        <p:txBody>
          <a:bodyPr/>
          <a:lstStyle/>
          <a:p>
            <a:r>
              <a:rPr lang="en-US"/>
              <a:t>Pedestrian Signals </a:t>
            </a:r>
            <a:endParaRPr lang="en-US" dirty="0"/>
          </a:p>
        </p:txBody>
      </p:sp>
      <p:sp>
        <p:nvSpPr>
          <p:cNvPr id="5" name="Text Placeholder 4">
            <a:extLst>
              <a:ext uri="{FF2B5EF4-FFF2-40B4-BE49-F238E27FC236}">
                <a16:creationId xmlns:a16="http://schemas.microsoft.com/office/drawing/2014/main" id="{CBCD9B0C-6B9F-4ECC-BA6C-AE2FC88D947F}"/>
              </a:ext>
            </a:extLst>
          </p:cNvPr>
          <p:cNvSpPr>
            <a:spLocks noGrp="1"/>
          </p:cNvSpPr>
          <p:nvPr>
            <p:ph type="body" idx="1"/>
          </p:nvPr>
        </p:nvSpPr>
        <p:spPr>
          <a:xfrm>
            <a:off x="685418" y="1295400"/>
            <a:ext cx="5258181" cy="4924425"/>
          </a:xfrm>
        </p:spPr>
        <p:txBody>
          <a:bodyPr/>
          <a:lstStyle/>
          <a:p>
            <a:pPr algn="l"/>
            <a:r>
              <a:rPr lang="en-US" b="1" i="0" dirty="0">
                <a:solidFill>
                  <a:srgbClr val="000000"/>
                </a:solidFill>
                <a:effectLst/>
                <a:latin typeface="TeXGyreHerosBold"/>
              </a:rPr>
              <a:t>Pedestrian countdown signals</a:t>
            </a:r>
          </a:p>
          <a:p>
            <a:pPr marL="342900" indent="-342900" algn="l">
              <a:buFont typeface="Wingdings" panose="05000000000000000000" pitchFamily="2" charset="2"/>
              <a:buChar char="§"/>
            </a:pPr>
            <a:r>
              <a:rPr lang="en-US" sz="1800" b="0" i="0" u="none" strike="noStrike" dirty="0">
                <a:solidFill>
                  <a:srgbClr val="555555"/>
                </a:solidFill>
                <a:effectLst/>
                <a:latin typeface="TeXGyreHerosRegular"/>
              </a:rPr>
              <a:t>Pedestrian countdown signals are designed to enhance the effectiveness of pedestrian signals at clearing the crosswalk before a signal changes direction. </a:t>
            </a:r>
          </a:p>
          <a:p>
            <a:pPr marL="342900" indent="-342900" algn="l">
              <a:buFont typeface="Wingdings" panose="05000000000000000000" pitchFamily="2" charset="2"/>
              <a:buChar char="§"/>
            </a:pPr>
            <a:r>
              <a:rPr lang="en-US" sz="1800" b="0" i="0" u="none" strike="noStrike" dirty="0">
                <a:solidFill>
                  <a:srgbClr val="555555"/>
                </a:solidFill>
                <a:effectLst/>
                <a:latin typeface="TeXGyreHerosRegular"/>
              </a:rPr>
              <a:t>Surveys show that most people misinterpret the meaning of the flashing hand of the traditional pedestrian signal. </a:t>
            </a:r>
          </a:p>
          <a:p>
            <a:pPr marL="342900" indent="-342900" algn="l">
              <a:buFont typeface="Wingdings" panose="05000000000000000000" pitchFamily="2" charset="2"/>
              <a:buChar char="§"/>
            </a:pPr>
            <a:r>
              <a:rPr lang="en-US" sz="1800" b="0" i="0" u="none" strike="noStrike" dirty="0">
                <a:solidFill>
                  <a:srgbClr val="555555"/>
                </a:solidFill>
                <a:effectLst/>
                <a:latin typeface="TeXGyreHerosRegular"/>
              </a:rPr>
              <a:t>Providing the pedestrian countdown device helps pedestrians better interpret the pedestrian signals. </a:t>
            </a:r>
          </a:p>
          <a:p>
            <a:pPr marL="342900" indent="-342900" algn="l">
              <a:buFont typeface="Wingdings" panose="05000000000000000000" pitchFamily="2" charset="2"/>
              <a:buChar char="§"/>
            </a:pPr>
            <a:r>
              <a:rPr lang="en-US" sz="1800" b="0" i="0" u="none" strike="noStrike" dirty="0">
                <a:solidFill>
                  <a:srgbClr val="555555"/>
                </a:solidFill>
                <a:effectLst/>
                <a:latin typeface="TeXGyreHerosRegular"/>
              </a:rPr>
              <a:t>Countdowns also enable pedestrians to stop on a median refuge, where provided, and wait for the next phase if they find the time left to be too short to finish crossing. </a:t>
            </a:r>
          </a:p>
          <a:p>
            <a:pPr marL="342900" indent="-342900" algn="l">
              <a:buFont typeface="Wingdings" panose="05000000000000000000" pitchFamily="2" charset="2"/>
              <a:buChar char="§"/>
            </a:pPr>
            <a:r>
              <a:rPr lang="en-US" sz="1800" b="0" i="0" u="none" strike="noStrike" dirty="0">
                <a:solidFill>
                  <a:srgbClr val="555555"/>
                </a:solidFill>
                <a:effectLst/>
                <a:latin typeface="TeXGyreHerosRegular"/>
              </a:rPr>
              <a:t>Pedestrian countdown signals have been shown to have a 25% reduction in pedestrian injury collisions.</a:t>
            </a:r>
          </a:p>
          <a:p>
            <a:pPr algn="l"/>
            <a:endParaRPr lang="en-US" dirty="0"/>
          </a:p>
        </p:txBody>
      </p:sp>
      <p:pic>
        <p:nvPicPr>
          <p:cNvPr id="7170" name="Picture 2" descr="China Top Quality 200/300/400mm Pedestrian Traffic Light with LED Countdown  Timer - China Traffic Signal Light, Traffic Signal">
            <a:extLst>
              <a:ext uri="{FF2B5EF4-FFF2-40B4-BE49-F238E27FC236}">
                <a16:creationId xmlns:a16="http://schemas.microsoft.com/office/drawing/2014/main" id="{23B4E210-C3CD-4AE9-BCDC-56359DDB7A1C}"/>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0181" t="2631" r="4001" b="6140"/>
          <a:stretch/>
        </p:blipFill>
        <p:spPr bwMode="auto">
          <a:xfrm>
            <a:off x="6324600" y="1828800"/>
            <a:ext cx="2895601"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426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638B-C4E2-4919-8875-4101C9F13FA9}"/>
              </a:ext>
            </a:extLst>
          </p:cNvPr>
          <p:cNvSpPr>
            <a:spLocks noGrp="1"/>
          </p:cNvSpPr>
          <p:nvPr>
            <p:ph type="title"/>
          </p:nvPr>
        </p:nvSpPr>
        <p:spPr>
          <a:xfrm>
            <a:off x="1383792" y="649985"/>
            <a:ext cx="6376415" cy="492443"/>
          </a:xfrm>
        </p:spPr>
        <p:txBody>
          <a:bodyPr/>
          <a:lstStyle/>
          <a:p>
            <a:r>
              <a:rPr lang="en-US"/>
              <a:t>Pedestrian Signals </a:t>
            </a:r>
            <a:endParaRPr lang="en-US" dirty="0"/>
          </a:p>
        </p:txBody>
      </p:sp>
      <p:sp>
        <p:nvSpPr>
          <p:cNvPr id="5" name="Text Placeholder 4">
            <a:extLst>
              <a:ext uri="{FF2B5EF4-FFF2-40B4-BE49-F238E27FC236}">
                <a16:creationId xmlns:a16="http://schemas.microsoft.com/office/drawing/2014/main" id="{CBCD9B0C-6B9F-4ECC-BA6C-AE2FC88D947F}"/>
              </a:ext>
            </a:extLst>
          </p:cNvPr>
          <p:cNvSpPr>
            <a:spLocks noGrp="1"/>
          </p:cNvSpPr>
          <p:nvPr>
            <p:ph type="body" idx="1"/>
          </p:nvPr>
        </p:nvSpPr>
        <p:spPr>
          <a:xfrm>
            <a:off x="685418" y="1295400"/>
            <a:ext cx="5486781" cy="6001643"/>
          </a:xfrm>
        </p:spPr>
        <p:txBody>
          <a:bodyPr/>
          <a:lstStyle/>
          <a:p>
            <a:pPr algn="l"/>
            <a:r>
              <a:rPr lang="en-US" b="1" i="0" u="none" strike="noStrike" dirty="0">
                <a:solidFill>
                  <a:schemeClr val="tx1"/>
                </a:solidFill>
                <a:effectLst/>
                <a:latin typeface="TeXGyreHerosBold"/>
              </a:rPr>
              <a:t>Pedestrian-actuated signals</a:t>
            </a:r>
            <a:endParaRPr lang="en-US" b="0" i="0" u="none" strike="noStrike" dirty="0">
              <a:solidFill>
                <a:schemeClr val="tx1"/>
              </a:solidFill>
              <a:effectLst/>
              <a:latin typeface="TeXGyreHerosRegular"/>
            </a:endParaRPr>
          </a:p>
          <a:p>
            <a:pPr marL="342900" indent="-342900" algn="l">
              <a:buFont typeface="Wingdings" panose="05000000000000000000" pitchFamily="2" charset="2"/>
              <a:buChar char="§"/>
            </a:pPr>
            <a:r>
              <a:rPr lang="en-US" sz="2000" dirty="0">
                <a:solidFill>
                  <a:srgbClr val="555555"/>
                </a:solidFill>
                <a:latin typeface="TeXGyreHerosRegular"/>
              </a:rPr>
              <a:t>G</a:t>
            </a:r>
            <a:r>
              <a:rPr lang="en-US" sz="2000" b="0" i="0" u="none" strike="noStrike" dirty="0">
                <a:solidFill>
                  <a:srgbClr val="555555"/>
                </a:solidFill>
                <a:effectLst/>
                <a:latin typeface="TeXGyreHerosRegular"/>
              </a:rPr>
              <a:t>enerally, signals on short, fixed time cycles should be used rather than actuated signals (pedestrian push-buttons) to allow consistent crossing opportunities. </a:t>
            </a:r>
          </a:p>
          <a:p>
            <a:pPr marL="342900" indent="-342900" algn="l">
              <a:buFont typeface="Wingdings" panose="05000000000000000000" pitchFamily="2" charset="2"/>
              <a:buChar char="§"/>
            </a:pPr>
            <a:r>
              <a:rPr lang="en-US" sz="2000" b="0" i="0" u="none" strike="noStrike" dirty="0">
                <a:solidFill>
                  <a:srgbClr val="555555"/>
                </a:solidFill>
                <a:effectLst/>
                <a:latin typeface="TeXGyreHerosRegular"/>
              </a:rPr>
              <a:t>Pedestrian actuation should only be used when pedestrian crossings are intermittent, at locations with relatively long pedestrian clearance time that can result in excessive delay to transit vehicles, and to activate audible pedestrian signals or to provide an extended WALK interval. </a:t>
            </a:r>
          </a:p>
          <a:p>
            <a:pPr marL="342900" indent="-342900" algn="l">
              <a:buFont typeface="Wingdings" panose="05000000000000000000" pitchFamily="2" charset="2"/>
              <a:buChar char="§"/>
            </a:pPr>
            <a:r>
              <a:rPr lang="en-US" sz="2000" b="0" i="0" u="none" strike="noStrike" dirty="0">
                <a:solidFill>
                  <a:srgbClr val="555555"/>
                </a:solidFill>
                <a:effectLst/>
                <a:latin typeface="TeXGyreHerosRegular"/>
              </a:rPr>
              <a:t>Since many pedestrians fail to notice pushbutton devices, additional research on passive video and infra-red detection should be conducted.</a:t>
            </a:r>
          </a:p>
          <a:p>
            <a:pPr marL="342900" indent="-342900" algn="l">
              <a:buFont typeface="Wingdings" panose="05000000000000000000" pitchFamily="2" charset="2"/>
              <a:buChar char="§"/>
            </a:pPr>
            <a:r>
              <a:rPr lang="en-US" sz="2000" b="0" i="0" u="none" strike="noStrike" dirty="0">
                <a:solidFill>
                  <a:srgbClr val="555555"/>
                </a:solidFill>
                <a:effectLst/>
                <a:latin typeface="TeXGyreHerosRegular"/>
              </a:rPr>
              <a:t>Timed progression of traffic signals should ensure that sufficient time is allocated per cycle for pedestrian crossings.</a:t>
            </a:r>
          </a:p>
          <a:p>
            <a:pPr algn="l"/>
            <a:endParaRPr lang="en-US" dirty="0"/>
          </a:p>
        </p:txBody>
      </p:sp>
      <p:pic>
        <p:nvPicPr>
          <p:cNvPr id="6146" name="Picture 2" descr="Pedestrian Signals | DriversEd.com">
            <a:extLst>
              <a:ext uri="{FF2B5EF4-FFF2-40B4-BE49-F238E27FC236}">
                <a16:creationId xmlns:a16="http://schemas.microsoft.com/office/drawing/2014/main" id="{3AF0033E-190F-459D-AA33-58E1505298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0483" y="2590800"/>
            <a:ext cx="2847975"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950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100F-8A5A-4D3C-9089-BFE02EF97D50}"/>
              </a:ext>
            </a:extLst>
          </p:cNvPr>
          <p:cNvSpPr>
            <a:spLocks noGrp="1"/>
          </p:cNvSpPr>
          <p:nvPr>
            <p:ph type="title"/>
          </p:nvPr>
        </p:nvSpPr>
        <p:spPr>
          <a:xfrm>
            <a:off x="1383792" y="649985"/>
            <a:ext cx="6376415" cy="492443"/>
          </a:xfrm>
        </p:spPr>
        <p:txBody>
          <a:bodyPr/>
          <a:lstStyle/>
          <a:p>
            <a:r>
              <a:rPr lang="en-US" dirty="0"/>
              <a:t>Purpose of Traffic Signals</a:t>
            </a:r>
          </a:p>
        </p:txBody>
      </p:sp>
      <p:sp>
        <p:nvSpPr>
          <p:cNvPr id="3" name="Text Placeholder 2">
            <a:extLst>
              <a:ext uri="{FF2B5EF4-FFF2-40B4-BE49-F238E27FC236}">
                <a16:creationId xmlns:a16="http://schemas.microsoft.com/office/drawing/2014/main" id="{763E301D-7C50-4CF9-A908-70B3F94D0517}"/>
              </a:ext>
            </a:extLst>
          </p:cNvPr>
          <p:cNvSpPr>
            <a:spLocks noGrp="1"/>
          </p:cNvSpPr>
          <p:nvPr>
            <p:ph type="body" idx="1"/>
          </p:nvPr>
        </p:nvSpPr>
        <p:spPr/>
        <p:txBody>
          <a:bodyPr/>
          <a:lstStyle/>
          <a:p>
            <a:endParaRPr lang="en-US" dirty="0"/>
          </a:p>
        </p:txBody>
      </p:sp>
      <p:pic>
        <p:nvPicPr>
          <p:cNvPr id="2050" name="Picture 2">
            <a:extLst>
              <a:ext uri="{FF2B5EF4-FFF2-40B4-BE49-F238E27FC236}">
                <a16:creationId xmlns:a16="http://schemas.microsoft.com/office/drawing/2014/main" id="{94FD5212-58CB-4323-B117-534CB3C93D5A}"/>
              </a:ext>
            </a:extLst>
          </p:cNvPr>
          <p:cNvPicPr>
            <a:picLocks noChangeAspect="1" noChangeArrowheads="1"/>
          </p:cNvPicPr>
          <p:nvPr/>
        </p:nvPicPr>
        <p:blipFill rotWithShape="1">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l="1097" t="23259" r="1097"/>
          <a:stretch/>
        </p:blipFill>
        <p:spPr bwMode="auto">
          <a:xfrm>
            <a:off x="685419" y="1676399"/>
            <a:ext cx="8111773" cy="44637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9579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6575E-73FA-4F17-8304-67A7A83C2FE5}"/>
              </a:ext>
            </a:extLst>
          </p:cNvPr>
          <p:cNvSpPr>
            <a:spLocks noGrp="1"/>
          </p:cNvSpPr>
          <p:nvPr>
            <p:ph type="title"/>
          </p:nvPr>
        </p:nvSpPr>
        <p:spPr>
          <a:xfrm>
            <a:off x="1383792" y="762000"/>
            <a:ext cx="6376415" cy="492443"/>
          </a:xfrm>
        </p:spPr>
        <p:txBody>
          <a:bodyPr/>
          <a:lstStyle/>
          <a:p>
            <a:r>
              <a:rPr lang="en-US" dirty="0"/>
              <a:t>Need of Traffic Signal</a:t>
            </a:r>
          </a:p>
        </p:txBody>
      </p:sp>
      <p:sp>
        <p:nvSpPr>
          <p:cNvPr id="3" name="Text Placeholder 2">
            <a:extLst>
              <a:ext uri="{FF2B5EF4-FFF2-40B4-BE49-F238E27FC236}">
                <a16:creationId xmlns:a16="http://schemas.microsoft.com/office/drawing/2014/main" id="{48E541B0-C9A2-471D-AA55-225E21F8F77C}"/>
              </a:ext>
            </a:extLst>
          </p:cNvPr>
          <p:cNvSpPr>
            <a:spLocks noGrp="1"/>
          </p:cNvSpPr>
          <p:nvPr>
            <p:ph type="body" idx="1"/>
          </p:nvPr>
        </p:nvSpPr>
        <p:spPr>
          <a:xfrm>
            <a:off x="685419" y="1676400"/>
            <a:ext cx="5029582" cy="4231928"/>
          </a:xfrm>
        </p:spPr>
        <p:txBody>
          <a:bodyPr/>
          <a:lstStyle/>
          <a:p>
            <a:endParaRPr lang="en-US" dirty="0"/>
          </a:p>
          <a:p>
            <a:pPr marL="342900" indent="-342900">
              <a:buFont typeface="Wingdings" panose="05000000000000000000" pitchFamily="2" charset="2"/>
              <a:buChar char="v"/>
            </a:pPr>
            <a:r>
              <a:rPr lang="en-US" dirty="0"/>
              <a:t>An opportunity for pedestrian or</a:t>
            </a:r>
          </a:p>
          <a:p>
            <a:pPr marL="342900" indent="-342900">
              <a:buFont typeface="Wingdings" panose="05000000000000000000" pitchFamily="2" charset="2"/>
              <a:buChar char="v"/>
            </a:pPr>
            <a:endParaRPr lang="en-US" dirty="0"/>
          </a:p>
          <a:p>
            <a:pPr marL="342900" indent="-342900">
              <a:buFont typeface="Wingdings" panose="05000000000000000000" pitchFamily="2" charset="2"/>
              <a:buChar char="v"/>
            </a:pPr>
            <a:r>
              <a:rPr lang="en-US" dirty="0"/>
              <a:t>Vehicles to cross intersection</a:t>
            </a:r>
          </a:p>
          <a:p>
            <a:endParaRPr lang="en-US" dirty="0"/>
          </a:p>
          <a:p>
            <a:pPr marL="342900" indent="-342900">
              <a:buFont typeface="Wingdings" panose="05000000000000000000" pitchFamily="2" charset="2"/>
              <a:buChar char="v"/>
            </a:pPr>
            <a:r>
              <a:rPr lang="en-US" dirty="0"/>
              <a:t>Help to reduce the number of conflicts</a:t>
            </a:r>
          </a:p>
          <a:p>
            <a:pPr marL="342900" indent="-342900">
              <a:buFont typeface="Wingdings" panose="05000000000000000000" pitchFamily="2" charset="2"/>
              <a:buChar char="v"/>
            </a:pPr>
            <a:endParaRPr lang="en-US" dirty="0"/>
          </a:p>
          <a:p>
            <a:pPr marL="342900" indent="-342900">
              <a:buFont typeface="Wingdings" panose="05000000000000000000" pitchFamily="2" charset="2"/>
              <a:buChar char="v"/>
            </a:pPr>
            <a:r>
              <a:rPr lang="en-US" dirty="0"/>
              <a:t>Reduce the frequency of accident</a:t>
            </a:r>
          </a:p>
          <a:p>
            <a:pPr marL="342900" indent="-342900">
              <a:buFont typeface="Wingdings" panose="05000000000000000000" pitchFamily="2" charset="2"/>
              <a:buChar char="v"/>
            </a:pPr>
            <a:endParaRPr lang="en-US" dirty="0"/>
          </a:p>
          <a:p>
            <a:pPr marL="342900" indent="-342900">
              <a:buFont typeface="Wingdings" panose="05000000000000000000" pitchFamily="2" charset="2"/>
              <a:buChar char="v"/>
            </a:pPr>
            <a:r>
              <a:rPr lang="en-US" dirty="0"/>
              <a:t>Improve Safety</a:t>
            </a:r>
          </a:p>
        </p:txBody>
      </p:sp>
      <p:pic>
        <p:nvPicPr>
          <p:cNvPr id="5" name="Picture 2">
            <a:extLst>
              <a:ext uri="{FF2B5EF4-FFF2-40B4-BE49-F238E27FC236}">
                <a16:creationId xmlns:a16="http://schemas.microsoft.com/office/drawing/2014/main" id="{261CD0E5-1492-E622-C4ED-4D12E899C34D}"/>
              </a:ext>
            </a:extLst>
          </p:cNvPr>
          <p:cNvPicPr>
            <a:picLocks noChangeAspect="1" noChangeArrowheads="1"/>
          </p:cNvPicPr>
          <p:nvPr/>
        </p:nvPicPr>
        <p:blipFill rotWithShape="1">
          <a:blip r:embed="rId2">
            <a:clrChange>
              <a:clrFrom>
                <a:srgbClr val="FFFEFF"/>
              </a:clrFrom>
              <a:clrTo>
                <a:srgbClr val="FFFEFF">
                  <a:alpha val="0"/>
                </a:srgbClr>
              </a:clrTo>
            </a:clrChange>
            <a:alphaModFix/>
            <a:extLst>
              <a:ext uri="{BEBA8EAE-BF5A-486C-A8C5-ECC9F3942E4B}">
                <a14:imgProps xmlns:a14="http://schemas.microsoft.com/office/drawing/2010/main">
                  <a14:imgLayer r:embed="rId3">
                    <a14:imgEffect>
                      <a14:sharpenSoften amount="7000"/>
                    </a14:imgEffect>
                  </a14:imgLayer>
                </a14:imgProps>
              </a:ext>
              <a:ext uri="{28A0092B-C50C-407E-A947-70E740481C1C}">
                <a14:useLocalDpi xmlns:a14="http://schemas.microsoft.com/office/drawing/2010/main" val="0"/>
              </a:ext>
            </a:extLst>
          </a:blip>
          <a:srcRect l="55957" t="37565" r="4119" b="4895"/>
          <a:stretch/>
        </p:blipFill>
        <p:spPr bwMode="auto">
          <a:xfrm>
            <a:off x="5643696" y="2500183"/>
            <a:ext cx="3500304" cy="3579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11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544D7-1095-442E-956A-5AA979D7E3B4}"/>
              </a:ext>
            </a:extLst>
          </p:cNvPr>
          <p:cNvSpPr>
            <a:spLocks noGrp="1"/>
          </p:cNvSpPr>
          <p:nvPr>
            <p:ph type="title"/>
          </p:nvPr>
        </p:nvSpPr>
        <p:spPr>
          <a:xfrm>
            <a:off x="1383792" y="649985"/>
            <a:ext cx="6376415" cy="492443"/>
          </a:xfrm>
        </p:spPr>
        <p:txBody>
          <a:bodyPr/>
          <a:lstStyle/>
          <a:p>
            <a:r>
              <a:rPr lang="en-US" dirty="0"/>
              <a:t>Signal Aspects</a:t>
            </a:r>
          </a:p>
        </p:txBody>
      </p:sp>
      <p:pic>
        <p:nvPicPr>
          <p:cNvPr id="4098" name="Picture 2">
            <a:extLst>
              <a:ext uri="{FF2B5EF4-FFF2-40B4-BE49-F238E27FC236}">
                <a16:creationId xmlns:a16="http://schemas.microsoft.com/office/drawing/2014/main" id="{86034B8A-969E-4427-8E61-088670C35E5E}"/>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42301" b="-1"/>
          <a:stretch/>
        </p:blipFill>
        <p:spPr bwMode="auto">
          <a:xfrm>
            <a:off x="746974" y="2971800"/>
            <a:ext cx="8397026" cy="3505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90BA56C-EF4F-412D-BED8-55E5FF810E10}"/>
              </a:ext>
            </a:extLst>
          </p:cNvPr>
          <p:cNvSpPr txBox="1"/>
          <p:nvPr/>
        </p:nvSpPr>
        <p:spPr>
          <a:xfrm>
            <a:off x="1676400" y="1676400"/>
            <a:ext cx="6376414" cy="369332"/>
          </a:xfrm>
          <a:prstGeom prst="rect">
            <a:avLst/>
          </a:prstGeom>
          <a:noFill/>
        </p:spPr>
        <p:txBody>
          <a:bodyPr wrap="square" rtlCol="0">
            <a:spAutoFit/>
          </a:bodyPr>
          <a:lstStyle/>
          <a:p>
            <a:r>
              <a:rPr lang="en-US" dirty="0"/>
              <a:t>The indication given by a signal is known as the signal aspect.</a:t>
            </a:r>
          </a:p>
        </p:txBody>
      </p:sp>
    </p:spTree>
    <p:extLst>
      <p:ext uri="{BB962C8B-B14F-4D97-AF65-F5344CB8AC3E}">
        <p14:creationId xmlns:p14="http://schemas.microsoft.com/office/powerpoint/2010/main" val="274911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32866-D76A-4A4F-8405-3B7030F2D772}"/>
              </a:ext>
            </a:extLst>
          </p:cNvPr>
          <p:cNvSpPr>
            <a:spLocks noGrp="1"/>
          </p:cNvSpPr>
          <p:nvPr>
            <p:ph type="title"/>
          </p:nvPr>
        </p:nvSpPr>
        <p:spPr>
          <a:xfrm>
            <a:off x="1383792" y="649985"/>
            <a:ext cx="6376415" cy="492443"/>
          </a:xfrm>
        </p:spPr>
        <p:txBody>
          <a:bodyPr/>
          <a:lstStyle/>
          <a:p>
            <a:r>
              <a:rPr lang="en-US" dirty="0"/>
              <a:t>Traffic Signal Advantages</a:t>
            </a:r>
          </a:p>
        </p:txBody>
      </p:sp>
      <p:sp>
        <p:nvSpPr>
          <p:cNvPr id="3" name="Text Placeholder 2">
            <a:extLst>
              <a:ext uri="{FF2B5EF4-FFF2-40B4-BE49-F238E27FC236}">
                <a16:creationId xmlns:a16="http://schemas.microsoft.com/office/drawing/2014/main" id="{4787264A-ACCE-40F4-BB6C-9573B958BB75}"/>
              </a:ext>
            </a:extLst>
          </p:cNvPr>
          <p:cNvSpPr>
            <a:spLocks noGrp="1"/>
          </p:cNvSpPr>
          <p:nvPr>
            <p:ph type="body" idx="1"/>
          </p:nvPr>
        </p:nvSpPr>
        <p:spPr/>
        <p:txBody>
          <a:bodyPr/>
          <a:lstStyle/>
          <a:p>
            <a:endParaRPr lang="en-US"/>
          </a:p>
        </p:txBody>
      </p:sp>
      <p:pic>
        <p:nvPicPr>
          <p:cNvPr id="6146" name="Picture 2">
            <a:extLst>
              <a:ext uri="{FF2B5EF4-FFF2-40B4-BE49-F238E27FC236}">
                <a16:creationId xmlns:a16="http://schemas.microsoft.com/office/drawing/2014/main" id="{877CEF7F-4EF8-4839-9B94-39DBBE8D6BF9}"/>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23259"/>
          <a:stretch/>
        </p:blipFill>
        <p:spPr bwMode="auto">
          <a:xfrm>
            <a:off x="533209" y="1491997"/>
            <a:ext cx="8077580" cy="4299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734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32866-D76A-4A4F-8405-3B7030F2D772}"/>
              </a:ext>
            </a:extLst>
          </p:cNvPr>
          <p:cNvSpPr>
            <a:spLocks noGrp="1"/>
          </p:cNvSpPr>
          <p:nvPr>
            <p:ph type="title"/>
          </p:nvPr>
        </p:nvSpPr>
        <p:spPr>
          <a:xfrm>
            <a:off x="1383792" y="649985"/>
            <a:ext cx="6376415" cy="492443"/>
          </a:xfrm>
        </p:spPr>
        <p:txBody>
          <a:bodyPr/>
          <a:lstStyle/>
          <a:p>
            <a:r>
              <a:rPr lang="en-US" dirty="0"/>
              <a:t>Traffic Signal Disadvantages</a:t>
            </a:r>
          </a:p>
        </p:txBody>
      </p:sp>
      <p:pic>
        <p:nvPicPr>
          <p:cNvPr id="7170" name="Picture 2">
            <a:extLst>
              <a:ext uri="{FF2B5EF4-FFF2-40B4-BE49-F238E27FC236}">
                <a16:creationId xmlns:a16="http://schemas.microsoft.com/office/drawing/2014/main" id="{0FC34A0F-F9B2-406B-8AC0-08BBF181C575}"/>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21031"/>
          <a:stretch/>
        </p:blipFill>
        <p:spPr bwMode="auto">
          <a:xfrm>
            <a:off x="533400" y="1600200"/>
            <a:ext cx="7393280" cy="4053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555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03BF-8154-4804-9D8E-870049D40FEC}"/>
              </a:ext>
            </a:extLst>
          </p:cNvPr>
          <p:cNvSpPr>
            <a:spLocks noGrp="1"/>
          </p:cNvSpPr>
          <p:nvPr>
            <p:ph type="title"/>
          </p:nvPr>
        </p:nvSpPr>
        <p:spPr>
          <a:xfrm>
            <a:off x="1383792" y="649985"/>
            <a:ext cx="6376415" cy="492443"/>
          </a:xfrm>
        </p:spPr>
        <p:txBody>
          <a:bodyPr/>
          <a:lstStyle/>
          <a:p>
            <a:r>
              <a:rPr lang="en-US" dirty="0"/>
              <a:t>Parts of Traffic Signal</a:t>
            </a:r>
          </a:p>
        </p:txBody>
      </p:sp>
      <p:sp>
        <p:nvSpPr>
          <p:cNvPr id="3" name="Text Placeholder 2">
            <a:extLst>
              <a:ext uri="{FF2B5EF4-FFF2-40B4-BE49-F238E27FC236}">
                <a16:creationId xmlns:a16="http://schemas.microsoft.com/office/drawing/2014/main" id="{B7257BEE-F21F-4D7F-A2EB-BAC85BB126CA}"/>
              </a:ext>
            </a:extLst>
          </p:cNvPr>
          <p:cNvSpPr>
            <a:spLocks noGrp="1"/>
          </p:cNvSpPr>
          <p:nvPr>
            <p:ph type="body" idx="1"/>
          </p:nvPr>
        </p:nvSpPr>
        <p:spPr>
          <a:xfrm>
            <a:off x="685418" y="1596192"/>
            <a:ext cx="7773161" cy="384721"/>
          </a:xfrm>
        </p:spPr>
        <p:txBody>
          <a:bodyPr/>
          <a:lstStyle/>
          <a:p>
            <a:r>
              <a:rPr lang="en-US" dirty="0"/>
              <a:t>Traffic Signals have four main parts:</a:t>
            </a:r>
          </a:p>
        </p:txBody>
      </p:sp>
      <p:pic>
        <p:nvPicPr>
          <p:cNvPr id="8194" name="Picture 2">
            <a:extLst>
              <a:ext uri="{FF2B5EF4-FFF2-40B4-BE49-F238E27FC236}">
                <a16:creationId xmlns:a16="http://schemas.microsoft.com/office/drawing/2014/main" id="{A8462EAC-8105-429A-85A3-8913772370AB}"/>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30746" r="42701"/>
          <a:stretch/>
        </p:blipFill>
        <p:spPr bwMode="auto">
          <a:xfrm>
            <a:off x="304800" y="2286000"/>
            <a:ext cx="4412673" cy="2514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FC61FF47-EE0A-4D3A-AB94-4DFB01268ACE}"/>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56487" t="30746"/>
          <a:stretch/>
        </p:blipFill>
        <p:spPr bwMode="auto">
          <a:xfrm>
            <a:off x="5297978" y="2057400"/>
            <a:ext cx="3846022"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ppt_x"/>
                                          </p:val>
                                        </p:tav>
                                        <p:tav tm="100000">
                                          <p:val>
                                            <p:strVal val="#ppt_x"/>
                                          </p:val>
                                        </p:tav>
                                      </p:tavLst>
                                    </p:anim>
                                    <p:anim calcmode="lin" valueType="num">
                                      <p:cBhvr additive="base">
                                        <p:cTn id="8"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3AFB-ED2B-4D92-965B-0CE161C9370E}"/>
              </a:ext>
            </a:extLst>
          </p:cNvPr>
          <p:cNvSpPr>
            <a:spLocks noGrp="1"/>
          </p:cNvSpPr>
          <p:nvPr>
            <p:ph type="title"/>
          </p:nvPr>
        </p:nvSpPr>
        <p:spPr>
          <a:xfrm>
            <a:off x="1383792" y="649985"/>
            <a:ext cx="6376415" cy="492443"/>
          </a:xfrm>
        </p:spPr>
        <p:txBody>
          <a:bodyPr/>
          <a:lstStyle/>
          <a:p>
            <a:r>
              <a:rPr lang="en-US" dirty="0"/>
              <a:t>Signal Controller</a:t>
            </a:r>
          </a:p>
        </p:txBody>
      </p:sp>
      <p:pic>
        <p:nvPicPr>
          <p:cNvPr id="10242" name="Picture 2">
            <a:extLst>
              <a:ext uri="{FF2B5EF4-FFF2-40B4-BE49-F238E27FC236}">
                <a16:creationId xmlns:a16="http://schemas.microsoft.com/office/drawing/2014/main" id="{DF287163-8DB9-41FD-B94A-097AF7ACB2DE}"/>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25488"/>
          <a:stretch/>
        </p:blipFill>
        <p:spPr bwMode="auto">
          <a:xfrm>
            <a:off x="762001" y="1524000"/>
            <a:ext cx="79248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598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264</TotalTime>
  <Words>503</Words>
  <Application>Microsoft Macintosh PowerPoint</Application>
  <PresentationFormat>On-screen Show (4:3)</PresentationFormat>
  <Paragraphs>58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Calibri</vt:lpstr>
      <vt:lpstr>Gothic Uralic</vt:lpstr>
      <vt:lpstr>Source Sans Pro</vt:lpstr>
      <vt:lpstr>TeXGyreHerosBold</vt:lpstr>
      <vt:lpstr>TeXGyreHerosRegular</vt:lpstr>
      <vt:lpstr>Wingdings</vt:lpstr>
      <vt:lpstr>Office Theme</vt:lpstr>
      <vt:lpstr>LEC 7</vt:lpstr>
      <vt:lpstr>TRAFFIC SIGNALS</vt:lpstr>
      <vt:lpstr>Purpose of Traffic Signals</vt:lpstr>
      <vt:lpstr>Need of Traffic Signal</vt:lpstr>
      <vt:lpstr>Signal Aspects</vt:lpstr>
      <vt:lpstr>Traffic Signal Advantages</vt:lpstr>
      <vt:lpstr>Traffic Signal Disadvantages</vt:lpstr>
      <vt:lpstr>Parts of Traffic Signal</vt:lpstr>
      <vt:lpstr>Signal Controller</vt:lpstr>
      <vt:lpstr>Signal Controller</vt:lpstr>
      <vt:lpstr>Signal Controller</vt:lpstr>
      <vt:lpstr>Types of Signal Operation</vt:lpstr>
      <vt:lpstr>Types of Signal Operation</vt:lpstr>
      <vt:lpstr>Pre -Timed Operation</vt:lpstr>
      <vt:lpstr>Semi Actuated Operation</vt:lpstr>
      <vt:lpstr>Actuated Operation</vt:lpstr>
      <vt:lpstr>Dimensions</vt:lpstr>
      <vt:lpstr>Dimensions</vt:lpstr>
      <vt:lpstr>Height of Signal</vt:lpstr>
      <vt:lpstr>Pedestrian Signals </vt:lpstr>
      <vt:lpstr>Pedestrian Signals </vt:lpstr>
      <vt:lpstr>Pedestrian Signals </vt:lpstr>
      <vt:lpstr>Pedestrian Signals </vt:lpstr>
      <vt:lpstr>Pedestrian Signals </vt:lpstr>
      <vt:lpstr>Pedestrian Signals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Intersection</dc:title>
  <dc:creator>lion_cub</dc:creator>
  <cp:lastModifiedBy>Dr. Abdur Rahim</cp:lastModifiedBy>
  <cp:revision>130</cp:revision>
  <dcterms:created xsi:type="dcterms:W3CDTF">2022-01-12T10:16:13Z</dcterms:created>
  <dcterms:modified xsi:type="dcterms:W3CDTF">2023-06-10T11:46:11Z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2020-04-23T00:00:00Z</vt:filetime>
  </property>
  <property fmtid="{D5CDD505-2E9C-101B-9397-08002B2CF9AE}" pid="3" name="Creator">
    <vt:lpwstr>Microsoft® PowerPoint® 2013</vt:lpwstr>
  </property>
  <property fmtid="{D5CDD505-2E9C-101B-9397-08002B2CF9AE}" pid="4" name="LastSaved">
    <vt:filetime>2022-01-12T00:00:00Z</vt:filetime>
  </property>
</Properties>
</file>