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5" r:id="rId15"/>
    <p:sldId id="277" r:id="rId16"/>
    <p:sldId id="278" r:id="rId17"/>
    <p:sldId id="279" r:id="rId18"/>
    <p:sldId id="280" r:id="rId19"/>
    <p:sldId id="281" r:id="rId20"/>
    <p:sldId id="303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91479"/>
  </p:normalViewPr>
  <p:slideViewPr>
    <p:cSldViewPr>
      <p:cViewPr varScale="1">
        <p:scale>
          <a:sx n="112" d="100"/>
          <a:sy n="112" d="100"/>
        </p:scale>
        <p:origin x="53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CF3A1-768C-4166-BC1D-F7E863FFFD7B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E3DBB-5A3E-43B7-86C1-FA9916C6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E3DBB-5A3E-43B7-86C1-FA9916C692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0716" y="641426"/>
            <a:ext cx="632256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812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81200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1708"/>
            <a:ext cx="1365250" cy="508000"/>
          </a:xfrm>
          <a:custGeom>
            <a:avLst/>
            <a:gdLst/>
            <a:ahLst/>
            <a:cxnLst/>
            <a:rect l="l" t="t" r="r" b="b"/>
            <a:pathLst>
              <a:path w="1365250" h="508000">
                <a:moveTo>
                  <a:pt x="0" y="0"/>
                </a:moveTo>
                <a:lnTo>
                  <a:pt x="0" y="504316"/>
                </a:lnTo>
                <a:lnTo>
                  <a:pt x="1019098" y="507491"/>
                </a:lnTo>
                <a:lnTo>
                  <a:pt x="1119378" y="507491"/>
                </a:lnTo>
                <a:lnTo>
                  <a:pt x="1124013" y="502665"/>
                </a:lnTo>
                <a:lnTo>
                  <a:pt x="1125562" y="501141"/>
                </a:lnTo>
                <a:lnTo>
                  <a:pt x="1127455" y="499490"/>
                </a:lnTo>
                <a:lnTo>
                  <a:pt x="1357884" y="269239"/>
                </a:lnTo>
                <a:lnTo>
                  <a:pt x="1363170" y="262096"/>
                </a:lnTo>
                <a:lnTo>
                  <a:pt x="1364932" y="254952"/>
                </a:lnTo>
                <a:lnTo>
                  <a:pt x="1363170" y="247808"/>
                </a:lnTo>
                <a:lnTo>
                  <a:pt x="1357884" y="240664"/>
                </a:lnTo>
                <a:lnTo>
                  <a:pt x="1128991" y="11937"/>
                </a:lnTo>
                <a:lnTo>
                  <a:pt x="1124013" y="11937"/>
                </a:lnTo>
                <a:lnTo>
                  <a:pt x="1124013" y="7112"/>
                </a:lnTo>
                <a:lnTo>
                  <a:pt x="1119378" y="7112"/>
                </a:lnTo>
                <a:lnTo>
                  <a:pt x="1114564" y="2412"/>
                </a:lnTo>
                <a:lnTo>
                  <a:pt x="1019098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792" y="649985"/>
            <a:ext cx="637641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419" y="3104768"/>
            <a:ext cx="7773161" cy="226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24025" y="5977838"/>
            <a:ext cx="654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Intelligent </a:t>
            </a:r>
            <a:r>
              <a:rPr sz="2400" b="1" dirty="0">
                <a:latin typeface="Gothic Uralic"/>
                <a:cs typeface="Gothic Uralic"/>
              </a:rPr>
              <a:t>Transportation </a:t>
            </a:r>
            <a:r>
              <a:rPr sz="2400" b="1" spc="-5" dirty="0">
                <a:latin typeface="Gothic Uralic"/>
                <a:cs typeface="Gothic Uralic"/>
              </a:rPr>
              <a:t>Systems (ITS</a:t>
            </a:r>
            <a:r>
              <a:rPr sz="2400" spc="-5" dirty="0">
                <a:latin typeface="Gothic Uralic"/>
                <a:cs typeface="Gothic Uralic"/>
              </a:rPr>
              <a:t>)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4120" y="1834895"/>
            <a:ext cx="5055108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988" y="650570"/>
            <a:ext cx="4208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Arial"/>
                <a:cs typeface="Arial"/>
              </a:rPr>
              <a:t>ATMS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543050"/>
            <a:ext cx="4211955" cy="4489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Traffic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Signals</a:t>
            </a:r>
            <a:endParaRPr sz="2000" dirty="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Detectors</a:t>
            </a:r>
            <a:endParaRPr sz="2000" dirty="0">
              <a:latin typeface="Gothic Uralic"/>
              <a:cs typeface="Gothic Uralic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Loops</a:t>
            </a:r>
            <a:endParaRPr sz="2000" dirty="0">
              <a:latin typeface="Gothic Uralic"/>
              <a:cs typeface="Gothic Uralic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Cameras</a:t>
            </a:r>
            <a:endParaRPr sz="2000" dirty="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Communication</a:t>
            </a:r>
            <a:r>
              <a:rPr sz="2000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Systems</a:t>
            </a:r>
            <a:endParaRPr sz="2000" dirty="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Traffic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Signal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Optimization &amp;</a:t>
            </a:r>
            <a:r>
              <a:rPr sz="2000" spc="-9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Synchronization</a:t>
            </a:r>
            <a:endParaRPr sz="2000" dirty="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buClr>
                <a:srgbClr val="A42F0F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Physical</a:t>
            </a:r>
            <a:r>
              <a:rPr sz="2000" spc="-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Infrastructure</a:t>
            </a:r>
            <a:endParaRPr sz="2000" dirty="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Control</a:t>
            </a:r>
            <a:r>
              <a:rPr sz="20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Cabinet</a:t>
            </a:r>
            <a:endParaRPr sz="2000" dirty="0">
              <a:latin typeface="Gothic Uralic"/>
              <a:cs typeface="Gothic Uralic"/>
            </a:endParaRPr>
          </a:p>
          <a:p>
            <a:pPr marL="354965" indent="-342900">
              <a:lnSpc>
                <a:spcPts val="1515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Cycle length – </a:t>
            </a:r>
            <a:r>
              <a:rPr sz="2000" i="1" dirty="0">
                <a:solidFill>
                  <a:srgbClr val="404040"/>
                </a:solidFill>
                <a:latin typeface="TeXGyreAdventor"/>
                <a:cs typeface="TeXGyreAdventor"/>
              </a:rPr>
              <a:t>total </a:t>
            </a:r>
            <a:r>
              <a:rPr sz="2000" i="1" spc="5" dirty="0">
                <a:solidFill>
                  <a:srgbClr val="404040"/>
                </a:solidFill>
                <a:latin typeface="TeXGyreAdventor"/>
                <a:cs typeface="TeXGyreAdventor"/>
              </a:rPr>
              <a:t>time </a:t>
            </a:r>
            <a:r>
              <a:rPr sz="2000" i="1" dirty="0">
                <a:solidFill>
                  <a:srgbClr val="404040"/>
                </a:solidFill>
                <a:latin typeface="TeXGyreAdventor"/>
                <a:cs typeface="TeXGyreAdventor"/>
              </a:rPr>
              <a:t>for one</a:t>
            </a:r>
            <a:r>
              <a:rPr sz="2000" i="1" spc="-204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eXGyreAdventor"/>
                <a:cs typeface="TeXGyreAdventor"/>
              </a:rPr>
              <a:t>complete</a:t>
            </a:r>
            <a:r>
              <a:rPr lang="en-US" sz="2000" dirty="0">
                <a:latin typeface="TeXGyreAdventor"/>
                <a:cs typeface="TeXGyreAdventor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servicing </a:t>
            </a:r>
            <a:r>
              <a:rPr sz="2000" i="1" dirty="0">
                <a:solidFill>
                  <a:srgbClr val="404040"/>
                </a:solidFill>
                <a:latin typeface="TeXGyreAdventor"/>
                <a:cs typeface="TeXGyreAdventor"/>
              </a:rPr>
              <a:t>of all movements in the</a:t>
            </a:r>
            <a:r>
              <a:rPr sz="2000" i="1" spc="-1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eXGyreAdventor"/>
                <a:cs typeface="TeXGyreAdventor"/>
              </a:rPr>
              <a:t>intersection</a:t>
            </a:r>
            <a:endParaRPr sz="2000" dirty="0">
              <a:latin typeface="TeXGyreAdventor"/>
              <a:cs typeface="TeXGyreAdventor"/>
            </a:endParaRPr>
          </a:p>
          <a:p>
            <a:pPr marL="354965" indent="-342900">
              <a:lnSpc>
                <a:spcPct val="100000"/>
              </a:lnSpc>
              <a:buClr>
                <a:srgbClr val="A42F0F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Phase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– </a:t>
            </a: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specific</a:t>
            </a:r>
            <a:r>
              <a:rPr sz="2000" i="1" spc="-6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eXGyreAdventor"/>
                <a:cs typeface="TeXGyreAdventor"/>
              </a:rPr>
              <a:t>movement</a:t>
            </a:r>
            <a:endParaRPr sz="2000" dirty="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479" y="1772411"/>
            <a:ext cx="3599687" cy="3896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07" y="309499"/>
            <a:ext cx="66344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2-Advanced Traveller</a:t>
            </a:r>
            <a:r>
              <a:rPr spc="-80" dirty="0"/>
              <a:t> </a:t>
            </a:r>
            <a:r>
              <a:rPr dirty="0"/>
              <a:t>Information  </a:t>
            </a:r>
            <a:r>
              <a:rPr spc="-5" dirty="0"/>
              <a:t>Systems </a:t>
            </a:r>
            <a:r>
              <a:rPr dirty="0"/>
              <a:t>(ATIS)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584197"/>
            <a:ext cx="8269605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latin typeface="Gothic Uralic"/>
                <a:cs typeface="Gothic Uralic"/>
              </a:rPr>
              <a:t>Road users can </a:t>
            </a:r>
            <a:r>
              <a:rPr sz="2400" spc="-5" dirty="0">
                <a:latin typeface="Gothic Uralic"/>
                <a:cs typeface="Gothic Uralic"/>
              </a:rPr>
              <a:t>access </a:t>
            </a:r>
            <a:r>
              <a:rPr lang="en-US" sz="2400" dirty="0">
                <a:latin typeface="Gothic Uralic"/>
                <a:cs typeface="Gothic Uralic"/>
              </a:rPr>
              <a:t>real-time</a:t>
            </a:r>
            <a:r>
              <a:rPr sz="2400" spc="-5" dirty="0">
                <a:latin typeface="Gothic Uralic"/>
                <a:cs typeface="Gothic Uralic"/>
              </a:rPr>
              <a:t> information </a:t>
            </a:r>
            <a:r>
              <a:rPr sz="2400" spc="5" dirty="0">
                <a:latin typeface="Gothic Uralic"/>
                <a:cs typeface="Gothic Uralic"/>
              </a:rPr>
              <a:t>in </a:t>
            </a:r>
            <a:r>
              <a:rPr sz="2400" spc="-229" dirty="0">
                <a:latin typeface="Gothic Uralic"/>
                <a:cs typeface="Gothic Uralic"/>
              </a:rPr>
              <a:t>the</a:t>
            </a:r>
            <a:r>
              <a:rPr lang="en-US" sz="2400" spc="-229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car, at home, </a:t>
            </a:r>
            <a:r>
              <a:rPr sz="2400" spc="5" dirty="0">
                <a:latin typeface="Gothic Uralic"/>
                <a:cs typeface="Gothic Uralic"/>
              </a:rPr>
              <a:t>in </a:t>
            </a:r>
            <a:r>
              <a:rPr sz="2400" dirty="0">
                <a:latin typeface="Gothic Uralic"/>
                <a:cs typeface="Gothic Uralic"/>
              </a:rPr>
              <a:t>the </a:t>
            </a:r>
            <a:r>
              <a:rPr sz="2400" spc="-5" dirty="0">
                <a:latin typeface="Gothic Uralic"/>
                <a:cs typeface="Gothic Uralic"/>
              </a:rPr>
              <a:t>office or </a:t>
            </a:r>
            <a:r>
              <a:rPr sz="2400" dirty="0">
                <a:latin typeface="Gothic Uralic"/>
                <a:cs typeface="Gothic Uralic"/>
              </a:rPr>
              <a:t>outdoors as the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reference of choosing transportation </a:t>
            </a:r>
            <a:r>
              <a:rPr sz="2400" dirty="0">
                <a:latin typeface="Gothic Uralic"/>
                <a:cs typeface="Gothic Uralic"/>
              </a:rPr>
              <a:t>modes, </a:t>
            </a:r>
            <a:r>
              <a:rPr sz="2400" spc="-5" dirty="0">
                <a:latin typeface="Gothic Uralic"/>
                <a:cs typeface="Gothic Uralic"/>
              </a:rPr>
              <a:t>travel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trips and</a:t>
            </a:r>
            <a:r>
              <a:rPr sz="2400" spc="-2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routes.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42F0F"/>
              </a:buClr>
              <a:buFont typeface="Arial"/>
              <a:buChar char=""/>
            </a:pPr>
            <a:endParaRPr sz="41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10" dirty="0">
                <a:latin typeface="Gothic Uralic"/>
                <a:cs typeface="Gothic Uralic"/>
              </a:rPr>
              <a:t>The </a:t>
            </a:r>
            <a:r>
              <a:rPr sz="2400" dirty="0">
                <a:latin typeface="Gothic Uralic"/>
                <a:cs typeface="Gothic Uralic"/>
              </a:rPr>
              <a:t>system </a:t>
            </a:r>
            <a:r>
              <a:rPr sz="2400" spc="-10" dirty="0">
                <a:latin typeface="Gothic Uralic"/>
                <a:cs typeface="Gothic Uralic"/>
              </a:rPr>
              <a:t>mainly </a:t>
            </a:r>
            <a:r>
              <a:rPr sz="2400" dirty="0">
                <a:latin typeface="Gothic Uralic"/>
                <a:cs typeface="Gothic Uralic"/>
              </a:rPr>
              <a:t>includes </a:t>
            </a:r>
            <a:r>
              <a:rPr sz="2400" spc="-5" dirty="0">
                <a:latin typeface="Gothic Uralic"/>
                <a:cs typeface="Gothic Uralic"/>
              </a:rPr>
              <a:t>changeable </a:t>
            </a:r>
            <a:r>
              <a:rPr sz="2400" spc="-100" dirty="0">
                <a:latin typeface="Gothic Uralic"/>
                <a:cs typeface="Gothic Uralic"/>
              </a:rPr>
              <a:t>message</a:t>
            </a:r>
            <a:r>
              <a:rPr lang="en-US" sz="2400" spc="-10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signs, GPS, internet connection, telephone, </a:t>
            </a:r>
            <a:r>
              <a:rPr sz="2400" spc="-5" dirty="0">
                <a:latin typeface="Gothic Uralic"/>
                <a:cs typeface="Gothic Uralic"/>
              </a:rPr>
              <a:t>fax, cable </a:t>
            </a:r>
            <a:r>
              <a:rPr sz="2400" dirty="0">
                <a:latin typeface="Gothic Uralic"/>
                <a:cs typeface="Gothic Uralic"/>
              </a:rPr>
              <a:t>television </a:t>
            </a:r>
            <a:r>
              <a:rPr sz="2400" spc="-5" dirty="0">
                <a:latin typeface="Gothic Uralic"/>
                <a:cs typeface="Gothic Uralic"/>
              </a:rPr>
              <a:t>and </a:t>
            </a:r>
            <a:r>
              <a:rPr sz="2400" dirty="0">
                <a:latin typeface="Gothic Uralic"/>
                <a:cs typeface="Gothic Uralic"/>
              </a:rPr>
              <a:t>mobile</a:t>
            </a:r>
            <a:r>
              <a:rPr sz="2400" spc="-8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etc.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3984" y="4724398"/>
            <a:ext cx="4681727" cy="2061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42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7776"/>
            <a:ext cx="6040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Impact of Traveller</a:t>
            </a:r>
            <a:r>
              <a:rPr spc="-70" dirty="0"/>
              <a:t> </a:t>
            </a:r>
            <a:r>
              <a:rPr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39" y="1630171"/>
            <a:ext cx="8053705" cy="453951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7620" indent="-343535">
              <a:lnSpc>
                <a:spcPts val="1950"/>
              </a:lnSpc>
              <a:spcBef>
                <a:spcPts val="340"/>
              </a:spcBef>
              <a:buClr>
                <a:srgbClr val="A42F0F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Provide information 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road users before 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during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 trip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(through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in-vehicle</a:t>
            </a:r>
            <a:r>
              <a:rPr sz="2400" spc="-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technologies)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42F0F"/>
              </a:buClr>
              <a:buFont typeface="Wingdings"/>
              <a:buChar char=""/>
            </a:pPr>
            <a:endParaRPr sz="2400" dirty="0">
              <a:latin typeface="Gothic Uralic"/>
              <a:cs typeface="Gothic Uralic"/>
            </a:endParaRPr>
          </a:p>
          <a:p>
            <a:pPr marL="355600" indent="-343535">
              <a:lnSpc>
                <a:spcPts val="2050"/>
              </a:lnSpc>
              <a:buClr>
                <a:srgbClr val="A42F0F"/>
              </a:buClr>
              <a:buFont typeface="Wingdings"/>
              <a:buChar char=""/>
              <a:tabLst>
                <a:tab pos="355600" algn="l"/>
                <a:tab pos="356235" algn="l"/>
                <a:tab pos="1158875" algn="l"/>
                <a:tab pos="2270125" algn="l"/>
                <a:tab pos="2935605" algn="l"/>
                <a:tab pos="3512185" algn="l"/>
                <a:tab pos="4083685" algn="l"/>
                <a:tab pos="5004435" algn="l"/>
                <a:tab pos="5638165" algn="l"/>
                <a:tab pos="70281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Public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transport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users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also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benefit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from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information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provided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through:</a:t>
            </a:r>
            <a:endParaRPr sz="2400" dirty="0">
              <a:latin typeface="Gothic Uralic"/>
              <a:cs typeface="Gothic Uralic"/>
            </a:endParaRPr>
          </a:p>
          <a:p>
            <a:pPr marL="901065">
              <a:lnSpc>
                <a:spcPct val="100000"/>
              </a:lnSpc>
              <a:spcBef>
                <a:spcPts val="715"/>
              </a:spcBef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Vehicle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location</a:t>
            </a:r>
            <a:r>
              <a:rPr sz="2400" spc="-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systems</a:t>
            </a:r>
            <a:endParaRPr lang="en-US" sz="2400" dirty="0">
              <a:latin typeface="Gothic Uralic"/>
              <a:cs typeface="Gothic Uralic"/>
            </a:endParaRPr>
          </a:p>
          <a:p>
            <a:pPr marL="901065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Scheduling systems 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(e.g.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online journey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planners)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ts val="1939"/>
              </a:lnSpc>
              <a:buClr>
                <a:srgbClr val="A42F0F"/>
              </a:buClr>
              <a:buFont typeface="Wingdings"/>
              <a:buChar char=""/>
              <a:tabLst>
                <a:tab pos="419734" algn="l"/>
                <a:tab pos="42037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Freight operators can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use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Commercial Vehicle Operations (CVO)  technologies 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more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effectively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manage their</a:t>
            </a:r>
            <a:r>
              <a:rPr sz="24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fleets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"/>
              <a:buChar char=""/>
            </a:pPr>
            <a:endParaRPr sz="2400" dirty="0">
              <a:latin typeface="Gothic Uralic"/>
              <a:cs typeface="Gothic Uralic"/>
            </a:endParaRPr>
          </a:p>
          <a:p>
            <a:pPr marL="355600" marR="6985" indent="-343535">
              <a:lnSpc>
                <a:spcPts val="1939"/>
              </a:lnSpc>
              <a:spcBef>
                <a:spcPts val="1350"/>
              </a:spcBef>
              <a:buClr>
                <a:srgbClr val="A42F0F"/>
              </a:buClr>
              <a:buFont typeface="Wingdings"/>
              <a:buChar char=""/>
              <a:tabLst>
                <a:tab pos="419734" algn="l"/>
                <a:tab pos="420370" algn="l"/>
              </a:tabLst>
            </a:pPr>
            <a:r>
              <a:rPr sz="2400" dirty="0"/>
              <a:t>	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information not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only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lead 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more efficient network flows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but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can also be used for strategic 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transportation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planning</a:t>
            </a:r>
            <a:r>
              <a:rPr sz="2400" spc="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purposes.</a:t>
            </a:r>
            <a:endParaRPr sz="2400" dirty="0">
              <a:latin typeface="Gothic Uralic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107794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597" y="641426"/>
            <a:ext cx="3952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Arial"/>
                <a:cs typeface="Arial"/>
              </a:rPr>
              <a:t>ATIS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890" y="1347909"/>
            <a:ext cx="3463290" cy="18992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Real 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Time </a:t>
            </a:r>
            <a:r>
              <a:rPr sz="1800" b="1" spc="-15" dirty="0">
                <a:solidFill>
                  <a:srgbClr val="404040"/>
                </a:solidFill>
                <a:latin typeface="Arial"/>
                <a:cs typeface="Arial"/>
              </a:rPr>
              <a:t>Traffic</a:t>
            </a:r>
            <a:r>
              <a:rPr sz="18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information</a:t>
            </a:r>
            <a:endParaRPr sz="1800" dirty="0">
              <a:latin typeface="Arial"/>
              <a:cs typeface="Arial"/>
            </a:endParaRPr>
          </a:p>
          <a:p>
            <a:pPr marL="636905" indent="-287020">
              <a:lnSpc>
                <a:spcPct val="100000"/>
              </a:lnSpc>
              <a:spcBef>
                <a:spcPts val="675"/>
              </a:spcBef>
              <a:buClr>
                <a:srgbClr val="FFC000"/>
              </a:buClr>
              <a:buFont typeface="Wingdings"/>
              <a:buChar char=""/>
              <a:tabLst>
                <a:tab pos="636905" algn="l"/>
                <a:tab pos="637540" algn="l"/>
              </a:tabLst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Web</a:t>
            </a:r>
            <a:endParaRPr sz="1400" dirty="0">
              <a:latin typeface="Arial"/>
              <a:cs typeface="Arial"/>
            </a:endParaRPr>
          </a:p>
          <a:p>
            <a:pPr marL="636905" indent="-287020">
              <a:lnSpc>
                <a:spcPct val="100000"/>
              </a:lnSpc>
              <a:spcBef>
                <a:spcPts val="660"/>
              </a:spcBef>
              <a:buClr>
                <a:srgbClr val="FFC000"/>
              </a:buClr>
              <a:buFont typeface="Wingdings"/>
              <a:buChar char=""/>
              <a:tabLst>
                <a:tab pos="636905" algn="l"/>
                <a:tab pos="637540" algn="l"/>
              </a:tabLst>
            </a:pP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TV/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Radio</a:t>
            </a:r>
            <a:endParaRPr sz="1400" dirty="0">
              <a:latin typeface="Arial"/>
              <a:cs typeface="Arial"/>
            </a:endParaRPr>
          </a:p>
          <a:p>
            <a:pPr marL="636905" indent="-287020">
              <a:lnSpc>
                <a:spcPct val="100000"/>
              </a:lnSpc>
              <a:spcBef>
                <a:spcPts val="660"/>
              </a:spcBef>
              <a:buClr>
                <a:srgbClr val="FFC000"/>
              </a:buClr>
              <a:buFont typeface="Wingdings"/>
              <a:buChar char=""/>
              <a:tabLst>
                <a:tab pos="636905" algn="l"/>
                <a:tab pos="63754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Highway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advisory Radios</a:t>
            </a:r>
            <a:r>
              <a:rPr sz="14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(HARS)</a:t>
            </a:r>
            <a:endParaRPr sz="1400" dirty="0">
              <a:latin typeface="Arial"/>
              <a:cs typeface="Arial"/>
            </a:endParaRPr>
          </a:p>
          <a:p>
            <a:pPr marL="636905" indent="-287020">
              <a:lnSpc>
                <a:spcPct val="100000"/>
              </a:lnSpc>
              <a:spcBef>
                <a:spcPts val="675"/>
              </a:spcBef>
              <a:buClr>
                <a:srgbClr val="FFC000"/>
              </a:buClr>
              <a:buFont typeface="Wingdings"/>
              <a:buChar char=""/>
              <a:tabLst>
                <a:tab pos="636905" algn="l"/>
                <a:tab pos="637540" algn="l"/>
              </a:tabLst>
            </a:pP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Cell</a:t>
            </a:r>
            <a:r>
              <a:rPr sz="14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phones</a:t>
            </a:r>
            <a:endParaRPr sz="1400" dirty="0">
              <a:latin typeface="Arial"/>
              <a:cs typeface="Arial"/>
            </a:endParaRPr>
          </a:p>
          <a:p>
            <a:pPr marL="636905" indent="-287020">
              <a:lnSpc>
                <a:spcPct val="100000"/>
              </a:lnSpc>
              <a:spcBef>
                <a:spcPts val="660"/>
              </a:spcBef>
              <a:buClr>
                <a:srgbClr val="FFC000"/>
              </a:buClr>
              <a:buFont typeface="Wingdings"/>
              <a:buChar char=""/>
              <a:tabLst>
                <a:tab pos="636905" algn="l"/>
                <a:tab pos="637540" algn="l"/>
              </a:tabLst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signs</a:t>
            </a: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404040"/>
                </a:solidFill>
                <a:latin typeface="Arial"/>
                <a:cs typeface="Arial"/>
              </a:rPr>
              <a:t>(VMS)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9" y="3357371"/>
            <a:ext cx="6048756" cy="3302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71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0716" y="641426"/>
            <a:ext cx="3952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latin typeface="Arial"/>
                <a:cs typeface="Arial"/>
              </a:rPr>
              <a:t>ATIS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412" y="1437259"/>
            <a:ext cx="5288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Highway Advisory Radio</a:t>
            </a:r>
            <a:r>
              <a:rPr sz="28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(HAR)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409444"/>
            <a:ext cx="3332988" cy="418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9700" y="2409444"/>
            <a:ext cx="3334511" cy="4187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9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597" y="575817"/>
            <a:ext cx="654113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95"/>
              </a:spcBef>
              <a:tabLst>
                <a:tab pos="2395220" algn="l"/>
              </a:tabLst>
            </a:pPr>
            <a:r>
              <a:rPr sz="2800" spc="-5" dirty="0"/>
              <a:t>3-Advanced</a:t>
            </a:r>
            <a:r>
              <a:rPr lang="en-US" sz="2800" spc="-5" dirty="0"/>
              <a:t> </a:t>
            </a:r>
            <a:r>
              <a:rPr sz="2800" spc="-10" dirty="0"/>
              <a:t>Vehicle Control Systems  </a:t>
            </a:r>
            <a:r>
              <a:rPr sz="2800" spc="-5" dirty="0"/>
              <a:t>(AVCS)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58770"/>
            <a:ext cx="8074025" cy="14979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latin typeface="Gothic Uralic"/>
                <a:cs typeface="Gothic Uralic"/>
              </a:rPr>
              <a:t>Technologies that enhance </a:t>
            </a:r>
            <a:r>
              <a:rPr sz="2000" spc="-5" dirty="0">
                <a:latin typeface="Gothic Uralic"/>
                <a:cs typeface="Gothic Uralic"/>
              </a:rPr>
              <a:t>driver </a:t>
            </a:r>
            <a:r>
              <a:rPr sz="2000" dirty="0">
                <a:latin typeface="Gothic Uralic"/>
                <a:cs typeface="Gothic Uralic"/>
              </a:rPr>
              <a:t>control </a:t>
            </a:r>
            <a:r>
              <a:rPr sz="2000" spc="-5" dirty="0">
                <a:latin typeface="Gothic Uralic"/>
                <a:cs typeface="Gothic Uralic"/>
              </a:rPr>
              <a:t>and </a:t>
            </a:r>
            <a:r>
              <a:rPr sz="2000" dirty="0">
                <a:latin typeface="Gothic Uralic"/>
                <a:cs typeface="Gothic Uralic"/>
              </a:rPr>
              <a:t>vehicle</a:t>
            </a:r>
            <a:r>
              <a:rPr sz="2000" spc="-12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safety.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</a:pPr>
            <a:r>
              <a:rPr sz="2000" spc="380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2000" spc="-5" dirty="0">
                <a:latin typeface="Gothic Uralic"/>
                <a:cs typeface="Gothic Uralic"/>
              </a:rPr>
              <a:t>Anti-collision warning </a:t>
            </a:r>
            <a:r>
              <a:rPr sz="2000" dirty="0">
                <a:latin typeface="Gothic Uralic"/>
                <a:cs typeface="Gothic Uralic"/>
              </a:rPr>
              <a:t>and </a:t>
            </a:r>
            <a:r>
              <a:rPr sz="2000" spc="-5" dirty="0">
                <a:latin typeface="Gothic Uralic"/>
                <a:cs typeface="Gothic Uralic"/>
              </a:rPr>
              <a:t>control, </a:t>
            </a:r>
            <a:r>
              <a:rPr sz="2000" dirty="0">
                <a:latin typeface="Gothic Uralic"/>
                <a:cs typeface="Gothic Uralic"/>
              </a:rPr>
              <a:t>driving </a:t>
            </a:r>
            <a:r>
              <a:rPr sz="2000" spc="-50" dirty="0">
                <a:latin typeface="Gothic Uralic"/>
                <a:cs typeface="Gothic Uralic"/>
              </a:rPr>
              <a:t>assistance,  </a:t>
            </a:r>
            <a:r>
              <a:rPr sz="2000" spc="-5" dirty="0">
                <a:latin typeface="Gothic Uralic"/>
                <a:cs typeface="Gothic Uralic"/>
              </a:rPr>
              <a:t>automatic lateral/longitudinal control, and </a:t>
            </a:r>
            <a:r>
              <a:rPr sz="2000" spc="5" dirty="0">
                <a:latin typeface="Gothic Uralic"/>
                <a:cs typeface="Gothic Uralic"/>
              </a:rPr>
              <a:t>the </a:t>
            </a:r>
            <a:r>
              <a:rPr sz="2000" spc="-5" dirty="0">
                <a:latin typeface="Gothic Uralic"/>
                <a:cs typeface="Gothic Uralic"/>
              </a:rPr>
              <a:t>long-run plans  of </a:t>
            </a:r>
            <a:r>
              <a:rPr sz="2000" dirty="0">
                <a:latin typeface="Gothic Uralic"/>
                <a:cs typeface="Gothic Uralic"/>
              </a:rPr>
              <a:t>automatic </a:t>
            </a:r>
            <a:r>
              <a:rPr sz="2000" spc="-5" dirty="0">
                <a:latin typeface="Gothic Uralic"/>
                <a:cs typeface="Gothic Uralic"/>
              </a:rPr>
              <a:t>driving and </a:t>
            </a:r>
            <a:r>
              <a:rPr sz="2000" dirty="0">
                <a:latin typeface="Gothic Uralic"/>
                <a:cs typeface="Gothic Uralic"/>
              </a:rPr>
              <a:t>automatic highway</a:t>
            </a:r>
            <a:r>
              <a:rPr sz="2000" spc="-9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system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2960" y="3140964"/>
            <a:ext cx="8288020" cy="3627120"/>
            <a:chOff x="822960" y="3140964"/>
            <a:chExt cx="8288020" cy="3627120"/>
          </a:xfrm>
        </p:grpSpPr>
        <p:sp>
          <p:nvSpPr>
            <p:cNvPr id="5" name="object 5"/>
            <p:cNvSpPr/>
            <p:nvPr/>
          </p:nvSpPr>
          <p:spPr>
            <a:xfrm>
              <a:off x="822960" y="3140964"/>
              <a:ext cx="4038600" cy="2453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2039" y="5141974"/>
              <a:ext cx="4218432" cy="16261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450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452" y="343281"/>
            <a:ext cx="678434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4-Commercial </a:t>
            </a:r>
            <a:r>
              <a:rPr spc="-5" dirty="0"/>
              <a:t>Vehicle Operations  </a:t>
            </a:r>
            <a:r>
              <a:rPr dirty="0"/>
              <a:t>(CVO)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367" y="1559813"/>
            <a:ext cx="8235315" cy="41205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750570" indent="-342900">
              <a:lnSpc>
                <a:spcPts val="1839"/>
              </a:lnSpc>
              <a:spcBef>
                <a:spcPts val="33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CVO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applies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technology of </a:t>
            </a:r>
            <a:r>
              <a:rPr sz="1700" spc="5" dirty="0">
                <a:solidFill>
                  <a:srgbClr val="404040"/>
                </a:solidFill>
                <a:latin typeface="Gothic Uralic"/>
                <a:cs typeface="Gothic Uralic"/>
              </a:rPr>
              <a:t>ATMS, ATIS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700" spc="5" dirty="0">
                <a:solidFill>
                  <a:srgbClr val="404040"/>
                </a:solidFill>
                <a:latin typeface="Gothic Uralic"/>
                <a:cs typeface="Gothic Uralic"/>
              </a:rPr>
              <a:t>AVCS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in</a:t>
            </a:r>
            <a:r>
              <a:rPr sz="1700" spc="-15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commercial  vehicle</a:t>
            </a:r>
            <a:endParaRPr lang="en-US" sz="1700" dirty="0">
              <a:latin typeface="Gothic Uralic"/>
              <a:cs typeface="Gothic Uralic"/>
            </a:endParaRPr>
          </a:p>
          <a:p>
            <a:pPr marL="495300" marR="5080">
              <a:lnSpc>
                <a:spcPts val="2830"/>
              </a:lnSpc>
              <a:spcBef>
                <a:spcPts val="200"/>
              </a:spcBef>
            </a:pPr>
            <a:r>
              <a:rPr lang="en-US" sz="1700" dirty="0">
                <a:solidFill>
                  <a:srgbClr val="404040"/>
                </a:solidFill>
                <a:latin typeface="Gothic Uralic"/>
                <a:cs typeface="Gothic Uralic"/>
              </a:rPr>
              <a:t>operation </a:t>
            </a:r>
            <a:r>
              <a:rPr lang="en-US" sz="1700" spc="-5" dirty="0">
                <a:solidFill>
                  <a:srgbClr val="404040"/>
                </a:solidFill>
                <a:latin typeface="Gothic Uralic"/>
                <a:cs typeface="Gothic Uralic"/>
              </a:rPr>
              <a:t>such as trucks, buses, taxis and </a:t>
            </a:r>
            <a:r>
              <a:rPr lang="en-US" sz="1700" dirty="0">
                <a:solidFill>
                  <a:srgbClr val="404040"/>
                </a:solidFill>
                <a:latin typeface="Gothic Uralic"/>
                <a:cs typeface="Gothic Uralic"/>
              </a:rPr>
              <a:t>ambulances in order </a:t>
            </a:r>
            <a:r>
              <a:rPr lang="en-US" sz="17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lang="en-US" sz="1700" dirty="0">
                <a:solidFill>
                  <a:srgbClr val="404040"/>
                </a:solidFill>
                <a:latin typeface="Gothic Uralic"/>
                <a:cs typeface="Gothic Uralic"/>
              </a:rPr>
              <a:t>improve  efficiency </a:t>
            </a:r>
            <a:r>
              <a:rPr lang="en-US" sz="1700" spc="-5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lang="en-US" sz="1700" spc="-5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1700" spc="-5" dirty="0">
                <a:solidFill>
                  <a:srgbClr val="404040"/>
                </a:solidFill>
                <a:latin typeface="Gothic Uralic"/>
                <a:cs typeface="Gothic Uralic"/>
              </a:rPr>
              <a:t>safety</a:t>
            </a:r>
            <a:endParaRPr lang="en-US" sz="17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Apply, pay for and receive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permits,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registrations, and licenses</a:t>
            </a:r>
            <a:r>
              <a:rPr sz="1700" spc="-114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electronically</a:t>
            </a:r>
            <a:endParaRPr sz="17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42F0F"/>
              </a:buClr>
              <a:buFont typeface="Arial"/>
              <a:buChar char=""/>
            </a:pPr>
            <a:endParaRPr sz="305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Share of common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trucking data across agencies</a:t>
            </a:r>
            <a:endParaRPr sz="17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2F0F"/>
              </a:buClr>
              <a:buFont typeface="Arial"/>
              <a:buChar char=""/>
            </a:pPr>
            <a:endParaRPr sz="305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Exchange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information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electronically with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roadside enforcement</a:t>
            </a:r>
            <a:r>
              <a:rPr sz="1700" spc="-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personnel</a:t>
            </a:r>
            <a:endParaRPr sz="17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42F0F"/>
              </a:buClr>
              <a:buFont typeface="Arial"/>
              <a:buChar char=""/>
            </a:pPr>
            <a:endParaRPr sz="305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Electronic “screening” of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trucks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safety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or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other 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regulatory</a:t>
            </a:r>
            <a:r>
              <a:rPr sz="1700" spc="-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Gothic Uralic"/>
                <a:cs typeface="Gothic Uralic"/>
              </a:rPr>
              <a:t>violations</a:t>
            </a:r>
            <a:endParaRPr sz="17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6263" y="5636351"/>
            <a:ext cx="2758990" cy="1205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88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884" y="152400"/>
            <a:ext cx="76485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" dirty="0">
                <a:latin typeface="Gothic Uralic"/>
                <a:cs typeface="Gothic Uralic"/>
              </a:rPr>
              <a:t>5-</a:t>
            </a:r>
            <a:r>
              <a:rPr sz="3600" b="0" spc="-5" dirty="0">
                <a:latin typeface="Gothic Uralic"/>
                <a:cs typeface="Gothic Uralic"/>
              </a:rPr>
              <a:t>Advanced </a:t>
            </a:r>
            <a:r>
              <a:rPr sz="3600" b="0" dirty="0">
                <a:latin typeface="Gothic Uralic"/>
                <a:cs typeface="Gothic Uralic"/>
              </a:rPr>
              <a:t>Public</a:t>
            </a:r>
            <a:r>
              <a:rPr sz="3600" b="0" spc="10" dirty="0">
                <a:latin typeface="Gothic Uralic"/>
                <a:cs typeface="Gothic Uralic"/>
              </a:rPr>
              <a:t> </a:t>
            </a:r>
            <a:r>
              <a:rPr sz="3600" b="0" spc="-5" dirty="0">
                <a:latin typeface="Gothic Uralic"/>
                <a:cs typeface="Gothic Uralic"/>
              </a:rPr>
              <a:t>Transportation</a:t>
            </a:r>
            <a:endParaRPr sz="3600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203" y="1219200"/>
            <a:ext cx="8808720" cy="196983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34670" marR="5080" indent="-522605" algn="just">
              <a:lnSpc>
                <a:spcPct val="973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lang="en-US" sz="2400" spc="-5" dirty="0">
                <a:solidFill>
                  <a:srgbClr val="404040"/>
                </a:solidFill>
                <a:latin typeface="Gothic Uralic"/>
              </a:rPr>
              <a:t>Passenger information 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and technologies to </a:t>
            </a:r>
            <a:r>
              <a:rPr lang="en-US" sz="2400" spc="-95" dirty="0">
                <a:solidFill>
                  <a:srgbClr val="404040"/>
                </a:solidFill>
                <a:latin typeface="Gothic Uralic"/>
                <a:cs typeface="Gothic Uralic"/>
              </a:rPr>
              <a:t>enhance  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system 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operations, 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including fare collection, 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intramodal  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intermodal transfers, 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scheduling, 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headway  control.</a:t>
            </a:r>
            <a:endParaRPr lang="en-US" sz="2400" dirty="0">
              <a:latin typeface="Gothic Uralic"/>
              <a:cs typeface="Gothic Uralic"/>
            </a:endParaRPr>
          </a:p>
          <a:p>
            <a:pPr marL="534670" marR="595630" indent="-342900" algn="just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§"/>
            </a:pPr>
            <a:r>
              <a:rPr lang="en-US" sz="2400" spc="-5" dirty="0">
                <a:solidFill>
                  <a:srgbClr val="404040"/>
                </a:solidFill>
                <a:latin typeface="Gothic Uralic"/>
              </a:rPr>
              <a:t>Provide better transit information to users and better  transit operation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43939" y="3503676"/>
            <a:ext cx="7045452" cy="270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28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771"/>
            <a:ext cx="3422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252525"/>
                </a:solidFill>
                <a:latin typeface="Gothic Uralic"/>
                <a:cs typeface="Gothic Uralic"/>
              </a:rPr>
              <a:t>ITS user</a:t>
            </a:r>
            <a:r>
              <a:rPr sz="3600" b="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252525"/>
                </a:solidFill>
                <a:latin typeface="Gothic Uralic"/>
                <a:cs typeface="Gothic Uralic"/>
              </a:rPr>
              <a:t>services</a:t>
            </a:r>
            <a:endParaRPr sz="3600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833" y="1600200"/>
            <a:ext cx="8268334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othic Uralic"/>
                <a:cs typeface="Gothic Uralic"/>
              </a:rPr>
              <a:t>Perspective </a:t>
            </a:r>
            <a:r>
              <a:rPr sz="2400" spc="-5" dirty="0">
                <a:latin typeface="Gothic Uralic"/>
                <a:cs typeface="Gothic Uralic"/>
              </a:rPr>
              <a:t>of the </a:t>
            </a:r>
            <a:r>
              <a:rPr sz="2400" dirty="0">
                <a:latin typeface="Gothic Uralic"/>
                <a:cs typeface="Gothic Uralic"/>
              </a:rPr>
              <a:t>organization </a:t>
            </a:r>
            <a:r>
              <a:rPr sz="2400" spc="-5" dirty="0">
                <a:latin typeface="Gothic Uralic"/>
                <a:cs typeface="Gothic Uralic"/>
              </a:rPr>
              <a:t>and </a:t>
            </a:r>
            <a:r>
              <a:rPr sz="2400" dirty="0">
                <a:latin typeface="Gothic Uralic"/>
                <a:cs typeface="Gothic Uralic"/>
              </a:rPr>
              <a:t>sharing </a:t>
            </a:r>
            <a:r>
              <a:rPr sz="2400" spc="-5" dirty="0">
                <a:latin typeface="Gothic Uralic"/>
                <a:cs typeface="Gothic Uralic"/>
              </a:rPr>
              <a:t>of</a:t>
            </a:r>
            <a:r>
              <a:rPr sz="2400" spc="-12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common </a:t>
            </a:r>
            <a:r>
              <a:rPr sz="2400" dirty="0">
                <a:latin typeface="Gothic Uralic"/>
                <a:cs typeface="Gothic Uralic"/>
              </a:rPr>
              <a:t>technical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functions</a:t>
            </a:r>
          </a:p>
          <a:p>
            <a:pPr marL="887730" indent="-335915">
              <a:lnSpc>
                <a:spcPct val="100000"/>
              </a:lnSpc>
              <a:spcBef>
                <a:spcPts val="1615"/>
              </a:spcBef>
              <a:buAutoNum type="arabicPeriod"/>
              <a:tabLst>
                <a:tab pos="888365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Travel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traffic</a:t>
            </a: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management</a:t>
            </a:r>
            <a:endParaRPr sz="2400" dirty="0">
              <a:latin typeface="Gothic Uralic"/>
              <a:cs typeface="Gothic Uralic"/>
            </a:endParaRPr>
          </a:p>
          <a:p>
            <a:pPr marL="887730" indent="-33591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888365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Public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transportation</a:t>
            </a:r>
            <a:r>
              <a:rPr sz="2400" spc="-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operations</a:t>
            </a:r>
            <a:endParaRPr sz="2400" dirty="0">
              <a:latin typeface="Gothic Uralic"/>
              <a:cs typeface="Gothic Uralic"/>
            </a:endParaRPr>
          </a:p>
          <a:p>
            <a:pPr marL="887730" indent="-33591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888365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Electronic</a:t>
            </a:r>
            <a:r>
              <a:rPr sz="2400" spc="-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payment</a:t>
            </a:r>
            <a:endParaRPr sz="2400" dirty="0">
              <a:latin typeface="Gothic Uralic"/>
              <a:cs typeface="Gothic Uralic"/>
            </a:endParaRPr>
          </a:p>
          <a:p>
            <a:pPr marL="887730" indent="-33591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888365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Commercial vehicle</a:t>
            </a:r>
            <a:r>
              <a:rPr sz="2400" spc="-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operations</a:t>
            </a:r>
            <a:endParaRPr sz="2400" dirty="0">
              <a:latin typeface="Gothic Uralic"/>
              <a:cs typeface="Gothic Uralic"/>
            </a:endParaRPr>
          </a:p>
          <a:p>
            <a:pPr marL="887730" indent="-33591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888365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Advance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vehicle control and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safety</a:t>
            </a:r>
            <a:r>
              <a:rPr sz="2400" spc="-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systems</a:t>
            </a:r>
            <a:endParaRPr sz="2400" dirty="0">
              <a:latin typeface="Gothic Uralic"/>
              <a:cs typeface="Gothic Uralic"/>
            </a:endParaRPr>
          </a:p>
          <a:p>
            <a:pPr marL="887730" indent="-33591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888365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Emergency</a:t>
            </a:r>
            <a:r>
              <a:rPr sz="2400" spc="-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management</a:t>
            </a:r>
            <a:endParaRPr sz="2400" dirty="0">
              <a:latin typeface="Gothic Uralic"/>
              <a:cs typeface="Gothic Uralic"/>
            </a:endParaRPr>
          </a:p>
          <a:p>
            <a:pPr marL="887730" indent="-33591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888365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Information</a:t>
            </a:r>
            <a:r>
              <a:rPr sz="2400" spc="-1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management</a:t>
            </a:r>
            <a:endParaRPr sz="2400" dirty="0">
              <a:latin typeface="Gothic Uralic"/>
              <a:cs typeface="Gothic Uralic"/>
            </a:endParaRPr>
          </a:p>
          <a:p>
            <a:pPr marL="887730" indent="-33591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888365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Maintenance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construction</a:t>
            </a:r>
            <a:r>
              <a:rPr sz="2400" spc="-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management</a:t>
            </a:r>
            <a:endParaRPr sz="2400" dirty="0">
              <a:latin typeface="Gothic Uralic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303909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1772411"/>
            <a:ext cx="7051547" cy="424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4252" y="646938"/>
            <a:ext cx="342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252525"/>
                </a:solidFill>
                <a:latin typeface="Gothic Uralic"/>
                <a:cs typeface="Gothic Uralic"/>
              </a:rPr>
              <a:t>ITS user</a:t>
            </a:r>
            <a:r>
              <a:rPr sz="3600" b="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3600" b="0" spc="-10" dirty="0">
                <a:solidFill>
                  <a:srgbClr val="252525"/>
                </a:solidFill>
                <a:latin typeface="Gothic Uralic"/>
                <a:cs typeface="Gothic Uralic"/>
              </a:rPr>
              <a:t>services</a:t>
            </a:r>
            <a:endParaRPr sz="3600">
              <a:latin typeface="Gothic Uralic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178691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07" y="502411"/>
            <a:ext cx="6504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Intelligent Transportation </a:t>
            </a:r>
            <a:r>
              <a:rPr sz="2800" spc="-10" dirty="0"/>
              <a:t>Systems</a:t>
            </a:r>
            <a:r>
              <a:rPr sz="2800" spc="40" dirty="0"/>
              <a:t> </a:t>
            </a:r>
            <a:r>
              <a:rPr sz="2800" spc="-5" dirty="0"/>
              <a:t>(ITS)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4612" y="1585721"/>
            <a:ext cx="78778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Intelligent Transportation Systems (ITS)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combine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advances </a:t>
            </a:r>
            <a:r>
              <a:rPr sz="1800" spc="20" dirty="0">
                <a:solidFill>
                  <a:srgbClr val="404040"/>
                </a:solidFill>
                <a:latin typeface="Gothic Uralic"/>
                <a:cs typeface="Gothic Uralic"/>
              </a:rPr>
              <a:t>in</a:t>
            </a:r>
            <a:r>
              <a:rPr lang="en-US" sz="18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information systems,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communications,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sensors, advanced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modelling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algorithms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improve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i="1" spc="-5" dirty="0">
                <a:solidFill>
                  <a:srgbClr val="FF0000"/>
                </a:solidFill>
                <a:latin typeface="TeXGyreAdventor"/>
                <a:cs typeface="TeXGyreAdventor"/>
              </a:rPr>
              <a:t>performance of surface</a:t>
            </a:r>
            <a:r>
              <a:rPr sz="1800" i="1" spc="100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eXGyreAdventor"/>
                <a:cs typeface="TeXGyreAdventor"/>
              </a:rPr>
              <a:t>transportation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612" y="3338829"/>
            <a:ext cx="7874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Intelligent Transportation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System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(ITS) applies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advanced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technologies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electronics, communications, computers, control, sensing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detecting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all kinds of transportation system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order 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improve  </a:t>
            </a:r>
            <a:r>
              <a:rPr sz="1800" b="1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safety, efficiency and service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, and </a:t>
            </a:r>
            <a:r>
              <a:rPr sz="1800" b="1" i="1" dirty="0">
                <a:solidFill>
                  <a:srgbClr val="404040"/>
                </a:solidFill>
                <a:latin typeface="TeXGyreAdventor"/>
                <a:cs typeface="TeXGyreAdventor"/>
              </a:rPr>
              <a:t>traffic </a:t>
            </a:r>
            <a:r>
              <a:rPr sz="1800" b="1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situation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through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transmitting 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real-time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information.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612" y="5640425"/>
            <a:ext cx="7873365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  <a:buClr>
                <a:srgbClr val="A42F0F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These systems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involve </a:t>
            </a:r>
            <a:r>
              <a:rPr sz="1800" b="1" i="1" spc="-10" dirty="0">
                <a:solidFill>
                  <a:srgbClr val="FF0000"/>
                </a:solidFill>
                <a:latin typeface="TeXGyreAdventor"/>
                <a:cs typeface="TeXGyreAdventor"/>
              </a:rPr>
              <a:t>vehicles, </a:t>
            </a:r>
            <a:r>
              <a:rPr sz="1800" b="1" i="1" spc="-5" dirty="0">
                <a:solidFill>
                  <a:srgbClr val="FF0000"/>
                </a:solidFill>
                <a:latin typeface="TeXGyreAdventor"/>
                <a:cs typeface="TeXGyreAdventor"/>
              </a:rPr>
              <a:t>drivers, </a:t>
            </a:r>
            <a:r>
              <a:rPr sz="1800" b="1" i="1" spc="-10" dirty="0">
                <a:solidFill>
                  <a:srgbClr val="FF0000"/>
                </a:solidFill>
                <a:latin typeface="TeXGyreAdventor"/>
                <a:cs typeface="TeXGyreAdventor"/>
              </a:rPr>
              <a:t>passengers, road </a:t>
            </a:r>
            <a:r>
              <a:rPr sz="1800" b="1" i="1" spc="-5" dirty="0">
                <a:solidFill>
                  <a:srgbClr val="FF0000"/>
                </a:solidFill>
                <a:latin typeface="TeXGyreAdventor"/>
                <a:cs typeface="TeXGyreAdventor"/>
              </a:rPr>
              <a:t>operators,  and managers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interacting with each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other and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environment,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linking with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complex infrastructure systems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improve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TeXGyreAdventor"/>
                <a:cs typeface="TeXGyreAdventor"/>
              </a:rPr>
              <a:t>safety </a:t>
            </a:r>
            <a:r>
              <a:rPr sz="1800" b="1" i="1" spc="-5" dirty="0">
                <a:solidFill>
                  <a:srgbClr val="FF0000"/>
                </a:solidFill>
                <a:latin typeface="TeXGyreAdventor"/>
                <a:cs typeface="TeXGyreAdventor"/>
              </a:rPr>
              <a:t>and capacity of </a:t>
            </a:r>
            <a:r>
              <a:rPr sz="1800" b="1" i="1" dirty="0">
                <a:solidFill>
                  <a:srgbClr val="FF0000"/>
                </a:solidFill>
                <a:latin typeface="TeXGyreAdventor"/>
                <a:cs typeface="TeXGyreAdventor"/>
              </a:rPr>
              <a:t>road</a:t>
            </a:r>
            <a:r>
              <a:rPr sz="1800" b="1" i="1" spc="-45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TeXGyreAdventor"/>
                <a:cs typeface="TeXGyreAdventor"/>
              </a:rPr>
              <a:t>systems.</a:t>
            </a:r>
            <a:endParaRPr sz="18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9159-09D8-4D64-9FE2-3AADED8D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ntelligent Transportation Systems | Eurecom COMMUNICATION SYSTEMS Website">
            <a:extLst>
              <a:ext uri="{FF2B5EF4-FFF2-40B4-BE49-F238E27FC236}">
                <a16:creationId xmlns:a16="http://schemas.microsoft.com/office/drawing/2014/main" id="{CAC1D069-1371-4F5A-B131-675E8732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324992"/>
            <a:ext cx="9096375" cy="62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232" y="1629154"/>
            <a:ext cx="7222235" cy="511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4252" y="611294"/>
            <a:ext cx="6351270" cy="7385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600" spc="-5" dirty="0">
                <a:latin typeface="Arial"/>
                <a:cs typeface="Arial"/>
              </a:rPr>
              <a:t>Dynamic </a:t>
            </a:r>
            <a:r>
              <a:rPr sz="3600" spc="-35" dirty="0">
                <a:latin typeface="Arial"/>
                <a:cs typeface="Arial"/>
              </a:rPr>
              <a:t>Traffic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Management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645998"/>
            <a:ext cx="1744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TRAFFIC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0200" y="2037715"/>
            <a:ext cx="8505190" cy="28256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7620" indent="-343535">
              <a:lnSpc>
                <a:spcPct val="90000"/>
              </a:lnSpc>
              <a:spcBef>
                <a:spcPts val="530"/>
              </a:spcBef>
            </a:pPr>
            <a:r>
              <a:rPr sz="2800" spc="17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7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movement of the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people </a:t>
            </a:r>
            <a:r>
              <a:rPr sz="2800" spc="-270" dirty="0">
                <a:solidFill>
                  <a:srgbClr val="404040"/>
                </a:solidFill>
                <a:latin typeface="Gothic Uralic"/>
                <a:cs typeface="Gothic Uralic"/>
              </a:rPr>
              <a:t>from 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one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place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to another for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work,  education, shopping,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recreation 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and social</a:t>
            </a:r>
            <a:r>
              <a:rPr sz="2800" spc="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meetings.</a:t>
            </a:r>
            <a:endParaRPr sz="2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90000"/>
              </a:lnSpc>
              <a:spcBef>
                <a:spcPts val="5"/>
              </a:spcBef>
            </a:pPr>
            <a:r>
              <a:rPr sz="2800" spc="7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75" dirty="0">
                <a:solidFill>
                  <a:srgbClr val="404040"/>
                </a:solidFill>
                <a:latin typeface="Gothic Uralic"/>
                <a:cs typeface="Gothic Uralic"/>
              </a:rPr>
              <a:t>Movement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goods from farms</a:t>
            </a:r>
            <a:r>
              <a:rPr lang="en-US" sz="2800" dirty="0">
                <a:solidFill>
                  <a:srgbClr val="404040"/>
                </a:solidFill>
                <a:latin typeface="Gothic Uralic"/>
                <a:cs typeface="Gothic Uralic"/>
              </a:rPr>
              <a:t> to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markets, from farms </a:t>
            </a:r>
            <a:r>
              <a:rPr sz="2800" spc="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Industries,  from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Industries </a:t>
            </a:r>
            <a:r>
              <a:rPr sz="2800" spc="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markets and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from  markets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homes and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other</a:t>
            </a:r>
            <a:r>
              <a:rPr sz="2800" spc="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places.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07" y="645998"/>
            <a:ext cx="3252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MANAGEMENT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21585" y="1437231"/>
            <a:ext cx="4797425" cy="512896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3100" b="1" spc="-5" dirty="0">
                <a:latin typeface="Gothic Uralic"/>
                <a:cs typeface="Gothic Uralic"/>
              </a:rPr>
              <a:t>Consists of Five</a:t>
            </a:r>
            <a:r>
              <a:rPr sz="3100" b="1" spc="-45" dirty="0">
                <a:latin typeface="Gothic Uralic"/>
                <a:cs typeface="Gothic Uralic"/>
              </a:rPr>
              <a:t> </a:t>
            </a:r>
            <a:r>
              <a:rPr sz="3100" b="1" spc="-10" dirty="0">
                <a:latin typeface="Gothic Uralic"/>
                <a:cs typeface="Gothic Uralic"/>
              </a:rPr>
              <a:t>Principles</a:t>
            </a:r>
            <a:endParaRPr sz="31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100" spc="6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100" spc="60" dirty="0">
                <a:solidFill>
                  <a:srgbClr val="404040"/>
                </a:solidFill>
                <a:latin typeface="Gothic Uralic"/>
                <a:cs typeface="Gothic Uralic"/>
              </a:rPr>
              <a:t>Planning</a:t>
            </a:r>
            <a:endParaRPr sz="3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3100" spc="4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100" spc="45" dirty="0">
                <a:solidFill>
                  <a:srgbClr val="404040"/>
                </a:solidFill>
                <a:latin typeface="Gothic Uralic"/>
                <a:cs typeface="Gothic Uralic"/>
              </a:rPr>
              <a:t>Organizing</a:t>
            </a:r>
            <a:endParaRPr sz="3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3100" spc="5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lang="en-US" sz="3100" spc="55" dirty="0">
                <a:solidFill>
                  <a:srgbClr val="404040"/>
                </a:solidFill>
                <a:latin typeface="Gothic Uralic"/>
                <a:cs typeface="Arial"/>
              </a:rPr>
              <a:t>Leading</a:t>
            </a:r>
            <a:endParaRPr lang="en-US" sz="3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5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100" spc="4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lang="en-US" sz="3100" spc="40" dirty="0">
                <a:solidFill>
                  <a:srgbClr val="404040"/>
                </a:solidFill>
                <a:latin typeface="Gothic Uralic"/>
                <a:cs typeface="Arial"/>
              </a:rPr>
              <a:t>Staffing </a:t>
            </a:r>
            <a:endParaRPr lang="en-US" sz="3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spc="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lang="en-US" sz="3100" spc="50" dirty="0">
                <a:solidFill>
                  <a:srgbClr val="404040"/>
                </a:solidFill>
                <a:latin typeface="Gothic Uralic"/>
                <a:cs typeface="Arial"/>
              </a:rPr>
              <a:t>Controlling</a:t>
            </a:r>
            <a:endParaRPr sz="31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867" y="645998"/>
            <a:ext cx="5101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TRAFFIC</a:t>
            </a:r>
            <a:r>
              <a:rPr sz="3600" spc="-75" dirty="0"/>
              <a:t> </a:t>
            </a:r>
            <a:r>
              <a:rPr sz="3600" spc="-5" dirty="0"/>
              <a:t>MANAGEMENT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29183" y="1914271"/>
            <a:ext cx="7566659" cy="361457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527175" marR="5080" indent="-1468120">
              <a:lnSpc>
                <a:spcPct val="80000"/>
              </a:lnSpc>
              <a:spcBef>
                <a:spcPts val="890"/>
              </a:spcBef>
            </a:pPr>
            <a:r>
              <a:rPr sz="3300" b="1" dirty="0">
                <a:latin typeface="Gothic Uralic"/>
                <a:cs typeface="Gothic Uralic"/>
              </a:rPr>
              <a:t>Application </a:t>
            </a:r>
            <a:r>
              <a:rPr sz="3300" b="1" spc="-5" dirty="0">
                <a:latin typeface="Gothic Uralic"/>
                <a:cs typeface="Gothic Uralic"/>
              </a:rPr>
              <a:t>of these five principles</a:t>
            </a:r>
            <a:r>
              <a:rPr sz="3300" b="1" spc="-120" dirty="0">
                <a:latin typeface="Gothic Uralic"/>
                <a:cs typeface="Gothic Uralic"/>
              </a:rPr>
              <a:t> </a:t>
            </a:r>
            <a:r>
              <a:rPr sz="3300" b="1" dirty="0">
                <a:latin typeface="Gothic Uralic"/>
                <a:cs typeface="Gothic Uralic"/>
              </a:rPr>
              <a:t>to  the traffic </a:t>
            </a:r>
            <a:r>
              <a:rPr sz="3300" b="1" spc="-5" dirty="0">
                <a:latin typeface="Gothic Uralic"/>
                <a:cs typeface="Gothic Uralic"/>
              </a:rPr>
              <a:t>systems </a:t>
            </a:r>
            <a:r>
              <a:rPr sz="3300" b="1" dirty="0">
                <a:latin typeface="Gothic Uralic"/>
                <a:cs typeface="Gothic Uralic"/>
              </a:rPr>
              <a:t>to</a:t>
            </a:r>
            <a:r>
              <a:rPr sz="3300" b="1" spc="-55" dirty="0">
                <a:latin typeface="Gothic Uralic"/>
                <a:cs typeface="Gothic Uralic"/>
              </a:rPr>
              <a:t> </a:t>
            </a:r>
            <a:r>
              <a:rPr sz="3300" b="1" spc="-5" dirty="0">
                <a:latin typeface="Gothic Uralic"/>
                <a:cs typeface="Gothic Uralic"/>
              </a:rPr>
              <a:t>get</a:t>
            </a:r>
            <a:endParaRPr sz="33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3300" spc="12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300" spc="120" dirty="0">
                <a:solidFill>
                  <a:srgbClr val="404040"/>
                </a:solidFill>
                <a:latin typeface="Gothic Uralic"/>
                <a:cs typeface="Gothic Uralic"/>
              </a:rPr>
              <a:t>Max: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10" dirty="0">
                <a:solidFill>
                  <a:srgbClr val="404040"/>
                </a:solidFill>
                <a:latin typeface="Gothic Uralic"/>
                <a:cs typeface="Gothic Uralic"/>
              </a:rPr>
              <a:t>Efficiency</a:t>
            </a:r>
            <a:endParaRPr sz="33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3300" spc="12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300" spc="120" dirty="0">
                <a:solidFill>
                  <a:srgbClr val="404040"/>
                </a:solidFill>
                <a:latin typeface="Gothic Uralic"/>
                <a:cs typeface="Gothic Uralic"/>
              </a:rPr>
              <a:t>Min: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Congestions</a:t>
            </a:r>
            <a:endParaRPr sz="33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2915920" algn="l"/>
              </a:tabLst>
            </a:pPr>
            <a:r>
              <a:rPr sz="3300" spc="12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300" spc="120" dirty="0">
                <a:solidFill>
                  <a:srgbClr val="404040"/>
                </a:solidFill>
                <a:latin typeface="Gothic Uralic"/>
                <a:cs typeface="Gothic Uralic"/>
              </a:rPr>
              <a:t>Min:</a:t>
            </a:r>
            <a:r>
              <a:rPr sz="33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Delays</a:t>
            </a:r>
            <a:r>
              <a:rPr lang="en-US" sz="33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etc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33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975" y="575817"/>
            <a:ext cx="64128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TRAFFIC MANAGEMENT &amp; ADVANCED  TECHNOLOGY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8540" y="2188210"/>
            <a:ext cx="8070850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5715" indent="-342900" algn="just">
              <a:lnSpc>
                <a:spcPts val="3020"/>
              </a:lnSpc>
              <a:spcBef>
                <a:spcPts val="480"/>
              </a:spcBef>
            </a:pPr>
            <a:r>
              <a:rPr sz="2800" spc="17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7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adjustment </a:t>
            </a:r>
            <a:r>
              <a:rPr sz="2800" spc="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the Transportation </a:t>
            </a:r>
            <a:r>
              <a:rPr sz="2800" spc="-135" dirty="0">
                <a:solidFill>
                  <a:srgbClr val="404040"/>
                </a:solidFill>
                <a:latin typeface="Gothic Uralic"/>
                <a:cs typeface="Gothic Uralic"/>
              </a:rPr>
              <a:t>System 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to new technology </a:t>
            </a:r>
            <a:r>
              <a:rPr sz="2800" spc="5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a constant</a:t>
            </a:r>
            <a:r>
              <a:rPr sz="2800" spc="9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challenge.</a:t>
            </a:r>
            <a:endParaRPr sz="2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00">
              <a:latin typeface="Gothic Uralic"/>
              <a:cs typeface="Gothic Uralic"/>
            </a:endParaRPr>
          </a:p>
          <a:p>
            <a:pPr marL="354965" marR="5080" indent="-342900" algn="just">
              <a:lnSpc>
                <a:spcPct val="90000"/>
              </a:lnSpc>
            </a:pPr>
            <a:r>
              <a:rPr sz="2800" spc="8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80" dirty="0">
                <a:solidFill>
                  <a:srgbClr val="404040"/>
                </a:solidFill>
                <a:latin typeface="Gothic Uralic"/>
                <a:cs typeface="Gothic Uralic"/>
              </a:rPr>
              <a:t>Advanced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technology for </a:t>
            </a:r>
            <a:r>
              <a:rPr sz="2800" spc="-80" dirty="0">
                <a:solidFill>
                  <a:srgbClr val="404040"/>
                </a:solidFill>
                <a:latin typeface="Gothic Uralic"/>
                <a:cs typeface="Gothic Uralic"/>
              </a:rPr>
              <a:t>information 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collection, data processing, decision 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support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and automation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has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created major  changes </a:t>
            </a:r>
            <a:r>
              <a:rPr sz="2800" spc="5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ways people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work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sz="2800" spc="9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play.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613" y="679196"/>
            <a:ext cx="451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ADVANCED</a:t>
            </a:r>
            <a:r>
              <a:rPr sz="2800" spc="-15" dirty="0"/>
              <a:t> </a:t>
            </a:r>
            <a:r>
              <a:rPr sz="2800" spc="-5" dirty="0"/>
              <a:t>TECHNOLOGY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825879"/>
            <a:ext cx="761492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>
              <a:lnSpc>
                <a:spcPts val="2160"/>
              </a:lnSpc>
              <a:spcBef>
                <a:spcPts val="375"/>
              </a:spcBef>
            </a:pPr>
            <a:r>
              <a:rPr sz="2000" spc="380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By employing 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computer-based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technologies, we </a:t>
            </a:r>
            <a:r>
              <a:rPr sz="2000" spc="-185" dirty="0">
                <a:solidFill>
                  <a:srgbClr val="404040"/>
                </a:solidFill>
                <a:latin typeface="Gothic Uralic"/>
                <a:cs typeface="Gothic Uralic"/>
              </a:rPr>
              <a:t>can 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greatly expand our</a:t>
            </a:r>
            <a:r>
              <a:rPr sz="2000" spc="-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capabilities.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903601"/>
            <a:ext cx="7465060" cy="61234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73660" marR="5080" indent="-60960">
              <a:lnSpc>
                <a:spcPts val="2160"/>
              </a:lnSpc>
              <a:spcBef>
                <a:spcPts val="375"/>
              </a:spcBef>
              <a:tabLst>
                <a:tab pos="1399540" algn="l"/>
                <a:tab pos="1885950" algn="l"/>
                <a:tab pos="2135505" algn="l"/>
                <a:tab pos="2515235" algn="l"/>
                <a:tab pos="3820160" algn="l"/>
                <a:tab pos="4216400" algn="l"/>
                <a:tab pos="4631055" algn="l"/>
              </a:tabLst>
            </a:pPr>
            <a:r>
              <a:rPr lang="en-US" sz="2000" spc="5" dirty="0">
                <a:solidFill>
                  <a:srgbClr val="404040"/>
                </a:solidFill>
                <a:latin typeface="Gothic Uralic"/>
                <a:cs typeface="Gothic Uralic"/>
              </a:rPr>
              <a:t>However, R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esearch</a:t>
            </a:r>
            <a:r>
              <a:rPr lang="en-US" sz="20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h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s</a:t>
            </a:r>
            <a:r>
              <a:rPr lang="en-US" sz="20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sco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v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e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d</a:t>
            </a:r>
            <a:r>
              <a:rPr lang="en-US" sz="20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h</a:t>
            </a:r>
            <a:r>
              <a:rPr sz="2000" spc="-15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lang="en-US" sz="20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Gothic Uralic"/>
                <a:cs typeface="Gothic Uralic"/>
              </a:rPr>
              <a:t>v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Gothic Uralic"/>
                <a:cs typeface="Gothic Uralic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le</a:t>
            </a:r>
            <a:r>
              <a:rPr lang="en-US" sz="2000" spc="-5" dirty="0">
                <a:solidFill>
                  <a:srgbClr val="404040"/>
                </a:solidFill>
                <a:latin typeface="Gothic Uralic"/>
                <a:cs typeface="Gothic Uralic"/>
              </a:rPr>
              <a:t> advanced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e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chnolog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ie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s</a:t>
            </a:r>
            <a:r>
              <a:rPr lang="en-US" sz="20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ar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e</a:t>
            </a:r>
            <a:r>
              <a:rPr lang="en-US" sz="20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Gothic Uralic"/>
                <a:cs typeface="Gothic Uralic"/>
              </a:rPr>
              <a:t>s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ub</a:t>
            </a:r>
            <a:r>
              <a:rPr sz="2000" spc="-15" dirty="0">
                <a:solidFill>
                  <a:srgbClr val="404040"/>
                </a:solidFill>
                <a:latin typeface="Gothic Uralic"/>
                <a:cs typeface="Gothic Uralic"/>
              </a:rPr>
              <a:t>s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ta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ll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y</a:t>
            </a:r>
            <a:r>
              <a:rPr lang="en-US" sz="20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un</a:t>
            </a:r>
            <a:r>
              <a:rPr sz="2000" spc="-10" dirty="0">
                <a:solidFill>
                  <a:srgbClr val="404040"/>
                </a:solidFill>
                <a:latin typeface="Gothic Uralic"/>
                <a:cs typeface="Gothic Uralic"/>
              </a:rPr>
              <a:t>d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eru</a:t>
            </a:r>
            <a:r>
              <a:rPr sz="2000" spc="1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z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ed</a:t>
            </a:r>
            <a:r>
              <a:rPr lang="en-US" sz="2000" dirty="0">
                <a:solidFill>
                  <a:srgbClr val="404040"/>
                </a:solidFill>
                <a:latin typeface="Gothic Uralic"/>
                <a:cs typeface="Gothic Uralic"/>
              </a:rPr>
              <a:t> because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4157319"/>
            <a:ext cx="5216525" cy="1231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318135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Difficult 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learn</a:t>
            </a:r>
            <a:endParaRPr sz="2000">
              <a:latin typeface="Gothic Uralic"/>
              <a:cs typeface="Gothic Uralic"/>
            </a:endParaRPr>
          </a:p>
          <a:p>
            <a:pPr marL="317500" indent="-305435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318135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Present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usability</a:t>
            </a:r>
            <a:r>
              <a:rPr sz="2000" spc="-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problems</a:t>
            </a:r>
            <a:endParaRPr sz="2000">
              <a:latin typeface="Gothic Uralic"/>
              <a:cs typeface="Gothic Uralic"/>
            </a:endParaRPr>
          </a:p>
          <a:p>
            <a:pPr marL="317500" indent="-305435">
              <a:lnSpc>
                <a:spcPct val="100000"/>
              </a:lnSpc>
              <a:spcBef>
                <a:spcPts val="755"/>
              </a:spcBef>
              <a:buAutoNum type="arabicParenR"/>
              <a:tabLst>
                <a:tab pos="318135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People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yet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unwilling </a:t>
            </a:r>
            <a:r>
              <a:rPr sz="2000" spc="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trust</a:t>
            </a:r>
            <a:r>
              <a:rPr sz="2000" spc="-1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them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1708"/>
            <a:ext cx="1365250" cy="508000"/>
          </a:xfrm>
          <a:custGeom>
            <a:avLst/>
            <a:gdLst/>
            <a:ahLst/>
            <a:cxnLst/>
            <a:rect l="l" t="t" r="r" b="b"/>
            <a:pathLst>
              <a:path w="1365250" h="508000">
                <a:moveTo>
                  <a:pt x="0" y="0"/>
                </a:moveTo>
                <a:lnTo>
                  <a:pt x="0" y="504316"/>
                </a:lnTo>
                <a:lnTo>
                  <a:pt x="1019098" y="507491"/>
                </a:lnTo>
                <a:lnTo>
                  <a:pt x="1119378" y="507491"/>
                </a:lnTo>
                <a:lnTo>
                  <a:pt x="1124013" y="502665"/>
                </a:lnTo>
                <a:lnTo>
                  <a:pt x="1125562" y="501141"/>
                </a:lnTo>
                <a:lnTo>
                  <a:pt x="1127455" y="499490"/>
                </a:lnTo>
                <a:lnTo>
                  <a:pt x="1357884" y="269239"/>
                </a:lnTo>
                <a:lnTo>
                  <a:pt x="1363170" y="262096"/>
                </a:lnTo>
                <a:lnTo>
                  <a:pt x="1364932" y="254952"/>
                </a:lnTo>
                <a:lnTo>
                  <a:pt x="1363170" y="247808"/>
                </a:lnTo>
                <a:lnTo>
                  <a:pt x="1357884" y="240664"/>
                </a:lnTo>
                <a:lnTo>
                  <a:pt x="1128991" y="11937"/>
                </a:lnTo>
                <a:lnTo>
                  <a:pt x="1124013" y="11937"/>
                </a:lnTo>
                <a:lnTo>
                  <a:pt x="1124013" y="7112"/>
                </a:lnTo>
                <a:lnTo>
                  <a:pt x="1119378" y="7112"/>
                </a:lnTo>
                <a:lnTo>
                  <a:pt x="1114564" y="2412"/>
                </a:lnTo>
                <a:lnTo>
                  <a:pt x="1019098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339" y="503936"/>
            <a:ext cx="7545070" cy="587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0" marR="141859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othic Uralic"/>
                <a:cs typeface="Gothic Uralic"/>
              </a:rPr>
              <a:t>DISPLAY AND </a:t>
            </a:r>
            <a:r>
              <a:rPr sz="2800" b="1" spc="-5" dirty="0">
                <a:latin typeface="Gothic Uralic"/>
                <a:cs typeface="Gothic Uralic"/>
              </a:rPr>
              <a:t>COMMUNICATION  TECHNOLOGY</a:t>
            </a:r>
            <a:endParaRPr sz="2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Gothic Uralic"/>
              <a:cs typeface="Gothic Uralic"/>
            </a:endParaRPr>
          </a:p>
          <a:p>
            <a:pPr marL="355600" marR="5080" indent="-343535" algn="just">
              <a:lnSpc>
                <a:spcPct val="90000"/>
              </a:lnSpc>
            </a:pPr>
            <a:r>
              <a:rPr sz="2800" spc="18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80" dirty="0">
                <a:solidFill>
                  <a:srgbClr val="404040"/>
                </a:solidFill>
                <a:latin typeface="Gothic Uralic"/>
                <a:cs typeface="Gothic Uralic"/>
              </a:rPr>
              <a:t>New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display and </a:t>
            </a:r>
            <a:r>
              <a:rPr sz="2800" spc="-70" dirty="0">
                <a:solidFill>
                  <a:srgbClr val="404040"/>
                </a:solidFill>
                <a:latin typeface="Gothic Uralic"/>
                <a:cs typeface="Gothic Uralic"/>
              </a:rPr>
              <a:t>communication 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technologies,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within vehicles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as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part 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the infrastructure, provide increased 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opportunities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for controlling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and 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influencing</a:t>
            </a:r>
            <a:r>
              <a:rPr sz="28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traffic.</a:t>
            </a:r>
            <a:endParaRPr sz="2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Gothic Uralic"/>
              <a:cs typeface="Gothic Uralic"/>
            </a:endParaRPr>
          </a:p>
          <a:p>
            <a:pPr marL="355600" marR="5080" indent="-343535" algn="just">
              <a:lnSpc>
                <a:spcPct val="90000"/>
              </a:lnSpc>
            </a:pPr>
            <a:r>
              <a:rPr sz="2800" spc="3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30" dirty="0">
                <a:solidFill>
                  <a:srgbClr val="404040"/>
                </a:solidFill>
                <a:latin typeface="Gothic Uralic"/>
                <a:cs typeface="Gothic Uralic"/>
              </a:rPr>
              <a:t>Infrastructure-based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displays, </a:t>
            </a:r>
            <a:r>
              <a:rPr sz="2800" spc="-85" dirty="0">
                <a:solidFill>
                  <a:srgbClr val="404040"/>
                </a:solidFill>
                <a:latin typeface="Gothic Uralic"/>
                <a:cs typeface="Gothic Uralic"/>
              </a:rPr>
              <a:t>including 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Variable Message Signs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(VMS),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Highway  Advisory Radio (HAR), provide drivers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with 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warnings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of incidents and congestions 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ahead.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619" y="574294"/>
            <a:ext cx="71123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TRAFFIC MANAGEMENT</a:t>
            </a:r>
            <a:endParaRPr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686" y="574294"/>
            <a:ext cx="147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INPUTS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0442" y="1920316"/>
            <a:ext cx="6295390" cy="453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7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100" spc="70" dirty="0">
                <a:solidFill>
                  <a:srgbClr val="404040"/>
                </a:solidFill>
                <a:latin typeface="Gothic Uralic"/>
                <a:cs typeface="Gothic Uralic"/>
              </a:rPr>
              <a:t>Traffic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and Roadway</a:t>
            </a:r>
            <a:r>
              <a:rPr sz="310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Sensors</a:t>
            </a:r>
            <a:endParaRPr sz="3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3100" spc="6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100" spc="60" dirty="0">
                <a:solidFill>
                  <a:srgbClr val="404040"/>
                </a:solidFill>
                <a:latin typeface="Gothic Uralic"/>
                <a:cs typeface="Gothic Uralic"/>
              </a:rPr>
              <a:t>Cellular</a:t>
            </a:r>
            <a:r>
              <a:rPr sz="31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Phone</a:t>
            </a:r>
            <a:endParaRPr sz="3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3100" spc="7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100" spc="75" dirty="0">
                <a:solidFill>
                  <a:srgbClr val="404040"/>
                </a:solidFill>
                <a:latin typeface="Gothic Uralic"/>
                <a:cs typeface="Gothic Uralic"/>
              </a:rPr>
              <a:t>Visual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CCTV</a:t>
            </a:r>
            <a:r>
              <a:rPr sz="3100" spc="-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Sensors</a:t>
            </a:r>
            <a:endParaRPr sz="3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spc="9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100" spc="90" dirty="0">
                <a:solidFill>
                  <a:srgbClr val="404040"/>
                </a:solidFill>
                <a:latin typeface="Gothic Uralic"/>
                <a:cs typeface="Gothic Uralic"/>
              </a:rPr>
              <a:t>Voice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Communication</a:t>
            </a:r>
            <a:r>
              <a:rPr sz="3100" spc="-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100" spc="-125" dirty="0">
                <a:solidFill>
                  <a:srgbClr val="404040"/>
                </a:solidFill>
                <a:latin typeface="Gothic Uralic"/>
                <a:cs typeface="Gothic Uralic"/>
              </a:rPr>
              <a:t>Systems</a:t>
            </a:r>
            <a:endParaRPr sz="3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spc="11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100" spc="110" dirty="0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Base</a:t>
            </a:r>
            <a:r>
              <a:rPr sz="3100" spc="-1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Services</a:t>
            </a:r>
            <a:endParaRPr sz="31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9985"/>
            <a:ext cx="2559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</a:rPr>
              <a:t>Congestion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76444" y="1487424"/>
            <a:ext cx="3816096" cy="2520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9511" y="4221479"/>
            <a:ext cx="3781043" cy="2493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769" y="1355363"/>
            <a:ext cx="4458970" cy="541972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732790" indent="-343535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"/>
              <a:buChar char=""/>
              <a:tabLst>
                <a:tab pos="732790" algn="l"/>
                <a:tab pos="733425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Increased…</a:t>
            </a:r>
            <a:endParaRPr sz="1800" dirty="0">
              <a:latin typeface="Gothic Uralic"/>
              <a:cs typeface="Gothic Uralic"/>
            </a:endParaRPr>
          </a:p>
          <a:p>
            <a:pPr marL="1415415" marR="1776730">
              <a:lnSpc>
                <a:spcPct val="152100"/>
              </a:lnSpc>
              <a:spcBef>
                <a:spcPts val="5"/>
              </a:spcBef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Travel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time 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Travel cost 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Air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pollution  Accident</a:t>
            </a:r>
            <a:r>
              <a:rPr sz="1600" spc="-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risk</a:t>
            </a:r>
            <a:endParaRPr sz="1600" dirty="0">
              <a:latin typeface="Gothic Uralic"/>
              <a:cs typeface="Gothic Uralic"/>
            </a:endParaRPr>
          </a:p>
          <a:p>
            <a:pPr marL="12700">
              <a:lnSpc>
                <a:spcPts val="2730"/>
              </a:lnSpc>
              <a:spcBef>
                <a:spcPts val="195"/>
              </a:spcBef>
            </a:pPr>
            <a:r>
              <a:rPr sz="2500" b="1" spc="-5" dirty="0">
                <a:latin typeface="Gothic Uralic"/>
                <a:cs typeface="Gothic Uralic"/>
              </a:rPr>
              <a:t>Options</a:t>
            </a:r>
            <a:endParaRPr sz="2500" dirty="0">
              <a:latin typeface="Gothic Uralic"/>
              <a:cs typeface="Gothic Uralic"/>
            </a:endParaRPr>
          </a:p>
          <a:p>
            <a:pPr marL="332740" indent="-320040">
              <a:lnSpc>
                <a:spcPts val="2370"/>
              </a:lnSpc>
              <a:buClr>
                <a:srgbClr val="A42F0F"/>
              </a:buClr>
              <a:buSzPct val="79545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FF0000"/>
                </a:solidFill>
                <a:latin typeface="Gothic Uralic"/>
                <a:cs typeface="Gothic Uralic"/>
              </a:rPr>
              <a:t>Construct new roads</a:t>
            </a:r>
            <a:endParaRPr sz="2200" dirty="0">
              <a:latin typeface="Gothic Uralic"/>
              <a:cs typeface="Gothic Uralic"/>
            </a:endParaRPr>
          </a:p>
          <a:p>
            <a:pPr marL="624840" lvl="1" indent="-274955">
              <a:lnSpc>
                <a:spcPct val="100000"/>
              </a:lnSpc>
              <a:spcBef>
                <a:spcPts val="10"/>
              </a:spcBef>
              <a:buClr>
                <a:srgbClr val="DE7D17"/>
              </a:buClr>
              <a:buSzPct val="9000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000" dirty="0">
                <a:latin typeface="Gothic Uralic"/>
                <a:cs typeface="Gothic Uralic"/>
              </a:rPr>
              <a:t>Covered </a:t>
            </a:r>
            <a:r>
              <a:rPr sz="2000" spc="-5" dirty="0">
                <a:latin typeface="Gothic Uralic"/>
                <a:cs typeface="Gothic Uralic"/>
              </a:rPr>
              <a:t>in </a:t>
            </a:r>
            <a:r>
              <a:rPr sz="2000" dirty="0">
                <a:latin typeface="Gothic Uralic"/>
                <a:cs typeface="Gothic Uralic"/>
              </a:rPr>
              <a:t>geometric</a:t>
            </a:r>
            <a:r>
              <a:rPr sz="2000" spc="-9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design</a:t>
            </a:r>
            <a:endParaRPr sz="2000" dirty="0">
              <a:latin typeface="Gothic Uralic"/>
              <a:cs typeface="Gothic Uralic"/>
            </a:endParaRPr>
          </a:p>
          <a:p>
            <a:pPr marL="624840" lvl="1" indent="-274955">
              <a:lnSpc>
                <a:spcPts val="2160"/>
              </a:lnSpc>
              <a:buClr>
                <a:srgbClr val="DE7D17"/>
              </a:buClr>
              <a:buSzPct val="9000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000" dirty="0">
                <a:latin typeface="Gothic Uralic"/>
                <a:cs typeface="Gothic Uralic"/>
              </a:rPr>
              <a:t>Not likely </a:t>
            </a:r>
            <a:r>
              <a:rPr sz="2000" spc="5" dirty="0">
                <a:latin typeface="Gothic Uralic"/>
                <a:cs typeface="Gothic Uralic"/>
              </a:rPr>
              <a:t>to </a:t>
            </a:r>
            <a:r>
              <a:rPr sz="2000" dirty="0">
                <a:latin typeface="Gothic Uralic"/>
                <a:cs typeface="Gothic Uralic"/>
              </a:rPr>
              <a:t>happen on a</a:t>
            </a:r>
            <a:r>
              <a:rPr sz="2000" spc="-16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large</a:t>
            </a:r>
            <a:endParaRPr sz="2000" dirty="0">
              <a:latin typeface="Gothic Uralic"/>
              <a:cs typeface="Gothic Uralic"/>
            </a:endParaRPr>
          </a:p>
          <a:p>
            <a:pPr marL="624840">
              <a:lnSpc>
                <a:spcPts val="1895"/>
              </a:lnSpc>
            </a:pPr>
            <a:r>
              <a:rPr sz="2000" spc="-5" dirty="0">
                <a:latin typeface="Gothic Uralic"/>
                <a:cs typeface="Gothic Uralic"/>
              </a:rPr>
              <a:t>scale</a:t>
            </a:r>
            <a:endParaRPr sz="2000" dirty="0">
              <a:latin typeface="Gothic Uralic"/>
              <a:cs typeface="Gothic Uralic"/>
            </a:endParaRPr>
          </a:p>
          <a:p>
            <a:pPr marL="332740" indent="-320040">
              <a:lnSpc>
                <a:spcPts val="2375"/>
              </a:lnSpc>
              <a:buClr>
                <a:srgbClr val="A42F0F"/>
              </a:buClr>
              <a:buSzPct val="79545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200" spc="-5" dirty="0">
                <a:solidFill>
                  <a:srgbClr val="FF0000"/>
                </a:solidFill>
                <a:latin typeface="Gothic Uralic"/>
                <a:cs typeface="Gothic Uralic"/>
              </a:rPr>
              <a:t>Reduce</a:t>
            </a:r>
            <a:r>
              <a:rPr sz="2200" spc="15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Gothic Uralic"/>
                <a:cs typeface="Gothic Uralic"/>
              </a:rPr>
              <a:t>Traffic</a:t>
            </a:r>
            <a:endParaRPr sz="2200" dirty="0">
              <a:latin typeface="Gothic Uralic"/>
              <a:cs typeface="Gothic Uralic"/>
            </a:endParaRPr>
          </a:p>
          <a:p>
            <a:pPr marL="624840" lvl="1" indent="-274955">
              <a:lnSpc>
                <a:spcPct val="100000"/>
              </a:lnSpc>
              <a:spcBef>
                <a:spcPts val="5"/>
              </a:spcBef>
              <a:buClr>
                <a:srgbClr val="DE7D17"/>
              </a:buClr>
              <a:buSzPct val="9000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000" dirty="0">
                <a:latin typeface="Gothic Uralic"/>
                <a:cs typeface="Gothic Uralic"/>
              </a:rPr>
              <a:t>Travel </a:t>
            </a:r>
            <a:r>
              <a:rPr sz="2000" spc="-5" dirty="0">
                <a:latin typeface="Gothic Uralic"/>
                <a:cs typeface="Gothic Uralic"/>
              </a:rPr>
              <a:t>demand</a:t>
            </a:r>
            <a:r>
              <a:rPr sz="2000" spc="-6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management</a:t>
            </a:r>
          </a:p>
          <a:p>
            <a:pPr marL="624840" lvl="1" indent="-274955">
              <a:lnSpc>
                <a:spcPts val="2130"/>
              </a:lnSpc>
              <a:buClr>
                <a:srgbClr val="DE7D17"/>
              </a:buClr>
              <a:buSzPct val="9000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000" dirty="0">
                <a:latin typeface="Gothic Uralic"/>
                <a:cs typeface="Gothic Uralic"/>
              </a:rPr>
              <a:t>Alternative</a:t>
            </a:r>
            <a:r>
              <a:rPr sz="2000" spc="-4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transportation</a:t>
            </a:r>
            <a:endParaRPr sz="2000" dirty="0">
              <a:latin typeface="Gothic Uralic"/>
              <a:cs typeface="Gothic Uralic"/>
            </a:endParaRPr>
          </a:p>
          <a:p>
            <a:pPr marL="332740" marR="62865" indent="-320040">
              <a:lnSpc>
                <a:spcPts val="2110"/>
              </a:lnSpc>
              <a:spcBef>
                <a:spcPts val="245"/>
              </a:spcBef>
              <a:buClr>
                <a:srgbClr val="A42F0F"/>
              </a:buClr>
              <a:buSzPct val="79545"/>
              <a:buFont typeface="Wingdings"/>
              <a:buChar char=""/>
              <a:tabLst>
                <a:tab pos="332105" algn="l"/>
                <a:tab pos="332740" algn="l"/>
              </a:tabLst>
            </a:pPr>
            <a:r>
              <a:rPr sz="2200" spc="-10" dirty="0">
                <a:solidFill>
                  <a:srgbClr val="FF0000"/>
                </a:solidFill>
                <a:latin typeface="Gothic Uralic"/>
                <a:cs typeface="Gothic Uralic"/>
              </a:rPr>
              <a:t>Increase </a:t>
            </a:r>
            <a:r>
              <a:rPr sz="2200" spc="-5" dirty="0">
                <a:solidFill>
                  <a:srgbClr val="FF0000"/>
                </a:solidFill>
                <a:latin typeface="Gothic Uralic"/>
                <a:cs typeface="Gothic Uralic"/>
              </a:rPr>
              <a:t>existing infrastructure  capacity</a:t>
            </a:r>
            <a:endParaRPr sz="2200" dirty="0">
              <a:latin typeface="Gothic Uralic"/>
              <a:cs typeface="Gothic Uralic"/>
            </a:endParaRPr>
          </a:p>
          <a:p>
            <a:pPr marL="624840" marR="244475" lvl="1" indent="-274955">
              <a:lnSpc>
                <a:spcPct val="80000"/>
              </a:lnSpc>
              <a:spcBef>
                <a:spcPts val="509"/>
              </a:spcBef>
              <a:buClr>
                <a:srgbClr val="DE7D17"/>
              </a:buClr>
              <a:buSzPct val="90000"/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000" spc="-5" dirty="0">
                <a:latin typeface="Gothic Uralic"/>
                <a:cs typeface="Gothic Uralic"/>
              </a:rPr>
              <a:t>Uses </a:t>
            </a:r>
            <a:r>
              <a:rPr sz="2000" dirty="0">
                <a:latin typeface="Gothic Uralic"/>
                <a:cs typeface="Gothic Uralic"/>
              </a:rPr>
              <a:t>intelligent</a:t>
            </a:r>
            <a:r>
              <a:rPr sz="2000" spc="-11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transportation  systems</a:t>
            </a:r>
            <a:r>
              <a:rPr sz="2000" spc="-55" dirty="0">
                <a:latin typeface="Gothic Uralic"/>
                <a:cs typeface="Gothic Uralic"/>
              </a:rPr>
              <a:t> </a:t>
            </a:r>
            <a:r>
              <a:rPr sz="2000" spc="-10" dirty="0">
                <a:latin typeface="Gothic Uralic"/>
                <a:cs typeface="Gothic Uralic"/>
              </a:rPr>
              <a:t>(ITS)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1708"/>
            <a:ext cx="1365250" cy="508000"/>
          </a:xfrm>
          <a:custGeom>
            <a:avLst/>
            <a:gdLst/>
            <a:ahLst/>
            <a:cxnLst/>
            <a:rect l="l" t="t" r="r" b="b"/>
            <a:pathLst>
              <a:path w="1365250" h="508000">
                <a:moveTo>
                  <a:pt x="0" y="0"/>
                </a:moveTo>
                <a:lnTo>
                  <a:pt x="0" y="504316"/>
                </a:lnTo>
                <a:lnTo>
                  <a:pt x="1019098" y="507491"/>
                </a:lnTo>
                <a:lnTo>
                  <a:pt x="1119378" y="507491"/>
                </a:lnTo>
                <a:lnTo>
                  <a:pt x="1124013" y="502665"/>
                </a:lnTo>
                <a:lnTo>
                  <a:pt x="1125562" y="501141"/>
                </a:lnTo>
                <a:lnTo>
                  <a:pt x="1127455" y="499490"/>
                </a:lnTo>
                <a:lnTo>
                  <a:pt x="1357884" y="269239"/>
                </a:lnTo>
                <a:lnTo>
                  <a:pt x="1363170" y="262096"/>
                </a:lnTo>
                <a:lnTo>
                  <a:pt x="1364932" y="254952"/>
                </a:lnTo>
                <a:lnTo>
                  <a:pt x="1363170" y="247808"/>
                </a:lnTo>
                <a:lnTo>
                  <a:pt x="1357884" y="240664"/>
                </a:lnTo>
                <a:lnTo>
                  <a:pt x="1128991" y="11937"/>
                </a:lnTo>
                <a:lnTo>
                  <a:pt x="1124013" y="11937"/>
                </a:lnTo>
                <a:lnTo>
                  <a:pt x="1124013" y="7112"/>
                </a:lnTo>
                <a:lnTo>
                  <a:pt x="1119378" y="7112"/>
                </a:lnTo>
                <a:lnTo>
                  <a:pt x="1114564" y="2412"/>
                </a:lnTo>
                <a:lnTo>
                  <a:pt x="1019098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473" y="649985"/>
            <a:ext cx="6647180" cy="555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Gothic Uralic"/>
                <a:cs typeface="Gothic Uralic"/>
              </a:rPr>
              <a:t>OUTPUTS</a:t>
            </a:r>
            <a:endParaRPr sz="3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600" spc="4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600" spc="45" dirty="0">
                <a:solidFill>
                  <a:srgbClr val="404040"/>
                </a:solidFill>
                <a:latin typeface="Gothic Uralic"/>
                <a:cs typeface="Gothic Uralic"/>
              </a:rPr>
              <a:t>Intersection </a:t>
            </a:r>
            <a:r>
              <a:rPr sz="3600" spc="-5" dirty="0">
                <a:solidFill>
                  <a:srgbClr val="404040"/>
                </a:solidFill>
                <a:latin typeface="Gothic Uralic"/>
                <a:cs typeface="Gothic Uralic"/>
              </a:rPr>
              <a:t>Control</a:t>
            </a:r>
            <a:r>
              <a:rPr sz="3600" spc="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600" spc="-145" dirty="0">
                <a:solidFill>
                  <a:srgbClr val="404040"/>
                </a:solidFill>
                <a:latin typeface="Gothic Uralic"/>
                <a:cs typeface="Gothic Uralic"/>
              </a:rPr>
              <a:t>Devices</a:t>
            </a:r>
            <a:endParaRPr sz="3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3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3600" spc="7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600" spc="70" dirty="0">
                <a:solidFill>
                  <a:srgbClr val="404040"/>
                </a:solidFill>
                <a:latin typeface="Gothic Uralic"/>
                <a:cs typeface="Gothic Uralic"/>
              </a:rPr>
              <a:t>Variable </a:t>
            </a:r>
            <a:r>
              <a:rPr sz="3600" dirty="0">
                <a:solidFill>
                  <a:srgbClr val="404040"/>
                </a:solidFill>
                <a:latin typeface="Gothic Uralic"/>
                <a:cs typeface="Gothic Uralic"/>
              </a:rPr>
              <a:t>Message</a:t>
            </a:r>
            <a:r>
              <a:rPr sz="3600" spc="-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Gothic Uralic"/>
                <a:cs typeface="Gothic Uralic"/>
              </a:rPr>
              <a:t>Signs</a:t>
            </a:r>
            <a:endParaRPr sz="3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3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3600" spc="8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600" spc="85" dirty="0">
                <a:solidFill>
                  <a:srgbClr val="404040"/>
                </a:solidFill>
                <a:latin typeface="Gothic Uralic"/>
                <a:cs typeface="Gothic Uralic"/>
              </a:rPr>
              <a:t>Traffic </a:t>
            </a:r>
            <a:r>
              <a:rPr sz="3600" spc="-5" dirty="0">
                <a:solidFill>
                  <a:srgbClr val="404040"/>
                </a:solidFill>
                <a:latin typeface="Gothic Uralic"/>
                <a:cs typeface="Gothic Uralic"/>
              </a:rPr>
              <a:t>Bulletin</a:t>
            </a:r>
            <a:r>
              <a:rPr sz="3600" spc="-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Gothic Uralic"/>
                <a:cs typeface="Gothic Uralic"/>
              </a:rPr>
              <a:t>Board</a:t>
            </a:r>
            <a:endParaRPr sz="3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3600" spc="8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600" spc="80" dirty="0">
                <a:solidFill>
                  <a:srgbClr val="404040"/>
                </a:solidFill>
                <a:latin typeface="Gothic Uralic"/>
                <a:cs typeface="Gothic Uralic"/>
              </a:rPr>
              <a:t>Highway </a:t>
            </a:r>
            <a:r>
              <a:rPr sz="3600" spc="-5" dirty="0">
                <a:solidFill>
                  <a:srgbClr val="404040"/>
                </a:solidFill>
                <a:latin typeface="Gothic Uralic"/>
                <a:cs typeface="Gothic Uralic"/>
              </a:rPr>
              <a:t>Advisory</a:t>
            </a:r>
            <a:r>
              <a:rPr sz="3600" spc="-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600" dirty="0">
                <a:solidFill>
                  <a:srgbClr val="404040"/>
                </a:solidFill>
                <a:latin typeface="Gothic Uralic"/>
                <a:cs typeface="Gothic Uralic"/>
              </a:rPr>
              <a:t>Radio</a:t>
            </a:r>
            <a:endParaRPr sz="3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364" y="2153234"/>
            <a:ext cx="60452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659" marR="5080" indent="-441959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SUPPORT</a:t>
            </a:r>
            <a:r>
              <a:rPr sz="6000" spc="-80" dirty="0"/>
              <a:t> </a:t>
            </a:r>
            <a:r>
              <a:rPr sz="6000" spc="-5" dirty="0"/>
              <a:t>SYSTEM  DESCRIPTIONS</a:t>
            </a:r>
            <a:endParaRPr sz="6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422" y="645998"/>
            <a:ext cx="709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Adaptive Control </a:t>
            </a:r>
            <a:r>
              <a:rPr sz="3600" spc="-5" dirty="0"/>
              <a:t>System</a:t>
            </a:r>
            <a:r>
              <a:rPr sz="3600" spc="-105" dirty="0"/>
              <a:t> </a:t>
            </a:r>
            <a:r>
              <a:rPr sz="3600" dirty="0"/>
              <a:t>(ATCS)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5622" y="1728343"/>
            <a:ext cx="84791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ATCS is a new concept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which is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2600" spc="29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real</a:t>
            </a:r>
            <a:endParaRPr sz="26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822" y="2005711"/>
            <a:ext cx="802385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time</a:t>
            </a:r>
            <a:r>
              <a:rPr sz="2600" spc="3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information</a:t>
            </a:r>
            <a:r>
              <a:rPr sz="2600" spc="3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to</a:t>
            </a:r>
            <a:r>
              <a:rPr sz="2600" spc="3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synchronize</a:t>
            </a:r>
            <a:r>
              <a:rPr sz="2600" spc="3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2600" spc="3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traffic</a:t>
            </a:r>
            <a:r>
              <a:rPr sz="2600" spc="3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signals</a:t>
            </a:r>
            <a:endParaRPr sz="26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822" y="2283079"/>
            <a:ext cx="52228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according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to the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traffic</a:t>
            </a:r>
            <a:r>
              <a:rPr sz="26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scenario</a:t>
            </a:r>
            <a:endParaRPr sz="26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622" y="2838028"/>
            <a:ext cx="8477250" cy="2039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Clr>
                <a:srgbClr val="A42F0F"/>
              </a:buClr>
              <a:buFont typeface="Wingdings"/>
              <a:buChar char=""/>
              <a:tabLst>
                <a:tab pos="469265" algn="l"/>
                <a:tab pos="469900" algn="l"/>
                <a:tab pos="1556385" algn="l"/>
                <a:tab pos="2297430" algn="l"/>
                <a:tab pos="3916045" algn="l"/>
                <a:tab pos="5325745" algn="l"/>
                <a:tab pos="6516370" algn="l"/>
                <a:tab pos="7534275" algn="l"/>
                <a:tab pos="7990205" algn="l"/>
              </a:tabLst>
            </a:pP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600" spc="1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CS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wi</a:t>
            </a:r>
            <a:r>
              <a:rPr sz="2600" spc="5" dirty="0">
                <a:solidFill>
                  <a:srgbClr val="404040"/>
                </a:solidFill>
                <a:latin typeface="Gothic Uralic"/>
                <a:cs typeface="Gothic Uralic"/>
              </a:rPr>
              <a:t>l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l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optimize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cu</a:t>
            </a:r>
            <a:r>
              <a:rPr sz="2600" spc="-10" dirty="0">
                <a:solidFill>
                  <a:srgbClr val="404040"/>
                </a:solidFill>
                <a:latin typeface="Gothic Uralic"/>
                <a:cs typeface="Gothic Uralic"/>
              </a:rPr>
              <a:t>r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rent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traff</a:t>
            </a:r>
            <a:r>
              <a:rPr sz="2600" spc="-15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c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fl</a:t>
            </a:r>
            <a:r>
              <a:rPr sz="2600" spc="-10" dirty="0">
                <a:solidFill>
                  <a:srgbClr val="404040"/>
                </a:solidFill>
                <a:latin typeface="Gothic Uralic"/>
                <a:cs typeface="Gothic Uralic"/>
              </a:rPr>
              <a:t>o</a:t>
            </a:r>
            <a:r>
              <a:rPr sz="2600" spc="10" dirty="0">
                <a:solidFill>
                  <a:srgbClr val="404040"/>
                </a:solidFill>
                <a:latin typeface="Gothic Uralic"/>
                <a:cs typeface="Gothic Uralic"/>
              </a:rPr>
              <a:t>w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20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Gothic Uralic"/>
                <a:cs typeface="Gothic Uralic"/>
              </a:rPr>
              <a:t>w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ill</a:t>
            </a:r>
            <a:r>
              <a:rPr lang="en-US" sz="26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receive </a:t>
            </a:r>
            <a:r>
              <a:rPr lang="en-US" sz="2600" spc="-5" dirty="0">
                <a:solidFill>
                  <a:srgbClr val="404040"/>
                </a:solidFill>
                <a:latin typeface="Gothic Uralic"/>
                <a:cs typeface="Gothic Uralic"/>
              </a:rPr>
              <a:t>roadway sensor data and use it 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to</a:t>
            </a:r>
            <a:r>
              <a:rPr lang="en-US" sz="2600" spc="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600" spc="-5" dirty="0">
                <a:solidFill>
                  <a:srgbClr val="404040"/>
                </a:solidFill>
                <a:latin typeface="Gothic Uralic"/>
                <a:cs typeface="Gothic Uralic"/>
              </a:rPr>
              <a:t>control 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Traffic </a:t>
            </a:r>
            <a:r>
              <a:rPr lang="en-US" sz="2600" spc="-5" dirty="0">
                <a:solidFill>
                  <a:srgbClr val="404040"/>
                </a:solidFill>
                <a:latin typeface="Gothic Uralic"/>
                <a:cs typeface="Gothic Uralic"/>
              </a:rPr>
              <a:t>Signal</a:t>
            </a:r>
            <a:r>
              <a:rPr lang="en-US" sz="2600" spc="-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Timing</a:t>
            </a:r>
            <a:endParaRPr lang="en-US" sz="2600" dirty="0">
              <a:latin typeface="Gothic Uralic"/>
              <a:cs typeface="Gothic Uralic"/>
            </a:endParaRPr>
          </a:p>
          <a:p>
            <a:pPr marL="469900" indent="-457200">
              <a:spcBef>
                <a:spcPts val="105"/>
              </a:spcBef>
              <a:buClr>
                <a:srgbClr val="A42F0F"/>
              </a:buClr>
              <a:buFont typeface="Wingdings"/>
              <a:buChar char=""/>
              <a:tabLst>
                <a:tab pos="469265" algn="l"/>
                <a:tab pos="469900" algn="l"/>
                <a:tab pos="1556385" algn="l"/>
                <a:tab pos="2297430" algn="l"/>
                <a:tab pos="3916045" algn="l"/>
                <a:tab pos="5325745" algn="l"/>
                <a:tab pos="6516370" algn="l"/>
                <a:tab pos="7534275" algn="l"/>
                <a:tab pos="7990205" algn="l"/>
              </a:tabLst>
            </a:pPr>
            <a:endParaRPr lang="en-US" sz="26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Wingdings"/>
              <a:buChar char=""/>
              <a:tabLst>
                <a:tab pos="469265" algn="l"/>
                <a:tab pos="469900" algn="l"/>
                <a:tab pos="1556385" algn="l"/>
                <a:tab pos="2297430" algn="l"/>
                <a:tab pos="3916045" algn="l"/>
                <a:tab pos="5325745" algn="l"/>
                <a:tab pos="6516370" algn="l"/>
                <a:tab pos="7534275" algn="l"/>
                <a:tab pos="7990205" algn="l"/>
              </a:tabLst>
            </a:pPr>
            <a:endParaRPr sz="26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635" y="4137837"/>
            <a:ext cx="8481695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A42F0F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System</a:t>
            </a:r>
            <a:r>
              <a:rPr sz="2600" spc="1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gets</a:t>
            </a:r>
            <a:r>
              <a:rPr sz="2600" spc="1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2600" spc="1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Gothic Uralic"/>
                <a:cs typeface="Gothic Uralic"/>
              </a:rPr>
              <a:t>input</a:t>
            </a:r>
            <a:r>
              <a:rPr sz="2600" spc="1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from</a:t>
            </a:r>
            <a:r>
              <a:rPr sz="2600" spc="1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2600" spc="1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sensor</a:t>
            </a:r>
            <a:r>
              <a:rPr sz="2600" spc="15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embedded</a:t>
            </a:r>
            <a:r>
              <a:rPr lang="en-US" sz="2600" spc="-5" dirty="0">
                <a:solidFill>
                  <a:srgbClr val="404040"/>
                </a:solidFill>
                <a:latin typeface="Gothic Uralic"/>
                <a:cs typeface="Gothic Uralic"/>
              </a:rPr>
              <a:t> In road and 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synchronize the group </a:t>
            </a:r>
            <a:r>
              <a:rPr lang="en-US" sz="2600" spc="-5" dirty="0">
                <a:solidFill>
                  <a:srgbClr val="404040"/>
                </a:solidFill>
                <a:latin typeface="Gothic Uralic"/>
                <a:cs typeface="Gothic Uralic"/>
              </a:rPr>
              <a:t>of signal accordingly.</a:t>
            </a:r>
            <a:endParaRPr lang="en-US" sz="26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endParaRPr sz="2600" dirty="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177" y="5223028"/>
            <a:ext cx="8481695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A42F0F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600" spc="1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key</a:t>
            </a:r>
            <a:r>
              <a:rPr sz="2600" spc="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feature</a:t>
            </a:r>
            <a:r>
              <a:rPr sz="2600" spc="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will</a:t>
            </a:r>
            <a:r>
              <a:rPr sz="2600" spc="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Gothic Uralic"/>
                <a:cs typeface="Gothic Uralic"/>
              </a:rPr>
              <a:t>be</a:t>
            </a:r>
            <a:r>
              <a:rPr sz="2600" spc="1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its</a:t>
            </a:r>
            <a:r>
              <a:rPr sz="2600" spc="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ability</a:t>
            </a:r>
            <a:r>
              <a:rPr sz="2600" spc="1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404040"/>
                </a:solidFill>
                <a:latin typeface="Gothic Uralic"/>
                <a:cs typeface="Gothic Uralic"/>
              </a:rPr>
              <a:t>to</a:t>
            </a:r>
            <a:r>
              <a:rPr sz="2600" spc="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integrate</a:t>
            </a:r>
            <a:r>
              <a:rPr sz="2600" spc="114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Gothic Uralic"/>
                <a:cs typeface="Gothic Uralic"/>
              </a:rPr>
              <a:t>control</a:t>
            </a:r>
            <a:r>
              <a:rPr lang="en-US" sz="2600" spc="-5" dirty="0">
                <a:solidFill>
                  <a:srgbClr val="404040"/>
                </a:solidFill>
                <a:latin typeface="Gothic Uralic"/>
                <a:cs typeface="Gothic Uralic"/>
              </a:rPr>
              <a:t> across streets and </a:t>
            </a:r>
            <a:r>
              <a:rPr lang="en-US" sz="2600" dirty="0">
                <a:solidFill>
                  <a:srgbClr val="404040"/>
                </a:solidFill>
                <a:latin typeface="Gothic Uralic"/>
                <a:cs typeface="Gothic Uralic"/>
              </a:rPr>
              <a:t>freeway</a:t>
            </a:r>
            <a:r>
              <a:rPr lang="en-US" sz="26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600" spc="-5" dirty="0">
                <a:solidFill>
                  <a:srgbClr val="404040"/>
                </a:solidFill>
                <a:latin typeface="Gothic Uralic"/>
                <a:cs typeface="Gothic Uralic"/>
              </a:rPr>
              <a:t>traffic.</a:t>
            </a:r>
            <a:endParaRPr lang="en-US" sz="26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endParaRPr sz="26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PREDICTIVE TRAFFIC  MODELING SYSTEM</a:t>
            </a:r>
            <a:r>
              <a:rPr sz="3600" dirty="0"/>
              <a:t> </a:t>
            </a:r>
            <a:r>
              <a:rPr sz="3600" spc="-5" dirty="0"/>
              <a:t>(PTMS)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21584" y="2065147"/>
            <a:ext cx="6817615" cy="3435108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40"/>
              </a:spcBef>
            </a:pPr>
            <a:r>
              <a:rPr sz="3100" spc="19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100" spc="190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will use current data,</a:t>
            </a:r>
            <a:r>
              <a:rPr sz="3100" spc="-1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100" spc="-95" dirty="0">
                <a:solidFill>
                  <a:srgbClr val="404040"/>
                </a:solidFill>
                <a:latin typeface="Gothic Uralic"/>
                <a:cs typeface="Gothic Uralic"/>
              </a:rPr>
              <a:t>historical 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data and </a:t>
            </a:r>
            <a:r>
              <a:rPr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weather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forecasts </a:t>
            </a:r>
            <a:r>
              <a:rPr sz="3100" dirty="0">
                <a:solidFill>
                  <a:srgbClr val="404040"/>
                </a:solidFill>
                <a:latin typeface="Gothic Uralic"/>
                <a:cs typeface="Gothic Uralic"/>
              </a:rPr>
              <a:t>to 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predict traffic flow for a </a:t>
            </a:r>
            <a:r>
              <a:rPr sz="3100" dirty="0">
                <a:solidFill>
                  <a:srgbClr val="404040"/>
                </a:solidFill>
                <a:latin typeface="Gothic Uralic"/>
                <a:cs typeface="Gothic Uralic"/>
              </a:rPr>
              <a:t>few 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minutes into the future (5-30  min).</a:t>
            </a:r>
            <a:endParaRPr sz="31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 dirty="0">
              <a:latin typeface="Gothic Uralic"/>
              <a:cs typeface="Gothic Uralic"/>
            </a:endParaRPr>
          </a:p>
          <a:p>
            <a:pPr marL="355600" marR="6985" indent="-342900">
              <a:lnSpc>
                <a:spcPct val="80000"/>
              </a:lnSpc>
            </a:pPr>
            <a:r>
              <a:rPr sz="3100" spc="114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100" spc="114" dirty="0">
                <a:solidFill>
                  <a:srgbClr val="404040"/>
                </a:solidFill>
                <a:latin typeface="Gothic Uralic"/>
                <a:cs typeface="Gothic Uralic"/>
              </a:rPr>
              <a:t>PTMS</a:t>
            </a:r>
            <a:r>
              <a:rPr lang="en-US" sz="3100" spc="114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predictions</a:t>
            </a:r>
            <a:r>
              <a:rPr lang="en-US"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will </a:t>
            </a:r>
            <a:r>
              <a:rPr sz="3100" spc="-180" dirty="0">
                <a:solidFill>
                  <a:srgbClr val="404040"/>
                </a:solidFill>
                <a:latin typeface="Gothic Uralic"/>
                <a:cs typeface="Gothic Uralic"/>
              </a:rPr>
              <a:t>allow  </a:t>
            </a:r>
            <a:r>
              <a:rPr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preemptive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actions </a:t>
            </a:r>
            <a:r>
              <a:rPr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3100" dirty="0">
                <a:solidFill>
                  <a:srgbClr val="404040"/>
                </a:solidFill>
                <a:latin typeface="Gothic Uralic"/>
                <a:cs typeface="Gothic Uralic"/>
              </a:rPr>
              <a:t>be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taken  </a:t>
            </a:r>
            <a:r>
              <a:rPr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well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before </a:t>
            </a:r>
            <a:r>
              <a:rPr sz="3100" spc="-10" dirty="0">
                <a:solidFill>
                  <a:srgbClr val="404040"/>
                </a:solidFill>
                <a:latin typeface="Gothic Uralic"/>
                <a:cs typeface="Gothic Uralic"/>
              </a:rPr>
              <a:t>an actual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traffic  problem</a:t>
            </a:r>
            <a:r>
              <a:rPr sz="3100" spc="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100" spc="-5" dirty="0">
                <a:solidFill>
                  <a:srgbClr val="404040"/>
                </a:solidFill>
                <a:latin typeface="Gothic Uralic"/>
                <a:cs typeface="Gothic Uralic"/>
              </a:rPr>
              <a:t>arises.</a:t>
            </a:r>
            <a:endParaRPr sz="31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1708"/>
            <a:ext cx="1365250" cy="508000"/>
          </a:xfrm>
          <a:custGeom>
            <a:avLst/>
            <a:gdLst/>
            <a:ahLst/>
            <a:cxnLst/>
            <a:rect l="l" t="t" r="r" b="b"/>
            <a:pathLst>
              <a:path w="1365250" h="508000">
                <a:moveTo>
                  <a:pt x="0" y="0"/>
                </a:moveTo>
                <a:lnTo>
                  <a:pt x="0" y="504316"/>
                </a:lnTo>
                <a:lnTo>
                  <a:pt x="1019098" y="507491"/>
                </a:lnTo>
                <a:lnTo>
                  <a:pt x="1119378" y="507491"/>
                </a:lnTo>
                <a:lnTo>
                  <a:pt x="1124013" y="502665"/>
                </a:lnTo>
                <a:lnTo>
                  <a:pt x="1125562" y="501141"/>
                </a:lnTo>
                <a:lnTo>
                  <a:pt x="1127455" y="499490"/>
                </a:lnTo>
                <a:lnTo>
                  <a:pt x="1357884" y="269239"/>
                </a:lnTo>
                <a:lnTo>
                  <a:pt x="1363170" y="262096"/>
                </a:lnTo>
                <a:lnTo>
                  <a:pt x="1364932" y="254952"/>
                </a:lnTo>
                <a:lnTo>
                  <a:pt x="1363170" y="247808"/>
                </a:lnTo>
                <a:lnTo>
                  <a:pt x="1357884" y="240664"/>
                </a:lnTo>
                <a:lnTo>
                  <a:pt x="1128991" y="11937"/>
                </a:lnTo>
                <a:lnTo>
                  <a:pt x="1124013" y="11937"/>
                </a:lnTo>
                <a:lnTo>
                  <a:pt x="1124013" y="7112"/>
                </a:lnTo>
                <a:lnTo>
                  <a:pt x="1119378" y="7112"/>
                </a:lnTo>
                <a:lnTo>
                  <a:pt x="1114564" y="2412"/>
                </a:lnTo>
                <a:lnTo>
                  <a:pt x="1019098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8509" y="649985"/>
            <a:ext cx="7218045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7910" marR="46799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Gothic Uralic"/>
                <a:cs typeface="Gothic Uralic"/>
              </a:rPr>
              <a:t>INCIDENT DETECTION AND  LOCATION SYSTEM</a:t>
            </a:r>
            <a:r>
              <a:rPr sz="3600" b="1" spc="10" dirty="0">
                <a:latin typeface="Gothic Uralic"/>
                <a:cs typeface="Gothic Uralic"/>
              </a:rPr>
              <a:t> </a:t>
            </a:r>
            <a:r>
              <a:rPr sz="3600" b="1" spc="-5" dirty="0">
                <a:latin typeface="Gothic Uralic"/>
                <a:cs typeface="Gothic Uralic"/>
              </a:rPr>
              <a:t>(IDLS)</a:t>
            </a:r>
            <a:endParaRPr sz="36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 dirty="0">
              <a:latin typeface="Gothic Uralic"/>
              <a:cs typeface="Gothic Uralic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3600" spc="-5" dirty="0">
                <a:solidFill>
                  <a:srgbClr val="404040"/>
                </a:solidFill>
                <a:latin typeface="Gothic Uralic"/>
                <a:cs typeface="Gothic Uralic"/>
              </a:rPr>
              <a:t>IDLS will detect </a:t>
            </a:r>
            <a:r>
              <a:rPr sz="36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3600" spc="-5" dirty="0">
                <a:solidFill>
                  <a:srgbClr val="404040"/>
                </a:solidFill>
                <a:latin typeface="Gothic Uralic"/>
                <a:cs typeface="Gothic Uralic"/>
              </a:rPr>
              <a:t>verify  the presence </a:t>
            </a:r>
            <a:r>
              <a:rPr sz="3600" spc="-10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3600" spc="-5" dirty="0">
                <a:solidFill>
                  <a:srgbClr val="404040"/>
                </a:solidFill>
                <a:latin typeface="Gothic Uralic"/>
                <a:cs typeface="Gothic Uralic"/>
              </a:rPr>
              <a:t>incidents on the  roadway system and determine  the </a:t>
            </a:r>
            <a:r>
              <a:rPr sz="3600" dirty="0">
                <a:solidFill>
                  <a:srgbClr val="404040"/>
                </a:solidFill>
                <a:latin typeface="Gothic Uralic"/>
                <a:cs typeface="Gothic Uralic"/>
              </a:rPr>
              <a:t>exact </a:t>
            </a:r>
            <a:r>
              <a:rPr sz="3600" spc="-5" dirty="0">
                <a:solidFill>
                  <a:srgbClr val="404040"/>
                </a:solidFill>
                <a:latin typeface="Gothic Uralic"/>
                <a:cs typeface="Gothic Uralic"/>
              </a:rPr>
              <a:t>location of an incident.</a:t>
            </a:r>
            <a:endParaRPr sz="36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INCIDENT RESPONSE AND  </a:t>
            </a:r>
            <a:r>
              <a:rPr sz="3600" dirty="0"/>
              <a:t>ADVISORY </a:t>
            </a:r>
            <a:r>
              <a:rPr sz="3600" spc="-5" dirty="0"/>
              <a:t>SYSTEM</a:t>
            </a:r>
            <a:r>
              <a:rPr sz="3600" spc="-20" dirty="0"/>
              <a:t> </a:t>
            </a:r>
            <a:r>
              <a:rPr sz="3600" spc="-5" dirty="0"/>
              <a:t>(IRAS)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02412" y="1955419"/>
            <a:ext cx="8107045" cy="993862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  <a:tabLst>
                <a:tab pos="1309370" algn="l"/>
                <a:tab pos="2339975" algn="l"/>
                <a:tab pos="3768090" algn="l"/>
                <a:tab pos="4536440" algn="l"/>
                <a:tab pos="7423150" algn="l"/>
              </a:tabLst>
            </a:pPr>
            <a:r>
              <a:rPr sz="3300" spc="-10" dirty="0">
                <a:solidFill>
                  <a:srgbClr val="404040"/>
                </a:solidFill>
                <a:latin typeface="Gothic Uralic"/>
                <a:cs typeface="Gothic Uralic"/>
              </a:rPr>
              <a:t>IRA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S</a:t>
            </a:r>
            <a:r>
              <a:rPr lang="en-US" sz="33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wil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l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assis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n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determinin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g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the appropriate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response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an</a:t>
            </a:r>
            <a:r>
              <a:rPr sz="3300" spc="-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incident.</a:t>
            </a:r>
            <a:endParaRPr sz="33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567760"/>
            <a:ext cx="7769860" cy="1103507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marR="5080" indent="-342900">
              <a:lnSpc>
                <a:spcPts val="3570"/>
              </a:lnSpc>
              <a:spcBef>
                <a:spcPts val="54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  <a:tab pos="2620645" algn="l"/>
                <a:tab pos="3655060" algn="l"/>
              </a:tabLst>
            </a:pP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Inform</a:t>
            </a:r>
            <a:r>
              <a:rPr sz="3300" spc="5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ng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sz="3300" spc="-15" dirty="0">
                <a:solidFill>
                  <a:srgbClr val="404040"/>
                </a:solidFill>
                <a:latin typeface="Gothic Uralic"/>
                <a:cs typeface="Gothic Uralic"/>
              </a:rPr>
              <a:t>h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e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mot</a:t>
            </a:r>
            <a:r>
              <a:rPr sz="3300" spc="-10" dirty="0">
                <a:solidFill>
                  <a:srgbClr val="404040"/>
                </a:solidFill>
                <a:latin typeface="Gothic Uralic"/>
                <a:cs typeface="Gothic Uralic"/>
              </a:rPr>
              <a:t>o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ris</a:t>
            </a:r>
            <a:r>
              <a:rPr sz="3300" spc="-10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s </a:t>
            </a:r>
            <a:r>
              <a:rPr lang="en-US" sz="3300" spc="-5" dirty="0">
                <a:solidFill>
                  <a:srgbClr val="404040"/>
                </a:solidFill>
                <a:latin typeface="Gothic Uralic"/>
                <a:cs typeface="Gothic Uralic"/>
              </a:rPr>
              <a:t>o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f a </a:t>
            </a:r>
            <a:r>
              <a:rPr lang="en-US" sz="3300" spc="-5" dirty="0">
                <a:solidFill>
                  <a:srgbClr val="404040"/>
                </a:solidFill>
                <a:latin typeface="Gothic Uralic"/>
                <a:cs typeface="Gothic Uralic"/>
              </a:rPr>
              <a:t>slight</a:t>
            </a:r>
            <a:r>
              <a:rPr lang="en-US" sz="3300" dirty="0"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delay</a:t>
            </a:r>
            <a:endParaRPr sz="33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Re-routing some</a:t>
            </a:r>
            <a:r>
              <a:rPr sz="33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traffic</a:t>
            </a:r>
            <a:endParaRPr sz="33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179567"/>
            <a:ext cx="8225155" cy="993862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5080" indent="-342900">
              <a:lnSpc>
                <a:spcPts val="3560"/>
              </a:lnSpc>
              <a:spcBef>
                <a:spcPts val="55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  <a:tab pos="2218055" algn="l"/>
                <a:tab pos="2882900" algn="l"/>
                <a:tab pos="4426585" algn="l"/>
                <a:tab pos="6466205" algn="l"/>
                <a:tab pos="7673340" algn="l"/>
              </a:tabLst>
            </a:pP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Clo</a:t>
            </a:r>
            <a:r>
              <a:rPr sz="3300" spc="5" dirty="0">
                <a:solidFill>
                  <a:srgbClr val="404040"/>
                </a:solidFill>
                <a:latin typeface="Gothic Uralic"/>
                <a:cs typeface="Gothic Uralic"/>
              </a:rPr>
              <a:t>s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in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g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major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free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w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y	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lang="en-US" sz="33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re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-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routing all</a:t>
            </a:r>
            <a:r>
              <a:rPr sz="33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traffic</a:t>
            </a:r>
            <a:endParaRPr sz="33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597" y="181102"/>
            <a:ext cx="6699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INFORMATION </a:t>
            </a:r>
            <a:r>
              <a:rPr sz="3600" spc="-10" dirty="0"/>
              <a:t>DISSEMINATION  </a:t>
            </a:r>
            <a:r>
              <a:rPr sz="3600" spc="-5" dirty="0"/>
              <a:t>SYSTEM</a:t>
            </a:r>
            <a:r>
              <a:rPr sz="3600" dirty="0"/>
              <a:t> </a:t>
            </a:r>
            <a:r>
              <a:rPr sz="3600" spc="-5" dirty="0"/>
              <a:t>(IDS)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653285"/>
            <a:ext cx="8412480" cy="430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It will interface with data services  supplied to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the mass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media, the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traffic  channel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and bulletin board</a:t>
            </a:r>
            <a:r>
              <a:rPr sz="3300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services.</a:t>
            </a:r>
            <a:endParaRPr sz="33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Font typeface="Wingdings"/>
              <a:buChar char=""/>
            </a:pPr>
            <a:endParaRPr sz="505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It will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be capable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of posting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messages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on </a:t>
            </a:r>
            <a:r>
              <a:rPr lang="en-US" sz="3300" spc="-10" dirty="0">
                <a:solidFill>
                  <a:srgbClr val="404040"/>
                </a:solidFill>
                <a:latin typeface="Gothic Uralic"/>
                <a:cs typeface="Gothic Uralic"/>
              </a:rPr>
              <a:t>V</a:t>
            </a:r>
            <a:r>
              <a:rPr sz="3300" spc="-10" dirty="0">
                <a:solidFill>
                  <a:srgbClr val="404040"/>
                </a:solidFill>
                <a:latin typeface="Gothic Uralic"/>
                <a:cs typeface="Gothic Uralic"/>
              </a:rPr>
              <a:t>ariable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Message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Signs </a:t>
            </a:r>
            <a:r>
              <a:rPr sz="3300" spc="-10" dirty="0">
                <a:solidFill>
                  <a:srgbClr val="404040"/>
                </a:solidFill>
                <a:latin typeface="Gothic Uralic"/>
                <a:cs typeface="Gothic Uralic"/>
              </a:rPr>
              <a:t>(VMS)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and creating voice broadcast </a:t>
            </a:r>
            <a:r>
              <a:rPr sz="3300" spc="-10" dirty="0">
                <a:solidFill>
                  <a:srgbClr val="404040"/>
                </a:solidFill>
                <a:latin typeface="Gothic Uralic"/>
                <a:cs typeface="Gothic Uralic"/>
              </a:rPr>
              <a:t>via </a:t>
            </a:r>
            <a:r>
              <a:rPr sz="3300" spc="-5" dirty="0">
                <a:solidFill>
                  <a:srgbClr val="404040"/>
                </a:solidFill>
                <a:latin typeface="Gothic Uralic"/>
                <a:cs typeface="Gothic Uralic"/>
              </a:rPr>
              <a:t>Highway Advisory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Radio</a:t>
            </a:r>
            <a:r>
              <a:rPr sz="33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300" dirty="0">
                <a:solidFill>
                  <a:srgbClr val="404040"/>
                </a:solidFill>
                <a:latin typeface="Gothic Uralic"/>
                <a:cs typeface="Gothic Uralic"/>
              </a:rPr>
              <a:t>(HAR).</a:t>
            </a:r>
            <a:endParaRPr sz="33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278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TRAFFIC </a:t>
            </a:r>
            <a:r>
              <a:rPr spc="-5" dirty="0"/>
              <a:t>MANAGEMENT  </a:t>
            </a:r>
            <a:r>
              <a:rPr dirty="0"/>
              <a:t>TRAINING </a:t>
            </a:r>
            <a:r>
              <a:rPr spc="-5" dirty="0"/>
              <a:t>SYSTEM</a:t>
            </a:r>
            <a:r>
              <a:rPr spc="-90" dirty="0"/>
              <a:t> </a:t>
            </a:r>
            <a:r>
              <a:rPr dirty="0"/>
              <a:t>(TMTS)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1584" y="2049906"/>
            <a:ext cx="6208015" cy="8117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55600" marR="5080" indent="-342900">
              <a:lnSpc>
                <a:spcPct val="70000"/>
              </a:lnSpc>
              <a:spcBef>
                <a:spcPts val="994"/>
              </a:spcBef>
              <a:tabLst>
                <a:tab pos="1387475" algn="l"/>
                <a:tab pos="2153920" algn="l"/>
                <a:tab pos="3647440" algn="l"/>
              </a:tabLst>
            </a:pPr>
            <a:r>
              <a:rPr sz="2500" spc="46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500" spc="-220" dirty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Gothic Uralic"/>
                <a:cs typeface="Gothic Uralic"/>
              </a:rPr>
              <a:t>TMTS</a:t>
            </a:r>
            <a:r>
              <a:rPr lang="en-US" sz="25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Gothic Uralic"/>
                <a:cs typeface="Gothic Uralic"/>
              </a:rPr>
              <a:t>pr</a:t>
            </a:r>
            <a:r>
              <a:rPr sz="2500" spc="-15" dirty="0">
                <a:solidFill>
                  <a:srgbClr val="404040"/>
                </a:solidFill>
                <a:latin typeface="Gothic Uralic"/>
                <a:cs typeface="Gothic Uralic"/>
              </a:rPr>
              <a:t>o</a:t>
            </a:r>
            <a:r>
              <a:rPr sz="2500" dirty="0">
                <a:solidFill>
                  <a:srgbClr val="404040"/>
                </a:solidFill>
                <a:latin typeface="Gothic Uralic"/>
                <a:cs typeface="Gothic Uralic"/>
              </a:rPr>
              <a:t>v</a:t>
            </a:r>
            <a:r>
              <a:rPr sz="2500" spc="-10" dirty="0">
                <a:solidFill>
                  <a:srgbClr val="404040"/>
                </a:solidFill>
                <a:latin typeface="Gothic Uralic"/>
                <a:cs typeface="Gothic Uralic"/>
              </a:rPr>
              <a:t>id</a:t>
            </a:r>
            <a:r>
              <a:rPr sz="2500" spc="-5" dirty="0">
                <a:solidFill>
                  <a:srgbClr val="404040"/>
                </a:solidFill>
                <a:latin typeface="Gothic Uralic"/>
                <a:cs typeface="Gothic Uralic"/>
              </a:rPr>
              <a:t>e</a:t>
            </a:r>
            <a:r>
              <a:rPr lang="en-US" sz="2500" spc="-5" dirty="0">
                <a:solidFill>
                  <a:srgbClr val="404040"/>
                </a:solidFill>
                <a:latin typeface="Gothic Uralic"/>
                <a:cs typeface="Gothic Uralic"/>
              </a:rPr>
              <a:t>s </a:t>
            </a:r>
            <a:r>
              <a:rPr sz="2500" spc="-5" dirty="0">
                <a:solidFill>
                  <a:srgbClr val="404040"/>
                </a:solidFill>
                <a:latin typeface="Gothic Uralic"/>
                <a:cs typeface="Gothic Uralic"/>
              </a:rPr>
              <a:t>train</a:t>
            </a:r>
            <a:r>
              <a:rPr sz="2500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500" spc="-5" dirty="0">
                <a:solidFill>
                  <a:srgbClr val="404040"/>
                </a:solidFill>
                <a:latin typeface="Gothic Uralic"/>
                <a:cs typeface="Gothic Uralic"/>
              </a:rPr>
              <a:t>ng  operators</a:t>
            </a:r>
            <a:r>
              <a:rPr lang="en-US" sz="25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500" spc="-15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lang="en-US" sz="2500" spc="-5" dirty="0">
                <a:solidFill>
                  <a:srgbClr val="404040"/>
                </a:solidFill>
                <a:latin typeface="Gothic Uralic"/>
                <a:cs typeface="Gothic Uralic"/>
              </a:rPr>
              <a:t>o TMC</a:t>
            </a:r>
            <a:endParaRPr lang="en-US" sz="25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70000"/>
              </a:lnSpc>
              <a:spcBef>
                <a:spcPts val="994"/>
              </a:spcBef>
              <a:tabLst>
                <a:tab pos="1387475" algn="l"/>
                <a:tab pos="2153920" algn="l"/>
                <a:tab pos="3647440" algn="l"/>
              </a:tabLst>
            </a:pPr>
            <a:endParaRPr sz="25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85419" y="3104768"/>
            <a:ext cx="7773161" cy="23814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1639" indent="-342900">
              <a:lnSpc>
                <a:spcPts val="2550"/>
              </a:lnSpc>
              <a:spcBef>
                <a:spcPts val="95"/>
              </a:spcBef>
              <a:buClr>
                <a:srgbClr val="A42F0F"/>
              </a:buClr>
              <a:buFont typeface="Arial"/>
              <a:buChar char=""/>
              <a:tabLst>
                <a:tab pos="1691639" algn="l"/>
                <a:tab pos="3190875" algn="l"/>
                <a:tab pos="4898390" algn="l"/>
                <a:tab pos="5477510" algn="l"/>
                <a:tab pos="6870700" algn="l"/>
              </a:tabLst>
            </a:pPr>
            <a:r>
              <a:rPr spc="-5" dirty="0"/>
              <a:t>Training</a:t>
            </a:r>
            <a:r>
              <a:rPr lang="en-US" spc="-5" dirty="0"/>
              <a:t> </a:t>
            </a:r>
            <a:r>
              <a:rPr spc="-5" dirty="0"/>
              <a:t>exercises</a:t>
            </a:r>
            <a:r>
              <a:rPr lang="en-US" spc="-5" dirty="0"/>
              <a:t> </a:t>
            </a:r>
            <a:r>
              <a:rPr spc="-5" dirty="0"/>
              <a:t>in</a:t>
            </a:r>
            <a:r>
              <a:rPr lang="en-US" spc="-5" dirty="0"/>
              <a:t> </a:t>
            </a:r>
            <a:r>
              <a:rPr spc="-5" dirty="0"/>
              <a:t>routine</a:t>
            </a:r>
            <a:r>
              <a:rPr lang="en-US" spc="-5" dirty="0"/>
              <a:t> </a:t>
            </a:r>
            <a:r>
              <a:rPr spc="-5" dirty="0"/>
              <a:t>traffic</a:t>
            </a:r>
            <a:r>
              <a:rPr lang="en-US" spc="-5" dirty="0"/>
              <a:t> </a:t>
            </a:r>
            <a:r>
              <a:rPr dirty="0"/>
              <a:t>m</a:t>
            </a:r>
            <a:r>
              <a:rPr spc="-10" dirty="0"/>
              <a:t>an</a:t>
            </a:r>
            <a:r>
              <a:rPr dirty="0"/>
              <a:t>a</a:t>
            </a:r>
            <a:r>
              <a:rPr spc="-5" dirty="0"/>
              <a:t>g</a:t>
            </a:r>
            <a:r>
              <a:rPr dirty="0"/>
              <a:t>e</a:t>
            </a:r>
            <a:r>
              <a:rPr spc="-5" dirty="0"/>
              <a:t>me</a:t>
            </a:r>
            <a:r>
              <a:rPr dirty="0"/>
              <a:t>n</a:t>
            </a:r>
            <a:r>
              <a:rPr spc="-5" dirty="0"/>
              <a:t>t,</a:t>
            </a:r>
            <a:r>
              <a:rPr lang="en-US" spc="-5" dirty="0"/>
              <a:t> </a:t>
            </a:r>
            <a:r>
              <a:rPr spc="-10" dirty="0"/>
              <a:t>i</a:t>
            </a:r>
            <a:r>
              <a:rPr spc="5" dirty="0"/>
              <a:t>n</a:t>
            </a:r>
            <a:r>
              <a:rPr spc="-5" dirty="0"/>
              <a:t>c</a:t>
            </a:r>
            <a:r>
              <a:rPr dirty="0"/>
              <a:t>i</a:t>
            </a:r>
            <a:r>
              <a:rPr spc="-10" dirty="0"/>
              <a:t>d</a:t>
            </a:r>
            <a:r>
              <a:rPr spc="-15" dirty="0"/>
              <a:t>e</a:t>
            </a:r>
            <a:r>
              <a:rPr spc="-5" dirty="0"/>
              <a:t>nt</a:t>
            </a:r>
            <a:r>
              <a:rPr lang="en-US" spc="-5" dirty="0"/>
              <a:t> </a:t>
            </a:r>
            <a:r>
              <a:rPr dirty="0"/>
              <a:t>m</a:t>
            </a:r>
            <a:r>
              <a:rPr spc="-10" dirty="0"/>
              <a:t>an</a:t>
            </a:r>
            <a:r>
              <a:rPr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dirty="0"/>
              <a:t>me</a:t>
            </a:r>
            <a:r>
              <a:rPr spc="-5" dirty="0"/>
              <a:t>nt  </a:t>
            </a:r>
            <a:r>
              <a:rPr spc="-10" dirty="0"/>
              <a:t>and special </a:t>
            </a:r>
            <a:r>
              <a:rPr dirty="0"/>
              <a:t>event</a:t>
            </a:r>
            <a:r>
              <a:rPr spc="25" dirty="0"/>
              <a:t> </a:t>
            </a:r>
            <a:r>
              <a:rPr spc="-5" dirty="0"/>
              <a:t>management</a:t>
            </a:r>
          </a:p>
          <a:p>
            <a:pPr marL="1336040">
              <a:lnSpc>
                <a:spcPct val="100000"/>
              </a:lnSpc>
              <a:spcBef>
                <a:spcPts val="20"/>
              </a:spcBef>
            </a:pPr>
            <a:endParaRPr sz="2700" dirty="0"/>
          </a:p>
          <a:p>
            <a:pPr marL="1691639" indent="-342900">
              <a:lnSpc>
                <a:spcPts val="2550"/>
              </a:lnSpc>
              <a:buClr>
                <a:srgbClr val="A42F0F"/>
              </a:buClr>
              <a:buFont typeface="Arial"/>
              <a:buChar char=""/>
              <a:tabLst>
                <a:tab pos="1691639" algn="l"/>
                <a:tab pos="2191385" algn="l"/>
                <a:tab pos="3704590" algn="l"/>
                <a:tab pos="5340350" algn="l"/>
                <a:tab pos="6096000" algn="l"/>
                <a:tab pos="7501890" algn="l"/>
              </a:tabLst>
            </a:pPr>
            <a:r>
              <a:rPr spc="-15" dirty="0"/>
              <a:t>T</a:t>
            </a:r>
            <a:r>
              <a:rPr spc="-5" dirty="0"/>
              <a:t>o</a:t>
            </a:r>
            <a:r>
              <a:rPr lang="en-US" spc="-5" dirty="0"/>
              <a:t> </a:t>
            </a:r>
            <a:r>
              <a:rPr dirty="0"/>
              <a:t>m</a:t>
            </a:r>
            <a:r>
              <a:rPr spc="-10" dirty="0"/>
              <a:t>ain</a:t>
            </a:r>
            <a:r>
              <a:rPr dirty="0"/>
              <a:t>t</a:t>
            </a:r>
            <a:r>
              <a:rPr spc="-10" dirty="0"/>
              <a:t>ai</a:t>
            </a:r>
            <a:r>
              <a:rPr spc="-5" dirty="0"/>
              <a:t>n</a:t>
            </a:r>
            <a:r>
              <a:rPr lang="en-US" spc="-5" dirty="0"/>
              <a:t> </a:t>
            </a:r>
            <a:r>
              <a:rPr spc="-5" dirty="0"/>
              <a:t>oper</a:t>
            </a:r>
            <a:r>
              <a:rPr spc="5" dirty="0"/>
              <a:t>a</a:t>
            </a:r>
            <a:r>
              <a:rPr spc="-5" dirty="0"/>
              <a:t>t</a:t>
            </a:r>
            <a:r>
              <a:rPr spc="-15" dirty="0"/>
              <a:t>o</a:t>
            </a:r>
            <a:r>
              <a:rPr spc="-5" dirty="0"/>
              <a:t>rs</a:t>
            </a:r>
            <a:r>
              <a:rPr lang="en-US" spc="-5" dirty="0"/>
              <a:t> </a:t>
            </a:r>
            <a:r>
              <a:rPr spc="-10" dirty="0"/>
              <a:t>ski</a:t>
            </a:r>
            <a:r>
              <a:rPr spc="-5" dirty="0"/>
              <a:t>l</a:t>
            </a:r>
            <a:r>
              <a:rPr spc="5" dirty="0"/>
              <a:t>l</a:t>
            </a:r>
            <a:r>
              <a:rPr spc="-5" dirty="0"/>
              <a:t>s</a:t>
            </a:r>
            <a:r>
              <a:rPr lang="en-US" dirty="0"/>
              <a:t> </a:t>
            </a:r>
            <a:r>
              <a:rPr spc="-5" dirty="0"/>
              <a:t>nee</a:t>
            </a:r>
            <a:r>
              <a:rPr spc="-15" dirty="0"/>
              <a:t>d</a:t>
            </a:r>
            <a:r>
              <a:rPr dirty="0"/>
              <a:t>e</a:t>
            </a:r>
            <a:r>
              <a:rPr spc="-5" dirty="0"/>
              <a:t>d</a:t>
            </a:r>
            <a:r>
              <a:rPr lang="en-US" spc="-5" dirty="0"/>
              <a:t> </a:t>
            </a:r>
            <a:r>
              <a:rPr spc="-5" dirty="0"/>
              <a:t>in</a:t>
            </a:r>
          </a:p>
          <a:p>
            <a:pPr marL="1691639" marR="6985">
              <a:lnSpc>
                <a:spcPct val="70000"/>
              </a:lnSpc>
              <a:spcBef>
                <a:spcPts val="450"/>
              </a:spcBef>
              <a:tabLst>
                <a:tab pos="2860675" algn="l"/>
                <a:tab pos="4408805" algn="l"/>
                <a:tab pos="5048885" algn="l"/>
                <a:tab pos="6468110" algn="l"/>
              </a:tabLst>
            </a:pPr>
            <a:r>
              <a:rPr lang="en-US" spc="-5" dirty="0"/>
              <a:t>C</a:t>
            </a:r>
            <a:r>
              <a:rPr dirty="0"/>
              <a:t>r</a:t>
            </a:r>
            <a:r>
              <a:rPr spc="-10" dirty="0"/>
              <a:t>it</a:t>
            </a:r>
            <a:r>
              <a:rPr spc="-15" dirty="0"/>
              <a:t>i</a:t>
            </a:r>
            <a:r>
              <a:rPr spc="-5" dirty="0"/>
              <a:t>cal</a:t>
            </a:r>
            <a:r>
              <a:rPr lang="en-US" spc="-5" dirty="0"/>
              <a:t> </a:t>
            </a:r>
            <a:r>
              <a:rPr spc="-10" dirty="0"/>
              <a:t>s</a:t>
            </a:r>
            <a:r>
              <a:rPr spc="-5" dirty="0"/>
              <a:t>itu</a:t>
            </a:r>
            <a:r>
              <a:rPr spc="5" dirty="0"/>
              <a:t>a</a:t>
            </a:r>
            <a:r>
              <a:rPr spc="-5" dirty="0"/>
              <a:t>tions</a:t>
            </a:r>
            <a:r>
              <a:rPr lang="en-US" spc="-5" dirty="0"/>
              <a:t> </a:t>
            </a:r>
            <a:r>
              <a:rPr spc="-10" dirty="0"/>
              <a:t>l</a:t>
            </a:r>
            <a:r>
              <a:rPr dirty="0"/>
              <a:t>i</a:t>
            </a:r>
            <a:r>
              <a:rPr spc="-5" dirty="0"/>
              <a:t>ke</a:t>
            </a:r>
            <a:r>
              <a:rPr lang="en-US" spc="-5" dirty="0"/>
              <a:t> </a:t>
            </a:r>
            <a:r>
              <a:rPr spc="-5" dirty="0"/>
              <a:t>extreme</a:t>
            </a:r>
            <a:r>
              <a:rPr lang="en-US" spc="-5" dirty="0"/>
              <a:t> </a:t>
            </a:r>
            <a:r>
              <a:rPr spc="-10" dirty="0"/>
              <a:t>weat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r  conditions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1708"/>
            <a:ext cx="1365250" cy="508000"/>
          </a:xfrm>
          <a:custGeom>
            <a:avLst/>
            <a:gdLst/>
            <a:ahLst/>
            <a:cxnLst/>
            <a:rect l="l" t="t" r="r" b="b"/>
            <a:pathLst>
              <a:path w="1365250" h="508000">
                <a:moveTo>
                  <a:pt x="0" y="0"/>
                </a:moveTo>
                <a:lnTo>
                  <a:pt x="0" y="504316"/>
                </a:lnTo>
                <a:lnTo>
                  <a:pt x="1019098" y="507491"/>
                </a:lnTo>
                <a:lnTo>
                  <a:pt x="1119378" y="507491"/>
                </a:lnTo>
                <a:lnTo>
                  <a:pt x="1124013" y="502665"/>
                </a:lnTo>
                <a:lnTo>
                  <a:pt x="1125562" y="501141"/>
                </a:lnTo>
                <a:lnTo>
                  <a:pt x="1127455" y="499490"/>
                </a:lnTo>
                <a:lnTo>
                  <a:pt x="1357884" y="269239"/>
                </a:lnTo>
                <a:lnTo>
                  <a:pt x="1363170" y="262096"/>
                </a:lnTo>
                <a:lnTo>
                  <a:pt x="1364932" y="254952"/>
                </a:lnTo>
                <a:lnTo>
                  <a:pt x="1363170" y="247808"/>
                </a:lnTo>
                <a:lnTo>
                  <a:pt x="1357884" y="240664"/>
                </a:lnTo>
                <a:lnTo>
                  <a:pt x="1128991" y="11937"/>
                </a:lnTo>
                <a:lnTo>
                  <a:pt x="1124013" y="11937"/>
                </a:lnTo>
                <a:lnTo>
                  <a:pt x="1124013" y="7112"/>
                </a:lnTo>
                <a:lnTo>
                  <a:pt x="1119378" y="7112"/>
                </a:lnTo>
                <a:lnTo>
                  <a:pt x="1114564" y="2412"/>
                </a:lnTo>
                <a:lnTo>
                  <a:pt x="1019098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649985"/>
            <a:ext cx="7677784" cy="352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905" marR="508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Gothic Uralic"/>
                <a:cs typeface="Gothic Uralic"/>
              </a:rPr>
              <a:t>TRAFFIC DATA MANAGEMENT  SYSTEM</a:t>
            </a:r>
            <a:r>
              <a:rPr sz="3600" b="1" dirty="0">
                <a:latin typeface="Gothic Uralic"/>
                <a:cs typeface="Gothic Uralic"/>
              </a:rPr>
              <a:t> (TDMS)</a:t>
            </a:r>
            <a:endParaRPr sz="36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Gothic Uralic"/>
              <a:cs typeface="Gothic Uralic"/>
            </a:endParaRPr>
          </a:p>
          <a:p>
            <a:pPr marL="355600" marR="71120" indent="-343535" algn="just">
              <a:lnSpc>
                <a:spcPct val="100000"/>
              </a:lnSpc>
            </a:pPr>
            <a:r>
              <a:rPr sz="3600" spc="22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225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will serve </a:t>
            </a:r>
            <a:r>
              <a:rPr sz="2800" spc="5" dirty="0">
                <a:solidFill>
                  <a:srgbClr val="404040"/>
                </a:solidFill>
                <a:latin typeface="Gothic Uralic"/>
                <a:cs typeface="Gothic Uralic"/>
              </a:rPr>
              <a:t>as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ATMS </a:t>
            </a:r>
            <a:r>
              <a:rPr sz="2800" spc="-100" dirty="0">
                <a:solidFill>
                  <a:srgbClr val="404040"/>
                </a:solidFill>
                <a:latin typeface="Gothic Uralic"/>
                <a:cs typeface="Gothic Uralic"/>
              </a:rPr>
              <a:t>information 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hub.</a:t>
            </a:r>
            <a:endParaRPr sz="2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Gothic Uralic"/>
              <a:cs typeface="Gothic Uralic"/>
            </a:endParaRPr>
          </a:p>
          <a:p>
            <a:pPr marL="355600" marR="67310" indent="-343535" algn="just">
              <a:lnSpc>
                <a:spcPct val="100000"/>
              </a:lnSpc>
              <a:spcBef>
                <a:spcPts val="5"/>
              </a:spcBef>
            </a:pPr>
            <a:r>
              <a:rPr sz="2800" spc="22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225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will accept all roadway </a:t>
            </a:r>
            <a:r>
              <a:rPr sz="2800" spc="-180" dirty="0">
                <a:solidFill>
                  <a:srgbClr val="404040"/>
                </a:solidFill>
                <a:latin typeface="Gothic Uralic"/>
                <a:cs typeface="Gothic Uralic"/>
              </a:rPr>
              <a:t>sensor 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data and perform validity  checks of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such</a:t>
            </a:r>
            <a:r>
              <a:rPr sz="2800" spc="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data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607" y="517397"/>
            <a:ext cx="2558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SMART</a:t>
            </a:r>
            <a:r>
              <a:rPr sz="3600" spc="-80" dirty="0"/>
              <a:t> </a:t>
            </a:r>
            <a:r>
              <a:rPr sz="3600" spc="-5" dirty="0"/>
              <a:t>CAR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4618" y="1555089"/>
            <a:ext cx="4716145" cy="4505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6445">
              <a:lnSpc>
                <a:spcPct val="1416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"/>
              <a:tabLst>
                <a:tab pos="451484" algn="l"/>
                <a:tab pos="452120" algn="l"/>
                <a:tab pos="233172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First basic concept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in any</a:t>
            </a:r>
            <a:r>
              <a:rPr sz="2000" spc="-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ITS  Implementation</a:t>
            </a:r>
            <a:r>
              <a:rPr sz="2000" spc="-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is</a:t>
            </a:r>
            <a:r>
              <a:rPr lang="en-US" sz="20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SMART</a:t>
            </a:r>
            <a:r>
              <a:rPr sz="20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CAR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"/>
              <a:buChar char=""/>
            </a:pPr>
            <a:endParaRPr sz="2400" dirty="0">
              <a:latin typeface="Gothic Uralic"/>
              <a:cs typeface="Gothic Uralic"/>
            </a:endParaRPr>
          </a:p>
          <a:p>
            <a:pPr marL="12700" marR="5080">
              <a:lnSpc>
                <a:spcPct val="100000"/>
              </a:lnSpc>
              <a:spcBef>
                <a:spcPts val="1570"/>
              </a:spcBef>
              <a:buClr>
                <a:srgbClr val="A42F0F"/>
              </a:buClr>
              <a:buFont typeface="Wingdings"/>
              <a:buChar char=""/>
              <a:tabLst>
                <a:tab pos="494665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car is equipped with all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the  new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electronic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devices. It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helps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the  user 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use service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efficiently.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Some of  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features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of SMART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CAR</a:t>
            </a:r>
            <a:r>
              <a:rPr sz="2000" spc="-1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are: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Gothic Uralic"/>
              <a:cs typeface="Gothic Uralic"/>
            </a:endParaRPr>
          </a:p>
          <a:p>
            <a:pPr marL="354965" marR="2040255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GPS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sz="2000" spc="-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on-board 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communications</a:t>
            </a:r>
            <a:endParaRPr sz="2000" dirty="0">
              <a:latin typeface="Gothic Uralic"/>
              <a:cs typeface="Gothic Uralic"/>
            </a:endParaRPr>
          </a:p>
          <a:p>
            <a:pPr marL="354965" indent="-342900" algn="just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Anti-collision</a:t>
            </a:r>
            <a:r>
              <a:rPr sz="20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sensors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2421635"/>
            <a:ext cx="3419855" cy="317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9985"/>
            <a:ext cx="138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Safety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0442" y="1585721"/>
            <a:ext cx="7765415" cy="453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6350" indent="-5524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Traditional driver training, infrastructure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safety improvements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not enough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combat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this</a:t>
            </a:r>
            <a:r>
              <a:rPr sz="18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threat.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Gothic Uralic"/>
              <a:cs typeface="Gothic Uralic"/>
            </a:endParaRPr>
          </a:p>
          <a:p>
            <a:pPr marL="354965" marR="105410" indent="-354965">
              <a:lnSpc>
                <a:spcPct val="146100"/>
              </a:lnSpc>
              <a:buClr>
                <a:srgbClr val="A42F0F"/>
              </a:buClr>
              <a:buFont typeface="Wingdings"/>
              <a:buChar char=""/>
              <a:tabLst>
                <a:tab pos="354965" algn="l"/>
                <a:tab pos="355600" algn="l"/>
                <a:tab pos="6423660" algn="l"/>
              </a:tabLst>
            </a:pP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Safety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one of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principal driving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forces</a:t>
            </a:r>
            <a:r>
              <a:rPr sz="18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behind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lang="en-US"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evolution,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development, standardization,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implementation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ITS</a:t>
            </a:r>
            <a:r>
              <a:rPr sz="1800" spc="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systems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 dirty="0">
              <a:latin typeface="Gothic Uralic"/>
              <a:cs typeface="Gothic Uralic"/>
            </a:endParaRPr>
          </a:p>
          <a:p>
            <a:pPr marL="354965" marR="5715" indent="-342900">
              <a:lnSpc>
                <a:spcPct val="100000"/>
              </a:lnSpc>
              <a:spcBef>
                <a:spcPts val="156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Wireless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wire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line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communication based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information </a:t>
            </a:r>
            <a:r>
              <a:rPr sz="1800" spc="-160" dirty="0">
                <a:solidFill>
                  <a:srgbClr val="404040"/>
                </a:solidFill>
                <a:latin typeface="Gothic Uralic"/>
                <a:cs typeface="Gothic Uralic"/>
              </a:rPr>
              <a:t>and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electronics technologies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better manage traffic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maximize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utilization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existing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transportation</a:t>
            </a:r>
            <a:r>
              <a:rPr sz="1800" spc="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infrastructure.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Arial"/>
              <a:buChar char=""/>
            </a:pPr>
            <a:endParaRPr sz="2200" dirty="0">
              <a:latin typeface="Gothic Uralic"/>
              <a:cs typeface="Gothic Uralic"/>
            </a:endParaRPr>
          </a:p>
          <a:p>
            <a:pPr marL="354965" marR="5080" indent="-342900">
              <a:lnSpc>
                <a:spcPct val="100000"/>
              </a:lnSpc>
              <a:spcBef>
                <a:spcPts val="15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improves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driving experience, safety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capacity of </a:t>
            </a:r>
            <a:r>
              <a:rPr sz="1800" spc="-114" dirty="0">
                <a:solidFill>
                  <a:srgbClr val="404040"/>
                </a:solidFill>
                <a:latin typeface="Gothic Uralic"/>
                <a:cs typeface="Gothic Uralic"/>
              </a:rPr>
              <a:t>road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systems, reduces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risks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transportation,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relieves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traffic congestion, 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improves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transportation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efficiency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reduces</a:t>
            </a:r>
            <a:r>
              <a:rPr sz="18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pollution.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8461"/>
            <a:ext cx="2558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SMART</a:t>
            </a:r>
            <a:r>
              <a:rPr sz="3600" spc="-80" dirty="0"/>
              <a:t> </a:t>
            </a:r>
            <a:r>
              <a:rPr sz="3600" spc="-5" dirty="0"/>
              <a:t>CAR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400" y="1222501"/>
            <a:ext cx="7547990" cy="4362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25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 smart car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must be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able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sense,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analyse, </a:t>
            </a:r>
            <a:r>
              <a:rPr sz="1800" spc="-70" dirty="0">
                <a:solidFill>
                  <a:srgbClr val="404040"/>
                </a:solidFill>
                <a:latin typeface="Gothic Uralic"/>
                <a:cs typeface="Gothic Uralic"/>
              </a:rPr>
              <a:t>predict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react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 road environment,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which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key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smart</a:t>
            </a:r>
            <a:r>
              <a:rPr sz="1800" spc="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cars.</a:t>
            </a:r>
            <a:endParaRPr sz="2200" dirty="0">
              <a:latin typeface="Gothic Uralic"/>
              <a:cs typeface="Gothic Uralic"/>
            </a:endParaRPr>
          </a:p>
          <a:p>
            <a:pPr marL="355600" marR="10160" indent="-342900">
              <a:lnSpc>
                <a:spcPct val="100000"/>
              </a:lnSpc>
              <a:spcBef>
                <a:spcPts val="155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car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works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central component that </a:t>
            </a:r>
            <a:r>
              <a:rPr sz="1800" spc="-65" dirty="0">
                <a:solidFill>
                  <a:srgbClr val="404040"/>
                </a:solidFill>
                <a:latin typeface="Gothic Uralic"/>
                <a:cs typeface="Gothic Uralic"/>
              </a:rPr>
              <a:t>monitors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roadway and the</a:t>
            </a:r>
            <a:r>
              <a:rPr sz="1800" spc="114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driver.</a:t>
            </a:r>
            <a:endParaRPr sz="22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5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also evaluates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potential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safety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benefits. </a:t>
            </a:r>
            <a:r>
              <a:rPr sz="1800" spc="-220" dirty="0">
                <a:solidFill>
                  <a:srgbClr val="404040"/>
                </a:solidFill>
                <a:latin typeface="Gothic Uralic"/>
                <a:cs typeface="Gothic Uralic"/>
              </a:rPr>
              <a:t>It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addresses navigation, obstacle avoidance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platooning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problems.</a:t>
            </a:r>
            <a:endParaRPr lang="en-US" spc="-5" dirty="0">
              <a:solidFill>
                <a:srgbClr val="404040"/>
              </a:solidFill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5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Smart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cars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present promising potentials </a:t>
            </a:r>
            <a:r>
              <a:rPr lang="en-US"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assist drivers </a:t>
            </a:r>
            <a:r>
              <a:rPr lang="en-US" sz="1800" spc="-180" dirty="0">
                <a:solidFill>
                  <a:srgbClr val="404040"/>
                </a:solidFill>
                <a:latin typeface="Gothic Uralic"/>
                <a:cs typeface="Gothic Uralic"/>
              </a:rPr>
              <a:t>in 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improving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their situational awareness and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reducing</a:t>
            </a:r>
            <a:r>
              <a:rPr lang="en-US"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errors.</a:t>
            </a:r>
            <a:endParaRPr lang="en-US" sz="2400" dirty="0">
              <a:latin typeface="Gothic Uralic"/>
              <a:cs typeface="Gothic Uralic"/>
            </a:endParaRPr>
          </a:p>
          <a:p>
            <a:pPr marL="355600" marR="5715" indent="-342900">
              <a:lnSpc>
                <a:spcPct val="100000"/>
              </a:lnSpc>
              <a:spcBef>
                <a:spcPts val="15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smart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car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will adopt active measures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such </a:t>
            </a:r>
            <a:r>
              <a:rPr lang="en-US" sz="1800" spc="-204" dirty="0">
                <a:solidFill>
                  <a:srgbClr val="404040"/>
                </a:solidFill>
                <a:latin typeface="Gothic Uralic"/>
                <a:cs typeface="Gothic Uralic"/>
              </a:rPr>
              <a:t>as 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stopping the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car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case </a:t>
            </a:r>
            <a:r>
              <a:rPr lang="en-US"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that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 driver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is unable </a:t>
            </a:r>
            <a:r>
              <a:rPr lang="en-US"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act  properly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or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applying passive protection </a:t>
            </a:r>
            <a:r>
              <a:rPr lang="en-US"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reduce 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possible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harm </a:t>
            </a:r>
            <a:r>
              <a:rPr lang="en-US" sz="1800" spc="5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abrupt accidents,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for example,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popping 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up</a:t>
            </a:r>
            <a:r>
              <a:rPr lang="en-US" sz="18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Gothic Uralic"/>
                <a:cs typeface="Gothic Uralic"/>
              </a:rPr>
              <a:t>airbags.</a:t>
            </a:r>
            <a:endParaRPr lang="en-US" sz="18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5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716" y="642949"/>
            <a:ext cx="3862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ITS-Advantages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1460144"/>
            <a:ext cx="3458845" cy="51777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b="1" spc="-10" dirty="0">
                <a:solidFill>
                  <a:srgbClr val="C00000"/>
                </a:solidFill>
                <a:latin typeface="Gothic Uralic"/>
                <a:cs typeface="Gothic Uralic"/>
              </a:rPr>
              <a:t>TRAVEL</a:t>
            </a:r>
            <a:endParaRPr sz="160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Decreased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travel</a:t>
            </a:r>
            <a:r>
              <a:rPr sz="16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time</a:t>
            </a:r>
            <a:endParaRPr sz="160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6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Relieve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Traffic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congestion</a:t>
            </a:r>
            <a:endParaRPr sz="160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Improved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safety and</a:t>
            </a:r>
            <a:r>
              <a:rPr sz="1600" spc="-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security</a:t>
            </a:r>
            <a:endParaRPr sz="160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62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Increased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reliability</a:t>
            </a:r>
            <a:endParaRPr sz="160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6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Decreased</a:t>
            </a:r>
            <a:r>
              <a:rPr sz="16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cost</a:t>
            </a:r>
            <a:endParaRPr sz="160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Improved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trip</a:t>
            </a:r>
            <a:r>
              <a:rPr sz="1600" spc="-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planning</a:t>
            </a:r>
            <a:endParaRPr sz="160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62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Improved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emergency</a:t>
            </a:r>
            <a:r>
              <a:rPr sz="1600" spc="-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response</a:t>
            </a:r>
            <a:endParaRPr sz="1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42F0F"/>
              </a:buClr>
              <a:buFont typeface="Arial"/>
              <a:buChar char=""/>
            </a:pPr>
            <a:endParaRPr sz="26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Gothic Uralic"/>
                <a:cs typeface="Gothic Uralic"/>
              </a:rPr>
              <a:t>Economic</a:t>
            </a:r>
            <a:endParaRPr sz="160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Increased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productivity</a:t>
            </a:r>
            <a:endParaRPr sz="1600">
              <a:latin typeface="Gothic Uralic"/>
              <a:cs typeface="Gothic Uralic"/>
            </a:endParaRPr>
          </a:p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On-time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 delivery</a:t>
            </a:r>
            <a:endParaRPr sz="1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42F0F"/>
              </a:buClr>
              <a:buFont typeface="Arial"/>
              <a:buChar char=""/>
            </a:pPr>
            <a:endParaRPr sz="26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C00000"/>
                </a:solidFill>
                <a:latin typeface="Gothic Uralic"/>
                <a:cs typeface="Gothic Uralic"/>
              </a:rPr>
              <a:t>Environmental</a:t>
            </a:r>
            <a:endParaRPr sz="1600">
              <a:latin typeface="Gothic Uralic"/>
              <a:cs typeface="Gothic Uralic"/>
            </a:endParaRPr>
          </a:p>
          <a:p>
            <a:pPr marL="410209" indent="-398145">
              <a:lnSpc>
                <a:spcPct val="100000"/>
              </a:lnSpc>
              <a:spcBef>
                <a:spcPts val="615"/>
              </a:spcBef>
              <a:buClr>
                <a:srgbClr val="A42F0F"/>
              </a:buClr>
              <a:buFont typeface="Arial"/>
              <a:buChar char=""/>
              <a:tabLst>
                <a:tab pos="410209" algn="l"/>
                <a:tab pos="410845" algn="l"/>
              </a:tabLst>
            </a:pP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Decreased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air</a:t>
            </a:r>
            <a:r>
              <a:rPr sz="16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pollution</a:t>
            </a:r>
            <a:endParaRPr sz="1600">
              <a:latin typeface="Gothic Uralic"/>
              <a:cs typeface="Gothic Uralic"/>
            </a:endParaRPr>
          </a:p>
          <a:p>
            <a:pPr marL="410209" indent="-398145">
              <a:lnSpc>
                <a:spcPct val="100000"/>
              </a:lnSpc>
              <a:spcBef>
                <a:spcPts val="610"/>
              </a:spcBef>
              <a:buClr>
                <a:srgbClr val="A42F0F"/>
              </a:buClr>
              <a:buFont typeface="Arial"/>
              <a:buChar char=""/>
              <a:tabLst>
                <a:tab pos="410209" algn="l"/>
                <a:tab pos="410845" algn="l"/>
              </a:tabLst>
            </a:pP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Fuel</a:t>
            </a:r>
            <a:r>
              <a:rPr sz="16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savings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3459" y="2348483"/>
            <a:ext cx="4320540" cy="2621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9985"/>
            <a:ext cx="34848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ITS</a:t>
            </a:r>
            <a:r>
              <a:rPr sz="3600" spc="-75" dirty="0"/>
              <a:t> </a:t>
            </a:r>
            <a:r>
              <a:rPr sz="3600" dirty="0"/>
              <a:t>Applications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0441" y="1371600"/>
            <a:ext cx="6340958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</a:pPr>
            <a:r>
              <a:rPr sz="2400" spc="4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Advanced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Traf</a:t>
            </a:r>
            <a:r>
              <a:rPr lang="en-US"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f</a:t>
            </a:r>
            <a:r>
              <a:rPr lang="en-US" sz="2400" spc="5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Ma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na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gement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Systems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(ATMS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)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0" y="1890295"/>
            <a:ext cx="6036158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tabLst>
                <a:tab pos="3289300" algn="l"/>
              </a:tabLst>
            </a:pPr>
            <a:r>
              <a:rPr sz="2400" spc="4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400" spc="-110" dirty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d</a:t>
            </a:r>
            <a:r>
              <a:rPr sz="2400" spc="10" dirty="0">
                <a:solidFill>
                  <a:srgbClr val="404040"/>
                </a:solidFill>
                <a:latin typeface="Gothic Uralic"/>
                <a:cs typeface="Gothic Uralic"/>
              </a:rPr>
              <a:t>v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anced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Tr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Gothic Uralic"/>
                <a:cs typeface="Gothic Uralic"/>
              </a:rPr>
              <a:t>v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e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ler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Information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Systems</a:t>
            </a:r>
            <a:r>
              <a:rPr sz="2400" spc="-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(ATIS)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440" y="2408990"/>
            <a:ext cx="7255360" cy="84856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Commercial 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Vehicle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Operations</a:t>
            </a:r>
            <a:r>
              <a:rPr sz="2400" spc="-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(CVO)</a:t>
            </a:r>
            <a:endParaRPr sz="2400" dirty="0">
              <a:latin typeface="Gothic Uralic"/>
              <a:cs typeface="Gothic Uralic"/>
            </a:endParaRPr>
          </a:p>
          <a:p>
            <a:pPr marL="354965" marR="584200" indent="-342900">
              <a:lnSpc>
                <a:spcPct val="90100"/>
              </a:lnSpc>
              <a:spcBef>
                <a:spcPts val="969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Advanced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Transport</a:t>
            </a:r>
            <a:r>
              <a:rPr sz="2400" spc="10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sz="2400" spc="20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n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Pub</a:t>
            </a:r>
            <a:r>
              <a:rPr lang="en-US"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l</a:t>
            </a:r>
            <a:r>
              <a:rPr lang="en-US" sz="2400" spc="20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c 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Sys</a:t>
            </a:r>
            <a:r>
              <a:rPr lang="en-US" sz="2400" spc="5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ems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(APTS)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440" y="3333049"/>
            <a:ext cx="6645758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tabLst>
                <a:tab pos="2096135" algn="l"/>
                <a:tab pos="3347720" algn="l"/>
              </a:tabLst>
            </a:pPr>
            <a:r>
              <a:rPr sz="2400" spc="4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400" spc="-110" dirty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d</a:t>
            </a:r>
            <a:r>
              <a:rPr sz="2400" spc="10" dirty="0">
                <a:solidFill>
                  <a:srgbClr val="404040"/>
                </a:solidFill>
                <a:latin typeface="Gothic Uralic"/>
                <a:cs typeface="Gothic Uralic"/>
              </a:rPr>
              <a:t>v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anced</a:t>
            </a:r>
            <a:r>
              <a:rPr lang="en-US"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Ve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h</a:t>
            </a:r>
            <a:r>
              <a:rPr sz="2400" spc="20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cle</a:t>
            </a:r>
            <a:r>
              <a:rPr lang="en-US" sz="24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Control  Systems (AVCS)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09131" y="3874362"/>
            <a:ext cx="3384803" cy="267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648461"/>
            <a:ext cx="3486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ITS</a:t>
            </a:r>
            <a:r>
              <a:rPr sz="3600" spc="-75" dirty="0">
                <a:solidFill>
                  <a:srgbClr val="252525"/>
                </a:solidFill>
              </a:rPr>
              <a:t> </a:t>
            </a:r>
            <a:r>
              <a:rPr sz="3600" dirty="0">
                <a:solidFill>
                  <a:srgbClr val="252525"/>
                </a:solidFill>
              </a:rPr>
              <a:t>Applications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54151" y="1833752"/>
            <a:ext cx="4308475" cy="3740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279400">
              <a:lnSpc>
                <a:spcPct val="80000"/>
              </a:lnSpc>
              <a:spcBef>
                <a:spcPts val="620"/>
              </a:spcBef>
            </a:pPr>
            <a:r>
              <a:rPr sz="2200" b="1" spc="-10" dirty="0">
                <a:latin typeface="Gothic Uralic"/>
                <a:cs typeface="Gothic Uralic"/>
              </a:rPr>
              <a:t>1-Advanced Transportation  </a:t>
            </a:r>
            <a:r>
              <a:rPr sz="2200" b="1" spc="-5" dirty="0">
                <a:latin typeface="Gothic Uralic"/>
                <a:cs typeface="Gothic Uralic"/>
              </a:rPr>
              <a:t>Management Systems</a:t>
            </a:r>
            <a:r>
              <a:rPr sz="2200" b="1" spc="-45" dirty="0">
                <a:latin typeface="Gothic Uralic"/>
                <a:cs typeface="Gothic Uralic"/>
              </a:rPr>
              <a:t> </a:t>
            </a:r>
            <a:r>
              <a:rPr sz="2200" b="1" spc="-5" dirty="0">
                <a:latin typeface="Gothic Uralic"/>
                <a:cs typeface="Gothic Uralic"/>
              </a:rPr>
              <a:t>(ATMS)</a:t>
            </a:r>
            <a:endParaRPr sz="22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80000"/>
              </a:lnSpc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Detects traffic situations, </a:t>
            </a:r>
            <a:r>
              <a:rPr sz="1900" spc="-60" dirty="0">
                <a:solidFill>
                  <a:srgbClr val="404040"/>
                </a:solidFill>
                <a:latin typeface="Gothic Uralic"/>
                <a:cs typeface="Gothic Uralic"/>
              </a:rPr>
              <a:t>transmits  </a:t>
            </a:r>
            <a:r>
              <a:rPr sz="1900" dirty="0">
                <a:solidFill>
                  <a:srgbClr val="404040"/>
                </a:solidFill>
                <a:latin typeface="Gothic Uralic"/>
                <a:cs typeface="Gothic Uralic"/>
              </a:rPr>
              <a:t>them </a:t>
            </a:r>
            <a:r>
              <a:rPr sz="1900" spc="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900" dirty="0">
                <a:solidFill>
                  <a:srgbClr val="404040"/>
                </a:solidFill>
                <a:latin typeface="Gothic Uralic"/>
                <a:cs typeface="Gothic Uralic"/>
              </a:rPr>
              <a:t>control </a:t>
            </a:r>
            <a:r>
              <a:rPr sz="1900" spc="-5" dirty="0" err="1">
                <a:solidFill>
                  <a:srgbClr val="404040"/>
                </a:solidFill>
                <a:latin typeface="Gothic Uralic"/>
                <a:cs typeface="Gothic Uralic"/>
              </a:rPr>
              <a:t>centre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900" dirty="0">
                <a:solidFill>
                  <a:srgbClr val="404040"/>
                </a:solidFill>
                <a:latin typeface="Gothic Uralic"/>
                <a:cs typeface="Gothic Uralic"/>
              </a:rPr>
              <a:t>via 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communication network, </a:t>
            </a:r>
            <a:r>
              <a:rPr sz="1900" dirty="0">
                <a:solidFill>
                  <a:srgbClr val="404040"/>
                </a:solidFill>
                <a:latin typeface="Gothic Uralic"/>
                <a:cs typeface="Gothic Uralic"/>
              </a:rPr>
              <a:t>and then 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develops </a:t>
            </a:r>
            <a:r>
              <a:rPr sz="1900" dirty="0">
                <a:solidFill>
                  <a:srgbClr val="404040"/>
                </a:solidFill>
                <a:latin typeface="Gothic Uralic"/>
                <a:cs typeface="Gothic Uralic"/>
              </a:rPr>
              <a:t>traffic 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control  strategies by </a:t>
            </a:r>
            <a:r>
              <a:rPr sz="1900" dirty="0">
                <a:solidFill>
                  <a:srgbClr val="404040"/>
                </a:solidFill>
                <a:latin typeface="Gothic Uralic"/>
                <a:cs typeface="Gothic Uralic"/>
              </a:rPr>
              <a:t>combing </a:t>
            </a:r>
            <a:r>
              <a:rPr sz="1900" spc="-10" dirty="0">
                <a:solidFill>
                  <a:srgbClr val="404040"/>
                </a:solidFill>
                <a:latin typeface="Gothic Uralic"/>
                <a:cs typeface="Gothic Uralic"/>
              </a:rPr>
              <a:t>all kinds </a:t>
            </a:r>
            <a:r>
              <a:rPr sz="1900" spc="-15" dirty="0">
                <a:solidFill>
                  <a:srgbClr val="404040"/>
                </a:solidFill>
                <a:latin typeface="Gothic Uralic"/>
                <a:cs typeface="Gothic Uralic"/>
              </a:rPr>
              <a:t>of  </a:t>
            </a:r>
            <a:r>
              <a:rPr sz="1900" dirty="0">
                <a:solidFill>
                  <a:srgbClr val="404040"/>
                </a:solidFill>
                <a:latin typeface="Gothic Uralic"/>
                <a:cs typeface="Gothic Uralic"/>
              </a:rPr>
              <a:t>traffic</a:t>
            </a:r>
            <a:r>
              <a:rPr sz="19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information</a:t>
            </a:r>
            <a:endParaRPr sz="19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42F0F"/>
              </a:buClr>
              <a:buFont typeface="Arial"/>
              <a:buChar char=""/>
            </a:pPr>
            <a:endParaRPr sz="3200" dirty="0">
              <a:latin typeface="Gothic Uralic"/>
              <a:cs typeface="Gothic Uralic"/>
            </a:endParaRPr>
          </a:p>
          <a:p>
            <a:pPr marL="355600" marR="8890" indent="-342900">
              <a:lnSpc>
                <a:spcPct val="80000"/>
              </a:lnSpc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lang="en-US" sz="1900" spc="-5" dirty="0">
                <a:solidFill>
                  <a:srgbClr val="404040"/>
                </a:solidFill>
                <a:latin typeface="Gothic Uralic"/>
                <a:cs typeface="Gothic Uralic"/>
              </a:rPr>
              <a:t>I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ncident </a:t>
            </a:r>
            <a:r>
              <a:rPr sz="1900" spc="-10" dirty="0">
                <a:solidFill>
                  <a:srgbClr val="404040"/>
                </a:solidFill>
                <a:latin typeface="Gothic Uralic"/>
                <a:cs typeface="Gothic Uralic"/>
              </a:rPr>
              <a:t>management, </a:t>
            </a:r>
            <a:r>
              <a:rPr sz="1900" dirty="0">
                <a:solidFill>
                  <a:srgbClr val="404040"/>
                </a:solidFill>
                <a:latin typeface="Gothic Uralic"/>
                <a:cs typeface="Gothic Uralic"/>
              </a:rPr>
              <a:t>traffic 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light control, electronic toll collection, congestion prediction, </a:t>
            </a:r>
            <a:r>
              <a:rPr sz="19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900" spc="-5" dirty="0">
                <a:solidFill>
                  <a:srgbClr val="404040"/>
                </a:solidFill>
                <a:latin typeface="Gothic Uralic"/>
                <a:cs typeface="Gothic Uralic"/>
              </a:rPr>
              <a:t>congestion ameliorating strategies.</a:t>
            </a:r>
            <a:endParaRPr sz="19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9511" y="1920239"/>
            <a:ext cx="3816095" cy="3781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683" y="391794"/>
            <a:ext cx="68218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Advanced Transportation Management  </a:t>
            </a:r>
            <a:r>
              <a:rPr sz="2800" spc="-10" dirty="0"/>
              <a:t>Systems</a:t>
            </a:r>
            <a:r>
              <a:rPr sz="2800" spc="10" dirty="0"/>
              <a:t> </a:t>
            </a:r>
            <a:r>
              <a:rPr sz="2800" spc="-5" dirty="0"/>
              <a:t>(ATMS)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55904" y="1412746"/>
            <a:ext cx="7845552" cy="5347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224780" cy="6858000"/>
            <a:chOff x="0" y="0"/>
            <a:chExt cx="522478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484375"/>
              <a:ext cx="1908048" cy="198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640835"/>
              <a:ext cx="1645920" cy="32171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2669"/>
              <a:ext cx="1704339" cy="3275329"/>
            </a:xfrm>
            <a:custGeom>
              <a:avLst/>
              <a:gdLst/>
              <a:ahLst/>
              <a:cxnLst/>
              <a:rect l="l" t="t" r="r" b="b"/>
              <a:pathLst>
                <a:path w="1704339" h="3275329">
                  <a:moveTo>
                    <a:pt x="1657464" y="46990"/>
                  </a:moveTo>
                  <a:lnTo>
                    <a:pt x="0" y="46990"/>
                  </a:lnTo>
                  <a:lnTo>
                    <a:pt x="0" y="58420"/>
                  </a:lnTo>
                  <a:lnTo>
                    <a:pt x="1645920" y="58420"/>
                  </a:lnTo>
                  <a:lnTo>
                    <a:pt x="1645920" y="3275330"/>
                  </a:lnTo>
                  <a:lnTo>
                    <a:pt x="1657464" y="3275330"/>
                  </a:lnTo>
                  <a:lnTo>
                    <a:pt x="1657464" y="58420"/>
                  </a:lnTo>
                  <a:lnTo>
                    <a:pt x="1657464" y="46990"/>
                  </a:lnTo>
                  <a:close/>
                </a:path>
                <a:path w="1704339" h="3275329">
                  <a:moveTo>
                    <a:pt x="1703832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1669034" y="35560"/>
                  </a:lnTo>
                  <a:lnTo>
                    <a:pt x="1669034" y="3275330"/>
                  </a:lnTo>
                  <a:lnTo>
                    <a:pt x="1703832" y="3275330"/>
                  </a:lnTo>
                  <a:lnTo>
                    <a:pt x="1703832" y="35560"/>
                  </a:lnTo>
                  <a:lnTo>
                    <a:pt x="1703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783" y="277368"/>
              <a:ext cx="4666488" cy="4922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2010" y="1947462"/>
            <a:ext cx="4859782" cy="436696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lr>
                <a:srgbClr val="DE7D17"/>
              </a:buClr>
              <a:buSzPct val="12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Variable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Message</a:t>
            </a:r>
            <a:r>
              <a:rPr sz="2400" b="1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Sign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580"/>
              </a:spcBef>
              <a:buClr>
                <a:srgbClr val="DE7D17"/>
              </a:buClr>
              <a:buSzPct val="12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Closed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Circuit</a:t>
            </a:r>
            <a:r>
              <a:rPr sz="2400" b="1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TV</a:t>
            </a:r>
            <a:endParaRPr sz="2400" dirty="0">
              <a:latin typeface="Gothic Uralic"/>
              <a:cs typeface="Gothic Uralic"/>
            </a:endParaRPr>
          </a:p>
          <a:p>
            <a:pPr marL="355600" marR="895985" indent="-342900">
              <a:lnSpc>
                <a:spcPct val="120000"/>
              </a:lnSpc>
              <a:spcBef>
                <a:spcPts val="1000"/>
              </a:spcBef>
              <a:buClr>
                <a:srgbClr val="DE7D17"/>
              </a:buClr>
              <a:buSzPct val="12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Traffic</a:t>
            </a:r>
            <a:r>
              <a:rPr sz="24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Management Center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Clr>
                <a:srgbClr val="DE7D17"/>
              </a:buClr>
              <a:buSzPct val="12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Parking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Guidance</a:t>
            </a:r>
            <a:r>
              <a:rPr sz="2400" b="1" spc="-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System</a:t>
            </a:r>
            <a:endParaRPr sz="2400" dirty="0">
              <a:latin typeface="Gothic Uralic"/>
              <a:cs typeface="Gothic Uralic"/>
            </a:endParaRPr>
          </a:p>
          <a:p>
            <a:pPr marL="355600" marR="183515" indent="-342900">
              <a:lnSpc>
                <a:spcPct val="120100"/>
              </a:lnSpc>
              <a:spcBef>
                <a:spcPts val="1005"/>
              </a:spcBef>
              <a:buClr>
                <a:srgbClr val="DE7D17"/>
              </a:buClr>
              <a:buSzPct val="12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Modernization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of</a:t>
            </a:r>
            <a:r>
              <a:rPr sz="2400" b="1" spc="-9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E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xisting Traffic</a:t>
            </a:r>
            <a:r>
              <a:rPr sz="2400" b="1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Circles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Clr>
                <a:srgbClr val="DE7D17"/>
              </a:buClr>
              <a:buSzPct val="12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Traffic Signal</a:t>
            </a:r>
            <a:r>
              <a:rPr sz="2400" b="1" spc="-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Coordination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DE7D17"/>
              </a:buClr>
              <a:buSzPct val="12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Road </a:t>
            </a:r>
            <a:r>
              <a:rPr lang="en-US"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S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ide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S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afety</a:t>
            </a:r>
            <a:endParaRPr sz="2400" dirty="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87311" y="1403603"/>
            <a:ext cx="2456815" cy="5454650"/>
            <a:chOff x="6687311" y="1403603"/>
            <a:chExt cx="2456815" cy="5454650"/>
          </a:xfrm>
        </p:grpSpPr>
        <p:sp>
          <p:nvSpPr>
            <p:cNvPr id="9" name="object 9"/>
            <p:cNvSpPr/>
            <p:nvPr/>
          </p:nvSpPr>
          <p:spPr>
            <a:xfrm>
              <a:off x="6768083" y="1403603"/>
              <a:ext cx="2375916" cy="34792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87311" y="4834127"/>
              <a:ext cx="2456688" cy="2023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1614</Words>
  <Application>Microsoft Macintosh PowerPoint</Application>
  <PresentationFormat>On-screen Show (4:3)</PresentationFormat>
  <Paragraphs>232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Gothic Uralic</vt:lpstr>
      <vt:lpstr>TeXGyreAdventor</vt:lpstr>
      <vt:lpstr>Times New Roman</vt:lpstr>
      <vt:lpstr>Wingdings</vt:lpstr>
      <vt:lpstr>Office Theme</vt:lpstr>
      <vt:lpstr>PowerPoint Presentation</vt:lpstr>
      <vt:lpstr>Intelligent Transportation Systems (ITS)</vt:lpstr>
      <vt:lpstr>Congestion</vt:lpstr>
      <vt:lpstr>Safety</vt:lpstr>
      <vt:lpstr>ITS-Advantages</vt:lpstr>
      <vt:lpstr>ITS Applications</vt:lpstr>
      <vt:lpstr>ITS Applications</vt:lpstr>
      <vt:lpstr>Advanced Transportation Management  Systems (ATMS)</vt:lpstr>
      <vt:lpstr>PowerPoint Presentation</vt:lpstr>
      <vt:lpstr>ATMS Components</vt:lpstr>
      <vt:lpstr>2-Advanced Traveller Information  Systems (ATIS)</vt:lpstr>
      <vt:lpstr>Impact of Traveller Information</vt:lpstr>
      <vt:lpstr>ATIS Components</vt:lpstr>
      <vt:lpstr>PowerPoint Presentation</vt:lpstr>
      <vt:lpstr>3-Advanced Vehicle Control Systems  (AVCS)</vt:lpstr>
      <vt:lpstr>4-Commercial Vehicle Operations  (CVO)</vt:lpstr>
      <vt:lpstr>5-Advanced Public Transportation</vt:lpstr>
      <vt:lpstr>ITS user services</vt:lpstr>
      <vt:lpstr>ITS user services</vt:lpstr>
      <vt:lpstr>PowerPoint Presentation</vt:lpstr>
      <vt:lpstr>Dynamic Traffic Management </vt:lpstr>
      <vt:lpstr>TRAFFIC</vt:lpstr>
      <vt:lpstr>MANAGEMENT</vt:lpstr>
      <vt:lpstr>TRAFFIC MANAGEMENT</vt:lpstr>
      <vt:lpstr>TRAFFIC MANAGEMENT &amp; ADVANCED  TECHNOLOGY</vt:lpstr>
      <vt:lpstr>ADVANCED TECHNOLOGY</vt:lpstr>
      <vt:lpstr>PowerPoint Presentation</vt:lpstr>
      <vt:lpstr>TRAFFIC MANAGEMENT</vt:lpstr>
      <vt:lpstr>INPUTS</vt:lpstr>
      <vt:lpstr>PowerPoint Presentation</vt:lpstr>
      <vt:lpstr>SUPPORT SYSTEM  DESCRIPTIONS</vt:lpstr>
      <vt:lpstr>Adaptive Control System (ATCS)</vt:lpstr>
      <vt:lpstr>PREDICTIVE TRAFFIC  MODELING SYSTEM (PTMS)</vt:lpstr>
      <vt:lpstr>PowerPoint Presentation</vt:lpstr>
      <vt:lpstr>INCIDENT RESPONSE AND  ADVISORY SYSTEM (IRAS)</vt:lpstr>
      <vt:lpstr>INFORMATION DISSEMINATION  SYSTEM (IDS)</vt:lpstr>
      <vt:lpstr>TRAFFIC MANAGEMENT  TRAINING SYSTEM (TMTS)</vt:lpstr>
      <vt:lpstr>PowerPoint Presentation</vt:lpstr>
      <vt:lpstr>SMART CAR</vt:lpstr>
      <vt:lpstr>SMART 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</dc:title>
  <dc:creator>lion_cub</dc:creator>
  <cp:lastModifiedBy>Dr. Abdur Rahim</cp:lastModifiedBy>
  <cp:revision>149</cp:revision>
  <dcterms:created xsi:type="dcterms:W3CDTF">2022-01-12T10:16:13Z</dcterms:created>
  <dcterms:modified xsi:type="dcterms:W3CDTF">2023-06-02T15:42:35Z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2022-01-12T00:00:00Z</vt:filetime>
  </property>
</Properties>
</file>