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83" r:id="rId5"/>
    <p:sldId id="267" r:id="rId6"/>
    <p:sldId id="268" r:id="rId7"/>
    <p:sldId id="264" r:id="rId8"/>
    <p:sldId id="284" r:id="rId9"/>
    <p:sldId id="259" r:id="rId10"/>
    <p:sldId id="269" r:id="rId11"/>
    <p:sldId id="260" r:id="rId12"/>
    <p:sldId id="261" r:id="rId13"/>
    <p:sldId id="270" r:id="rId14"/>
    <p:sldId id="271" r:id="rId15"/>
    <p:sldId id="272" r:id="rId16"/>
    <p:sldId id="273" r:id="rId17"/>
    <p:sldId id="274" r:id="rId18"/>
    <p:sldId id="275" r:id="rId19"/>
    <p:sldId id="277" r:id="rId20"/>
    <p:sldId id="278" r:id="rId21"/>
    <p:sldId id="282" r:id="rId22"/>
    <p:sldId id="279" r:id="rId23"/>
    <p:sldId id="280" r:id="rId24"/>
    <p:sldId id="262" r:id="rId25"/>
  </p:sldIdLst>
  <p:sldSz cx="9144000" cy="6858000" type="screen4x3"/>
  <p:notesSz cx="6858000" cy="9144000"/>
  <p:defaultTextStyle>
    <a:defPPr>
      <a:defRPr lang="fr-FR"/>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87B9"/>
    <a:srgbClr val="7DD330"/>
    <a:srgbClr val="00CC00"/>
    <a:srgbClr val="0C7CD2"/>
    <a:srgbClr val="1F7EE7"/>
    <a:srgbClr val="AE1517"/>
    <a:srgbClr val="CC0000"/>
    <a:srgbClr val="2AB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68"/>
    <p:restoredTop sz="94660"/>
  </p:normalViewPr>
  <p:slideViewPr>
    <p:cSldViewPr showGuides="1">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3600">
                <a:solidFill>
                  <a:srgbClr val="0087B9"/>
                </a:solidFill>
                <a:latin typeface="FrankRuehl" pitchFamily="34" charset="-79"/>
                <a:cs typeface="FrankRuehl" pitchFamily="34" charset="-79"/>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4421088"/>
          </a:xfrm>
          <a:prstGeom prst="rect">
            <a:avLst/>
          </a:prstGeom>
        </p:spPr>
        <p:txBody>
          <a:bodyPr/>
          <a:lstStyle>
            <a:lvl1pPr marL="342900" indent="-342900">
              <a:lnSpc>
                <a:spcPct val="150000"/>
              </a:lnSpc>
              <a:buFont typeface="Wingdings" panose="05000000000000000000" pitchFamily="2" charset="2"/>
              <a:buChar char="q"/>
              <a:defRPr sz="2400">
                <a:solidFill>
                  <a:schemeClr val="tx1">
                    <a:lumMod val="95000"/>
                    <a:lumOff val="5000"/>
                  </a:schemeClr>
                </a:solidFill>
                <a:latin typeface="FrankRuehl" pitchFamily="34" charset="-79"/>
                <a:cs typeface="FrankRuehl" pitchFamily="34" charset="-79"/>
              </a:defRPr>
            </a:lvl1pPr>
            <a:lvl2pPr marL="742950" indent="-285750">
              <a:lnSpc>
                <a:spcPct val="150000"/>
              </a:lnSpc>
              <a:buFont typeface="Wingdings" panose="05000000000000000000" pitchFamily="2" charset="2"/>
              <a:buChar char="§"/>
              <a:defRPr sz="2400">
                <a:solidFill>
                  <a:schemeClr val="tx1">
                    <a:lumMod val="95000"/>
                    <a:lumOff val="5000"/>
                  </a:schemeClr>
                </a:solidFill>
                <a:latin typeface="FrankRuehl" pitchFamily="34" charset="-79"/>
                <a:cs typeface="FrankRuehl" pitchFamily="34" charset="-79"/>
              </a:defRPr>
            </a:lvl2pPr>
            <a:lvl3pPr marL="1143000" indent="-228600">
              <a:lnSpc>
                <a:spcPct val="150000"/>
              </a:lnSpc>
              <a:buFont typeface="Wingdings" panose="05000000000000000000" pitchFamily="2" charset="2"/>
              <a:buChar char="q"/>
              <a:defRPr sz="2400">
                <a:solidFill>
                  <a:schemeClr val="tx1">
                    <a:lumMod val="95000"/>
                    <a:lumOff val="5000"/>
                  </a:schemeClr>
                </a:solidFill>
                <a:latin typeface="FrankRuehl" pitchFamily="34" charset="-79"/>
                <a:cs typeface="FrankRuehl" pitchFamily="34" charset="-79"/>
              </a:defRPr>
            </a:lvl3pPr>
            <a:lvl4pPr marL="1600200" indent="-228600">
              <a:lnSpc>
                <a:spcPct val="150000"/>
              </a:lnSpc>
              <a:buFont typeface="Wingdings" panose="05000000000000000000" pitchFamily="2" charset="2"/>
              <a:buChar char="q"/>
              <a:defRPr sz="2400">
                <a:solidFill>
                  <a:schemeClr val="tx1">
                    <a:lumMod val="95000"/>
                    <a:lumOff val="5000"/>
                  </a:schemeClr>
                </a:solidFill>
                <a:latin typeface="FrankRuehl" pitchFamily="34" charset="-79"/>
                <a:cs typeface="FrankRuehl" pitchFamily="34" charset="-79"/>
              </a:defRPr>
            </a:lvl4pPr>
            <a:lvl5pPr marL="2057400" indent="-228600">
              <a:lnSpc>
                <a:spcPct val="150000"/>
              </a:lnSpc>
              <a:buFont typeface="Wingdings" panose="05000000000000000000" pitchFamily="2" charset="2"/>
              <a:buChar char="q"/>
              <a:defRPr sz="2400">
                <a:solidFill>
                  <a:schemeClr val="tx1">
                    <a:lumMod val="95000"/>
                    <a:lumOff val="5000"/>
                  </a:schemeClr>
                </a:solidFill>
                <a:latin typeface="FrankRuehl" pitchFamily="34" charset="-79"/>
                <a:cs typeface="FrankRuehl" pitchFamily="34" charset="-79"/>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3600">
                <a:latin typeface="FrankRuehl" pitchFamily="34" charset="-79"/>
                <a:cs typeface="FrankRuehl" pitchFamily="34" charset="-79"/>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hyperlink" Target="http://www.powerpointstyles.com/" TargetMode="Externa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ext Box 29"/>
          <p:cNvSpPr txBox="1">
            <a:spLocks noChangeArrowheads="1"/>
          </p:cNvSpPr>
          <p:nvPr/>
        </p:nvSpPr>
        <p:spPr bwMode="auto">
          <a:xfrm>
            <a:off x="3348038" y="6237288"/>
            <a:ext cx="299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hlinkClick r:id="rId12"/>
              </a:rPr>
              <a:t>Free Powerpoint Templates</a:t>
            </a:r>
            <a:endParaRPr kumimoji="0" lang="fr-FR"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pic>
        <p:nvPicPr>
          <p:cNvPr id="1027" name="Picture 28" descr="2"/>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1028" name="Text Box 8"/>
          <p:cNvSpPr txBox="1">
            <a:spLocks noChangeArrowheads="1"/>
          </p:cNvSpPr>
          <p:nvPr/>
        </p:nvSpPr>
        <p:spPr bwMode="auto">
          <a:xfrm>
            <a:off x="7962900" y="6375400"/>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en-US" sz="1800" b="1"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rPr>
              <a:t>Page </a:t>
            </a:r>
            <a:fld id="{156A2C38-1C99-4766-8C3A-DF6AFC41C216}" type="slidenum">
              <a:rPr kumimoji="0" lang="fr-FR" altLang="en-US" sz="1800" b="1"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rPr>
            </a:fld>
            <a:endParaRPr kumimoji="0" lang="fr-FR" altLang="en-US" sz="1800" b="1"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hyperlink" Target="http://www.powerpointstyle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24"/>
          <p:cNvSpPr txBox="1"/>
          <p:nvPr/>
        </p:nvSpPr>
        <p:spPr>
          <a:xfrm>
            <a:off x="3348038" y="6237288"/>
            <a:ext cx="2990850" cy="366712"/>
          </a:xfrm>
          <a:prstGeom prst="rect">
            <a:avLst/>
          </a:prstGeom>
          <a:noFill/>
          <a:ln w="9525">
            <a:noFill/>
          </a:ln>
        </p:spPr>
        <p:txBody>
          <a:bodyPr wrap="none">
            <a:spAutoFit/>
          </a:bodyPr>
          <a:p>
            <a:pPr eaLnBrk="1" hangingPunct="1">
              <a:buNone/>
            </a:pPr>
            <a:r>
              <a:rPr lang="fr-FR" altLang="en-US" dirty="0">
                <a:latin typeface="Arial" panose="020B0604020202020204" pitchFamily="34" charset="0"/>
                <a:hlinkClick r:id="rId1"/>
              </a:rPr>
              <a:t>Free Powerpoint Templates</a:t>
            </a:r>
            <a:endParaRPr lang="fr-FR" altLang="en-US" dirty="0">
              <a:latin typeface="Arial" panose="020B0604020202020204" pitchFamily="34" charset="0"/>
            </a:endParaRPr>
          </a:p>
        </p:txBody>
      </p:sp>
      <p:pic>
        <p:nvPicPr>
          <p:cNvPr id="2051" name="Picture 23" descr="1"/>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2" name="Text Box 6"/>
          <p:cNvSpPr txBox="1"/>
          <p:nvPr/>
        </p:nvSpPr>
        <p:spPr>
          <a:xfrm>
            <a:off x="179388" y="333375"/>
            <a:ext cx="5329237" cy="2333625"/>
          </a:xfrm>
          <a:prstGeom prst="rect">
            <a:avLst/>
          </a:prstGeom>
          <a:noFill/>
          <a:ln w="9525">
            <a:noFill/>
          </a:ln>
        </p:spPr>
        <p:txBody>
          <a:bodyPr lIns="180000" tIns="180000" rIns="180000" bIns="180000">
            <a:spAutoFit/>
          </a:bodyPr>
          <a:p>
            <a:pPr algn="ctr" eaLnBrk="1" hangingPunct="1">
              <a:buNone/>
            </a:pPr>
            <a:r>
              <a:rPr lang="fr-FR" altLang="en-US" sz="4400" b="1" dirty="0">
                <a:solidFill>
                  <a:srgbClr val="0087B9"/>
                </a:solidFill>
                <a:latin typeface="FrankRuehl" pitchFamily="34" charset="-79"/>
                <a:ea typeface="FrankRuehl" pitchFamily="34" charset="-79"/>
              </a:rPr>
              <a:t>Professional Practices</a:t>
            </a:r>
            <a:endParaRPr lang="fr-FR" altLang="en-US" sz="4400" b="1" dirty="0">
              <a:solidFill>
                <a:srgbClr val="0087B9"/>
              </a:solidFill>
              <a:latin typeface="FrankRuehl" pitchFamily="34" charset="-79"/>
              <a:ea typeface="FrankRuehl" pitchFamily="34" charset="-79"/>
            </a:endParaRPr>
          </a:p>
          <a:p>
            <a:pPr algn="ctr" eaLnBrk="1" hangingPunct="1">
              <a:buNone/>
            </a:pPr>
            <a:endParaRPr lang="fr-FR" altLang="en-US" sz="4400" b="1" i="1" dirty="0">
              <a:solidFill>
                <a:srgbClr val="0087B9"/>
              </a:solidFill>
              <a:latin typeface="FrankRuehl" pitchFamily="34" charset="-79"/>
              <a:ea typeface="FrankRuehl" pitchFamily="34" charset="-79"/>
            </a:endParaRPr>
          </a:p>
          <a:p>
            <a:pPr algn="ctr" eaLnBrk="1" hangingPunct="1">
              <a:buNone/>
            </a:pPr>
            <a:r>
              <a:rPr lang="fr-FR" altLang="en-US" sz="3200" b="1" i="1" dirty="0">
                <a:solidFill>
                  <a:srgbClr val="0087B9"/>
                </a:solidFill>
                <a:latin typeface="FrankRuehl" pitchFamily="34" charset="-79"/>
                <a:ea typeface="FrankRuehl" pitchFamily="34" charset="-79"/>
              </a:rPr>
              <a:t>CS </a:t>
            </a:r>
            <a:r>
              <a:rPr lang="fr-FR" altLang="en-US" sz="4000" b="1" i="1" dirty="0">
                <a:solidFill>
                  <a:srgbClr val="0087B9"/>
                </a:solidFill>
                <a:latin typeface="FrankRuehl" pitchFamily="34" charset="-79"/>
                <a:ea typeface="FrankRuehl" pitchFamily="34" charset="-79"/>
              </a:rPr>
              <a:t>625</a:t>
            </a:r>
            <a:endParaRPr lang="fr-FR" altLang="en-US" sz="4000" b="1" i="1" dirty="0">
              <a:solidFill>
                <a:srgbClr val="0087B9"/>
              </a:solidFill>
              <a:latin typeface="FrankRuehl" pitchFamily="34" charset="-79"/>
              <a:ea typeface="FrankRuehl" pitchFamily="34"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noFill/>
          <a:ln>
            <a:noFill/>
          </a:ln>
        </p:spPr>
        <p:txBody>
          <a:bodyPr/>
          <a:p>
            <a:pPr/>
            <a:r>
              <a:rPr lang="en-US" altLang="x-none" dirty="0">
                <a:solidFill>
                  <a:srgbClr val="0087B9"/>
                </a:solidFill>
                <a:latin typeface="FrankRuehl" pitchFamily="34" charset="-79"/>
                <a:ea typeface="FrankRuehl" pitchFamily="34" charset="-79"/>
                <a:cs typeface="+mj-cs"/>
              </a:rPr>
              <a:t>Trait # 1 of a professional: Seriousness</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1"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1"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Serious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about job</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The job is only a job.  A means to an end</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2 of a professional: Wanting to do better</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2349500"/>
            <a:ext cx="8229600" cy="3671888"/>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Exhibit a never-ending quest to improve their performance in every variable, every project, every relationship, and every detail.</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3 of a professional: Dealing with the Unexpected</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1"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1"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Stuff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happens, things change, and the true professional rises to the occasion</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4 of a professional: Communication Skills</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2565400"/>
            <a:ext cx="8229600" cy="34559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Clear</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Concise </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Confident</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5 of a professional: Enthusiasm</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1"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1"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Attitude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is everything.  Those who exhibit enthusiasm for what they do and greet each day with a positive attitude inevitably become a leader</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6 of a professional: Helpfulness</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2349500"/>
            <a:ext cx="8435975" cy="36718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Understand that real success in the workplace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requires teamwork</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Always ready to lend a hand</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 Make a suggestion </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Offer a compliment when it’s deserved</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7 of a professional: Taking the Initiative</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Takes the initiative to get things done </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8 of a professional: Cool under Pressure</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Level headed and calm</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Cheerful demeanor-even under stressful times</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9 of a professional: Remains Focused</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Stay focused on the task at hand and the goal ahead</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Navigate through obstacles or setbacks but never lose sight of where they headed</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 # 10 of a professional: Don’t Follow, Lead</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sz="2400" b="1"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True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Professionals aren’t faint of heart</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Analyze the situation and willing to take new paths and try new solutions</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That’s why they call it LEADERSHIP!</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a:noFill/>
          <a:ln>
            <a:noFill/>
          </a:ln>
        </p:spPr>
        <p:txBody>
          <a:bodyPr/>
          <a:p>
            <a:pPr/>
            <a:r>
              <a:rPr lang="en-US" altLang="x-none" dirty="0">
                <a:solidFill>
                  <a:srgbClr val="0087B9"/>
                </a:solidFill>
                <a:latin typeface="FrankRuehl" pitchFamily="34" charset="-79"/>
                <a:ea typeface="FrankRuehl" pitchFamily="34" charset="-79"/>
                <a:cs typeface="+mj-cs"/>
              </a:rPr>
              <a:t>Week 1 Topic:  The Profession</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196975"/>
            <a:ext cx="8229600" cy="4824413"/>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Introduction</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Professionalism</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Traits of </a:t>
            </a:r>
            <a:r>
              <a:rPr kumimoji="0" lang="en-US" sz="2400" b="0" i="0" u="none" strike="noStrike" kern="0" cap="none" spc="0" normalizeH="0" baseline="0" noProof="0" smtClean="0">
                <a:ln>
                  <a:noFill/>
                </a:ln>
                <a:solidFill>
                  <a:schemeClr val="tx1">
                    <a:lumMod val="95000"/>
                    <a:lumOff val="5000"/>
                  </a:schemeClr>
                </a:solidFill>
                <a:effectLst/>
                <a:uLnTx/>
                <a:uFillTx/>
                <a:latin typeface="FrankRuehl" pitchFamily="34" charset="-79"/>
                <a:ea typeface="+mn-ea"/>
                <a:cs typeface="FrankRuehl" pitchFamily="34" charset="-79"/>
              </a:rPr>
              <a:t>a Professional </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1"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cs typeface="FrankRuehl" pitchFamily="34" charset="-79"/>
              </a:rPr>
              <a:t>Applying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Professionalism in Daily Life</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Applying Professionalism in Real Life</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0" marR="0" lvl="0" indent="0" algn="just"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sz="3600" b="0" i="0" u="none" strike="noStrike" kern="0" cap="none" spc="0" normalizeH="0" baseline="0" noProof="0" dirty="0">
                <a:ln>
                  <a:noFill/>
                </a:ln>
                <a:solidFill>
                  <a:srgbClr val="0070C0"/>
                </a:solidFill>
                <a:effectLst/>
                <a:uLnTx/>
                <a:uFillTx/>
                <a:latin typeface="FrankRuehl" pitchFamily="34" charset="-79"/>
                <a:ea typeface="+mn-ea"/>
                <a:cs typeface="FrankRuehl" pitchFamily="34" charset="-79"/>
              </a:rPr>
              <a:t>Scenario #1</a:t>
            </a:r>
            <a:endParaRPr kumimoji="0" lang="en-US" sz="3600" b="0" i="0" u="none" strike="noStrike" kern="0" cap="none" spc="0" normalizeH="0" baseline="0" noProof="0" dirty="0">
              <a:ln>
                <a:noFill/>
              </a:ln>
              <a:solidFill>
                <a:srgbClr val="0070C0"/>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You are the owner of a software engineering company. Your employees (engineers) want you to pay for them to attend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training.</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How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would you respond in a way that is legal, moral, and ethical?</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0" marR="0" lvl="0" indent="0" algn="just"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sz="3600" b="0" i="0" u="none" strike="noStrike" kern="0" cap="none" spc="0" normalizeH="0" baseline="0" noProof="0" dirty="0" smtClean="0">
              <a:ln>
                <a:noFill/>
              </a:ln>
              <a:solidFill>
                <a:srgbClr val="0070C0"/>
              </a:solidFill>
              <a:effectLst/>
              <a:uLnTx/>
              <a:uFillTx/>
              <a:latin typeface="FrankRuehl" pitchFamily="34" charset="-79"/>
              <a:ea typeface="+mn-ea"/>
              <a:cs typeface="FrankRuehl" pitchFamily="34" charset="-79"/>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Scenario #2</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You are the owner of a software engineering company. Your employees (engineers) want you to let them do pro bono work for a local non-profit organization on company time.</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How would you respond in a way that is legal, moral, and ethical?</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Scenario #3</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You are a software engineer at a company where management routinely encourages you and your colleagues to use pirated software.</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How would you respond in a way that is legal, moral, and ethical?</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539750" y="2708275"/>
            <a:ext cx="8229600" cy="1143000"/>
          </a:xfrm>
          <a:noFill/>
          <a:ln>
            <a:noFill/>
          </a:ln>
        </p:spPr>
        <p:txBody>
          <a:bodyPr/>
          <a:p>
            <a:pPr/>
            <a:br>
              <a:rPr lang="en-US" altLang="x-none" dirty="0">
                <a:solidFill>
                  <a:srgbClr val="0087B9"/>
                </a:solidFill>
                <a:latin typeface="FrankRuehl" pitchFamily="34" charset="-79"/>
                <a:ea typeface="FrankRuehl" pitchFamily="34" charset="-79"/>
                <a:cs typeface="+mj-cs"/>
              </a:rPr>
            </a:br>
            <a:r>
              <a:rPr lang="en-US" altLang="x-none" dirty="0">
                <a:solidFill>
                  <a:srgbClr val="0087B9"/>
                </a:solidFill>
                <a:latin typeface="FrankRuehl" pitchFamily="34" charset="-79"/>
                <a:ea typeface="FrankRuehl" pitchFamily="34" charset="-79"/>
                <a:cs typeface="+mj-cs"/>
              </a:rPr>
              <a:t>Thank you!</a:t>
            </a:r>
            <a:endParaRPr lang="en-US" altLang="x-none" dirty="0">
              <a:solidFill>
                <a:srgbClr val="0087B9"/>
              </a:solidFill>
              <a:latin typeface="FrankRuehl" pitchFamily="34" charset="-79"/>
              <a:ea typeface="FrankRuehl" pitchFamily="34" charset="-79"/>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Introduction</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68313" y="1196975"/>
            <a:ext cx="8229600" cy="4679950"/>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1" i="0" u="sng" strike="noStrike" kern="0" cap="none" spc="0" normalizeH="0" baseline="0" noProof="0" dirty="0" smtClean="0">
                <a:ln>
                  <a:noFill/>
                </a:ln>
                <a:solidFill>
                  <a:srgbClr val="0087B9"/>
                </a:solidFill>
                <a:effectLst/>
                <a:uLnTx/>
                <a:uFillTx/>
                <a:latin typeface="FrankRuehl" pitchFamily="34" charset="-79"/>
                <a:ea typeface="+mn-ea"/>
                <a:cs typeface="FrankRuehl" pitchFamily="34" charset="-79"/>
              </a:rPr>
              <a:t>Profession</a:t>
            </a:r>
            <a:r>
              <a:rPr kumimoji="0" lang="en-US" sz="2400" b="0" i="0" u="none" strike="noStrike" kern="0" cap="none" spc="0" normalizeH="0" baseline="0" noProof="0" dirty="0" smtClean="0">
                <a:ln>
                  <a:noFill/>
                </a:ln>
                <a:solidFill>
                  <a:schemeClr val="tx1"/>
                </a:solidFill>
                <a:effectLst/>
                <a:uLnTx/>
                <a:uFillTx/>
                <a:latin typeface="FrankRuehl" pitchFamily="34" charset="-79"/>
                <a:ea typeface="+mn-ea"/>
                <a:cs typeface="FrankRuehl" pitchFamily="34" charset="-79"/>
              </a:rPr>
              <a:t>: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paid occupation, especially one that involves prolonged training and a formal qualification</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0" marR="0" lvl="0" indent="0" algn="just"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sz="2400" b="0" i="0" u="none" strike="noStrike" kern="0" cap="none" spc="0" normalizeH="0" baseline="0" noProof="0" dirty="0" smtClean="0">
              <a:ln>
                <a:noFill/>
              </a:ln>
              <a:solidFill>
                <a:schemeClr val="tx1"/>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1" i="0" u="sng" strike="noStrike" kern="0" cap="none" spc="0" normalizeH="0" baseline="0" noProof="0" dirty="0" smtClean="0">
                <a:ln>
                  <a:noFill/>
                </a:ln>
                <a:solidFill>
                  <a:srgbClr val="0087B9"/>
                </a:solidFill>
                <a:effectLst/>
                <a:uLnTx/>
                <a:uFillTx/>
                <a:latin typeface="FrankRuehl" pitchFamily="34" charset="-79"/>
                <a:ea typeface="+mn-ea"/>
                <a:cs typeface="FrankRuehl" pitchFamily="34" charset="-79"/>
              </a:rPr>
              <a:t>Professional</a:t>
            </a:r>
            <a:r>
              <a:rPr kumimoji="0" lang="en-US" sz="2400" b="0" i="0" u="none" strike="noStrike" kern="0" cap="none" spc="0" normalizeH="0" baseline="0" noProof="0" dirty="0" smtClean="0">
                <a:ln>
                  <a:noFill/>
                </a:ln>
                <a:solidFill>
                  <a:schemeClr val="tx1"/>
                </a:solidFill>
                <a:effectLst/>
                <a:uLnTx/>
                <a:uFillTx/>
                <a:latin typeface="FrankRuehl" pitchFamily="34" charset="-79"/>
                <a:ea typeface="+mn-ea"/>
                <a:cs typeface="FrankRuehl" pitchFamily="34" charset="-79"/>
              </a:rPr>
              <a:t>: A</a:t>
            </a:r>
            <a:r>
              <a:rPr kumimoji="0" lang="en-US" sz="2400" b="0" i="0" u="none" strike="noStrike" kern="0" cap="none" spc="0" normalizeH="0" baseline="0" noProof="0" dirty="0">
                <a:ln>
                  <a:noFill/>
                </a:ln>
                <a:solidFill>
                  <a:schemeClr val="tx1"/>
                </a:solidFill>
                <a:effectLst/>
                <a:uLnTx/>
                <a:uFillTx/>
                <a:latin typeface="FrankRuehl" pitchFamily="34" charset="-79"/>
                <a:ea typeface="+mn-ea"/>
                <a:cs typeface="FrankRuehl" pitchFamily="34" charset="-79"/>
              </a:rPr>
              <a:t> professional is a member of a </a:t>
            </a:r>
            <a:r>
              <a:rPr kumimoji="0" lang="en-US" sz="2400" b="0" i="0" u="none" strike="noStrike" kern="0" cap="none" spc="0" normalizeH="0" baseline="0" noProof="0" dirty="0" smtClean="0">
                <a:ln>
                  <a:noFill/>
                </a:ln>
                <a:solidFill>
                  <a:schemeClr val="tx1"/>
                </a:solidFill>
                <a:effectLst/>
                <a:uLnTx/>
                <a:uFillTx/>
                <a:latin typeface="FrankRuehl" pitchFamily="34" charset="-79"/>
                <a:ea typeface="+mn-ea"/>
                <a:cs typeface="FrankRuehl" pitchFamily="34" charset="-79"/>
              </a:rPr>
              <a:t>profession or </a:t>
            </a:r>
            <a:r>
              <a:rPr kumimoji="0" lang="en-US" sz="2400" b="0" i="0" u="none" strike="noStrike" kern="0" cap="none" spc="0" normalizeH="0" baseline="0" noProof="0" dirty="0">
                <a:ln>
                  <a:noFill/>
                </a:ln>
                <a:solidFill>
                  <a:schemeClr val="tx1"/>
                </a:solidFill>
                <a:effectLst/>
                <a:uLnTx/>
                <a:uFillTx/>
                <a:latin typeface="FrankRuehl" pitchFamily="34" charset="-79"/>
                <a:ea typeface="+mn-ea"/>
                <a:cs typeface="FrankRuehl" pitchFamily="34" charset="-79"/>
              </a:rPr>
              <a:t>any person who earns their living from a specified professional activity. The term also describes the standards of education and training that prepare members of the profession with the particular knowledge and skills necessary to perform their specific role within that profession.</a:t>
            </a:r>
            <a:endParaRPr kumimoji="0" lang="en-US" sz="2400" b="0" i="0" u="none" strike="noStrike" kern="0" cap="none" spc="0" normalizeH="0" baseline="0" noProof="0" dirty="0">
              <a:ln>
                <a:noFill/>
              </a:ln>
              <a:solidFill>
                <a:schemeClr val="tx1"/>
              </a:solidFill>
              <a:effectLst/>
              <a:uLnTx/>
              <a:uFillTx/>
              <a:latin typeface="FrankRuehl" pitchFamily="34" charset="-79"/>
              <a:ea typeface="+mn-ea"/>
              <a:cs typeface="FrankRuehl" pitchFamily="34"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Professional Responsibilities</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417638"/>
            <a:ext cx="8229600" cy="4603750"/>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With reference to Information Technology, Computer Science or Software Engineering, the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responsibilities of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working professionals in this area include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network administration, software development and installation, and the planning and management of an organization's technology life cycle, by which hardware and software is maintained, upgraded and replaced</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But these are not </a:t>
            </a:r>
            <a:r>
              <a:rPr kumimoji="0" lang="en-US" sz="2400" b="0" i="0" u="sng" strike="noStrike" kern="0" cap="none" spc="0" normalizeH="0" baseline="0" noProof="0" dirty="0" smtClean="0">
                <a:ln>
                  <a:noFill/>
                </a:ln>
                <a:solidFill>
                  <a:srgbClr val="FF0000"/>
                </a:solidFill>
                <a:effectLst/>
                <a:uLnTx/>
                <a:uFillTx/>
                <a:latin typeface="FrankRuehl" pitchFamily="34" charset="-79"/>
                <a:ea typeface="+mn-ea"/>
                <a:cs typeface="FrankRuehl" pitchFamily="34" charset="-79"/>
              </a:rPr>
              <a:t>ENOUGH</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Engineering</a:t>
            </a:r>
            <a:r>
              <a:rPr lang="en-US" altLang="x-none" i="1" dirty="0">
                <a:solidFill>
                  <a:srgbClr val="0087B9"/>
                </a:solidFill>
                <a:latin typeface="FrankRuehl" pitchFamily="34" charset="-79"/>
                <a:ea typeface="FrankRuehl" pitchFamily="34" charset="-79"/>
                <a:cs typeface="+mj-cs"/>
              </a:rPr>
              <a:t> Council states that other than professional Knowledge, an Engineer  must know</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Technical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decision making and its commercial and economic implementation</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knowledge of government legislation affecting work, e.g. safety,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health, environmental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requirements; an understanding of the principles of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management and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industrial relations; some knowledge of trade unions and their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organization; an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understanding of the engineer’s responsibility to the profession, to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the community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and to the environment</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The Professionalism</a:t>
            </a:r>
            <a:endParaRPr lang="en-US" altLang="x-none" dirty="0">
              <a:solidFill>
                <a:srgbClr val="0087B9"/>
              </a:solidFill>
              <a:latin typeface="FrankRuehl" pitchFamily="34" charset="-79"/>
              <a:ea typeface="FrankRuehl" pitchFamily="34" charset="-79"/>
              <a:cs typeface="+mj-cs"/>
            </a:endParaRPr>
          </a:p>
        </p:txBody>
      </p:sp>
      <p:sp>
        <p:nvSpPr>
          <p:cNvPr id="4" name="Content Placeholder 2"/>
          <p:cNvSpPr>
            <a:spLocks noGrp="1"/>
          </p:cNvSpPr>
          <p:nvPr>
            <p:ph idx="1"/>
          </p:nvPr>
        </p:nvSpPr>
        <p:spPr>
          <a:xfrm>
            <a:off x="457200" y="1916113"/>
            <a:ext cx="8229600" cy="4105275"/>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A profession isn’t just what you do, it’s who you are. </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Professionalism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is a way of thinking and living rather than an accumulation of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learning.</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Traits of a Profession</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Four Traits of Profession</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914400" marR="0" lvl="1"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Varied activities requiring special skills</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914400" marR="0" lvl="1"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Society-centric motivation</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914400" marR="0" lvl="1"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Personal standards of excellence</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914400" marR="0" lvl="1"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Giving back to society</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457200" marR="0" lvl="0" indent="-457200" algn="l" defTabSz="914400" rtl="0" eaLnBrk="0" fontAlgn="base" latinLnBrk="0" hangingPunct="0">
              <a:lnSpc>
                <a:spcPct val="150000"/>
              </a:lnSpc>
              <a:spcBef>
                <a:spcPct val="20000"/>
              </a:spcBef>
              <a:spcAft>
                <a:spcPct val="0"/>
              </a:spcAft>
              <a:buClrTx/>
              <a:buSzTx/>
              <a:buFont typeface="+mj-lt"/>
              <a:buAutoNum type="arabicPeriod"/>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noFill/>
          <a:ln>
            <a:noFill/>
          </a:ln>
        </p:spPr>
        <p:txBody>
          <a:bodyPr/>
          <a:p>
            <a:pPr/>
            <a:r>
              <a:rPr lang="en-US" altLang="x-none" dirty="0">
                <a:solidFill>
                  <a:srgbClr val="0087B9"/>
                </a:solidFill>
                <a:latin typeface="FrankRuehl" pitchFamily="34" charset="-79"/>
                <a:ea typeface="FrankRuehl" pitchFamily="34" charset="-79"/>
                <a:cs typeface="+mj-cs"/>
              </a:rPr>
              <a:t>A professional behaves ethically</a:t>
            </a:r>
            <a:br>
              <a:rPr lang="en-US" altLang="x-none" dirty="0">
                <a:solidFill>
                  <a:srgbClr val="0087B9"/>
                </a:solidFill>
                <a:latin typeface="FrankRuehl" pitchFamily="34" charset="-79"/>
                <a:ea typeface="FrankRuehl" pitchFamily="34" charset="-79"/>
                <a:cs typeface="+mj-cs"/>
              </a:rPr>
            </a:b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Ethics means something more than ‘law’ and ‘morals</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It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rPr>
              <a:t>carries an additional connotation of ‘rightness</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
              <a:defRPr/>
            </a:pPr>
            <a:r>
              <a:rPr kumimoji="0" lang="en-US" sz="2400" b="0" i="0" u="sng"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Breaking the law</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 can earn a fine or jail time</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
              <a:defRPr/>
            </a:pPr>
            <a:r>
              <a:rPr kumimoji="0" lang="en-US" sz="2400" b="0" i="0" u="sng"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Breaking a moral</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 can ruin your reputation</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
              <a:defRPr/>
            </a:pPr>
            <a:r>
              <a:rPr kumimoji="0" lang="en-US" sz="2400" b="0" i="0" u="sng"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Breaking an ethic</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 can ruin your </a:t>
            </a: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cs typeface="FrankRuehl" pitchFamily="34" charset="-79"/>
              </a:rPr>
              <a:t>conscience</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cs typeface="FrankRuehl" pitchFamily="34" charset="-79"/>
            </a:endParaRPr>
          </a:p>
          <a:p>
            <a:pPr marL="457200" marR="0" lvl="1"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cs typeface="FrankRuehl" pitchFamily="34" charset="-79"/>
              </a:rPr>
              <a:t>It’s </a:t>
            </a:r>
            <a:r>
              <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rPr>
              <a:t>possible to break all three, simultaneously!</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cs typeface="FrankRuehl" pitchFamily="34" charset="-7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noFill/>
          <a:ln>
            <a:noFill/>
          </a:ln>
        </p:spPr>
        <p:txBody>
          <a:bodyPr/>
          <a:p>
            <a:pPr>
              <a:buNone/>
            </a:pPr>
            <a:r>
              <a:rPr lang="en-US" altLang="x-none" dirty="0">
                <a:solidFill>
                  <a:srgbClr val="0087B9"/>
                </a:solidFill>
                <a:latin typeface="FrankRuehl" pitchFamily="34" charset="-79"/>
                <a:ea typeface="FrankRuehl" pitchFamily="34" charset="-79"/>
                <a:cs typeface="+mj-cs"/>
              </a:rPr>
              <a:t>Traits of a Professional</a:t>
            </a:r>
            <a:endParaRPr lang="en-US" altLang="x-none" dirty="0">
              <a:solidFill>
                <a:srgbClr val="0087B9"/>
              </a:solidFill>
              <a:latin typeface="FrankRuehl" pitchFamily="34" charset="-79"/>
              <a:ea typeface="FrankRuehl" pitchFamily="34" charset="-79"/>
              <a:cs typeface="+mj-cs"/>
            </a:endParaRPr>
          </a:p>
        </p:txBody>
      </p:sp>
      <p:sp>
        <p:nvSpPr>
          <p:cNvPr id="3" name="Content Placeholder 2"/>
          <p:cNvSpPr>
            <a:spLocks noGrp="1"/>
          </p:cNvSpPr>
          <p:nvPr>
            <p:ph idx="1"/>
          </p:nvPr>
        </p:nvSpPr>
        <p:spPr>
          <a:xfrm>
            <a:off x="457200" y="1600200"/>
            <a:ext cx="8229600" cy="4421188"/>
          </a:xfrm>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Being a professional means that they are certain traits which are expected from you.</a:t>
            </a:r>
            <a:endPar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en-US" sz="2400" b="0" i="0" u="none" strike="noStrike" kern="0" cap="none" spc="0" normalizeH="0" baseline="0" noProof="0" dirty="0" smtClean="0">
                <a:ln>
                  <a:noFill/>
                </a:ln>
                <a:solidFill>
                  <a:schemeClr val="tx1">
                    <a:lumMod val="95000"/>
                    <a:lumOff val="5000"/>
                  </a:schemeClr>
                </a:solidFill>
                <a:effectLst/>
                <a:uLnTx/>
                <a:uFillTx/>
                <a:latin typeface="FrankRuehl" pitchFamily="34" charset="-79"/>
                <a:ea typeface="+mn-ea"/>
                <a:cs typeface="FrankRuehl" pitchFamily="34" charset="-79"/>
              </a:rPr>
              <a:t>We will go through Each of them </a:t>
            </a:r>
            <a:endParaRPr kumimoji="0" lang="en-US" sz="2400" b="0" i="0" u="none" strike="noStrike" kern="0" cap="none" spc="0" normalizeH="0" baseline="0" noProof="0" dirty="0">
              <a:ln>
                <a:noFill/>
              </a:ln>
              <a:solidFill>
                <a:schemeClr val="tx1">
                  <a:lumMod val="95000"/>
                  <a:lumOff val="5000"/>
                </a:schemeClr>
              </a:solidFill>
              <a:effectLst/>
              <a:uLnTx/>
              <a:uFillTx/>
              <a:latin typeface="FrankRuehl" pitchFamily="34" charset="-79"/>
              <a:ea typeface="+mn-ea"/>
              <a:cs typeface="FrankRuehl" pitchFamily="34" charset="-79"/>
            </a:endParaRPr>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4468</Words>
  <Application>WPS Presentation</Application>
  <PresentationFormat>On-screen Show (4:3)</PresentationFormat>
  <Paragraphs>152</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Calibri</vt:lpstr>
      <vt:lpstr>FrankRuehl</vt:lpstr>
      <vt:lpstr>Segoe Print</vt:lpstr>
      <vt:lpstr>Microsoft YaHei</vt:lpstr>
      <vt:lpstr>Arial Unicode MS</vt:lpstr>
      <vt:lpstr>Modèle par défaut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Work Silhouette</dc:title>
  <dc:creator>www.powerpointstyles.com</dc:creator>
  <cp:lastModifiedBy>iftikhar.ali</cp:lastModifiedBy>
  <cp:revision>87</cp:revision>
  <dcterms:created xsi:type="dcterms:W3CDTF">2009-03-23T15:23:24Z</dcterms:created>
  <dcterms:modified xsi:type="dcterms:W3CDTF">2022-12-26T07:45:40Z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AA55477EB52E494F9C9A8530DF111F85</vt:lpwstr>
  </property>
  <property fmtid="{D5CDD505-2E9C-101B-9397-08002B2CF9AE}" pid="3" name="KSOProductBuildVer">
    <vt:lpwstr>1033-11.2.0.11440</vt:lpwstr>
  </property>
</Properties>
</file>