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1"/>
  </p:notesMasterIdLst>
  <p:sldIdLst>
    <p:sldId id="283" r:id="rId2"/>
    <p:sldId id="286" r:id="rId3"/>
    <p:sldId id="297" r:id="rId4"/>
    <p:sldId id="296" r:id="rId5"/>
    <p:sldId id="278" r:id="rId6"/>
    <p:sldId id="287" r:id="rId7"/>
    <p:sldId id="266" r:id="rId8"/>
    <p:sldId id="288" r:id="rId9"/>
    <p:sldId id="295" r:id="rId10"/>
    <p:sldId id="289" r:id="rId11"/>
    <p:sldId id="290" r:id="rId12"/>
    <p:sldId id="282" r:id="rId13"/>
    <p:sldId id="291" r:id="rId14"/>
    <p:sldId id="272" r:id="rId15"/>
    <p:sldId id="277" r:id="rId16"/>
    <p:sldId id="276" r:id="rId17"/>
    <p:sldId id="298" r:id="rId18"/>
    <p:sldId id="294" r:id="rId19"/>
    <p:sldId id="279" r:id="rId20"/>
  </p:sldIdLst>
  <p:sldSz cx="100584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B2C1"/>
    <a:srgbClr val="425CC7"/>
    <a:srgbClr val="022A47"/>
    <a:srgbClr val="FFA400"/>
    <a:srgbClr val="0A475F"/>
    <a:srgbClr val="33B2C1"/>
    <a:srgbClr val="2997A8"/>
    <a:srgbClr val="165B54"/>
    <a:srgbClr val="90DBCF"/>
    <a:srgbClr val="33A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17"/>
    <p:restoredTop sz="95462"/>
  </p:normalViewPr>
  <p:slideViewPr>
    <p:cSldViewPr snapToGrid="0">
      <p:cViewPr varScale="1">
        <p:scale>
          <a:sx n="82" d="100"/>
          <a:sy n="82" d="100"/>
        </p:scale>
        <p:origin x="1992" y="16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1D5E16-2CB5-7646-899E-4593AFF033F1}" type="datetimeFigureOut">
              <a:rPr lang="en-US" smtClean="0"/>
              <a:t>3/18/25</a:t>
            </a:fld>
            <a:endParaRPr lang="en-US"/>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5F788A-B2D1-B24D-B71A-84EC1A4FFFC9}" type="slidenum">
              <a:rPr lang="en-US" smtClean="0"/>
              <a:t>‹#›</a:t>
            </a:fld>
            <a:endParaRPr lang="en-US"/>
          </a:p>
        </p:txBody>
      </p:sp>
    </p:spTree>
    <p:extLst>
      <p:ext uri="{BB962C8B-B14F-4D97-AF65-F5344CB8AC3E}">
        <p14:creationId xmlns:p14="http://schemas.microsoft.com/office/powerpoint/2010/main" val="19461843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5F788A-B2D1-B24D-B71A-84EC1A4FFFC9}" type="slidenum">
              <a:rPr lang="en-US" smtClean="0"/>
              <a:t>1</a:t>
            </a:fld>
            <a:endParaRPr lang="en-US"/>
          </a:p>
        </p:txBody>
      </p:sp>
    </p:spTree>
    <p:extLst>
      <p:ext uri="{BB962C8B-B14F-4D97-AF65-F5344CB8AC3E}">
        <p14:creationId xmlns:p14="http://schemas.microsoft.com/office/powerpoint/2010/main" val="1209144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95F788A-B2D1-B24D-B71A-84EC1A4FFFC9}" type="slidenum">
              <a:rPr lang="en-US" smtClean="0"/>
              <a:t>5</a:t>
            </a:fld>
            <a:endParaRPr lang="en-US"/>
          </a:p>
        </p:txBody>
      </p:sp>
    </p:spTree>
    <p:extLst>
      <p:ext uri="{BB962C8B-B14F-4D97-AF65-F5344CB8AC3E}">
        <p14:creationId xmlns:p14="http://schemas.microsoft.com/office/powerpoint/2010/main" val="955898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5F788A-B2D1-B24D-B71A-84EC1A4FFFC9}" type="slidenum">
              <a:rPr lang="en-US" smtClean="0"/>
              <a:t>8</a:t>
            </a:fld>
            <a:endParaRPr lang="en-US"/>
          </a:p>
        </p:txBody>
      </p:sp>
    </p:spTree>
    <p:extLst>
      <p:ext uri="{BB962C8B-B14F-4D97-AF65-F5344CB8AC3E}">
        <p14:creationId xmlns:p14="http://schemas.microsoft.com/office/powerpoint/2010/main" val="1372728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99957-0926-01DE-93A7-A410A815C0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9670C1-1200-1635-62B6-F52B507871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6D13E9-A2C6-9172-99F4-C12D6EA3CEA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A46A94-0EAE-F217-4209-C6D8D8B9C0DA}"/>
              </a:ext>
            </a:extLst>
          </p:cNvPr>
          <p:cNvSpPr>
            <a:spLocks noGrp="1"/>
          </p:cNvSpPr>
          <p:nvPr>
            <p:ph type="sldNum" sz="quarter" idx="5"/>
          </p:nvPr>
        </p:nvSpPr>
        <p:spPr/>
        <p:txBody>
          <a:bodyPr/>
          <a:lstStyle/>
          <a:p>
            <a:fld id="{695F788A-B2D1-B24D-B71A-84EC1A4FFFC9}" type="slidenum">
              <a:rPr lang="en-US" smtClean="0"/>
              <a:t>9</a:t>
            </a:fld>
            <a:endParaRPr lang="en-US"/>
          </a:p>
        </p:txBody>
      </p:sp>
    </p:spTree>
    <p:extLst>
      <p:ext uri="{BB962C8B-B14F-4D97-AF65-F5344CB8AC3E}">
        <p14:creationId xmlns:p14="http://schemas.microsoft.com/office/powerpoint/2010/main" val="3075031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95F788A-B2D1-B24D-B71A-84EC1A4FFFC9}" type="slidenum">
              <a:rPr lang="en-US" smtClean="0"/>
              <a:t>12</a:t>
            </a:fld>
            <a:endParaRPr lang="en-US"/>
          </a:p>
        </p:txBody>
      </p:sp>
    </p:spTree>
    <p:extLst>
      <p:ext uri="{BB962C8B-B14F-4D97-AF65-F5344CB8AC3E}">
        <p14:creationId xmlns:p14="http://schemas.microsoft.com/office/powerpoint/2010/main" val="3014559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5F788A-B2D1-B24D-B71A-84EC1A4FFFC9}" type="slidenum">
              <a:rPr lang="en-US" smtClean="0"/>
              <a:t>14</a:t>
            </a:fld>
            <a:endParaRPr lang="en-US"/>
          </a:p>
        </p:txBody>
      </p:sp>
    </p:spTree>
    <p:extLst>
      <p:ext uri="{BB962C8B-B14F-4D97-AF65-F5344CB8AC3E}">
        <p14:creationId xmlns:p14="http://schemas.microsoft.com/office/powerpoint/2010/main" val="2853739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31925" y="1143000"/>
            <a:ext cx="399415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5F788A-B2D1-B24D-B71A-84EC1A4FFFC9}" type="slidenum">
              <a:rPr lang="en-US" smtClean="0"/>
              <a:t>16</a:t>
            </a:fld>
            <a:endParaRPr lang="en-US"/>
          </a:p>
        </p:txBody>
      </p:sp>
    </p:spTree>
    <p:extLst>
      <p:ext uri="{BB962C8B-B14F-4D97-AF65-F5344CB8AC3E}">
        <p14:creationId xmlns:p14="http://schemas.microsoft.com/office/powerpoint/2010/main" val="35301212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9420F-5D1B-B156-EC85-F437AFE4D0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0BD1A2-5581-5CB5-0D5E-4A415AD2A6CD}"/>
              </a:ext>
            </a:extLst>
          </p:cNvPr>
          <p:cNvSpPr>
            <a:spLocks noGrp="1" noRot="1" noChangeAspect="1"/>
          </p:cNvSpPr>
          <p:nvPr>
            <p:ph type="sldImg"/>
          </p:nvPr>
        </p:nvSpPr>
        <p:spPr>
          <a:xfrm>
            <a:off x="1431925" y="1143000"/>
            <a:ext cx="3994150" cy="3086100"/>
          </a:xfrm>
        </p:spPr>
      </p:sp>
      <p:sp>
        <p:nvSpPr>
          <p:cNvPr id="3" name="Notes Placeholder 2">
            <a:extLst>
              <a:ext uri="{FF2B5EF4-FFF2-40B4-BE49-F238E27FC236}">
                <a16:creationId xmlns:a16="http://schemas.microsoft.com/office/drawing/2014/main" id="{12B21CBC-C63B-0A9F-706B-D6F6002D1E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4CDB6E2-D2A3-6132-1289-9F7830313F6A}"/>
              </a:ext>
            </a:extLst>
          </p:cNvPr>
          <p:cNvSpPr>
            <a:spLocks noGrp="1"/>
          </p:cNvSpPr>
          <p:nvPr>
            <p:ph type="sldNum" sz="quarter" idx="5"/>
          </p:nvPr>
        </p:nvSpPr>
        <p:spPr/>
        <p:txBody>
          <a:bodyPr/>
          <a:lstStyle/>
          <a:p>
            <a:fld id="{695F788A-B2D1-B24D-B71A-84EC1A4FFFC9}" type="slidenum">
              <a:rPr lang="en-US" smtClean="0"/>
              <a:t>17</a:t>
            </a:fld>
            <a:endParaRPr lang="en-US"/>
          </a:p>
        </p:txBody>
      </p:sp>
    </p:spTree>
    <p:extLst>
      <p:ext uri="{BB962C8B-B14F-4D97-AF65-F5344CB8AC3E}">
        <p14:creationId xmlns:p14="http://schemas.microsoft.com/office/powerpoint/2010/main" val="3880025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227CC7-7408-EA66-FA17-8153226B72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E686A9-E6AB-F76D-9CDB-9C2FC88503F7}"/>
              </a:ext>
            </a:extLst>
          </p:cNvPr>
          <p:cNvSpPr>
            <a:spLocks noGrp="1" noRot="1" noChangeAspect="1"/>
          </p:cNvSpPr>
          <p:nvPr>
            <p:ph type="sldImg"/>
          </p:nvPr>
        </p:nvSpPr>
        <p:spPr>
          <a:xfrm>
            <a:off x="1431925" y="1143000"/>
            <a:ext cx="3994150" cy="3086100"/>
          </a:xfrm>
        </p:spPr>
      </p:sp>
      <p:sp>
        <p:nvSpPr>
          <p:cNvPr id="3" name="Notes Placeholder 2">
            <a:extLst>
              <a:ext uri="{FF2B5EF4-FFF2-40B4-BE49-F238E27FC236}">
                <a16:creationId xmlns:a16="http://schemas.microsoft.com/office/drawing/2014/main" id="{6385398F-99EB-66B5-C30E-91A66D3D715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C59C04-69D1-E40E-1FD0-E0153DA20030}"/>
              </a:ext>
            </a:extLst>
          </p:cNvPr>
          <p:cNvSpPr>
            <a:spLocks noGrp="1"/>
          </p:cNvSpPr>
          <p:nvPr>
            <p:ph type="sldNum" sz="quarter" idx="5"/>
          </p:nvPr>
        </p:nvSpPr>
        <p:spPr/>
        <p:txBody>
          <a:bodyPr/>
          <a:lstStyle/>
          <a:p>
            <a:fld id="{695F788A-B2D1-B24D-B71A-84EC1A4FFFC9}" type="slidenum">
              <a:rPr lang="en-US" smtClean="0"/>
              <a:t>18</a:t>
            </a:fld>
            <a:endParaRPr lang="en-US"/>
          </a:p>
        </p:txBody>
      </p:sp>
    </p:spTree>
    <p:extLst>
      <p:ext uri="{BB962C8B-B14F-4D97-AF65-F5344CB8AC3E}">
        <p14:creationId xmlns:p14="http://schemas.microsoft.com/office/powerpoint/2010/main" val="1982320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16E8D1-1FBF-1B42-B493-8BD0EF35631D}" type="datetimeFigureOut">
              <a:rPr lang="en-US" smtClean="0"/>
              <a:t>3/18/25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455AD-299C-3D42-8D2A-ABA88B197309}" type="slidenum">
              <a:rPr lang="en-US" smtClean="0"/>
              <a:t>‹#›</a:t>
            </a:fld>
            <a:endParaRPr lang="en-US"/>
          </a:p>
        </p:txBody>
      </p:sp>
    </p:spTree>
    <p:extLst>
      <p:ext uri="{BB962C8B-B14F-4D97-AF65-F5344CB8AC3E}">
        <p14:creationId xmlns:p14="http://schemas.microsoft.com/office/powerpoint/2010/main" val="803892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16E8D1-1FBF-1B42-B493-8BD0EF35631D}" type="datetimeFigureOut">
              <a:rPr lang="en-US" smtClean="0"/>
              <a:t>3/18/25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455AD-299C-3D42-8D2A-ABA88B197309}" type="slidenum">
              <a:rPr lang="en-US" smtClean="0"/>
              <a:t>‹#›</a:t>
            </a:fld>
            <a:endParaRPr lang="en-US"/>
          </a:p>
        </p:txBody>
      </p:sp>
    </p:spTree>
    <p:extLst>
      <p:ext uri="{BB962C8B-B14F-4D97-AF65-F5344CB8AC3E}">
        <p14:creationId xmlns:p14="http://schemas.microsoft.com/office/powerpoint/2010/main" val="104653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16E8D1-1FBF-1B42-B493-8BD0EF35631D}" type="datetimeFigureOut">
              <a:rPr lang="en-US" smtClean="0"/>
              <a:t>3/18/25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455AD-299C-3D42-8D2A-ABA88B197309}" type="slidenum">
              <a:rPr lang="en-US" smtClean="0"/>
              <a:t>‹#›</a:t>
            </a:fld>
            <a:endParaRPr lang="en-US"/>
          </a:p>
        </p:txBody>
      </p:sp>
    </p:spTree>
    <p:extLst>
      <p:ext uri="{BB962C8B-B14F-4D97-AF65-F5344CB8AC3E}">
        <p14:creationId xmlns:p14="http://schemas.microsoft.com/office/powerpoint/2010/main" val="29553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16E8D1-1FBF-1B42-B493-8BD0EF35631D}" type="datetimeFigureOut">
              <a:rPr lang="en-US" smtClean="0"/>
              <a:t>3/18/25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455AD-299C-3D42-8D2A-ABA88B197309}" type="slidenum">
              <a:rPr lang="en-US" smtClean="0"/>
              <a:t>‹#›</a:t>
            </a:fld>
            <a:endParaRPr lang="en-US"/>
          </a:p>
        </p:txBody>
      </p:sp>
    </p:spTree>
    <p:extLst>
      <p:ext uri="{BB962C8B-B14F-4D97-AF65-F5344CB8AC3E}">
        <p14:creationId xmlns:p14="http://schemas.microsoft.com/office/powerpoint/2010/main" val="2471475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16E8D1-1FBF-1B42-B493-8BD0EF35631D}" type="datetimeFigureOut">
              <a:rPr lang="en-US" smtClean="0"/>
              <a:t>3/18/25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2455AD-299C-3D42-8D2A-ABA88B197309}" type="slidenum">
              <a:rPr lang="en-US" smtClean="0"/>
              <a:t>‹#›</a:t>
            </a:fld>
            <a:endParaRPr lang="en-US"/>
          </a:p>
        </p:txBody>
      </p:sp>
    </p:spTree>
    <p:extLst>
      <p:ext uri="{BB962C8B-B14F-4D97-AF65-F5344CB8AC3E}">
        <p14:creationId xmlns:p14="http://schemas.microsoft.com/office/powerpoint/2010/main" val="11968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16E8D1-1FBF-1B42-B493-8BD0EF35631D}" type="datetimeFigureOut">
              <a:rPr lang="en-US" smtClean="0"/>
              <a:t>3/18/25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455AD-299C-3D42-8D2A-ABA88B197309}" type="slidenum">
              <a:rPr lang="en-US" smtClean="0"/>
              <a:t>‹#›</a:t>
            </a:fld>
            <a:endParaRPr lang="en-US"/>
          </a:p>
        </p:txBody>
      </p:sp>
    </p:spTree>
    <p:extLst>
      <p:ext uri="{BB962C8B-B14F-4D97-AF65-F5344CB8AC3E}">
        <p14:creationId xmlns:p14="http://schemas.microsoft.com/office/powerpoint/2010/main" val="3449395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16E8D1-1FBF-1B42-B493-8BD0EF35631D}" type="datetimeFigureOut">
              <a:rPr lang="en-US" smtClean="0"/>
              <a:t>3/18/25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2455AD-299C-3D42-8D2A-ABA88B197309}" type="slidenum">
              <a:rPr lang="en-US" smtClean="0"/>
              <a:t>‹#›</a:t>
            </a:fld>
            <a:endParaRPr lang="en-US"/>
          </a:p>
        </p:txBody>
      </p:sp>
    </p:spTree>
    <p:extLst>
      <p:ext uri="{BB962C8B-B14F-4D97-AF65-F5344CB8AC3E}">
        <p14:creationId xmlns:p14="http://schemas.microsoft.com/office/powerpoint/2010/main" val="3993181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16E8D1-1FBF-1B42-B493-8BD0EF35631D}" type="datetimeFigureOut">
              <a:rPr lang="en-US" smtClean="0"/>
              <a:t>3/18/25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2455AD-299C-3D42-8D2A-ABA88B197309}" type="slidenum">
              <a:rPr lang="en-US" smtClean="0"/>
              <a:t>‹#›</a:t>
            </a:fld>
            <a:endParaRPr lang="en-US"/>
          </a:p>
        </p:txBody>
      </p:sp>
    </p:spTree>
    <p:extLst>
      <p:ext uri="{BB962C8B-B14F-4D97-AF65-F5344CB8AC3E}">
        <p14:creationId xmlns:p14="http://schemas.microsoft.com/office/powerpoint/2010/main" val="2089467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16E8D1-1FBF-1B42-B493-8BD0EF35631D}" type="datetimeFigureOut">
              <a:rPr lang="en-US" smtClean="0"/>
              <a:t>3/18/25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2455AD-299C-3D42-8D2A-ABA88B197309}" type="slidenum">
              <a:rPr lang="en-US" smtClean="0"/>
              <a:t>‹#›</a:t>
            </a:fld>
            <a:endParaRPr lang="en-US"/>
          </a:p>
        </p:txBody>
      </p:sp>
    </p:spTree>
    <p:extLst>
      <p:ext uri="{BB962C8B-B14F-4D97-AF65-F5344CB8AC3E}">
        <p14:creationId xmlns:p14="http://schemas.microsoft.com/office/powerpoint/2010/main" val="3607510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EA16E8D1-1FBF-1B42-B493-8BD0EF35631D}" type="datetimeFigureOut">
              <a:rPr lang="en-US" smtClean="0"/>
              <a:t>3/18/25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455AD-299C-3D42-8D2A-ABA88B197309}" type="slidenum">
              <a:rPr lang="en-US" smtClean="0"/>
              <a:t>‹#›</a:t>
            </a:fld>
            <a:endParaRPr lang="en-US"/>
          </a:p>
        </p:txBody>
      </p:sp>
    </p:spTree>
    <p:extLst>
      <p:ext uri="{BB962C8B-B14F-4D97-AF65-F5344CB8AC3E}">
        <p14:creationId xmlns:p14="http://schemas.microsoft.com/office/powerpoint/2010/main" val="3965440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EA16E8D1-1FBF-1B42-B493-8BD0EF35631D}" type="datetimeFigureOut">
              <a:rPr lang="en-US" smtClean="0"/>
              <a:t>3/18/25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2455AD-299C-3D42-8D2A-ABA88B197309}" type="slidenum">
              <a:rPr lang="en-US" smtClean="0"/>
              <a:t>‹#›</a:t>
            </a:fld>
            <a:endParaRPr lang="en-US"/>
          </a:p>
        </p:txBody>
      </p:sp>
    </p:spTree>
    <p:extLst>
      <p:ext uri="{BB962C8B-B14F-4D97-AF65-F5344CB8AC3E}">
        <p14:creationId xmlns:p14="http://schemas.microsoft.com/office/powerpoint/2010/main" val="4419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EA16E8D1-1FBF-1B42-B493-8BD0EF35631D}" type="datetimeFigureOut">
              <a:rPr lang="en-US" smtClean="0"/>
              <a:t>3/18/25</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362455AD-299C-3D42-8D2A-ABA88B197309}" type="slidenum">
              <a:rPr lang="en-US" smtClean="0"/>
              <a:t>‹#›</a:t>
            </a:fld>
            <a:endParaRPr lang="en-US"/>
          </a:p>
        </p:txBody>
      </p:sp>
    </p:spTree>
    <p:extLst>
      <p:ext uri="{BB962C8B-B14F-4D97-AF65-F5344CB8AC3E}">
        <p14:creationId xmlns:p14="http://schemas.microsoft.com/office/powerpoint/2010/main" val="32039399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emf"/><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background with white text&#10;&#10;Description automatically generated">
            <a:extLst>
              <a:ext uri="{FF2B5EF4-FFF2-40B4-BE49-F238E27FC236}">
                <a16:creationId xmlns:a16="http://schemas.microsoft.com/office/drawing/2014/main" id="{1A5904CF-F422-F5B6-0CC0-FA3212C4257D}"/>
              </a:ext>
            </a:extLst>
          </p:cNvPr>
          <p:cNvPicPr/>
          <p:nvPr/>
        </p:nvPicPr>
        <p:blipFill>
          <a:blip r:embed="rId3"/>
          <a:stretch>
            <a:fillRect/>
          </a:stretch>
        </p:blipFill>
        <p:spPr>
          <a:xfrm>
            <a:off x="-1" y="0"/>
            <a:ext cx="10058401" cy="7772400"/>
          </a:xfrm>
          <a:prstGeom prst="rect">
            <a:avLst/>
          </a:prstGeom>
        </p:spPr>
      </p:pic>
      <p:sp>
        <p:nvSpPr>
          <p:cNvPr id="5" name="TextBox 4">
            <a:extLst>
              <a:ext uri="{FF2B5EF4-FFF2-40B4-BE49-F238E27FC236}">
                <a16:creationId xmlns:a16="http://schemas.microsoft.com/office/drawing/2014/main" id="{A6EDCD37-25EA-0232-FCB8-A7B6229A2059}"/>
              </a:ext>
            </a:extLst>
          </p:cNvPr>
          <p:cNvSpPr txBox="1"/>
          <p:nvPr/>
        </p:nvSpPr>
        <p:spPr>
          <a:xfrm>
            <a:off x="819397" y="4833255"/>
            <a:ext cx="5332021" cy="430887"/>
          </a:xfrm>
          <a:prstGeom prst="rect">
            <a:avLst/>
          </a:prstGeom>
          <a:noFill/>
        </p:spPr>
        <p:txBody>
          <a:bodyPr wrap="square" rtlCol="0">
            <a:spAutoFit/>
          </a:bodyPr>
          <a:lstStyle/>
          <a:p>
            <a:r>
              <a:rPr lang="en-US" sz="2200" b="1" dirty="0">
                <a:solidFill>
                  <a:srgbClr val="33B2C1"/>
                </a:solidFill>
                <a:latin typeface="Raleway" panose="020B0503030101060003" pitchFamily="34" charset="77"/>
              </a:rPr>
              <a:t>Social Influence Program Summary</a:t>
            </a:r>
          </a:p>
        </p:txBody>
      </p:sp>
      <p:sp>
        <p:nvSpPr>
          <p:cNvPr id="6" name="TextBox 5">
            <a:extLst>
              <a:ext uri="{FF2B5EF4-FFF2-40B4-BE49-F238E27FC236}">
                <a16:creationId xmlns:a16="http://schemas.microsoft.com/office/drawing/2014/main" id="{E1E34591-F994-757C-9F5C-34C2CE832F57}"/>
              </a:ext>
            </a:extLst>
          </p:cNvPr>
          <p:cNvSpPr txBox="1"/>
          <p:nvPr/>
        </p:nvSpPr>
        <p:spPr>
          <a:xfrm>
            <a:off x="819397" y="5213265"/>
            <a:ext cx="5332021" cy="369332"/>
          </a:xfrm>
          <a:prstGeom prst="rect">
            <a:avLst/>
          </a:prstGeom>
          <a:noFill/>
        </p:spPr>
        <p:txBody>
          <a:bodyPr wrap="square" rtlCol="0">
            <a:spAutoFit/>
          </a:bodyPr>
          <a:lstStyle/>
          <a:p>
            <a:r>
              <a:rPr lang="en-US" dirty="0">
                <a:solidFill>
                  <a:schemeClr val="bg1"/>
                </a:solidFill>
                <a:latin typeface="Raleway Medium" panose="020B0503030101060003" pitchFamily="34" charset="77"/>
              </a:rPr>
              <a:t>January 1, 2025 – February 1, 2025</a:t>
            </a:r>
          </a:p>
        </p:txBody>
      </p:sp>
      <p:sp>
        <p:nvSpPr>
          <p:cNvPr id="7" name="TextBox 6">
            <a:extLst>
              <a:ext uri="{FF2B5EF4-FFF2-40B4-BE49-F238E27FC236}">
                <a16:creationId xmlns:a16="http://schemas.microsoft.com/office/drawing/2014/main" id="{D6DE56E8-394A-7B9B-8776-BCBD75602EE1}"/>
              </a:ext>
            </a:extLst>
          </p:cNvPr>
          <p:cNvSpPr txBox="1"/>
          <p:nvPr/>
        </p:nvSpPr>
        <p:spPr>
          <a:xfrm>
            <a:off x="819397" y="6701721"/>
            <a:ext cx="5332021" cy="430887"/>
          </a:xfrm>
          <a:prstGeom prst="rect">
            <a:avLst/>
          </a:prstGeom>
          <a:noFill/>
        </p:spPr>
        <p:txBody>
          <a:bodyPr wrap="square" rtlCol="0">
            <a:spAutoFit/>
          </a:bodyPr>
          <a:lstStyle/>
          <a:p>
            <a:r>
              <a:rPr lang="en-US" sz="2200" b="1" dirty="0">
                <a:solidFill>
                  <a:srgbClr val="33B2C1"/>
                </a:solidFill>
                <a:latin typeface="Raleway" panose="020B0503030101060003" pitchFamily="34" charset="77"/>
              </a:rPr>
              <a:t>#</a:t>
            </a:r>
            <a:r>
              <a:rPr lang="en-US" sz="2200" b="1" dirty="0" err="1">
                <a:solidFill>
                  <a:srgbClr val="33B2C1"/>
                </a:solidFill>
                <a:latin typeface="Raleway" panose="020B0503030101060003" pitchFamily="34" charset="77"/>
              </a:rPr>
              <a:t>CampaignHashtag</a:t>
            </a:r>
            <a:endParaRPr lang="en-US" sz="2200" b="1" dirty="0">
              <a:solidFill>
                <a:srgbClr val="33B2C1"/>
              </a:solidFill>
              <a:latin typeface="Raleway" panose="020B0503030101060003" pitchFamily="34" charset="77"/>
            </a:endParaRPr>
          </a:p>
        </p:txBody>
      </p:sp>
    </p:spTree>
    <p:extLst>
      <p:ext uri="{BB962C8B-B14F-4D97-AF65-F5344CB8AC3E}">
        <p14:creationId xmlns:p14="http://schemas.microsoft.com/office/powerpoint/2010/main" val="2074469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79CF2-7AAB-58AF-6900-D898564C5CF7}"/>
            </a:ext>
          </a:extLst>
        </p:cNvPr>
        <p:cNvGrpSpPr/>
        <p:nvPr/>
      </p:nvGrpSpPr>
      <p:grpSpPr>
        <a:xfrm>
          <a:off x="0" y="0"/>
          <a:ext cx="0" cy="0"/>
          <a:chOff x="0" y="0"/>
          <a:chExt cx="0" cy="0"/>
        </a:xfrm>
      </p:grpSpPr>
      <p:pic>
        <p:nvPicPr>
          <p:cNvPr id="24" name="Picture 23" descr="Logo&#10;&#10;Description automatically generated">
            <a:extLst>
              <a:ext uri="{FF2B5EF4-FFF2-40B4-BE49-F238E27FC236}">
                <a16:creationId xmlns:a16="http://schemas.microsoft.com/office/drawing/2014/main" id="{2E5E7A8B-658C-4D5A-17ED-87BBEBD9825B}"/>
              </a:ext>
            </a:extLst>
          </p:cNvPr>
          <p:cNvPicPr>
            <a:picLocks noChangeAspect="1"/>
          </p:cNvPicPr>
          <p:nvPr/>
        </p:nvPicPr>
        <p:blipFill>
          <a:blip r:embed="rId2"/>
          <a:stretch>
            <a:fillRect/>
          </a:stretch>
        </p:blipFill>
        <p:spPr>
          <a:xfrm>
            <a:off x="188183" y="6055864"/>
            <a:ext cx="787716" cy="570157"/>
          </a:xfrm>
          <a:prstGeom prst="rect">
            <a:avLst/>
          </a:prstGeom>
        </p:spPr>
      </p:pic>
      <p:sp>
        <p:nvSpPr>
          <p:cNvPr id="5" name="Rounded Rectangle 4">
            <a:extLst>
              <a:ext uri="{FF2B5EF4-FFF2-40B4-BE49-F238E27FC236}">
                <a16:creationId xmlns:a16="http://schemas.microsoft.com/office/drawing/2014/main" id="{BEF6CBFA-07AE-8F55-5AB1-CCAE81BB744B}"/>
              </a:ext>
            </a:extLst>
          </p:cNvPr>
          <p:cNvSpPr/>
          <p:nvPr/>
        </p:nvSpPr>
        <p:spPr>
          <a:xfrm>
            <a:off x="293174" y="3276600"/>
            <a:ext cx="2240280" cy="2243734"/>
          </a:xfrm>
          <a:prstGeom prst="roundRect">
            <a:avLst>
              <a:gd name="adj" fmla="val 6358"/>
            </a:avLst>
          </a:prstGeom>
          <a:solidFill>
            <a:schemeClr val="accent3">
              <a:lumMod val="20000"/>
              <a:lumOff val="8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C607097B-9B5D-F3D3-C56A-84A14C3D3E16}"/>
              </a:ext>
            </a:extLst>
          </p:cNvPr>
          <p:cNvSpPr/>
          <p:nvPr/>
        </p:nvSpPr>
        <p:spPr>
          <a:xfrm>
            <a:off x="2706174" y="3276600"/>
            <a:ext cx="2240280" cy="2243734"/>
          </a:xfrm>
          <a:prstGeom prst="roundRect">
            <a:avLst>
              <a:gd name="adj" fmla="val 6358"/>
            </a:avLst>
          </a:prstGeom>
          <a:solidFill>
            <a:schemeClr val="accent3">
              <a:lumMod val="20000"/>
              <a:lumOff val="8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905B939B-D2C9-1962-F240-63525BD6BDFB}"/>
              </a:ext>
            </a:extLst>
          </p:cNvPr>
          <p:cNvSpPr/>
          <p:nvPr/>
        </p:nvSpPr>
        <p:spPr>
          <a:xfrm>
            <a:off x="5119174" y="3276600"/>
            <a:ext cx="2240280" cy="2243734"/>
          </a:xfrm>
          <a:prstGeom prst="roundRect">
            <a:avLst>
              <a:gd name="adj" fmla="val 6358"/>
            </a:avLst>
          </a:prstGeom>
          <a:solidFill>
            <a:schemeClr val="accent3">
              <a:lumMod val="20000"/>
              <a:lumOff val="8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6A2A719A-CC92-4A6A-DAA9-2E41513A5502}"/>
              </a:ext>
            </a:extLst>
          </p:cNvPr>
          <p:cNvSpPr/>
          <p:nvPr/>
        </p:nvSpPr>
        <p:spPr>
          <a:xfrm>
            <a:off x="7532174" y="3276600"/>
            <a:ext cx="2240280" cy="2243734"/>
          </a:xfrm>
          <a:prstGeom prst="roundRect">
            <a:avLst>
              <a:gd name="adj" fmla="val 6358"/>
            </a:avLst>
          </a:prstGeom>
          <a:solidFill>
            <a:srgbClr val="33B2C1"/>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5E37636-B78D-4067-71DA-95383934A20F}"/>
              </a:ext>
            </a:extLst>
          </p:cNvPr>
          <p:cNvSpPr txBox="1"/>
          <p:nvPr/>
        </p:nvSpPr>
        <p:spPr>
          <a:xfrm>
            <a:off x="556360" y="502497"/>
            <a:ext cx="5518976" cy="1446550"/>
          </a:xfrm>
          <a:prstGeom prst="rect">
            <a:avLst/>
          </a:prstGeom>
          <a:noFill/>
        </p:spPr>
        <p:txBody>
          <a:bodyPr wrap="square">
            <a:spAutoFit/>
          </a:bodyPr>
          <a:lstStyle/>
          <a:p>
            <a:r>
              <a:rPr lang="en-US" sz="4400" b="1" dirty="0">
                <a:solidFill>
                  <a:srgbClr val="022A47"/>
                </a:solidFill>
                <a:latin typeface="Raleway ExtraBold" panose="020B0503030101060003" pitchFamily="34" charset="77"/>
              </a:rPr>
              <a:t>Impressions</a:t>
            </a:r>
          </a:p>
          <a:p>
            <a:r>
              <a:rPr lang="en-US" sz="4400" b="1" dirty="0">
                <a:solidFill>
                  <a:srgbClr val="022A47"/>
                </a:solidFill>
                <a:latin typeface="Raleway ExtraBold" panose="020B0503030101060003" pitchFamily="34" charset="77"/>
              </a:rPr>
              <a:t>Summary</a:t>
            </a:r>
          </a:p>
        </p:txBody>
      </p:sp>
      <p:sp>
        <p:nvSpPr>
          <p:cNvPr id="19" name="TextBox 18">
            <a:extLst>
              <a:ext uri="{FF2B5EF4-FFF2-40B4-BE49-F238E27FC236}">
                <a16:creationId xmlns:a16="http://schemas.microsoft.com/office/drawing/2014/main" id="{28B760B1-1BB0-AA05-B211-06827983FD77}"/>
              </a:ext>
            </a:extLst>
          </p:cNvPr>
          <p:cNvSpPr txBox="1"/>
          <p:nvPr/>
        </p:nvSpPr>
        <p:spPr>
          <a:xfrm>
            <a:off x="714814" y="3726736"/>
            <a:ext cx="1397000" cy="646331"/>
          </a:xfrm>
          <a:prstGeom prst="rect">
            <a:avLst/>
          </a:prstGeom>
          <a:noFill/>
        </p:spPr>
        <p:txBody>
          <a:bodyPr wrap="square">
            <a:spAutoFit/>
          </a:bodyPr>
          <a:lstStyle/>
          <a:p>
            <a:pPr algn="ctr"/>
            <a:r>
              <a:rPr lang="en-US" sz="3600" b="1" dirty="0">
                <a:solidFill>
                  <a:srgbClr val="33B2C1"/>
                </a:solidFill>
                <a:latin typeface="Raleway ExtraBold" panose="020B0503030101060003" pitchFamily="34" charset="77"/>
                <a:ea typeface="Helvetica Neue" panose="02000503000000020004" pitchFamily="2" charset="0"/>
                <a:cs typeface="Helvetica Neue" panose="02000503000000020004" pitchFamily="2" charset="0"/>
              </a:rPr>
              <a:t>#</a:t>
            </a:r>
            <a:endParaRPr lang="en-US" sz="1800" b="1" dirty="0">
              <a:solidFill>
                <a:srgbClr val="33B2C1"/>
              </a:solidFill>
              <a:latin typeface="Raleway ExtraBold" panose="020B0503030101060003" pitchFamily="34" charset="77"/>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4CCDC070-B056-105F-781E-52A63B884E19}"/>
              </a:ext>
            </a:extLst>
          </p:cNvPr>
          <p:cNvSpPr txBox="1"/>
          <p:nvPr/>
        </p:nvSpPr>
        <p:spPr>
          <a:xfrm>
            <a:off x="556360" y="4525437"/>
            <a:ext cx="1691417" cy="646331"/>
          </a:xfrm>
          <a:prstGeom prst="rect">
            <a:avLst/>
          </a:prstGeom>
          <a:noFill/>
        </p:spPr>
        <p:txBody>
          <a:bodyPr wrap="square">
            <a:spAutoFit/>
          </a:bodyPr>
          <a:lstStyle/>
          <a:p>
            <a:pPr algn="ctr"/>
            <a:r>
              <a:rPr lang="en-US" b="1" dirty="0">
                <a:solidFill>
                  <a:srgbClr val="022A47"/>
                </a:solidFill>
                <a:latin typeface="Raleway SemiBold" panose="020B0503030101060003" pitchFamily="34" charset="77"/>
                <a:ea typeface="Helvetica Neue" panose="02000503000000020004" pitchFamily="2" charset="0"/>
                <a:cs typeface="Helvetica Neue" panose="02000503000000020004" pitchFamily="2" charset="0"/>
              </a:rPr>
              <a:t>Influencer</a:t>
            </a:r>
          </a:p>
          <a:p>
            <a:pPr algn="ctr"/>
            <a:r>
              <a:rPr lang="en-US" b="1" dirty="0">
                <a:solidFill>
                  <a:srgbClr val="022A47"/>
                </a:solidFill>
                <a:latin typeface="Raleway SemiBold" panose="020B0503030101060003" pitchFamily="34" charset="77"/>
                <a:ea typeface="Helvetica Neue" panose="02000503000000020004" pitchFamily="2" charset="0"/>
                <a:cs typeface="Helvetica Neue" panose="02000503000000020004" pitchFamily="2" charset="0"/>
              </a:rPr>
              <a:t>Reach</a:t>
            </a:r>
          </a:p>
        </p:txBody>
      </p:sp>
      <p:sp>
        <p:nvSpPr>
          <p:cNvPr id="20" name="TextBox 19">
            <a:extLst>
              <a:ext uri="{FF2B5EF4-FFF2-40B4-BE49-F238E27FC236}">
                <a16:creationId xmlns:a16="http://schemas.microsoft.com/office/drawing/2014/main" id="{C993A73A-9BBC-9350-F8A2-02E9A8F6FDF7}"/>
              </a:ext>
            </a:extLst>
          </p:cNvPr>
          <p:cNvSpPr txBox="1"/>
          <p:nvPr/>
        </p:nvSpPr>
        <p:spPr>
          <a:xfrm>
            <a:off x="3151525" y="3726736"/>
            <a:ext cx="1397000" cy="646331"/>
          </a:xfrm>
          <a:prstGeom prst="rect">
            <a:avLst/>
          </a:prstGeom>
          <a:noFill/>
        </p:spPr>
        <p:txBody>
          <a:bodyPr wrap="square">
            <a:spAutoFit/>
          </a:bodyPr>
          <a:lstStyle/>
          <a:p>
            <a:pPr algn="ctr"/>
            <a:r>
              <a:rPr lang="en-US" sz="3600" b="1" dirty="0">
                <a:solidFill>
                  <a:srgbClr val="33B2C1"/>
                </a:solidFill>
                <a:latin typeface="Raleway ExtraBold" panose="020B0503030101060003" pitchFamily="34" charset="77"/>
                <a:ea typeface="Helvetica Neue" panose="02000503000000020004" pitchFamily="2" charset="0"/>
                <a:cs typeface="Helvetica Neue" panose="02000503000000020004" pitchFamily="2" charset="0"/>
              </a:rPr>
              <a:t>#</a:t>
            </a:r>
            <a:endParaRPr lang="en-US" sz="1800" b="1" dirty="0">
              <a:solidFill>
                <a:srgbClr val="33B2C1"/>
              </a:solidFill>
              <a:latin typeface="Raleway ExtraBold" panose="020B0503030101060003" pitchFamily="34" charset="77"/>
              <a:ea typeface="Helvetica Neue" panose="02000503000000020004" pitchFamily="2" charset="0"/>
              <a:cs typeface="Helvetica Neue" panose="02000503000000020004" pitchFamily="2" charset="0"/>
            </a:endParaRPr>
          </a:p>
        </p:txBody>
      </p:sp>
      <p:sp>
        <p:nvSpPr>
          <p:cNvPr id="21" name="TextBox 20">
            <a:extLst>
              <a:ext uri="{FF2B5EF4-FFF2-40B4-BE49-F238E27FC236}">
                <a16:creationId xmlns:a16="http://schemas.microsoft.com/office/drawing/2014/main" id="{693CA65E-EDD6-1094-B58B-D519A9E729B5}"/>
              </a:ext>
            </a:extLst>
          </p:cNvPr>
          <p:cNvSpPr txBox="1"/>
          <p:nvPr/>
        </p:nvSpPr>
        <p:spPr>
          <a:xfrm>
            <a:off x="2993071" y="4525437"/>
            <a:ext cx="1691417" cy="646331"/>
          </a:xfrm>
          <a:prstGeom prst="rect">
            <a:avLst/>
          </a:prstGeom>
          <a:noFill/>
        </p:spPr>
        <p:txBody>
          <a:bodyPr wrap="square">
            <a:spAutoFit/>
          </a:bodyPr>
          <a:lstStyle/>
          <a:p>
            <a:pPr algn="ctr"/>
            <a:r>
              <a:rPr lang="en-US" b="1" dirty="0">
                <a:solidFill>
                  <a:srgbClr val="022A47"/>
                </a:solidFill>
                <a:latin typeface="Raleway SemiBold" panose="020B0503030101060003" pitchFamily="34" charset="77"/>
                <a:ea typeface="Helvetica Neue" panose="02000503000000020004" pitchFamily="2" charset="0"/>
                <a:cs typeface="Helvetica Neue" panose="02000503000000020004" pitchFamily="2" charset="0"/>
              </a:rPr>
              <a:t>Ad</a:t>
            </a:r>
          </a:p>
          <a:p>
            <a:pPr algn="ctr"/>
            <a:r>
              <a:rPr lang="en-US" b="1" dirty="0">
                <a:solidFill>
                  <a:srgbClr val="022A47"/>
                </a:solidFill>
                <a:latin typeface="Raleway SemiBold" panose="020B0503030101060003" pitchFamily="34" charset="77"/>
                <a:ea typeface="Helvetica Neue" panose="02000503000000020004" pitchFamily="2" charset="0"/>
                <a:cs typeface="Helvetica Neue" panose="02000503000000020004" pitchFamily="2" charset="0"/>
              </a:rPr>
              <a:t>Impressions</a:t>
            </a:r>
          </a:p>
        </p:txBody>
      </p:sp>
      <p:sp>
        <p:nvSpPr>
          <p:cNvPr id="22" name="TextBox 21">
            <a:extLst>
              <a:ext uri="{FF2B5EF4-FFF2-40B4-BE49-F238E27FC236}">
                <a16:creationId xmlns:a16="http://schemas.microsoft.com/office/drawing/2014/main" id="{5CED3326-3A59-A36F-1C59-C24C14D36C32}"/>
              </a:ext>
            </a:extLst>
          </p:cNvPr>
          <p:cNvSpPr txBox="1"/>
          <p:nvPr/>
        </p:nvSpPr>
        <p:spPr>
          <a:xfrm>
            <a:off x="5539484" y="3726736"/>
            <a:ext cx="1397000" cy="646331"/>
          </a:xfrm>
          <a:prstGeom prst="rect">
            <a:avLst/>
          </a:prstGeom>
          <a:noFill/>
        </p:spPr>
        <p:txBody>
          <a:bodyPr wrap="square">
            <a:spAutoFit/>
          </a:bodyPr>
          <a:lstStyle/>
          <a:p>
            <a:pPr algn="ctr"/>
            <a:r>
              <a:rPr lang="en-US" sz="3600" b="1" dirty="0">
                <a:solidFill>
                  <a:srgbClr val="33B2C1"/>
                </a:solidFill>
                <a:latin typeface="Raleway ExtraBold" panose="020B0503030101060003" pitchFamily="34" charset="77"/>
                <a:ea typeface="Helvetica Neue" panose="02000503000000020004" pitchFamily="2" charset="0"/>
                <a:cs typeface="Helvetica Neue" panose="02000503000000020004" pitchFamily="2" charset="0"/>
              </a:rPr>
              <a:t>#</a:t>
            </a:r>
            <a:endParaRPr lang="en-US" sz="1800" b="1" dirty="0">
              <a:solidFill>
                <a:srgbClr val="33B2C1"/>
              </a:solidFill>
              <a:latin typeface="Raleway ExtraBold" panose="020B0503030101060003" pitchFamily="34" charset="77"/>
              <a:ea typeface="Helvetica Neue" panose="02000503000000020004" pitchFamily="2" charset="0"/>
              <a:cs typeface="Helvetica Neue" panose="02000503000000020004" pitchFamily="2" charset="0"/>
            </a:endParaRPr>
          </a:p>
        </p:txBody>
      </p:sp>
      <p:sp>
        <p:nvSpPr>
          <p:cNvPr id="29" name="TextBox 28">
            <a:extLst>
              <a:ext uri="{FF2B5EF4-FFF2-40B4-BE49-F238E27FC236}">
                <a16:creationId xmlns:a16="http://schemas.microsoft.com/office/drawing/2014/main" id="{29BD4C8B-909E-693A-CBAF-75895F1588F3}"/>
              </a:ext>
            </a:extLst>
          </p:cNvPr>
          <p:cNvSpPr txBox="1"/>
          <p:nvPr/>
        </p:nvSpPr>
        <p:spPr>
          <a:xfrm>
            <a:off x="5381030" y="4525437"/>
            <a:ext cx="1691417" cy="646331"/>
          </a:xfrm>
          <a:prstGeom prst="rect">
            <a:avLst/>
          </a:prstGeom>
          <a:noFill/>
        </p:spPr>
        <p:txBody>
          <a:bodyPr wrap="square">
            <a:spAutoFit/>
          </a:bodyPr>
          <a:lstStyle/>
          <a:p>
            <a:pPr algn="ctr"/>
            <a:r>
              <a:rPr lang="en-US" b="1" dirty="0">
                <a:solidFill>
                  <a:srgbClr val="022A47"/>
                </a:solidFill>
                <a:latin typeface="Raleway SemiBold" panose="020B0503030101060003" pitchFamily="34" charset="77"/>
                <a:ea typeface="Helvetica Neue" panose="02000503000000020004" pitchFamily="2" charset="0"/>
                <a:cs typeface="Helvetica Neue" panose="02000503000000020004" pitchFamily="2" charset="0"/>
              </a:rPr>
              <a:t>Total</a:t>
            </a:r>
          </a:p>
          <a:p>
            <a:pPr algn="ctr"/>
            <a:r>
              <a:rPr lang="en-US" b="1" dirty="0">
                <a:solidFill>
                  <a:srgbClr val="022A47"/>
                </a:solidFill>
                <a:latin typeface="Raleway SemiBold" panose="020B0503030101060003" pitchFamily="34" charset="77"/>
                <a:ea typeface="Helvetica Neue" panose="02000503000000020004" pitchFamily="2" charset="0"/>
                <a:cs typeface="Helvetica Neue" panose="02000503000000020004" pitchFamily="2" charset="0"/>
              </a:rPr>
              <a:t>Views</a:t>
            </a:r>
          </a:p>
        </p:txBody>
      </p:sp>
      <p:sp>
        <p:nvSpPr>
          <p:cNvPr id="30" name="TextBox 29">
            <a:extLst>
              <a:ext uri="{FF2B5EF4-FFF2-40B4-BE49-F238E27FC236}">
                <a16:creationId xmlns:a16="http://schemas.microsoft.com/office/drawing/2014/main" id="{A534FADF-657E-DC9C-551A-34F1234495C2}"/>
              </a:ext>
            </a:extLst>
          </p:cNvPr>
          <p:cNvSpPr txBox="1"/>
          <p:nvPr/>
        </p:nvSpPr>
        <p:spPr>
          <a:xfrm>
            <a:off x="7969077" y="3726736"/>
            <a:ext cx="1397000" cy="646331"/>
          </a:xfrm>
          <a:prstGeom prst="rect">
            <a:avLst/>
          </a:prstGeom>
          <a:noFill/>
        </p:spPr>
        <p:txBody>
          <a:bodyPr wrap="square">
            <a:spAutoFit/>
          </a:bodyPr>
          <a:lstStyle/>
          <a:p>
            <a:pPr algn="ctr"/>
            <a:r>
              <a:rPr lang="en-US" sz="3600" b="1" dirty="0">
                <a:solidFill>
                  <a:schemeClr val="bg1"/>
                </a:solidFill>
                <a:latin typeface="Raleway ExtraBold" panose="020B0503030101060003" pitchFamily="34" charset="77"/>
                <a:ea typeface="Helvetica Neue" panose="02000503000000020004" pitchFamily="2" charset="0"/>
                <a:cs typeface="Helvetica Neue" panose="02000503000000020004" pitchFamily="2" charset="0"/>
              </a:rPr>
              <a:t>#</a:t>
            </a:r>
            <a:endParaRPr lang="en-US" sz="1800" b="1" dirty="0">
              <a:solidFill>
                <a:schemeClr val="bg1"/>
              </a:solidFill>
              <a:latin typeface="Raleway ExtraBold" panose="020B0503030101060003" pitchFamily="34" charset="77"/>
              <a:ea typeface="Helvetica Neue" panose="02000503000000020004" pitchFamily="2" charset="0"/>
              <a:cs typeface="Helvetica Neue" panose="02000503000000020004" pitchFamily="2" charset="0"/>
            </a:endParaRPr>
          </a:p>
        </p:txBody>
      </p:sp>
      <p:sp>
        <p:nvSpPr>
          <p:cNvPr id="31" name="TextBox 30">
            <a:extLst>
              <a:ext uri="{FF2B5EF4-FFF2-40B4-BE49-F238E27FC236}">
                <a16:creationId xmlns:a16="http://schemas.microsoft.com/office/drawing/2014/main" id="{CDEE9683-A924-603F-DD4C-8683129F631D}"/>
              </a:ext>
            </a:extLst>
          </p:cNvPr>
          <p:cNvSpPr txBox="1"/>
          <p:nvPr/>
        </p:nvSpPr>
        <p:spPr>
          <a:xfrm>
            <a:off x="7744325" y="4525437"/>
            <a:ext cx="1815977" cy="646331"/>
          </a:xfrm>
          <a:prstGeom prst="rect">
            <a:avLst/>
          </a:prstGeom>
          <a:noFill/>
        </p:spPr>
        <p:txBody>
          <a:bodyPr wrap="square">
            <a:spAutoFit/>
          </a:bodyPr>
          <a:lstStyle/>
          <a:p>
            <a:pPr algn="ctr"/>
            <a:r>
              <a:rPr lang="en-US" b="1" dirty="0">
                <a:solidFill>
                  <a:schemeClr val="bg1"/>
                </a:solidFill>
                <a:latin typeface="Raleway SemiBold" panose="020B0503030101060003" pitchFamily="34" charset="77"/>
                <a:ea typeface="Helvetica Neue" panose="02000503000000020004" pitchFamily="2" charset="0"/>
                <a:cs typeface="Helvetica Neue" panose="02000503000000020004" pitchFamily="2" charset="0"/>
              </a:rPr>
              <a:t>Total</a:t>
            </a:r>
          </a:p>
          <a:p>
            <a:pPr algn="ctr"/>
            <a:r>
              <a:rPr lang="en-US" b="1" dirty="0">
                <a:solidFill>
                  <a:schemeClr val="bg1"/>
                </a:solidFill>
                <a:latin typeface="Raleway SemiBold" panose="020B0503030101060003" pitchFamily="34" charset="77"/>
                <a:ea typeface="Helvetica Neue" panose="02000503000000020004" pitchFamily="2" charset="0"/>
                <a:cs typeface="Helvetica Neue" panose="02000503000000020004" pitchFamily="2" charset="0"/>
              </a:rPr>
              <a:t>Impressions</a:t>
            </a:r>
          </a:p>
        </p:txBody>
      </p:sp>
    </p:spTree>
    <p:extLst>
      <p:ext uri="{BB962C8B-B14F-4D97-AF65-F5344CB8AC3E}">
        <p14:creationId xmlns:p14="http://schemas.microsoft.com/office/powerpoint/2010/main" val="129633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2C0DE-C218-4A18-C0B9-2D59BFAE6077}"/>
            </a:ext>
          </a:extLst>
        </p:cNvPr>
        <p:cNvGrpSpPr/>
        <p:nvPr/>
      </p:nvGrpSpPr>
      <p:grpSpPr>
        <a:xfrm>
          <a:off x="0" y="0"/>
          <a:ext cx="0" cy="0"/>
          <a:chOff x="0" y="0"/>
          <a:chExt cx="0" cy="0"/>
        </a:xfrm>
      </p:grpSpPr>
      <p:pic>
        <p:nvPicPr>
          <p:cNvPr id="24" name="Picture 23" descr="Logo&#10;&#10;Description automatically generated">
            <a:extLst>
              <a:ext uri="{FF2B5EF4-FFF2-40B4-BE49-F238E27FC236}">
                <a16:creationId xmlns:a16="http://schemas.microsoft.com/office/drawing/2014/main" id="{64AB7C08-114D-2EF2-6EA9-15068A3EB85E}"/>
              </a:ext>
            </a:extLst>
          </p:cNvPr>
          <p:cNvPicPr>
            <a:picLocks noChangeAspect="1"/>
          </p:cNvPicPr>
          <p:nvPr/>
        </p:nvPicPr>
        <p:blipFill>
          <a:blip r:embed="rId2"/>
          <a:stretch>
            <a:fillRect/>
          </a:stretch>
        </p:blipFill>
        <p:spPr>
          <a:xfrm>
            <a:off x="188183" y="6055864"/>
            <a:ext cx="787716" cy="570157"/>
          </a:xfrm>
          <a:prstGeom prst="rect">
            <a:avLst/>
          </a:prstGeom>
        </p:spPr>
      </p:pic>
      <p:sp>
        <p:nvSpPr>
          <p:cNvPr id="5" name="Rounded Rectangle 4">
            <a:extLst>
              <a:ext uri="{FF2B5EF4-FFF2-40B4-BE49-F238E27FC236}">
                <a16:creationId xmlns:a16="http://schemas.microsoft.com/office/drawing/2014/main" id="{DDAE2E17-BED3-456B-F504-B9C70EFD2C57}"/>
              </a:ext>
            </a:extLst>
          </p:cNvPr>
          <p:cNvSpPr/>
          <p:nvPr/>
        </p:nvSpPr>
        <p:spPr>
          <a:xfrm>
            <a:off x="293174" y="4601743"/>
            <a:ext cx="2240280" cy="2243734"/>
          </a:xfrm>
          <a:prstGeom prst="roundRect">
            <a:avLst>
              <a:gd name="adj" fmla="val 6358"/>
            </a:avLst>
          </a:prstGeom>
          <a:solidFill>
            <a:schemeClr val="accent3">
              <a:lumMod val="20000"/>
              <a:lumOff val="8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3E15A816-24AA-F42C-ED5C-0D1CADC2CC3E}"/>
              </a:ext>
            </a:extLst>
          </p:cNvPr>
          <p:cNvSpPr/>
          <p:nvPr/>
        </p:nvSpPr>
        <p:spPr>
          <a:xfrm>
            <a:off x="2706174" y="4601743"/>
            <a:ext cx="2240280" cy="2243734"/>
          </a:xfrm>
          <a:prstGeom prst="roundRect">
            <a:avLst>
              <a:gd name="adj" fmla="val 6358"/>
            </a:avLst>
          </a:prstGeom>
          <a:solidFill>
            <a:schemeClr val="accent3">
              <a:lumMod val="20000"/>
              <a:lumOff val="8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0DABB487-24BF-6ADE-967E-1E2504BFB270}"/>
              </a:ext>
            </a:extLst>
          </p:cNvPr>
          <p:cNvSpPr/>
          <p:nvPr/>
        </p:nvSpPr>
        <p:spPr>
          <a:xfrm>
            <a:off x="5119174" y="4601743"/>
            <a:ext cx="2240280" cy="2243734"/>
          </a:xfrm>
          <a:prstGeom prst="roundRect">
            <a:avLst>
              <a:gd name="adj" fmla="val 6358"/>
            </a:avLst>
          </a:prstGeom>
          <a:solidFill>
            <a:schemeClr val="accent3">
              <a:lumMod val="20000"/>
              <a:lumOff val="8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5F96467E-E7C5-8CE6-316D-9C142733DABC}"/>
              </a:ext>
            </a:extLst>
          </p:cNvPr>
          <p:cNvSpPr/>
          <p:nvPr/>
        </p:nvSpPr>
        <p:spPr>
          <a:xfrm>
            <a:off x="7547466" y="4601743"/>
            <a:ext cx="2240280" cy="2243734"/>
          </a:xfrm>
          <a:prstGeom prst="roundRect">
            <a:avLst>
              <a:gd name="adj" fmla="val 6358"/>
            </a:avLst>
          </a:prstGeom>
          <a:solidFill>
            <a:srgbClr val="33B2C1"/>
          </a:solidFill>
          <a:ln>
            <a:solidFill>
              <a:srgbClr val="38B2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3E0EA84-151F-C9C2-0357-D055B92A5AEC}"/>
              </a:ext>
            </a:extLst>
          </p:cNvPr>
          <p:cNvSpPr txBox="1"/>
          <p:nvPr/>
        </p:nvSpPr>
        <p:spPr>
          <a:xfrm>
            <a:off x="556360" y="502497"/>
            <a:ext cx="5518976" cy="1446550"/>
          </a:xfrm>
          <a:prstGeom prst="rect">
            <a:avLst/>
          </a:prstGeom>
          <a:noFill/>
        </p:spPr>
        <p:txBody>
          <a:bodyPr wrap="square">
            <a:spAutoFit/>
          </a:bodyPr>
          <a:lstStyle/>
          <a:p>
            <a:r>
              <a:rPr lang="en-US" sz="4400" b="1" dirty="0">
                <a:solidFill>
                  <a:srgbClr val="022A47"/>
                </a:solidFill>
                <a:latin typeface="Raleway ExtraBold" panose="020B0503030101060003" pitchFamily="34" charset="77"/>
              </a:rPr>
              <a:t>Impressions</a:t>
            </a:r>
          </a:p>
          <a:p>
            <a:r>
              <a:rPr lang="en-US" sz="4400" b="1" dirty="0">
                <a:solidFill>
                  <a:srgbClr val="022A47"/>
                </a:solidFill>
                <a:latin typeface="Raleway ExtraBold" panose="020B0503030101060003" pitchFamily="34" charset="77"/>
              </a:rPr>
              <a:t>Summary</a:t>
            </a:r>
          </a:p>
        </p:txBody>
      </p:sp>
      <p:sp>
        <p:nvSpPr>
          <p:cNvPr id="19" name="TextBox 18">
            <a:extLst>
              <a:ext uri="{FF2B5EF4-FFF2-40B4-BE49-F238E27FC236}">
                <a16:creationId xmlns:a16="http://schemas.microsoft.com/office/drawing/2014/main" id="{507F152A-9AC5-7AFA-0A44-146B1CD2EE76}"/>
              </a:ext>
            </a:extLst>
          </p:cNvPr>
          <p:cNvSpPr txBox="1"/>
          <p:nvPr/>
        </p:nvSpPr>
        <p:spPr>
          <a:xfrm>
            <a:off x="714814" y="5051879"/>
            <a:ext cx="1397000" cy="646331"/>
          </a:xfrm>
          <a:prstGeom prst="rect">
            <a:avLst/>
          </a:prstGeom>
          <a:noFill/>
        </p:spPr>
        <p:txBody>
          <a:bodyPr wrap="square">
            <a:spAutoFit/>
          </a:bodyPr>
          <a:lstStyle/>
          <a:p>
            <a:pPr algn="ctr"/>
            <a:r>
              <a:rPr lang="en-US" sz="3600" b="1" dirty="0">
                <a:solidFill>
                  <a:srgbClr val="33B2C1"/>
                </a:solidFill>
                <a:latin typeface="Raleway ExtraBold" panose="020B0503030101060003" pitchFamily="34" charset="77"/>
                <a:ea typeface="Helvetica Neue" panose="02000503000000020004" pitchFamily="2" charset="0"/>
                <a:cs typeface="Helvetica Neue" panose="02000503000000020004" pitchFamily="2" charset="0"/>
              </a:rPr>
              <a:t>#</a:t>
            </a:r>
            <a:endParaRPr lang="en-US" sz="1800" b="1" dirty="0">
              <a:solidFill>
                <a:srgbClr val="33B2C1"/>
              </a:solidFill>
              <a:latin typeface="Raleway ExtraBold" panose="020B0503030101060003" pitchFamily="34" charset="77"/>
              <a:ea typeface="Helvetica Neue" panose="02000503000000020004" pitchFamily="2" charset="0"/>
              <a:cs typeface="Helvetica Neue" panose="02000503000000020004" pitchFamily="2" charset="0"/>
            </a:endParaRPr>
          </a:p>
        </p:txBody>
      </p:sp>
      <p:sp>
        <p:nvSpPr>
          <p:cNvPr id="9" name="TextBox 8">
            <a:extLst>
              <a:ext uri="{FF2B5EF4-FFF2-40B4-BE49-F238E27FC236}">
                <a16:creationId xmlns:a16="http://schemas.microsoft.com/office/drawing/2014/main" id="{22041FB3-B104-2243-330E-039F5FF82916}"/>
              </a:ext>
            </a:extLst>
          </p:cNvPr>
          <p:cNvSpPr txBox="1"/>
          <p:nvPr/>
        </p:nvSpPr>
        <p:spPr>
          <a:xfrm>
            <a:off x="556360" y="5850580"/>
            <a:ext cx="1691417" cy="646331"/>
          </a:xfrm>
          <a:prstGeom prst="rect">
            <a:avLst/>
          </a:prstGeom>
          <a:noFill/>
        </p:spPr>
        <p:txBody>
          <a:bodyPr wrap="square">
            <a:spAutoFit/>
          </a:bodyPr>
          <a:lstStyle/>
          <a:p>
            <a:pPr algn="ctr"/>
            <a:r>
              <a:rPr lang="en-US" b="1" dirty="0">
                <a:solidFill>
                  <a:srgbClr val="022A47"/>
                </a:solidFill>
                <a:latin typeface="Raleway SemiBold" panose="020B0503030101060003" pitchFamily="34" charset="77"/>
                <a:ea typeface="Helvetica Neue" panose="02000503000000020004" pitchFamily="2" charset="0"/>
                <a:cs typeface="Helvetica Neue" panose="02000503000000020004" pitchFamily="2" charset="0"/>
              </a:rPr>
              <a:t>Influencer</a:t>
            </a:r>
          </a:p>
          <a:p>
            <a:pPr algn="ctr"/>
            <a:r>
              <a:rPr lang="en-US" b="1" dirty="0">
                <a:solidFill>
                  <a:srgbClr val="022A47"/>
                </a:solidFill>
                <a:latin typeface="Raleway SemiBold" panose="020B0503030101060003" pitchFamily="34" charset="77"/>
                <a:ea typeface="Helvetica Neue" panose="02000503000000020004" pitchFamily="2" charset="0"/>
                <a:cs typeface="Helvetica Neue" panose="02000503000000020004" pitchFamily="2" charset="0"/>
              </a:rPr>
              <a:t>Reach</a:t>
            </a:r>
          </a:p>
        </p:txBody>
      </p:sp>
      <p:sp>
        <p:nvSpPr>
          <p:cNvPr id="20" name="TextBox 19">
            <a:extLst>
              <a:ext uri="{FF2B5EF4-FFF2-40B4-BE49-F238E27FC236}">
                <a16:creationId xmlns:a16="http://schemas.microsoft.com/office/drawing/2014/main" id="{EB6F8F28-F5C8-3095-7B62-813BB7666B63}"/>
              </a:ext>
            </a:extLst>
          </p:cNvPr>
          <p:cNvSpPr txBox="1"/>
          <p:nvPr/>
        </p:nvSpPr>
        <p:spPr>
          <a:xfrm>
            <a:off x="3151525" y="5051879"/>
            <a:ext cx="1397000" cy="646331"/>
          </a:xfrm>
          <a:prstGeom prst="rect">
            <a:avLst/>
          </a:prstGeom>
          <a:noFill/>
        </p:spPr>
        <p:txBody>
          <a:bodyPr wrap="square">
            <a:spAutoFit/>
          </a:bodyPr>
          <a:lstStyle/>
          <a:p>
            <a:pPr algn="ctr"/>
            <a:r>
              <a:rPr lang="en-US" sz="3600" b="1" dirty="0">
                <a:solidFill>
                  <a:srgbClr val="33B2C1"/>
                </a:solidFill>
                <a:latin typeface="Raleway ExtraBold" panose="020B0503030101060003" pitchFamily="34" charset="77"/>
                <a:ea typeface="Helvetica Neue" panose="02000503000000020004" pitchFamily="2" charset="0"/>
                <a:cs typeface="Helvetica Neue" panose="02000503000000020004" pitchFamily="2" charset="0"/>
              </a:rPr>
              <a:t>#</a:t>
            </a:r>
            <a:endParaRPr lang="en-US" sz="1800" b="1" dirty="0">
              <a:solidFill>
                <a:srgbClr val="33B2C1"/>
              </a:solidFill>
              <a:latin typeface="Raleway ExtraBold" panose="020B0503030101060003" pitchFamily="34" charset="77"/>
              <a:ea typeface="Helvetica Neue" panose="02000503000000020004" pitchFamily="2" charset="0"/>
              <a:cs typeface="Helvetica Neue" panose="02000503000000020004" pitchFamily="2" charset="0"/>
            </a:endParaRPr>
          </a:p>
        </p:txBody>
      </p:sp>
      <p:sp>
        <p:nvSpPr>
          <p:cNvPr id="21" name="TextBox 20">
            <a:extLst>
              <a:ext uri="{FF2B5EF4-FFF2-40B4-BE49-F238E27FC236}">
                <a16:creationId xmlns:a16="http://schemas.microsoft.com/office/drawing/2014/main" id="{E362BEF8-C744-1EFA-4952-5944674FF85E}"/>
              </a:ext>
            </a:extLst>
          </p:cNvPr>
          <p:cNvSpPr txBox="1"/>
          <p:nvPr/>
        </p:nvSpPr>
        <p:spPr>
          <a:xfrm>
            <a:off x="2993071" y="5850580"/>
            <a:ext cx="1691417" cy="646331"/>
          </a:xfrm>
          <a:prstGeom prst="rect">
            <a:avLst/>
          </a:prstGeom>
          <a:noFill/>
        </p:spPr>
        <p:txBody>
          <a:bodyPr wrap="square">
            <a:spAutoFit/>
          </a:bodyPr>
          <a:lstStyle/>
          <a:p>
            <a:pPr algn="ctr"/>
            <a:r>
              <a:rPr lang="en-US" b="1" dirty="0">
                <a:solidFill>
                  <a:srgbClr val="022A47"/>
                </a:solidFill>
                <a:latin typeface="Raleway SemiBold" panose="020B0503030101060003" pitchFamily="34" charset="77"/>
                <a:ea typeface="Helvetica Neue" panose="02000503000000020004" pitchFamily="2" charset="0"/>
                <a:cs typeface="Helvetica Neue" panose="02000503000000020004" pitchFamily="2" charset="0"/>
              </a:rPr>
              <a:t>Ad</a:t>
            </a:r>
          </a:p>
          <a:p>
            <a:pPr algn="ctr"/>
            <a:r>
              <a:rPr lang="en-US" b="1" dirty="0">
                <a:solidFill>
                  <a:srgbClr val="022A47"/>
                </a:solidFill>
                <a:latin typeface="Raleway SemiBold" panose="020B0503030101060003" pitchFamily="34" charset="77"/>
                <a:ea typeface="Helvetica Neue" panose="02000503000000020004" pitchFamily="2" charset="0"/>
                <a:cs typeface="Helvetica Neue" panose="02000503000000020004" pitchFamily="2" charset="0"/>
              </a:rPr>
              <a:t>Impressions</a:t>
            </a:r>
          </a:p>
        </p:txBody>
      </p:sp>
      <p:sp>
        <p:nvSpPr>
          <p:cNvPr id="22" name="TextBox 21">
            <a:extLst>
              <a:ext uri="{FF2B5EF4-FFF2-40B4-BE49-F238E27FC236}">
                <a16:creationId xmlns:a16="http://schemas.microsoft.com/office/drawing/2014/main" id="{C90AFEF6-4CB3-F6B9-D3B6-3F1DAC15AD6F}"/>
              </a:ext>
            </a:extLst>
          </p:cNvPr>
          <p:cNvSpPr txBox="1"/>
          <p:nvPr/>
        </p:nvSpPr>
        <p:spPr>
          <a:xfrm>
            <a:off x="5539484" y="5051879"/>
            <a:ext cx="1397000" cy="646331"/>
          </a:xfrm>
          <a:prstGeom prst="rect">
            <a:avLst/>
          </a:prstGeom>
          <a:noFill/>
        </p:spPr>
        <p:txBody>
          <a:bodyPr wrap="square">
            <a:spAutoFit/>
          </a:bodyPr>
          <a:lstStyle/>
          <a:p>
            <a:pPr algn="ctr"/>
            <a:r>
              <a:rPr lang="en-US" sz="3600" b="1" dirty="0">
                <a:solidFill>
                  <a:srgbClr val="33B2C1"/>
                </a:solidFill>
                <a:latin typeface="Raleway ExtraBold" panose="020B0503030101060003" pitchFamily="34" charset="77"/>
                <a:ea typeface="Helvetica Neue" panose="02000503000000020004" pitchFamily="2" charset="0"/>
                <a:cs typeface="Helvetica Neue" panose="02000503000000020004" pitchFamily="2" charset="0"/>
              </a:rPr>
              <a:t>#</a:t>
            </a:r>
            <a:endParaRPr lang="en-US" sz="1800" b="1" dirty="0">
              <a:solidFill>
                <a:srgbClr val="33B2C1"/>
              </a:solidFill>
              <a:latin typeface="Raleway ExtraBold" panose="020B0503030101060003" pitchFamily="34" charset="77"/>
              <a:ea typeface="Helvetica Neue" panose="02000503000000020004" pitchFamily="2" charset="0"/>
              <a:cs typeface="Helvetica Neue" panose="02000503000000020004" pitchFamily="2" charset="0"/>
            </a:endParaRPr>
          </a:p>
        </p:txBody>
      </p:sp>
      <p:sp>
        <p:nvSpPr>
          <p:cNvPr id="29" name="TextBox 28">
            <a:extLst>
              <a:ext uri="{FF2B5EF4-FFF2-40B4-BE49-F238E27FC236}">
                <a16:creationId xmlns:a16="http://schemas.microsoft.com/office/drawing/2014/main" id="{229081BB-98ED-E70E-F43A-F5689A73923A}"/>
              </a:ext>
            </a:extLst>
          </p:cNvPr>
          <p:cNvSpPr txBox="1"/>
          <p:nvPr/>
        </p:nvSpPr>
        <p:spPr>
          <a:xfrm>
            <a:off x="5381030" y="5850580"/>
            <a:ext cx="1691417" cy="646331"/>
          </a:xfrm>
          <a:prstGeom prst="rect">
            <a:avLst/>
          </a:prstGeom>
          <a:noFill/>
        </p:spPr>
        <p:txBody>
          <a:bodyPr wrap="square">
            <a:spAutoFit/>
          </a:bodyPr>
          <a:lstStyle/>
          <a:p>
            <a:pPr algn="ctr"/>
            <a:r>
              <a:rPr lang="en-US" b="1" dirty="0">
                <a:solidFill>
                  <a:srgbClr val="022A47"/>
                </a:solidFill>
                <a:latin typeface="Raleway SemiBold" panose="020B0503030101060003" pitchFamily="34" charset="77"/>
                <a:ea typeface="Helvetica Neue" panose="02000503000000020004" pitchFamily="2" charset="0"/>
                <a:cs typeface="Helvetica Neue" panose="02000503000000020004" pitchFamily="2" charset="0"/>
              </a:rPr>
              <a:t>Total</a:t>
            </a:r>
          </a:p>
          <a:p>
            <a:pPr algn="ctr"/>
            <a:r>
              <a:rPr lang="en-US" b="1" dirty="0">
                <a:solidFill>
                  <a:srgbClr val="022A47"/>
                </a:solidFill>
                <a:latin typeface="Raleway SemiBold" panose="020B0503030101060003" pitchFamily="34" charset="77"/>
                <a:ea typeface="Helvetica Neue" panose="02000503000000020004" pitchFamily="2" charset="0"/>
                <a:cs typeface="Helvetica Neue" panose="02000503000000020004" pitchFamily="2" charset="0"/>
              </a:rPr>
              <a:t>Views</a:t>
            </a:r>
          </a:p>
        </p:txBody>
      </p:sp>
      <p:sp>
        <p:nvSpPr>
          <p:cNvPr id="30" name="TextBox 29">
            <a:extLst>
              <a:ext uri="{FF2B5EF4-FFF2-40B4-BE49-F238E27FC236}">
                <a16:creationId xmlns:a16="http://schemas.microsoft.com/office/drawing/2014/main" id="{6EC1D249-C98A-CD71-5F06-2FCB55311FD8}"/>
              </a:ext>
            </a:extLst>
          </p:cNvPr>
          <p:cNvSpPr txBox="1"/>
          <p:nvPr/>
        </p:nvSpPr>
        <p:spPr>
          <a:xfrm>
            <a:off x="7969077" y="5051879"/>
            <a:ext cx="1397000" cy="646331"/>
          </a:xfrm>
          <a:prstGeom prst="rect">
            <a:avLst/>
          </a:prstGeom>
          <a:noFill/>
        </p:spPr>
        <p:txBody>
          <a:bodyPr wrap="square">
            <a:spAutoFit/>
          </a:bodyPr>
          <a:lstStyle/>
          <a:p>
            <a:pPr algn="ctr"/>
            <a:r>
              <a:rPr lang="en-US" sz="3600" b="1" dirty="0">
                <a:solidFill>
                  <a:schemeClr val="bg1"/>
                </a:solidFill>
                <a:latin typeface="Raleway ExtraBold" panose="020B0503030101060003" pitchFamily="34" charset="77"/>
                <a:ea typeface="Helvetica Neue" panose="02000503000000020004" pitchFamily="2" charset="0"/>
                <a:cs typeface="Helvetica Neue" panose="02000503000000020004" pitchFamily="2" charset="0"/>
              </a:rPr>
              <a:t>#</a:t>
            </a:r>
            <a:endParaRPr lang="en-US" sz="1800" b="1" dirty="0">
              <a:solidFill>
                <a:schemeClr val="bg1"/>
              </a:solidFill>
              <a:latin typeface="Raleway ExtraBold" panose="020B0503030101060003" pitchFamily="34" charset="77"/>
              <a:ea typeface="Helvetica Neue" panose="02000503000000020004" pitchFamily="2" charset="0"/>
              <a:cs typeface="Helvetica Neue" panose="02000503000000020004" pitchFamily="2" charset="0"/>
            </a:endParaRPr>
          </a:p>
        </p:txBody>
      </p:sp>
      <p:sp>
        <p:nvSpPr>
          <p:cNvPr id="31" name="TextBox 30">
            <a:extLst>
              <a:ext uri="{FF2B5EF4-FFF2-40B4-BE49-F238E27FC236}">
                <a16:creationId xmlns:a16="http://schemas.microsoft.com/office/drawing/2014/main" id="{F956FDC7-1A86-29C7-53E4-6747788ED7AC}"/>
              </a:ext>
            </a:extLst>
          </p:cNvPr>
          <p:cNvSpPr txBox="1"/>
          <p:nvPr/>
        </p:nvSpPr>
        <p:spPr>
          <a:xfrm>
            <a:off x="7744325" y="5850580"/>
            <a:ext cx="1815977" cy="646331"/>
          </a:xfrm>
          <a:prstGeom prst="rect">
            <a:avLst/>
          </a:prstGeom>
          <a:noFill/>
        </p:spPr>
        <p:txBody>
          <a:bodyPr wrap="square">
            <a:spAutoFit/>
          </a:bodyPr>
          <a:lstStyle/>
          <a:p>
            <a:pPr algn="ctr"/>
            <a:r>
              <a:rPr lang="en-US" b="1" dirty="0">
                <a:solidFill>
                  <a:schemeClr val="bg1"/>
                </a:solidFill>
                <a:latin typeface="Raleway SemiBold" panose="020B0503030101060003" pitchFamily="34" charset="77"/>
                <a:ea typeface="Helvetica Neue" panose="02000503000000020004" pitchFamily="2" charset="0"/>
                <a:cs typeface="Helvetica Neue" panose="02000503000000020004" pitchFamily="2" charset="0"/>
              </a:rPr>
              <a:t>Total</a:t>
            </a:r>
          </a:p>
          <a:p>
            <a:pPr algn="ctr"/>
            <a:r>
              <a:rPr lang="en-US" b="1" dirty="0">
                <a:solidFill>
                  <a:schemeClr val="bg1"/>
                </a:solidFill>
                <a:latin typeface="Raleway SemiBold" panose="020B0503030101060003" pitchFamily="34" charset="77"/>
                <a:ea typeface="Helvetica Neue" panose="02000503000000020004" pitchFamily="2" charset="0"/>
                <a:cs typeface="Helvetica Neue" panose="02000503000000020004" pitchFamily="2" charset="0"/>
              </a:rPr>
              <a:t>Impressions</a:t>
            </a:r>
          </a:p>
        </p:txBody>
      </p:sp>
      <p:sp>
        <p:nvSpPr>
          <p:cNvPr id="10" name="Round Same Side Corner Rectangle 9">
            <a:extLst>
              <a:ext uri="{FF2B5EF4-FFF2-40B4-BE49-F238E27FC236}">
                <a16:creationId xmlns:a16="http://schemas.microsoft.com/office/drawing/2014/main" id="{FA21F390-735C-EE7B-2534-9CA31F92FC64}"/>
              </a:ext>
            </a:extLst>
          </p:cNvPr>
          <p:cNvSpPr>
            <a:spLocks noChangeAspect="1"/>
          </p:cNvSpPr>
          <p:nvPr/>
        </p:nvSpPr>
        <p:spPr>
          <a:xfrm>
            <a:off x="5126429" y="2618639"/>
            <a:ext cx="2240280" cy="2168927"/>
          </a:xfrm>
          <a:prstGeom prst="round2SameRect">
            <a:avLst>
              <a:gd name="adj1" fmla="val 6430"/>
              <a:gd name="adj2" fmla="val 0"/>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 Same Side Corner Rectangle 10">
            <a:extLst>
              <a:ext uri="{FF2B5EF4-FFF2-40B4-BE49-F238E27FC236}">
                <a16:creationId xmlns:a16="http://schemas.microsoft.com/office/drawing/2014/main" id="{79BDFB98-CDCA-E1C4-E65E-41B4A9880856}"/>
              </a:ext>
            </a:extLst>
          </p:cNvPr>
          <p:cNvSpPr>
            <a:spLocks noChangeAspect="1"/>
          </p:cNvSpPr>
          <p:nvPr/>
        </p:nvSpPr>
        <p:spPr>
          <a:xfrm>
            <a:off x="7547437" y="2618639"/>
            <a:ext cx="2240280" cy="2168899"/>
          </a:xfrm>
          <a:prstGeom prst="round2SameRect">
            <a:avLst>
              <a:gd name="adj1" fmla="val 6430"/>
              <a:gd name="adj2" fmla="val 0"/>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 Same Side Corner Rectangle 24">
            <a:extLst>
              <a:ext uri="{FF2B5EF4-FFF2-40B4-BE49-F238E27FC236}">
                <a16:creationId xmlns:a16="http://schemas.microsoft.com/office/drawing/2014/main" id="{AE546271-A784-2361-11D1-B03C485201E1}"/>
              </a:ext>
            </a:extLst>
          </p:cNvPr>
          <p:cNvSpPr>
            <a:spLocks noChangeAspect="1"/>
          </p:cNvSpPr>
          <p:nvPr/>
        </p:nvSpPr>
        <p:spPr>
          <a:xfrm>
            <a:off x="2705421" y="2618611"/>
            <a:ext cx="2240280" cy="2168927"/>
          </a:xfrm>
          <a:prstGeom prst="round2SameRect">
            <a:avLst>
              <a:gd name="adj1" fmla="val 6430"/>
              <a:gd name="adj2" fmla="val 0"/>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 Same Side Corner Rectangle 25">
            <a:extLst>
              <a:ext uri="{FF2B5EF4-FFF2-40B4-BE49-F238E27FC236}">
                <a16:creationId xmlns:a16="http://schemas.microsoft.com/office/drawing/2014/main" id="{108EB750-C4B6-6A21-7A4A-7F3D0518DE70}"/>
              </a:ext>
            </a:extLst>
          </p:cNvPr>
          <p:cNvSpPr>
            <a:spLocks noChangeAspect="1"/>
          </p:cNvSpPr>
          <p:nvPr/>
        </p:nvSpPr>
        <p:spPr>
          <a:xfrm>
            <a:off x="291668" y="2614698"/>
            <a:ext cx="2240280" cy="2168927"/>
          </a:xfrm>
          <a:prstGeom prst="round2SameRect">
            <a:avLst>
              <a:gd name="adj1" fmla="val 6430"/>
              <a:gd name="adj2" fmla="val 0"/>
            </a:avLst>
          </a:prstGeom>
          <a:solidFill>
            <a:schemeClr val="bg1"/>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69CBC585-811D-F99C-1EBD-9ABDD8F059F2}"/>
              </a:ext>
            </a:extLst>
          </p:cNvPr>
          <p:cNvPicPr>
            <a:picLocks/>
          </p:cNvPicPr>
          <p:nvPr/>
        </p:nvPicPr>
        <p:blipFill>
          <a:blip r:embed="rId3"/>
          <a:srcRect t="26966" b="26966"/>
          <a:stretch/>
        </p:blipFill>
        <p:spPr>
          <a:xfrm>
            <a:off x="2711756" y="2619221"/>
            <a:ext cx="2231136" cy="2157984"/>
          </a:xfrm>
          <a:prstGeom prst="round2SameRect">
            <a:avLst>
              <a:gd name="adj1" fmla="val 6546"/>
              <a:gd name="adj2" fmla="val 0"/>
            </a:avLst>
          </a:prstGeom>
        </p:spPr>
      </p:pic>
      <p:pic>
        <p:nvPicPr>
          <p:cNvPr id="27" name="Picture 26">
            <a:extLst>
              <a:ext uri="{FF2B5EF4-FFF2-40B4-BE49-F238E27FC236}">
                <a16:creationId xmlns:a16="http://schemas.microsoft.com/office/drawing/2014/main" id="{477A90CD-6C25-26E7-6D97-BA25D906469E}"/>
              </a:ext>
            </a:extLst>
          </p:cNvPr>
          <p:cNvPicPr>
            <a:picLocks/>
          </p:cNvPicPr>
          <p:nvPr/>
        </p:nvPicPr>
        <p:blipFill>
          <a:blip r:embed="rId3"/>
          <a:srcRect t="26966" b="26966"/>
          <a:stretch/>
        </p:blipFill>
        <p:spPr>
          <a:xfrm>
            <a:off x="296240" y="2620169"/>
            <a:ext cx="2231136" cy="2157984"/>
          </a:xfrm>
          <a:prstGeom prst="round2SameRect">
            <a:avLst>
              <a:gd name="adj1" fmla="val 6546"/>
              <a:gd name="adj2" fmla="val 0"/>
            </a:avLst>
          </a:prstGeom>
        </p:spPr>
      </p:pic>
      <p:pic>
        <p:nvPicPr>
          <p:cNvPr id="28" name="Picture 27">
            <a:extLst>
              <a:ext uri="{FF2B5EF4-FFF2-40B4-BE49-F238E27FC236}">
                <a16:creationId xmlns:a16="http://schemas.microsoft.com/office/drawing/2014/main" id="{BC69FAF2-7010-5A99-F939-8D97076360BB}"/>
              </a:ext>
            </a:extLst>
          </p:cNvPr>
          <p:cNvPicPr>
            <a:picLocks/>
          </p:cNvPicPr>
          <p:nvPr/>
        </p:nvPicPr>
        <p:blipFill>
          <a:blip r:embed="rId3"/>
          <a:srcRect t="26966" b="26966"/>
          <a:stretch/>
        </p:blipFill>
        <p:spPr>
          <a:xfrm>
            <a:off x="5131982" y="2620169"/>
            <a:ext cx="2231136" cy="2157984"/>
          </a:xfrm>
          <a:prstGeom prst="round2SameRect">
            <a:avLst>
              <a:gd name="adj1" fmla="val 6546"/>
              <a:gd name="adj2" fmla="val 0"/>
            </a:avLst>
          </a:prstGeom>
        </p:spPr>
      </p:pic>
      <p:pic>
        <p:nvPicPr>
          <p:cNvPr id="32" name="Picture 31">
            <a:extLst>
              <a:ext uri="{FF2B5EF4-FFF2-40B4-BE49-F238E27FC236}">
                <a16:creationId xmlns:a16="http://schemas.microsoft.com/office/drawing/2014/main" id="{9B371C3F-6F2C-FFD8-7021-719682555598}"/>
              </a:ext>
            </a:extLst>
          </p:cNvPr>
          <p:cNvPicPr>
            <a:picLocks/>
          </p:cNvPicPr>
          <p:nvPr/>
        </p:nvPicPr>
        <p:blipFill>
          <a:blip r:embed="rId3"/>
          <a:srcRect t="26966" b="26966"/>
          <a:stretch/>
        </p:blipFill>
        <p:spPr>
          <a:xfrm>
            <a:off x="7556581" y="2620169"/>
            <a:ext cx="2231136" cy="2157984"/>
          </a:xfrm>
          <a:prstGeom prst="round2SameRect">
            <a:avLst>
              <a:gd name="adj1" fmla="val 6546"/>
              <a:gd name="adj2" fmla="val 0"/>
            </a:avLst>
          </a:prstGeom>
        </p:spPr>
      </p:pic>
    </p:spTree>
    <p:extLst>
      <p:ext uri="{BB962C8B-B14F-4D97-AF65-F5344CB8AC3E}">
        <p14:creationId xmlns:p14="http://schemas.microsoft.com/office/powerpoint/2010/main" val="2580309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71A01-4D46-9280-3DAC-9414688F3A59}"/>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4ED89D21-7F8A-E79E-FC21-EB6ADA50E1BE}"/>
              </a:ext>
            </a:extLst>
          </p:cNvPr>
          <p:cNvSpPr>
            <a:spLocks noGrp="1" noRot="1" noMove="1" noResize="1" noEditPoints="1" noAdjustHandles="1" noChangeArrowheads="1" noChangeShapeType="1"/>
          </p:cNvSpPr>
          <p:nvPr/>
        </p:nvSpPr>
        <p:spPr>
          <a:xfrm>
            <a:off x="7556292" y="2608777"/>
            <a:ext cx="2514600" cy="5166360"/>
          </a:xfrm>
          <a:prstGeom prst="rect">
            <a:avLst/>
          </a:prstGeom>
          <a:solidFill>
            <a:srgbClr val="022A4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2C27659-0C73-6F6F-85E8-A265CEF9A509}"/>
              </a:ext>
            </a:extLst>
          </p:cNvPr>
          <p:cNvSpPr>
            <a:spLocks noGrp="1" noRot="1" noMove="1" noResize="1" noEditPoints="1" noAdjustHandles="1" noChangeArrowheads="1" noChangeShapeType="1"/>
          </p:cNvSpPr>
          <p:nvPr/>
        </p:nvSpPr>
        <p:spPr>
          <a:xfrm>
            <a:off x="5043970" y="3898081"/>
            <a:ext cx="2514600" cy="3877056"/>
          </a:xfrm>
          <a:prstGeom prst="rect">
            <a:avLst/>
          </a:prstGeom>
          <a:solidFill>
            <a:srgbClr val="0A475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3D92098-3C65-C556-66C0-2DB9D18AF8BF}"/>
              </a:ext>
            </a:extLst>
          </p:cNvPr>
          <p:cNvSpPr>
            <a:spLocks noGrp="1" noRot="1" noMove="1" noResize="1" noEditPoints="1" noAdjustHandles="1" noChangeArrowheads="1" noChangeShapeType="1"/>
          </p:cNvSpPr>
          <p:nvPr/>
        </p:nvSpPr>
        <p:spPr>
          <a:xfrm>
            <a:off x="2522014" y="5184648"/>
            <a:ext cx="2514600" cy="2587752"/>
          </a:xfrm>
          <a:prstGeom prst="rect">
            <a:avLst/>
          </a:prstGeom>
          <a:solidFill>
            <a:srgbClr val="2997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CB81EE8-2D07-8E18-E4BB-A7FDA82A11C8}"/>
              </a:ext>
            </a:extLst>
          </p:cNvPr>
          <p:cNvSpPr>
            <a:spLocks noGrp="1" noRot="1" noMove="1" noResize="1" noEditPoints="1" noAdjustHandles="1" noChangeArrowheads="1" noChangeShapeType="1"/>
          </p:cNvSpPr>
          <p:nvPr/>
        </p:nvSpPr>
        <p:spPr>
          <a:xfrm>
            <a:off x="59" y="5836609"/>
            <a:ext cx="2514600" cy="1938528"/>
          </a:xfrm>
          <a:prstGeom prst="rect">
            <a:avLst/>
          </a:prstGeom>
          <a:solidFill>
            <a:srgbClr val="33B2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B89B841-A23F-52AE-1C79-8F68197F65B4}"/>
              </a:ext>
            </a:extLst>
          </p:cNvPr>
          <p:cNvSpPr txBox="1"/>
          <p:nvPr/>
        </p:nvSpPr>
        <p:spPr>
          <a:xfrm>
            <a:off x="266373" y="6130282"/>
            <a:ext cx="1945101" cy="769441"/>
          </a:xfrm>
          <a:prstGeom prst="rect">
            <a:avLst/>
          </a:prstGeom>
          <a:noFill/>
        </p:spPr>
        <p:txBody>
          <a:bodyPr wrap="square">
            <a:spAutoFit/>
          </a:bodyPr>
          <a:lstStyle/>
          <a:p>
            <a:r>
              <a:rPr lang="en-US" sz="2200" b="1" dirty="0">
                <a:solidFill>
                  <a:schemeClr val="bg1"/>
                </a:solidFill>
                <a:latin typeface="Raleway" panose="020B0503030101060003" pitchFamily="34" charset="77"/>
                <a:ea typeface="Helvetica Neue" panose="02000503000000020004" pitchFamily="2" charset="0"/>
                <a:cs typeface="Helvetica Neue" panose="02000503000000020004" pitchFamily="2" charset="0"/>
              </a:rPr>
              <a:t>Video Plays </a:t>
            </a:r>
          </a:p>
          <a:p>
            <a:r>
              <a:rPr lang="en-US" sz="2200" b="1" dirty="0">
                <a:solidFill>
                  <a:schemeClr val="bg1"/>
                </a:solidFill>
                <a:latin typeface="Raleway" panose="020B0503030101060003" pitchFamily="34" charset="77"/>
                <a:ea typeface="Helvetica Neue" panose="02000503000000020004" pitchFamily="2" charset="0"/>
                <a:cs typeface="Helvetica Neue" panose="02000503000000020004" pitchFamily="2" charset="0"/>
              </a:rPr>
              <a:t>at 25%</a:t>
            </a:r>
          </a:p>
        </p:txBody>
      </p:sp>
      <p:sp>
        <p:nvSpPr>
          <p:cNvPr id="14" name="TextBox 13">
            <a:extLst>
              <a:ext uri="{FF2B5EF4-FFF2-40B4-BE49-F238E27FC236}">
                <a16:creationId xmlns:a16="http://schemas.microsoft.com/office/drawing/2014/main" id="{487E178B-AC6C-F8AF-5FC2-663C7BACE67E}"/>
              </a:ext>
            </a:extLst>
          </p:cNvPr>
          <p:cNvSpPr txBox="1"/>
          <p:nvPr/>
        </p:nvSpPr>
        <p:spPr>
          <a:xfrm>
            <a:off x="266372" y="6899723"/>
            <a:ext cx="1945102" cy="369332"/>
          </a:xfrm>
          <a:prstGeom prst="rect">
            <a:avLst/>
          </a:prstGeom>
          <a:noFill/>
        </p:spPr>
        <p:txBody>
          <a:bodyPr wrap="square">
            <a:spAutoFit/>
          </a:bodyPr>
          <a:lstStyle/>
          <a:p>
            <a:r>
              <a:rPr lang="en-US" dirty="0">
                <a:solidFill>
                  <a:schemeClr val="bg1"/>
                </a:solidFill>
                <a:latin typeface="Raleway Medium" panose="020B0503030101060003" pitchFamily="34" charset="77"/>
                <a:ea typeface="Helvetica Neue" panose="02000503000000020004" pitchFamily="2" charset="0"/>
                <a:cs typeface="Helvetica Neue" panose="02000503000000020004" pitchFamily="2" charset="0"/>
              </a:rPr>
              <a:t>#</a:t>
            </a:r>
            <a:endParaRPr lang="en-US" sz="1050" dirty="0">
              <a:solidFill>
                <a:schemeClr val="bg1"/>
              </a:solidFill>
              <a:latin typeface="Raleway Medium" panose="020B0503030101060003" pitchFamily="34" charset="77"/>
              <a:ea typeface="Helvetica Neue" panose="02000503000000020004" pitchFamily="2" charset="0"/>
              <a:cs typeface="Helvetica Neue" panose="02000503000000020004" pitchFamily="2" charset="0"/>
            </a:endParaRPr>
          </a:p>
        </p:txBody>
      </p:sp>
      <p:sp>
        <p:nvSpPr>
          <p:cNvPr id="11" name="TextBox 10">
            <a:extLst>
              <a:ext uri="{FF2B5EF4-FFF2-40B4-BE49-F238E27FC236}">
                <a16:creationId xmlns:a16="http://schemas.microsoft.com/office/drawing/2014/main" id="{0BDC47C8-6CFD-0B1A-462E-0ADC7AC9B54C}"/>
              </a:ext>
            </a:extLst>
          </p:cNvPr>
          <p:cNvSpPr txBox="1"/>
          <p:nvPr/>
        </p:nvSpPr>
        <p:spPr>
          <a:xfrm>
            <a:off x="2782693" y="5544011"/>
            <a:ext cx="1945101" cy="769441"/>
          </a:xfrm>
          <a:prstGeom prst="rect">
            <a:avLst/>
          </a:prstGeom>
          <a:noFill/>
        </p:spPr>
        <p:txBody>
          <a:bodyPr wrap="square">
            <a:spAutoFit/>
          </a:bodyPr>
          <a:lstStyle/>
          <a:p>
            <a:r>
              <a:rPr lang="en-US" sz="2200" b="1" dirty="0">
                <a:solidFill>
                  <a:schemeClr val="bg1"/>
                </a:solidFill>
                <a:latin typeface="Raleway" panose="020B0503030101060003" pitchFamily="34" charset="77"/>
                <a:ea typeface="Helvetica Neue" panose="02000503000000020004" pitchFamily="2" charset="0"/>
                <a:cs typeface="Helvetica Neue" panose="02000503000000020004" pitchFamily="2" charset="0"/>
              </a:rPr>
              <a:t>Video Plays </a:t>
            </a:r>
          </a:p>
          <a:p>
            <a:r>
              <a:rPr lang="en-US" sz="2200" b="1" dirty="0">
                <a:solidFill>
                  <a:schemeClr val="bg1"/>
                </a:solidFill>
                <a:latin typeface="Raleway" panose="020B0503030101060003" pitchFamily="34" charset="77"/>
                <a:ea typeface="Helvetica Neue" panose="02000503000000020004" pitchFamily="2" charset="0"/>
                <a:cs typeface="Helvetica Neue" panose="02000503000000020004" pitchFamily="2" charset="0"/>
              </a:rPr>
              <a:t>at 50%</a:t>
            </a:r>
          </a:p>
        </p:txBody>
      </p:sp>
      <p:sp>
        <p:nvSpPr>
          <p:cNvPr id="12" name="TextBox 11">
            <a:extLst>
              <a:ext uri="{FF2B5EF4-FFF2-40B4-BE49-F238E27FC236}">
                <a16:creationId xmlns:a16="http://schemas.microsoft.com/office/drawing/2014/main" id="{C62FE719-0C23-1481-5439-704BBCF56FA6}"/>
              </a:ext>
            </a:extLst>
          </p:cNvPr>
          <p:cNvSpPr txBox="1"/>
          <p:nvPr/>
        </p:nvSpPr>
        <p:spPr>
          <a:xfrm>
            <a:off x="2790047" y="6313452"/>
            <a:ext cx="1945102" cy="369332"/>
          </a:xfrm>
          <a:prstGeom prst="rect">
            <a:avLst/>
          </a:prstGeom>
          <a:noFill/>
        </p:spPr>
        <p:txBody>
          <a:bodyPr wrap="square">
            <a:spAutoFit/>
          </a:bodyPr>
          <a:lstStyle/>
          <a:p>
            <a:r>
              <a:rPr lang="en-US" dirty="0">
                <a:solidFill>
                  <a:schemeClr val="bg1"/>
                </a:solidFill>
                <a:latin typeface="Raleway Medium" panose="020B0503030101060003" pitchFamily="34" charset="77"/>
                <a:ea typeface="Helvetica Neue" panose="02000503000000020004" pitchFamily="2" charset="0"/>
                <a:cs typeface="Helvetica Neue" panose="02000503000000020004" pitchFamily="2" charset="0"/>
              </a:rPr>
              <a:t>#</a:t>
            </a:r>
            <a:endParaRPr lang="en-US" sz="1050" dirty="0">
              <a:solidFill>
                <a:schemeClr val="bg1"/>
              </a:solidFill>
              <a:latin typeface="Raleway Medium" panose="020B0503030101060003" pitchFamily="34" charset="77"/>
              <a:ea typeface="Helvetica Neue" panose="02000503000000020004" pitchFamily="2" charset="0"/>
              <a:cs typeface="Helvetica Neue" panose="02000503000000020004" pitchFamily="2" charset="0"/>
            </a:endParaRPr>
          </a:p>
        </p:txBody>
      </p:sp>
      <p:sp>
        <p:nvSpPr>
          <p:cNvPr id="2" name="TextBox 1">
            <a:extLst>
              <a:ext uri="{FF2B5EF4-FFF2-40B4-BE49-F238E27FC236}">
                <a16:creationId xmlns:a16="http://schemas.microsoft.com/office/drawing/2014/main" id="{8C8ACF8D-A693-3571-AA56-EE75DD1245FB}"/>
              </a:ext>
            </a:extLst>
          </p:cNvPr>
          <p:cNvSpPr txBox="1"/>
          <p:nvPr/>
        </p:nvSpPr>
        <p:spPr>
          <a:xfrm>
            <a:off x="5338974" y="4323333"/>
            <a:ext cx="1945101" cy="769441"/>
          </a:xfrm>
          <a:prstGeom prst="rect">
            <a:avLst/>
          </a:prstGeom>
          <a:noFill/>
        </p:spPr>
        <p:txBody>
          <a:bodyPr wrap="square">
            <a:spAutoFit/>
          </a:bodyPr>
          <a:lstStyle/>
          <a:p>
            <a:r>
              <a:rPr lang="en-US" sz="2200" b="1" dirty="0">
                <a:solidFill>
                  <a:schemeClr val="bg1"/>
                </a:solidFill>
                <a:latin typeface="Raleway" panose="020B0503030101060003" pitchFamily="34" charset="77"/>
                <a:ea typeface="Helvetica Neue" panose="02000503000000020004" pitchFamily="2" charset="0"/>
                <a:cs typeface="Helvetica Neue" panose="02000503000000020004" pitchFamily="2" charset="0"/>
              </a:rPr>
              <a:t>Video Plays </a:t>
            </a:r>
          </a:p>
          <a:p>
            <a:r>
              <a:rPr lang="en-US" sz="2200" b="1" dirty="0">
                <a:solidFill>
                  <a:schemeClr val="bg1"/>
                </a:solidFill>
                <a:latin typeface="Raleway" panose="020B0503030101060003" pitchFamily="34" charset="77"/>
                <a:ea typeface="Helvetica Neue" panose="02000503000000020004" pitchFamily="2" charset="0"/>
                <a:cs typeface="Helvetica Neue" panose="02000503000000020004" pitchFamily="2" charset="0"/>
              </a:rPr>
              <a:t>at 75%</a:t>
            </a:r>
          </a:p>
        </p:txBody>
      </p:sp>
      <p:sp>
        <p:nvSpPr>
          <p:cNvPr id="6" name="TextBox 6">
            <a:extLst>
              <a:ext uri="{FF2B5EF4-FFF2-40B4-BE49-F238E27FC236}">
                <a16:creationId xmlns:a16="http://schemas.microsoft.com/office/drawing/2014/main" id="{7BBF4AE9-B986-25EA-9298-A551CF2F69DE}"/>
              </a:ext>
            </a:extLst>
          </p:cNvPr>
          <p:cNvSpPr txBox="1"/>
          <p:nvPr/>
        </p:nvSpPr>
        <p:spPr>
          <a:xfrm>
            <a:off x="5020293" y="2215448"/>
            <a:ext cx="1584712" cy="215444"/>
          </a:xfrm>
          <a:prstGeom prst="rect">
            <a:avLst/>
          </a:prstGeom>
        </p:spPr>
        <p:txBody>
          <a:bodyPr wrap="square" lIns="0" tIns="0" rIns="0" bIns="0" rtlCol="0" anchor="t">
            <a:spAutoFit/>
          </a:bodyPr>
          <a:lstStyle/>
          <a:p>
            <a:r>
              <a:rPr lang="en-US" sz="14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4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a:t>
            </a:r>
            <a:r>
              <a:rPr lang="en-US" sz="1400" dirty="0" err="1">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ThruPlays</a:t>
            </a:r>
            <a:endParaRPr lang="en-US" sz="14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endParaRPr>
          </a:p>
        </p:txBody>
      </p:sp>
      <p:sp>
        <p:nvSpPr>
          <p:cNvPr id="7" name="TextBox 6">
            <a:extLst>
              <a:ext uri="{FF2B5EF4-FFF2-40B4-BE49-F238E27FC236}">
                <a16:creationId xmlns:a16="http://schemas.microsoft.com/office/drawing/2014/main" id="{0F1FBEBF-F932-C17E-4B7A-D56A2EAF5F75}"/>
              </a:ext>
            </a:extLst>
          </p:cNvPr>
          <p:cNvSpPr txBox="1"/>
          <p:nvPr/>
        </p:nvSpPr>
        <p:spPr>
          <a:xfrm>
            <a:off x="4907973" y="1734497"/>
            <a:ext cx="3218516" cy="459165"/>
          </a:xfrm>
          <a:prstGeom prst="rect">
            <a:avLst/>
          </a:prstGeom>
          <a:noFill/>
        </p:spPr>
        <p:txBody>
          <a:bodyPr wrap="square">
            <a:spAutoFit/>
          </a:bodyPr>
          <a:lstStyle/>
          <a:p>
            <a:pPr>
              <a:lnSpc>
                <a:spcPct val="150000"/>
              </a:lnSpc>
            </a:pPr>
            <a:r>
              <a:rPr lang="en-US" b="1" dirty="0">
                <a:solidFill>
                  <a:srgbClr val="022A47"/>
                </a:solidFill>
                <a:latin typeface="Raleway" panose="020B0503030101060003" pitchFamily="34" charset="77"/>
              </a:rPr>
              <a:t>VIDEO AD PERFORMANCE</a:t>
            </a:r>
          </a:p>
        </p:txBody>
      </p:sp>
      <p:sp>
        <p:nvSpPr>
          <p:cNvPr id="3" name="TextBox 2">
            <a:extLst>
              <a:ext uri="{FF2B5EF4-FFF2-40B4-BE49-F238E27FC236}">
                <a16:creationId xmlns:a16="http://schemas.microsoft.com/office/drawing/2014/main" id="{8B23ABB5-02C5-353F-9364-ABF544F0DF1F}"/>
              </a:ext>
            </a:extLst>
          </p:cNvPr>
          <p:cNvSpPr txBox="1"/>
          <p:nvPr/>
        </p:nvSpPr>
        <p:spPr>
          <a:xfrm>
            <a:off x="556360" y="502497"/>
            <a:ext cx="5518976" cy="1446550"/>
          </a:xfrm>
          <a:prstGeom prst="rect">
            <a:avLst/>
          </a:prstGeom>
          <a:noFill/>
        </p:spPr>
        <p:txBody>
          <a:bodyPr wrap="square">
            <a:spAutoFit/>
          </a:bodyPr>
          <a:lstStyle/>
          <a:p>
            <a:r>
              <a:rPr lang="en-US" sz="4400" b="1" dirty="0">
                <a:solidFill>
                  <a:srgbClr val="022A47"/>
                </a:solidFill>
                <a:latin typeface="Raleway ExtraBold" panose="020B0503030101060003" pitchFamily="34" charset="77"/>
              </a:rPr>
              <a:t>Paid Social</a:t>
            </a:r>
          </a:p>
          <a:p>
            <a:r>
              <a:rPr lang="en-US" sz="4400" b="1" dirty="0">
                <a:solidFill>
                  <a:srgbClr val="022A47"/>
                </a:solidFill>
                <a:latin typeface="Raleway ExtraBold" panose="020B0503030101060003" pitchFamily="34" charset="77"/>
              </a:rPr>
              <a:t>Overview</a:t>
            </a:r>
          </a:p>
        </p:txBody>
      </p:sp>
      <p:sp>
        <p:nvSpPr>
          <p:cNvPr id="26" name="TextBox 25">
            <a:extLst>
              <a:ext uri="{FF2B5EF4-FFF2-40B4-BE49-F238E27FC236}">
                <a16:creationId xmlns:a16="http://schemas.microsoft.com/office/drawing/2014/main" id="{B7FA4198-7D25-C35C-361B-DDCBE398C2DA}"/>
              </a:ext>
            </a:extLst>
          </p:cNvPr>
          <p:cNvSpPr txBox="1"/>
          <p:nvPr/>
        </p:nvSpPr>
        <p:spPr>
          <a:xfrm>
            <a:off x="7841040" y="3150656"/>
            <a:ext cx="1945101" cy="769441"/>
          </a:xfrm>
          <a:prstGeom prst="rect">
            <a:avLst/>
          </a:prstGeom>
          <a:noFill/>
        </p:spPr>
        <p:txBody>
          <a:bodyPr wrap="square">
            <a:spAutoFit/>
          </a:bodyPr>
          <a:lstStyle/>
          <a:p>
            <a:r>
              <a:rPr lang="en-US" sz="2200" b="1" dirty="0">
                <a:solidFill>
                  <a:schemeClr val="bg1"/>
                </a:solidFill>
                <a:latin typeface="Raleway" panose="020B0503030101060003" pitchFamily="34" charset="77"/>
                <a:ea typeface="Helvetica Neue" panose="02000503000000020004" pitchFamily="2" charset="0"/>
                <a:cs typeface="Helvetica Neue" panose="02000503000000020004" pitchFamily="2" charset="0"/>
              </a:rPr>
              <a:t>Video Plays </a:t>
            </a:r>
          </a:p>
          <a:p>
            <a:r>
              <a:rPr lang="en-US" sz="2200" b="1" dirty="0">
                <a:solidFill>
                  <a:schemeClr val="bg1"/>
                </a:solidFill>
                <a:latin typeface="Raleway" panose="020B0503030101060003" pitchFamily="34" charset="77"/>
                <a:ea typeface="Helvetica Neue" panose="02000503000000020004" pitchFamily="2" charset="0"/>
                <a:cs typeface="Helvetica Neue" panose="02000503000000020004" pitchFamily="2" charset="0"/>
              </a:rPr>
              <a:t>at 100%</a:t>
            </a:r>
          </a:p>
        </p:txBody>
      </p:sp>
      <p:sp>
        <p:nvSpPr>
          <p:cNvPr id="27" name="TextBox 26">
            <a:extLst>
              <a:ext uri="{FF2B5EF4-FFF2-40B4-BE49-F238E27FC236}">
                <a16:creationId xmlns:a16="http://schemas.microsoft.com/office/drawing/2014/main" id="{8063139B-BC40-B47F-0462-72B441FDB55A}"/>
              </a:ext>
            </a:extLst>
          </p:cNvPr>
          <p:cNvSpPr txBox="1"/>
          <p:nvPr/>
        </p:nvSpPr>
        <p:spPr>
          <a:xfrm>
            <a:off x="7841039" y="3920097"/>
            <a:ext cx="1945102" cy="369332"/>
          </a:xfrm>
          <a:prstGeom prst="rect">
            <a:avLst/>
          </a:prstGeom>
          <a:noFill/>
        </p:spPr>
        <p:txBody>
          <a:bodyPr wrap="square">
            <a:spAutoFit/>
          </a:bodyPr>
          <a:lstStyle/>
          <a:p>
            <a:r>
              <a:rPr lang="en-US" dirty="0">
                <a:solidFill>
                  <a:schemeClr val="bg1"/>
                </a:solidFill>
                <a:latin typeface="Raleway Medium" panose="020B0503030101060003" pitchFamily="34" charset="77"/>
                <a:ea typeface="Helvetica Neue" panose="02000503000000020004" pitchFamily="2" charset="0"/>
                <a:cs typeface="Helvetica Neue" panose="02000503000000020004" pitchFamily="2" charset="0"/>
              </a:rPr>
              <a:t>#</a:t>
            </a:r>
          </a:p>
        </p:txBody>
      </p:sp>
      <p:sp>
        <p:nvSpPr>
          <p:cNvPr id="30" name="TextBox 6">
            <a:extLst>
              <a:ext uri="{FF2B5EF4-FFF2-40B4-BE49-F238E27FC236}">
                <a16:creationId xmlns:a16="http://schemas.microsoft.com/office/drawing/2014/main" id="{3943CAAD-8799-F27E-47A5-8F36CFEC1D86}"/>
              </a:ext>
            </a:extLst>
          </p:cNvPr>
          <p:cNvSpPr txBox="1"/>
          <p:nvPr/>
        </p:nvSpPr>
        <p:spPr>
          <a:xfrm>
            <a:off x="709621" y="2111454"/>
            <a:ext cx="1584712" cy="1561646"/>
          </a:xfrm>
          <a:prstGeom prst="rect">
            <a:avLst/>
          </a:prstGeom>
        </p:spPr>
        <p:txBody>
          <a:bodyPr wrap="square" lIns="0" tIns="0" rIns="0" bIns="0" rtlCol="0" anchor="t">
            <a:spAutoFit/>
          </a:bodyPr>
          <a:lstStyle/>
          <a:p>
            <a:pPr marL="188072" indent="-188072">
              <a:lnSpc>
                <a:spcPct val="150000"/>
              </a:lnSpc>
              <a:buFont typeface="Arial" panose="020B0604020202020204" pitchFamily="34" charset="0"/>
              <a:buChar char="•"/>
            </a:pPr>
            <a:r>
              <a:rPr lang="en-US" sz="14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4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CPE</a:t>
            </a:r>
          </a:p>
          <a:p>
            <a:pPr marL="188072" indent="-188072">
              <a:lnSpc>
                <a:spcPct val="150000"/>
              </a:lnSpc>
              <a:buFont typeface="Arial" panose="020B0604020202020204" pitchFamily="34" charset="0"/>
              <a:buChar char="•"/>
            </a:pPr>
            <a:r>
              <a:rPr lang="en-US" sz="14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4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CPC</a:t>
            </a:r>
            <a:endParaRPr lang="en-US" sz="1400" dirty="0">
              <a:solidFill>
                <a:schemeClr val="accent3">
                  <a:lumMod val="50000"/>
                </a:schemeClr>
              </a:solidFill>
              <a:highlight>
                <a:srgbClr val="FF0000"/>
              </a:highlight>
              <a:latin typeface="Raleway Medium" panose="020B0503030101060003" pitchFamily="34" charset="77"/>
              <a:ea typeface="Helvetica Neue" panose="02000503000000020004" pitchFamily="2" charset="0"/>
              <a:cs typeface="Helvetica Neue" panose="02000503000000020004" pitchFamily="2" charset="0"/>
            </a:endParaRPr>
          </a:p>
          <a:p>
            <a:pPr marL="188072" indent="-188072">
              <a:lnSpc>
                <a:spcPct val="150000"/>
              </a:lnSpc>
              <a:buFont typeface="Arial" panose="020B0604020202020204" pitchFamily="34" charset="0"/>
              <a:buChar char="•"/>
            </a:pPr>
            <a:r>
              <a:rPr lang="en-US" sz="14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4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CTR</a:t>
            </a:r>
          </a:p>
          <a:p>
            <a:pPr marL="188072" indent="-188072">
              <a:lnSpc>
                <a:spcPct val="150000"/>
              </a:lnSpc>
              <a:buFont typeface="Arial" panose="020B0604020202020204" pitchFamily="34" charset="0"/>
              <a:buChar char="•"/>
            </a:pPr>
            <a:r>
              <a:rPr lang="en-US" sz="14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4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CPM</a:t>
            </a:r>
          </a:p>
          <a:p>
            <a:pPr>
              <a:lnSpc>
                <a:spcPct val="150000"/>
              </a:lnSpc>
            </a:pPr>
            <a:endParaRPr lang="en-US" sz="132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endParaRPr>
          </a:p>
        </p:txBody>
      </p:sp>
      <p:sp>
        <p:nvSpPr>
          <p:cNvPr id="4" name="TextBox 3">
            <a:extLst>
              <a:ext uri="{FF2B5EF4-FFF2-40B4-BE49-F238E27FC236}">
                <a16:creationId xmlns:a16="http://schemas.microsoft.com/office/drawing/2014/main" id="{8092CA60-2808-E7D8-C6E3-958E8FCBB472}"/>
              </a:ext>
            </a:extLst>
          </p:cNvPr>
          <p:cNvSpPr txBox="1"/>
          <p:nvPr/>
        </p:nvSpPr>
        <p:spPr>
          <a:xfrm>
            <a:off x="5350848" y="5092774"/>
            <a:ext cx="1945102" cy="369332"/>
          </a:xfrm>
          <a:prstGeom prst="rect">
            <a:avLst/>
          </a:prstGeom>
          <a:noFill/>
        </p:spPr>
        <p:txBody>
          <a:bodyPr wrap="square">
            <a:spAutoFit/>
          </a:bodyPr>
          <a:lstStyle/>
          <a:p>
            <a:r>
              <a:rPr lang="en-US" dirty="0">
                <a:solidFill>
                  <a:schemeClr val="bg1"/>
                </a:solidFill>
                <a:latin typeface="Raleway Medium" panose="020B0503030101060003" pitchFamily="34" charset="77"/>
                <a:ea typeface="Helvetica Neue" panose="02000503000000020004" pitchFamily="2" charset="0"/>
                <a:cs typeface="Helvetica Neue" panose="02000503000000020004" pitchFamily="2" charset="0"/>
              </a:rPr>
              <a:t>#</a:t>
            </a:r>
            <a:endParaRPr lang="en-US" sz="1050" dirty="0">
              <a:solidFill>
                <a:schemeClr val="bg1"/>
              </a:solidFill>
              <a:latin typeface="Raleway Medium" panose="020B0503030101060003" pitchFamily="34" charset="77"/>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160937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AECCF-985B-F4A1-A063-BB320D818ADD}"/>
            </a:ext>
          </a:extLst>
        </p:cNvPr>
        <p:cNvGrpSpPr/>
        <p:nvPr/>
      </p:nvGrpSpPr>
      <p:grpSpPr>
        <a:xfrm>
          <a:off x="0" y="0"/>
          <a:ext cx="0" cy="0"/>
          <a:chOff x="0" y="0"/>
          <a:chExt cx="0" cy="0"/>
        </a:xfrm>
      </p:grpSpPr>
      <p:sp>
        <p:nvSpPr>
          <p:cNvPr id="9" name="TextBox 6">
            <a:extLst>
              <a:ext uri="{FF2B5EF4-FFF2-40B4-BE49-F238E27FC236}">
                <a16:creationId xmlns:a16="http://schemas.microsoft.com/office/drawing/2014/main" id="{4ED2A973-5C68-AAB0-0B70-86B6DF1A03C7}"/>
              </a:ext>
            </a:extLst>
          </p:cNvPr>
          <p:cNvSpPr txBox="1"/>
          <p:nvPr/>
        </p:nvSpPr>
        <p:spPr>
          <a:xfrm>
            <a:off x="2952889" y="5925316"/>
            <a:ext cx="2164794" cy="153888"/>
          </a:xfrm>
          <a:prstGeom prst="rect">
            <a:avLst/>
          </a:prstGeom>
        </p:spPr>
        <p:txBody>
          <a:bodyPr wrap="square" lIns="0" tIns="0" rIns="0" bIns="0" rtlCol="0" anchor="t">
            <a:spAutoFit/>
          </a:bodyPr>
          <a:lstStyle/>
          <a:p>
            <a:pPr algn="ctr"/>
            <a:r>
              <a:rPr lang="en-US" sz="1000" dirty="0">
                <a:solidFill>
                  <a:schemeClr val="accent3">
                    <a:lumMod val="50000"/>
                  </a:schemeClr>
                </a:solidFill>
                <a:latin typeface="Raleway" panose="020B0503030101060003" pitchFamily="34" charset="77"/>
                <a:ea typeface="Helvetica Neue" panose="02000503000000020004" pitchFamily="2" charset="0"/>
                <a:cs typeface="Helvetica Neue" panose="02000503000000020004" pitchFamily="2" charset="0"/>
              </a:rPr>
              <a:t>Transfers By Device </a:t>
            </a:r>
          </a:p>
        </p:txBody>
      </p:sp>
      <p:sp>
        <p:nvSpPr>
          <p:cNvPr id="18" name="Rectangle 17">
            <a:extLst>
              <a:ext uri="{FF2B5EF4-FFF2-40B4-BE49-F238E27FC236}">
                <a16:creationId xmlns:a16="http://schemas.microsoft.com/office/drawing/2014/main" id="{5CFCC873-7C7F-76F2-0D34-901F7DD1A090}"/>
              </a:ext>
            </a:extLst>
          </p:cNvPr>
          <p:cNvSpPr/>
          <p:nvPr/>
        </p:nvSpPr>
        <p:spPr>
          <a:xfrm>
            <a:off x="689114" y="2341113"/>
            <a:ext cx="6676190" cy="3894783"/>
          </a:xfrm>
          <a:prstGeom prst="rect">
            <a:avLst/>
          </a:prstGeom>
          <a:noFill/>
          <a:ln w="19050">
            <a:solidFill>
              <a:srgbClr val="0A475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85"/>
          </a:p>
        </p:txBody>
      </p:sp>
      <p:sp>
        <p:nvSpPr>
          <p:cNvPr id="3" name="TextBox 2">
            <a:extLst>
              <a:ext uri="{FF2B5EF4-FFF2-40B4-BE49-F238E27FC236}">
                <a16:creationId xmlns:a16="http://schemas.microsoft.com/office/drawing/2014/main" id="{FF5F0D08-A724-4E1E-BDFB-4BAC6A885940}"/>
              </a:ext>
            </a:extLst>
          </p:cNvPr>
          <p:cNvSpPr txBox="1"/>
          <p:nvPr/>
        </p:nvSpPr>
        <p:spPr>
          <a:xfrm>
            <a:off x="556360" y="502497"/>
            <a:ext cx="5518976" cy="769441"/>
          </a:xfrm>
          <a:prstGeom prst="rect">
            <a:avLst/>
          </a:prstGeom>
          <a:noFill/>
        </p:spPr>
        <p:txBody>
          <a:bodyPr wrap="square">
            <a:spAutoFit/>
          </a:bodyPr>
          <a:lstStyle/>
          <a:p>
            <a:r>
              <a:rPr lang="en-US" sz="4400" b="1" dirty="0">
                <a:solidFill>
                  <a:srgbClr val="022A47"/>
                </a:solidFill>
                <a:latin typeface="Raleway ExtraBold" panose="020B0503030101060003" pitchFamily="34" charset="77"/>
              </a:rPr>
              <a:t>Click2Cart Recap</a:t>
            </a:r>
          </a:p>
        </p:txBody>
      </p:sp>
      <p:sp>
        <p:nvSpPr>
          <p:cNvPr id="4" name="TextBox 3">
            <a:extLst>
              <a:ext uri="{FF2B5EF4-FFF2-40B4-BE49-F238E27FC236}">
                <a16:creationId xmlns:a16="http://schemas.microsoft.com/office/drawing/2014/main" id="{57D8DD7B-A5D4-42B4-C0EF-13115DCD3084}"/>
              </a:ext>
            </a:extLst>
          </p:cNvPr>
          <p:cNvSpPr txBox="1"/>
          <p:nvPr/>
        </p:nvSpPr>
        <p:spPr>
          <a:xfrm>
            <a:off x="582039" y="1328071"/>
            <a:ext cx="7678041" cy="430887"/>
          </a:xfrm>
          <a:prstGeom prst="rect">
            <a:avLst/>
          </a:prstGeom>
          <a:noFill/>
        </p:spPr>
        <p:txBody>
          <a:bodyPr wrap="square" rtlCol="0">
            <a:spAutoFit/>
          </a:bodyPr>
          <a:lstStyle/>
          <a:p>
            <a:r>
              <a:rPr lang="en-US" sz="2100" b="1" dirty="0">
                <a:solidFill>
                  <a:srgbClr val="33B2C1"/>
                </a:solidFill>
                <a:latin typeface="Raleway" panose="020B0503030101060003" pitchFamily="34" charset="77"/>
              </a:rPr>
              <a:t>Dates of Target Paid Media: 00/00/00 – 00/00/00</a:t>
            </a:r>
          </a:p>
        </p:txBody>
      </p:sp>
      <p:sp>
        <p:nvSpPr>
          <p:cNvPr id="5" name="Rounded Rectangle 4">
            <a:extLst>
              <a:ext uri="{FF2B5EF4-FFF2-40B4-BE49-F238E27FC236}">
                <a16:creationId xmlns:a16="http://schemas.microsoft.com/office/drawing/2014/main" id="{B62B3F4C-199C-CA58-D103-47DB1A7DBB1A}"/>
              </a:ext>
            </a:extLst>
          </p:cNvPr>
          <p:cNvSpPr/>
          <p:nvPr/>
        </p:nvSpPr>
        <p:spPr>
          <a:xfrm>
            <a:off x="7714953" y="2388789"/>
            <a:ext cx="1823008" cy="1835836"/>
          </a:xfrm>
          <a:prstGeom prst="roundRect">
            <a:avLst>
              <a:gd name="adj" fmla="val 6358"/>
            </a:avLst>
          </a:prstGeom>
          <a:solidFill>
            <a:schemeClr val="accent3">
              <a:lumMod val="20000"/>
              <a:lumOff val="8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3BD9E14-4E95-A832-433A-65DC8C66C0A5}"/>
              </a:ext>
            </a:extLst>
          </p:cNvPr>
          <p:cNvSpPr txBox="1"/>
          <p:nvPr/>
        </p:nvSpPr>
        <p:spPr>
          <a:xfrm>
            <a:off x="7927954" y="2747310"/>
            <a:ext cx="1397000" cy="492443"/>
          </a:xfrm>
          <a:prstGeom prst="rect">
            <a:avLst/>
          </a:prstGeom>
          <a:noFill/>
        </p:spPr>
        <p:txBody>
          <a:bodyPr wrap="square">
            <a:spAutoFit/>
          </a:bodyPr>
          <a:lstStyle/>
          <a:p>
            <a:pPr algn="ctr"/>
            <a:r>
              <a:rPr lang="en-US" sz="2600" b="1" dirty="0">
                <a:solidFill>
                  <a:srgbClr val="33B2C1"/>
                </a:solidFill>
                <a:latin typeface="Raleway ExtraBold" panose="020B0503030101060003" pitchFamily="34" charset="77"/>
                <a:ea typeface="Helvetica Neue" panose="02000503000000020004" pitchFamily="2" charset="0"/>
                <a:cs typeface="Helvetica Neue" panose="02000503000000020004" pitchFamily="2" charset="0"/>
              </a:rPr>
              <a:t>10.6K</a:t>
            </a:r>
          </a:p>
        </p:txBody>
      </p:sp>
      <p:sp>
        <p:nvSpPr>
          <p:cNvPr id="8" name="TextBox 7">
            <a:extLst>
              <a:ext uri="{FF2B5EF4-FFF2-40B4-BE49-F238E27FC236}">
                <a16:creationId xmlns:a16="http://schemas.microsoft.com/office/drawing/2014/main" id="{E11349EF-E229-8C55-D594-3E88FB72C17E}"/>
              </a:ext>
            </a:extLst>
          </p:cNvPr>
          <p:cNvSpPr txBox="1"/>
          <p:nvPr/>
        </p:nvSpPr>
        <p:spPr>
          <a:xfrm>
            <a:off x="7780748" y="3239753"/>
            <a:ext cx="1691417" cy="646331"/>
          </a:xfrm>
          <a:prstGeom prst="rect">
            <a:avLst/>
          </a:prstGeom>
          <a:noFill/>
        </p:spPr>
        <p:txBody>
          <a:bodyPr wrap="square">
            <a:spAutoFit/>
          </a:bodyPr>
          <a:lstStyle/>
          <a:p>
            <a:pPr algn="ctr"/>
            <a:r>
              <a:rPr lang="en-US" b="1" dirty="0">
                <a:solidFill>
                  <a:srgbClr val="022A47"/>
                </a:solidFill>
                <a:latin typeface="Raleway SemiBold" panose="020B0503030101060003" pitchFamily="34" charset="77"/>
                <a:ea typeface="Helvetica Neue" panose="02000503000000020004" pitchFamily="2" charset="0"/>
                <a:cs typeface="Helvetica Neue" panose="02000503000000020004" pitchFamily="2" charset="0"/>
              </a:rPr>
              <a:t>Cart</a:t>
            </a:r>
          </a:p>
          <a:p>
            <a:pPr algn="ctr"/>
            <a:r>
              <a:rPr lang="en-US" b="1" dirty="0">
                <a:solidFill>
                  <a:srgbClr val="022A47"/>
                </a:solidFill>
                <a:latin typeface="Raleway SemiBold" panose="020B0503030101060003" pitchFamily="34" charset="77"/>
                <a:ea typeface="Helvetica Neue" panose="02000503000000020004" pitchFamily="2" charset="0"/>
                <a:cs typeface="Helvetica Neue" panose="02000503000000020004" pitchFamily="2" charset="0"/>
              </a:rPr>
              <a:t>Transfers</a:t>
            </a:r>
          </a:p>
        </p:txBody>
      </p:sp>
      <p:sp>
        <p:nvSpPr>
          <p:cNvPr id="21" name="Rounded Rectangle 20">
            <a:extLst>
              <a:ext uri="{FF2B5EF4-FFF2-40B4-BE49-F238E27FC236}">
                <a16:creationId xmlns:a16="http://schemas.microsoft.com/office/drawing/2014/main" id="{D435175E-6961-0A6E-C89E-D06CD49E10A1}"/>
              </a:ext>
            </a:extLst>
          </p:cNvPr>
          <p:cNvSpPr/>
          <p:nvPr/>
        </p:nvSpPr>
        <p:spPr>
          <a:xfrm>
            <a:off x="7714953" y="4400060"/>
            <a:ext cx="1823008" cy="1835836"/>
          </a:xfrm>
          <a:prstGeom prst="roundRect">
            <a:avLst>
              <a:gd name="adj" fmla="val 6358"/>
            </a:avLst>
          </a:prstGeom>
          <a:solidFill>
            <a:schemeClr val="accent3">
              <a:lumMod val="20000"/>
              <a:lumOff val="8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A91FC78-4061-F43D-F877-4CDCB04CE383}"/>
              </a:ext>
            </a:extLst>
          </p:cNvPr>
          <p:cNvSpPr txBox="1"/>
          <p:nvPr/>
        </p:nvSpPr>
        <p:spPr>
          <a:xfrm>
            <a:off x="7927954" y="4758581"/>
            <a:ext cx="1397000" cy="492443"/>
          </a:xfrm>
          <a:prstGeom prst="rect">
            <a:avLst/>
          </a:prstGeom>
          <a:noFill/>
        </p:spPr>
        <p:txBody>
          <a:bodyPr wrap="square">
            <a:spAutoFit/>
          </a:bodyPr>
          <a:lstStyle/>
          <a:p>
            <a:pPr algn="ctr"/>
            <a:r>
              <a:rPr lang="en-US" sz="2600" b="1" dirty="0">
                <a:solidFill>
                  <a:srgbClr val="33B2C1"/>
                </a:solidFill>
                <a:latin typeface="Raleway ExtraBold" panose="020B0503030101060003" pitchFamily="34" charset="77"/>
                <a:ea typeface="Helvetica Neue" panose="02000503000000020004" pitchFamily="2" charset="0"/>
                <a:cs typeface="Helvetica Neue" panose="02000503000000020004" pitchFamily="2" charset="0"/>
              </a:rPr>
              <a:t>$27K</a:t>
            </a:r>
          </a:p>
        </p:txBody>
      </p:sp>
      <p:sp>
        <p:nvSpPr>
          <p:cNvPr id="23" name="TextBox 22">
            <a:extLst>
              <a:ext uri="{FF2B5EF4-FFF2-40B4-BE49-F238E27FC236}">
                <a16:creationId xmlns:a16="http://schemas.microsoft.com/office/drawing/2014/main" id="{BF1FD6A4-18E3-92E0-F0CF-19807C9882A8}"/>
              </a:ext>
            </a:extLst>
          </p:cNvPr>
          <p:cNvSpPr txBox="1"/>
          <p:nvPr/>
        </p:nvSpPr>
        <p:spPr>
          <a:xfrm>
            <a:off x="7780748" y="5251024"/>
            <a:ext cx="1691417" cy="646331"/>
          </a:xfrm>
          <a:prstGeom prst="rect">
            <a:avLst/>
          </a:prstGeom>
          <a:noFill/>
        </p:spPr>
        <p:txBody>
          <a:bodyPr wrap="square">
            <a:spAutoFit/>
          </a:bodyPr>
          <a:lstStyle/>
          <a:p>
            <a:pPr algn="ctr"/>
            <a:r>
              <a:rPr lang="en-US" b="1" dirty="0">
                <a:solidFill>
                  <a:srgbClr val="022A47"/>
                </a:solidFill>
                <a:latin typeface="Raleway SemiBold" panose="020B0503030101060003" pitchFamily="34" charset="77"/>
                <a:ea typeface="Helvetica Neue" panose="02000503000000020004" pitchFamily="2" charset="0"/>
                <a:cs typeface="Helvetica Neue" panose="02000503000000020004" pitchFamily="2" charset="0"/>
              </a:rPr>
              <a:t>Total</a:t>
            </a:r>
          </a:p>
          <a:p>
            <a:pPr algn="ctr"/>
            <a:r>
              <a:rPr lang="en-US" b="1" dirty="0">
                <a:solidFill>
                  <a:srgbClr val="022A47"/>
                </a:solidFill>
                <a:latin typeface="Raleway SemiBold" panose="020B0503030101060003" pitchFamily="34" charset="77"/>
                <a:ea typeface="Helvetica Neue" panose="02000503000000020004" pitchFamily="2" charset="0"/>
                <a:cs typeface="Helvetica Neue" panose="02000503000000020004" pitchFamily="2" charset="0"/>
              </a:rPr>
              <a:t>Transfers</a:t>
            </a:r>
          </a:p>
        </p:txBody>
      </p:sp>
    </p:spTree>
    <p:extLst>
      <p:ext uri="{BB962C8B-B14F-4D97-AF65-F5344CB8AC3E}">
        <p14:creationId xmlns:p14="http://schemas.microsoft.com/office/powerpoint/2010/main" val="3796108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0CA0144-5E57-5FE7-8159-26D71E9E4D38}"/>
              </a:ext>
            </a:extLst>
          </p:cNvPr>
          <p:cNvSpPr txBox="1"/>
          <p:nvPr/>
        </p:nvSpPr>
        <p:spPr>
          <a:xfrm>
            <a:off x="556360" y="502497"/>
            <a:ext cx="5518976" cy="1446550"/>
          </a:xfrm>
          <a:prstGeom prst="rect">
            <a:avLst/>
          </a:prstGeom>
          <a:noFill/>
        </p:spPr>
        <p:txBody>
          <a:bodyPr wrap="square">
            <a:spAutoFit/>
          </a:bodyPr>
          <a:lstStyle/>
          <a:p>
            <a:r>
              <a:rPr lang="en-US" sz="4400" b="1" dirty="0">
                <a:solidFill>
                  <a:srgbClr val="022A47"/>
                </a:solidFill>
                <a:latin typeface="Raleway ExtraBold" panose="020B0503030101060003" pitchFamily="34" charset="77"/>
              </a:rPr>
              <a:t>Barriers to</a:t>
            </a:r>
          </a:p>
          <a:p>
            <a:r>
              <a:rPr lang="en-US" sz="4400" b="1" dirty="0">
                <a:solidFill>
                  <a:srgbClr val="022A47"/>
                </a:solidFill>
                <a:latin typeface="Raleway ExtraBold" panose="020B0503030101060003" pitchFamily="34" charset="77"/>
              </a:rPr>
              <a:t>Conversion</a:t>
            </a:r>
          </a:p>
        </p:txBody>
      </p:sp>
      <p:sp>
        <p:nvSpPr>
          <p:cNvPr id="9" name="TextBox 8">
            <a:extLst>
              <a:ext uri="{FF2B5EF4-FFF2-40B4-BE49-F238E27FC236}">
                <a16:creationId xmlns:a16="http://schemas.microsoft.com/office/drawing/2014/main" id="{0FE6AFB0-1AB8-5190-5E82-FA41A835564B}"/>
              </a:ext>
            </a:extLst>
          </p:cNvPr>
          <p:cNvSpPr txBox="1"/>
          <p:nvPr/>
        </p:nvSpPr>
        <p:spPr>
          <a:xfrm>
            <a:off x="4386649" y="811789"/>
            <a:ext cx="4991818" cy="923330"/>
          </a:xfrm>
          <a:prstGeom prst="rect">
            <a:avLst/>
          </a:prstGeom>
          <a:noFill/>
        </p:spPr>
        <p:txBody>
          <a:bodyPr wrap="square">
            <a:spAutoFit/>
          </a:bodyPr>
          <a:lstStyle/>
          <a:p>
            <a:r>
              <a:rPr lang="en-US" sz="1800" dirty="0">
                <a:solidFill>
                  <a:schemeClr val="accent3">
                    <a:lumMod val="50000"/>
                  </a:schemeClr>
                </a:solidFill>
                <a:latin typeface="Raleway" panose="020B0503030101060003" pitchFamily="34" charset="77"/>
                <a:ea typeface="Helvetica Neue" panose="02000503000000020004" pitchFamily="2" charset="0"/>
                <a:cs typeface="Helvetica Neue" panose="02000503000000020004" pitchFamily="2" charset="0"/>
              </a:rPr>
              <a:t>Industry averages for cart conversion vary greatly but range from 24% for mobile users to 30% for desktop users.</a:t>
            </a:r>
          </a:p>
        </p:txBody>
      </p:sp>
      <p:cxnSp>
        <p:nvCxnSpPr>
          <p:cNvPr id="10" name="Straight Connector 9">
            <a:extLst>
              <a:ext uri="{FF2B5EF4-FFF2-40B4-BE49-F238E27FC236}">
                <a16:creationId xmlns:a16="http://schemas.microsoft.com/office/drawing/2014/main" id="{A7400988-0F37-0F13-9DC1-25E7DEE95E8F}"/>
              </a:ext>
            </a:extLst>
          </p:cNvPr>
          <p:cNvCxnSpPr/>
          <p:nvPr/>
        </p:nvCxnSpPr>
        <p:spPr>
          <a:xfrm>
            <a:off x="4086499" y="605481"/>
            <a:ext cx="0" cy="1290753"/>
          </a:xfrm>
          <a:prstGeom prst="line">
            <a:avLst/>
          </a:prstGeom>
          <a:ln w="25400" cap="rnd">
            <a:solidFill>
              <a:srgbClr val="33B2C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F1F72311-A15F-7C55-EA44-2F6A76415DB6}"/>
              </a:ext>
            </a:extLst>
          </p:cNvPr>
          <p:cNvSpPr/>
          <p:nvPr/>
        </p:nvSpPr>
        <p:spPr>
          <a:xfrm>
            <a:off x="663880" y="2885515"/>
            <a:ext cx="501041" cy="501041"/>
          </a:xfrm>
          <a:prstGeom prst="ellipse">
            <a:avLst/>
          </a:prstGeom>
          <a:solidFill>
            <a:srgbClr val="33B2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BE3C246-77A6-DA4B-83E5-B46BAA17FC83}"/>
              </a:ext>
            </a:extLst>
          </p:cNvPr>
          <p:cNvSpPr txBox="1"/>
          <p:nvPr/>
        </p:nvSpPr>
        <p:spPr>
          <a:xfrm>
            <a:off x="757253" y="2944112"/>
            <a:ext cx="328808" cy="369332"/>
          </a:xfrm>
          <a:prstGeom prst="rect">
            <a:avLst/>
          </a:prstGeom>
          <a:noFill/>
        </p:spPr>
        <p:txBody>
          <a:bodyPr wrap="square">
            <a:spAutoFit/>
          </a:bodyPr>
          <a:lstStyle/>
          <a:p>
            <a:pPr algn="ctr"/>
            <a:r>
              <a:rPr lang="en-US" sz="1800" b="1" dirty="0">
                <a:solidFill>
                  <a:schemeClr val="bg1"/>
                </a:solidFill>
                <a:latin typeface="Raleway" panose="020B0503030101060003" pitchFamily="34" charset="77"/>
                <a:ea typeface="Helvetica Neue" panose="02000503000000020004" pitchFamily="2" charset="0"/>
                <a:cs typeface="Helvetica Neue" panose="02000503000000020004" pitchFamily="2" charset="0"/>
              </a:rPr>
              <a:t>1</a:t>
            </a:r>
            <a:endParaRPr lang="en-US" b="1" dirty="0">
              <a:solidFill>
                <a:schemeClr val="bg1"/>
              </a:solidFill>
              <a:latin typeface="Raleway" panose="020B0503030101060003" pitchFamily="34" charset="77"/>
            </a:endParaRPr>
          </a:p>
        </p:txBody>
      </p:sp>
      <p:sp>
        <p:nvSpPr>
          <p:cNvPr id="20" name="TextBox 19">
            <a:extLst>
              <a:ext uri="{FF2B5EF4-FFF2-40B4-BE49-F238E27FC236}">
                <a16:creationId xmlns:a16="http://schemas.microsoft.com/office/drawing/2014/main" id="{6F349D0F-884D-CE0E-CDB5-E0B015EA139E}"/>
              </a:ext>
            </a:extLst>
          </p:cNvPr>
          <p:cNvSpPr txBox="1"/>
          <p:nvPr/>
        </p:nvSpPr>
        <p:spPr>
          <a:xfrm>
            <a:off x="1343930" y="2951369"/>
            <a:ext cx="2742569" cy="338554"/>
          </a:xfrm>
          <a:prstGeom prst="rect">
            <a:avLst/>
          </a:prstGeom>
          <a:noFill/>
        </p:spPr>
        <p:txBody>
          <a:bodyPr wrap="square">
            <a:spAutoFit/>
          </a:bodyPr>
          <a:lstStyle/>
          <a:p>
            <a:r>
              <a:rPr lang="en-US" sz="1600" b="1" dirty="0">
                <a:solidFill>
                  <a:srgbClr val="022A47"/>
                </a:solidFill>
                <a:latin typeface="Raleway SemiBold" panose="020B0503030101060003" pitchFamily="34" charset="77"/>
                <a:ea typeface="Helvetica Neue" panose="02000503000000020004" pitchFamily="2" charset="0"/>
                <a:cs typeface="Helvetica Neue" panose="02000503000000020004" pitchFamily="2" charset="0"/>
              </a:rPr>
              <a:t>Pricing Expectations</a:t>
            </a:r>
          </a:p>
        </p:txBody>
      </p:sp>
      <p:sp>
        <p:nvSpPr>
          <p:cNvPr id="21" name="Oval 20">
            <a:extLst>
              <a:ext uri="{FF2B5EF4-FFF2-40B4-BE49-F238E27FC236}">
                <a16:creationId xmlns:a16="http://schemas.microsoft.com/office/drawing/2014/main" id="{051133E8-CF15-4FB8-BA1C-A5F811BC4A84}"/>
              </a:ext>
            </a:extLst>
          </p:cNvPr>
          <p:cNvSpPr/>
          <p:nvPr/>
        </p:nvSpPr>
        <p:spPr>
          <a:xfrm>
            <a:off x="663880" y="3651069"/>
            <a:ext cx="501041" cy="501041"/>
          </a:xfrm>
          <a:prstGeom prst="ellipse">
            <a:avLst/>
          </a:prstGeom>
          <a:solidFill>
            <a:srgbClr val="33B2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A53A906-15DA-F11A-7D83-B56270A1CA21}"/>
              </a:ext>
            </a:extLst>
          </p:cNvPr>
          <p:cNvSpPr txBox="1"/>
          <p:nvPr/>
        </p:nvSpPr>
        <p:spPr>
          <a:xfrm>
            <a:off x="757253" y="3709666"/>
            <a:ext cx="328808" cy="369332"/>
          </a:xfrm>
          <a:prstGeom prst="rect">
            <a:avLst/>
          </a:prstGeom>
          <a:noFill/>
        </p:spPr>
        <p:txBody>
          <a:bodyPr wrap="square">
            <a:spAutoFit/>
          </a:bodyPr>
          <a:lstStyle/>
          <a:p>
            <a:pPr algn="ctr"/>
            <a:r>
              <a:rPr lang="en-US" sz="1800" b="1" dirty="0">
                <a:solidFill>
                  <a:schemeClr val="bg1"/>
                </a:solidFill>
                <a:latin typeface="Raleway" panose="020B0503030101060003" pitchFamily="34" charset="77"/>
                <a:ea typeface="Helvetica Neue" panose="02000503000000020004" pitchFamily="2" charset="0"/>
                <a:cs typeface="Helvetica Neue" panose="02000503000000020004" pitchFamily="2" charset="0"/>
              </a:rPr>
              <a:t>2</a:t>
            </a:r>
            <a:endParaRPr lang="en-US" b="1" dirty="0">
              <a:solidFill>
                <a:schemeClr val="bg1"/>
              </a:solidFill>
              <a:latin typeface="Raleway" panose="020B0503030101060003" pitchFamily="34" charset="77"/>
            </a:endParaRPr>
          </a:p>
        </p:txBody>
      </p:sp>
      <p:sp>
        <p:nvSpPr>
          <p:cNvPr id="23" name="TextBox 22">
            <a:extLst>
              <a:ext uri="{FF2B5EF4-FFF2-40B4-BE49-F238E27FC236}">
                <a16:creationId xmlns:a16="http://schemas.microsoft.com/office/drawing/2014/main" id="{2213A9DD-E85C-E651-3C4A-B885FEDE3DC5}"/>
              </a:ext>
            </a:extLst>
          </p:cNvPr>
          <p:cNvSpPr txBox="1"/>
          <p:nvPr/>
        </p:nvSpPr>
        <p:spPr>
          <a:xfrm>
            <a:off x="1343930" y="3716923"/>
            <a:ext cx="2742569" cy="338554"/>
          </a:xfrm>
          <a:prstGeom prst="rect">
            <a:avLst/>
          </a:prstGeom>
          <a:noFill/>
        </p:spPr>
        <p:txBody>
          <a:bodyPr wrap="square">
            <a:spAutoFit/>
          </a:bodyPr>
          <a:lstStyle/>
          <a:p>
            <a:r>
              <a:rPr lang="en-US" sz="1600" b="1" dirty="0">
                <a:solidFill>
                  <a:srgbClr val="022A47"/>
                </a:solidFill>
                <a:latin typeface="Raleway SemiBold" panose="020B0503030101060003" pitchFamily="34" charset="77"/>
                <a:ea typeface="Helvetica Neue" panose="02000503000000020004" pitchFamily="2" charset="0"/>
                <a:cs typeface="Helvetica Neue" panose="02000503000000020004" pitchFamily="2" charset="0"/>
              </a:rPr>
              <a:t>Hidden Fees</a:t>
            </a:r>
          </a:p>
        </p:txBody>
      </p:sp>
      <p:sp>
        <p:nvSpPr>
          <p:cNvPr id="24" name="Oval 23">
            <a:extLst>
              <a:ext uri="{FF2B5EF4-FFF2-40B4-BE49-F238E27FC236}">
                <a16:creationId xmlns:a16="http://schemas.microsoft.com/office/drawing/2014/main" id="{1BA887AC-8CBA-3EF2-9924-4C0013D0F186}"/>
              </a:ext>
            </a:extLst>
          </p:cNvPr>
          <p:cNvSpPr/>
          <p:nvPr/>
        </p:nvSpPr>
        <p:spPr>
          <a:xfrm>
            <a:off x="663880" y="4416623"/>
            <a:ext cx="501041" cy="501041"/>
          </a:xfrm>
          <a:prstGeom prst="ellipse">
            <a:avLst/>
          </a:prstGeom>
          <a:solidFill>
            <a:srgbClr val="33B2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1825523-F1A5-7A52-F593-226E914CCB0C}"/>
              </a:ext>
            </a:extLst>
          </p:cNvPr>
          <p:cNvSpPr txBox="1"/>
          <p:nvPr/>
        </p:nvSpPr>
        <p:spPr>
          <a:xfrm>
            <a:off x="757253" y="4475220"/>
            <a:ext cx="328808" cy="369332"/>
          </a:xfrm>
          <a:prstGeom prst="rect">
            <a:avLst/>
          </a:prstGeom>
          <a:noFill/>
        </p:spPr>
        <p:txBody>
          <a:bodyPr wrap="square">
            <a:spAutoFit/>
          </a:bodyPr>
          <a:lstStyle/>
          <a:p>
            <a:pPr algn="ctr"/>
            <a:r>
              <a:rPr lang="en-US" sz="1800" b="1" dirty="0">
                <a:solidFill>
                  <a:schemeClr val="bg1"/>
                </a:solidFill>
                <a:latin typeface="Raleway" panose="020B0503030101060003" pitchFamily="34" charset="77"/>
                <a:ea typeface="Helvetica Neue" panose="02000503000000020004" pitchFamily="2" charset="0"/>
                <a:cs typeface="Helvetica Neue" panose="02000503000000020004" pitchFamily="2" charset="0"/>
              </a:rPr>
              <a:t>3</a:t>
            </a:r>
            <a:endParaRPr lang="en-US" b="1" dirty="0">
              <a:solidFill>
                <a:schemeClr val="bg1"/>
              </a:solidFill>
              <a:latin typeface="Raleway" panose="020B0503030101060003" pitchFamily="34" charset="77"/>
            </a:endParaRPr>
          </a:p>
        </p:txBody>
      </p:sp>
      <p:sp>
        <p:nvSpPr>
          <p:cNvPr id="31" name="TextBox 30">
            <a:extLst>
              <a:ext uri="{FF2B5EF4-FFF2-40B4-BE49-F238E27FC236}">
                <a16:creationId xmlns:a16="http://schemas.microsoft.com/office/drawing/2014/main" id="{71D34458-507B-7990-1992-B69970D80181}"/>
              </a:ext>
            </a:extLst>
          </p:cNvPr>
          <p:cNvSpPr txBox="1"/>
          <p:nvPr/>
        </p:nvSpPr>
        <p:spPr>
          <a:xfrm>
            <a:off x="1343930" y="4482477"/>
            <a:ext cx="2742569" cy="338554"/>
          </a:xfrm>
          <a:prstGeom prst="rect">
            <a:avLst/>
          </a:prstGeom>
          <a:noFill/>
        </p:spPr>
        <p:txBody>
          <a:bodyPr wrap="square">
            <a:spAutoFit/>
          </a:bodyPr>
          <a:lstStyle/>
          <a:p>
            <a:r>
              <a:rPr lang="en-US" sz="1600" b="1" dirty="0">
                <a:solidFill>
                  <a:srgbClr val="022A47"/>
                </a:solidFill>
                <a:latin typeface="Raleway SemiBold" panose="020B0503030101060003" pitchFamily="34" charset="77"/>
                <a:ea typeface="Helvetica Neue" panose="02000503000000020004" pitchFamily="2" charset="0"/>
                <a:cs typeface="Helvetica Neue" panose="02000503000000020004" pitchFamily="2" charset="0"/>
              </a:rPr>
              <a:t>Shipping Expectations</a:t>
            </a:r>
          </a:p>
        </p:txBody>
      </p:sp>
      <p:sp>
        <p:nvSpPr>
          <p:cNvPr id="32" name="Oval 31">
            <a:extLst>
              <a:ext uri="{FF2B5EF4-FFF2-40B4-BE49-F238E27FC236}">
                <a16:creationId xmlns:a16="http://schemas.microsoft.com/office/drawing/2014/main" id="{72B53218-8F10-6AB2-BDBA-A74D5B5151C5}"/>
              </a:ext>
            </a:extLst>
          </p:cNvPr>
          <p:cNvSpPr/>
          <p:nvPr/>
        </p:nvSpPr>
        <p:spPr>
          <a:xfrm>
            <a:off x="663880" y="5182177"/>
            <a:ext cx="501041" cy="501041"/>
          </a:xfrm>
          <a:prstGeom prst="ellipse">
            <a:avLst/>
          </a:prstGeom>
          <a:solidFill>
            <a:srgbClr val="33B2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0A7C8C8-952A-DDF8-1A7F-B36EE2D2AA8B}"/>
              </a:ext>
            </a:extLst>
          </p:cNvPr>
          <p:cNvSpPr txBox="1"/>
          <p:nvPr/>
        </p:nvSpPr>
        <p:spPr>
          <a:xfrm>
            <a:off x="757253" y="5240774"/>
            <a:ext cx="328808" cy="369332"/>
          </a:xfrm>
          <a:prstGeom prst="rect">
            <a:avLst/>
          </a:prstGeom>
          <a:noFill/>
        </p:spPr>
        <p:txBody>
          <a:bodyPr wrap="square">
            <a:spAutoFit/>
          </a:bodyPr>
          <a:lstStyle/>
          <a:p>
            <a:pPr algn="ctr"/>
            <a:r>
              <a:rPr lang="en-US" sz="1800" b="1" dirty="0">
                <a:solidFill>
                  <a:schemeClr val="bg1"/>
                </a:solidFill>
                <a:latin typeface="Raleway" panose="020B0503030101060003" pitchFamily="34" charset="77"/>
                <a:ea typeface="Helvetica Neue" panose="02000503000000020004" pitchFamily="2" charset="0"/>
                <a:cs typeface="Helvetica Neue" panose="02000503000000020004" pitchFamily="2" charset="0"/>
              </a:rPr>
              <a:t>4</a:t>
            </a:r>
            <a:endParaRPr lang="en-US" b="1" dirty="0">
              <a:solidFill>
                <a:schemeClr val="bg1"/>
              </a:solidFill>
              <a:latin typeface="Raleway" panose="020B0503030101060003" pitchFamily="34" charset="77"/>
            </a:endParaRPr>
          </a:p>
        </p:txBody>
      </p:sp>
      <p:sp>
        <p:nvSpPr>
          <p:cNvPr id="34" name="TextBox 33">
            <a:extLst>
              <a:ext uri="{FF2B5EF4-FFF2-40B4-BE49-F238E27FC236}">
                <a16:creationId xmlns:a16="http://schemas.microsoft.com/office/drawing/2014/main" id="{E09928EF-0216-0C5A-BDFB-B98A09A1E3E7}"/>
              </a:ext>
            </a:extLst>
          </p:cNvPr>
          <p:cNvSpPr txBox="1"/>
          <p:nvPr/>
        </p:nvSpPr>
        <p:spPr>
          <a:xfrm>
            <a:off x="1343930" y="5248031"/>
            <a:ext cx="2742569" cy="338554"/>
          </a:xfrm>
          <a:prstGeom prst="rect">
            <a:avLst/>
          </a:prstGeom>
          <a:noFill/>
        </p:spPr>
        <p:txBody>
          <a:bodyPr wrap="square">
            <a:spAutoFit/>
          </a:bodyPr>
          <a:lstStyle/>
          <a:p>
            <a:r>
              <a:rPr lang="en-US" sz="1600" b="1" dirty="0">
                <a:solidFill>
                  <a:srgbClr val="022A47"/>
                </a:solidFill>
                <a:latin typeface="Raleway SemiBold" panose="020B0503030101060003" pitchFamily="34" charset="77"/>
                <a:ea typeface="Helvetica Neue" panose="02000503000000020004" pitchFamily="2" charset="0"/>
                <a:cs typeface="Helvetica Neue" panose="02000503000000020004" pitchFamily="2" charset="0"/>
              </a:rPr>
              <a:t>Account Creation</a:t>
            </a:r>
          </a:p>
        </p:txBody>
      </p:sp>
      <p:sp>
        <p:nvSpPr>
          <p:cNvPr id="35" name="Oval 34">
            <a:extLst>
              <a:ext uri="{FF2B5EF4-FFF2-40B4-BE49-F238E27FC236}">
                <a16:creationId xmlns:a16="http://schemas.microsoft.com/office/drawing/2014/main" id="{17FFE289-E413-044D-25C8-602FAE7E101D}"/>
              </a:ext>
            </a:extLst>
          </p:cNvPr>
          <p:cNvSpPr>
            <a:spLocks/>
          </p:cNvSpPr>
          <p:nvPr/>
        </p:nvSpPr>
        <p:spPr>
          <a:xfrm>
            <a:off x="4120366" y="2885515"/>
            <a:ext cx="501041" cy="501041"/>
          </a:xfrm>
          <a:prstGeom prst="ellipse">
            <a:avLst/>
          </a:prstGeom>
          <a:solidFill>
            <a:srgbClr val="33B2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1E027098-5798-6A1F-58FF-CF142755C59A}"/>
              </a:ext>
            </a:extLst>
          </p:cNvPr>
          <p:cNvSpPr txBox="1">
            <a:spLocks/>
          </p:cNvSpPr>
          <p:nvPr/>
        </p:nvSpPr>
        <p:spPr>
          <a:xfrm>
            <a:off x="4213739" y="2944112"/>
            <a:ext cx="328808" cy="369332"/>
          </a:xfrm>
          <a:prstGeom prst="rect">
            <a:avLst/>
          </a:prstGeom>
          <a:noFill/>
        </p:spPr>
        <p:txBody>
          <a:bodyPr wrap="square">
            <a:spAutoFit/>
          </a:bodyPr>
          <a:lstStyle/>
          <a:p>
            <a:pPr algn="ctr"/>
            <a:r>
              <a:rPr lang="en-US" sz="1800" b="1" dirty="0">
                <a:solidFill>
                  <a:schemeClr val="bg1"/>
                </a:solidFill>
                <a:latin typeface="Raleway" panose="020B0503030101060003" pitchFamily="34" charset="77"/>
                <a:ea typeface="Helvetica Neue" panose="02000503000000020004" pitchFamily="2" charset="0"/>
                <a:cs typeface="Helvetica Neue" panose="02000503000000020004" pitchFamily="2" charset="0"/>
              </a:rPr>
              <a:t>5</a:t>
            </a:r>
            <a:endParaRPr lang="en-US" b="1" dirty="0">
              <a:solidFill>
                <a:schemeClr val="bg1"/>
              </a:solidFill>
              <a:latin typeface="Raleway" panose="020B0503030101060003" pitchFamily="34" charset="77"/>
            </a:endParaRPr>
          </a:p>
        </p:txBody>
      </p:sp>
      <p:sp>
        <p:nvSpPr>
          <p:cNvPr id="37" name="TextBox 36">
            <a:extLst>
              <a:ext uri="{FF2B5EF4-FFF2-40B4-BE49-F238E27FC236}">
                <a16:creationId xmlns:a16="http://schemas.microsoft.com/office/drawing/2014/main" id="{7A2F0319-7090-A8A1-D2D3-B4F1F9FC9290}"/>
              </a:ext>
            </a:extLst>
          </p:cNvPr>
          <p:cNvSpPr txBox="1">
            <a:spLocks/>
          </p:cNvSpPr>
          <p:nvPr/>
        </p:nvSpPr>
        <p:spPr>
          <a:xfrm>
            <a:off x="4800416" y="2951369"/>
            <a:ext cx="2742569" cy="338554"/>
          </a:xfrm>
          <a:prstGeom prst="rect">
            <a:avLst/>
          </a:prstGeom>
          <a:noFill/>
        </p:spPr>
        <p:txBody>
          <a:bodyPr wrap="square">
            <a:spAutoFit/>
          </a:bodyPr>
          <a:lstStyle/>
          <a:p>
            <a:r>
              <a:rPr lang="en-US" sz="1600" b="1" dirty="0">
                <a:solidFill>
                  <a:srgbClr val="022A47"/>
                </a:solidFill>
                <a:latin typeface="Raleway SemiBold" panose="020B0503030101060003" pitchFamily="34" charset="77"/>
                <a:ea typeface="Helvetica Neue" panose="02000503000000020004" pitchFamily="2" charset="0"/>
                <a:cs typeface="Helvetica Neue" panose="02000503000000020004" pitchFamily="2" charset="0"/>
              </a:rPr>
              <a:t>Product Reviews</a:t>
            </a:r>
          </a:p>
        </p:txBody>
      </p:sp>
      <p:sp>
        <p:nvSpPr>
          <p:cNvPr id="38" name="Oval 37">
            <a:extLst>
              <a:ext uri="{FF2B5EF4-FFF2-40B4-BE49-F238E27FC236}">
                <a16:creationId xmlns:a16="http://schemas.microsoft.com/office/drawing/2014/main" id="{85002F8D-00A7-0737-8E25-B94D7F99F709}"/>
              </a:ext>
            </a:extLst>
          </p:cNvPr>
          <p:cNvSpPr>
            <a:spLocks/>
          </p:cNvSpPr>
          <p:nvPr/>
        </p:nvSpPr>
        <p:spPr>
          <a:xfrm>
            <a:off x="4120366" y="3651069"/>
            <a:ext cx="501041" cy="501041"/>
          </a:xfrm>
          <a:prstGeom prst="ellipse">
            <a:avLst/>
          </a:prstGeom>
          <a:solidFill>
            <a:srgbClr val="33B2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05C19B24-00C4-0BB8-B9B0-C545523C3573}"/>
              </a:ext>
            </a:extLst>
          </p:cNvPr>
          <p:cNvSpPr txBox="1">
            <a:spLocks/>
          </p:cNvSpPr>
          <p:nvPr/>
        </p:nvSpPr>
        <p:spPr>
          <a:xfrm>
            <a:off x="4213739" y="3709666"/>
            <a:ext cx="328808" cy="369332"/>
          </a:xfrm>
          <a:prstGeom prst="rect">
            <a:avLst/>
          </a:prstGeom>
          <a:noFill/>
        </p:spPr>
        <p:txBody>
          <a:bodyPr wrap="square">
            <a:spAutoFit/>
          </a:bodyPr>
          <a:lstStyle/>
          <a:p>
            <a:pPr algn="ctr"/>
            <a:r>
              <a:rPr lang="en-US" sz="1800" b="1" dirty="0">
                <a:solidFill>
                  <a:schemeClr val="bg1"/>
                </a:solidFill>
                <a:latin typeface="Raleway" panose="020B0503030101060003" pitchFamily="34" charset="77"/>
                <a:ea typeface="Helvetica Neue" panose="02000503000000020004" pitchFamily="2" charset="0"/>
                <a:cs typeface="Helvetica Neue" panose="02000503000000020004" pitchFamily="2" charset="0"/>
              </a:rPr>
              <a:t>6</a:t>
            </a:r>
            <a:endParaRPr lang="en-US" b="1" dirty="0">
              <a:solidFill>
                <a:schemeClr val="bg1"/>
              </a:solidFill>
              <a:latin typeface="Raleway" panose="020B0503030101060003" pitchFamily="34" charset="77"/>
            </a:endParaRPr>
          </a:p>
        </p:txBody>
      </p:sp>
      <p:sp>
        <p:nvSpPr>
          <p:cNvPr id="40" name="TextBox 39">
            <a:extLst>
              <a:ext uri="{FF2B5EF4-FFF2-40B4-BE49-F238E27FC236}">
                <a16:creationId xmlns:a16="http://schemas.microsoft.com/office/drawing/2014/main" id="{9FE53494-70B9-78FB-21F0-D75EF4680E72}"/>
              </a:ext>
            </a:extLst>
          </p:cNvPr>
          <p:cNvSpPr txBox="1">
            <a:spLocks/>
          </p:cNvSpPr>
          <p:nvPr/>
        </p:nvSpPr>
        <p:spPr>
          <a:xfrm>
            <a:off x="4800416" y="3716923"/>
            <a:ext cx="2742569" cy="338554"/>
          </a:xfrm>
          <a:prstGeom prst="rect">
            <a:avLst/>
          </a:prstGeom>
          <a:noFill/>
        </p:spPr>
        <p:txBody>
          <a:bodyPr wrap="square">
            <a:spAutoFit/>
          </a:bodyPr>
          <a:lstStyle/>
          <a:p>
            <a:r>
              <a:rPr lang="en-US" sz="1600" b="1" dirty="0">
                <a:solidFill>
                  <a:srgbClr val="022A47"/>
                </a:solidFill>
                <a:latin typeface="Raleway SemiBold" panose="020B0503030101060003" pitchFamily="34" charset="77"/>
                <a:ea typeface="Helvetica Neue" panose="02000503000000020004" pitchFamily="2" charset="0"/>
                <a:cs typeface="Helvetica Neue" panose="02000503000000020004" pitchFamily="2" charset="0"/>
              </a:rPr>
              <a:t>Checkout Process</a:t>
            </a:r>
          </a:p>
        </p:txBody>
      </p:sp>
      <p:sp>
        <p:nvSpPr>
          <p:cNvPr id="41" name="Oval 40">
            <a:extLst>
              <a:ext uri="{FF2B5EF4-FFF2-40B4-BE49-F238E27FC236}">
                <a16:creationId xmlns:a16="http://schemas.microsoft.com/office/drawing/2014/main" id="{B178AE6C-F814-26F0-C054-85BEF0D3C83A}"/>
              </a:ext>
            </a:extLst>
          </p:cNvPr>
          <p:cNvSpPr>
            <a:spLocks/>
          </p:cNvSpPr>
          <p:nvPr/>
        </p:nvSpPr>
        <p:spPr>
          <a:xfrm>
            <a:off x="4120366" y="4416623"/>
            <a:ext cx="501041" cy="501041"/>
          </a:xfrm>
          <a:prstGeom prst="ellipse">
            <a:avLst/>
          </a:prstGeom>
          <a:solidFill>
            <a:srgbClr val="33B2C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87CBDF55-7EC9-348E-486D-E2458B869F88}"/>
              </a:ext>
            </a:extLst>
          </p:cNvPr>
          <p:cNvSpPr txBox="1">
            <a:spLocks/>
          </p:cNvSpPr>
          <p:nvPr/>
        </p:nvSpPr>
        <p:spPr>
          <a:xfrm>
            <a:off x="4213739" y="4475220"/>
            <a:ext cx="328808" cy="369332"/>
          </a:xfrm>
          <a:prstGeom prst="rect">
            <a:avLst/>
          </a:prstGeom>
          <a:noFill/>
        </p:spPr>
        <p:txBody>
          <a:bodyPr wrap="square">
            <a:spAutoFit/>
          </a:bodyPr>
          <a:lstStyle/>
          <a:p>
            <a:pPr algn="ctr"/>
            <a:r>
              <a:rPr lang="en-US" sz="1800" b="1" dirty="0">
                <a:solidFill>
                  <a:schemeClr val="bg1"/>
                </a:solidFill>
                <a:latin typeface="Raleway" panose="020B0503030101060003" pitchFamily="34" charset="77"/>
                <a:ea typeface="Helvetica Neue" panose="02000503000000020004" pitchFamily="2" charset="0"/>
                <a:cs typeface="Helvetica Neue" panose="02000503000000020004" pitchFamily="2" charset="0"/>
              </a:rPr>
              <a:t>7</a:t>
            </a:r>
            <a:endParaRPr lang="en-US" b="1" dirty="0">
              <a:solidFill>
                <a:schemeClr val="bg1"/>
              </a:solidFill>
              <a:latin typeface="Raleway" panose="020B0503030101060003" pitchFamily="34" charset="77"/>
            </a:endParaRPr>
          </a:p>
        </p:txBody>
      </p:sp>
      <p:sp>
        <p:nvSpPr>
          <p:cNvPr id="43" name="TextBox 42">
            <a:extLst>
              <a:ext uri="{FF2B5EF4-FFF2-40B4-BE49-F238E27FC236}">
                <a16:creationId xmlns:a16="http://schemas.microsoft.com/office/drawing/2014/main" id="{B1B2C775-01DB-31FE-E580-DEFE4CE6D759}"/>
              </a:ext>
            </a:extLst>
          </p:cNvPr>
          <p:cNvSpPr txBox="1"/>
          <p:nvPr/>
        </p:nvSpPr>
        <p:spPr>
          <a:xfrm>
            <a:off x="4800416" y="4482477"/>
            <a:ext cx="2742569" cy="338554"/>
          </a:xfrm>
          <a:prstGeom prst="rect">
            <a:avLst/>
          </a:prstGeom>
          <a:noFill/>
        </p:spPr>
        <p:txBody>
          <a:bodyPr wrap="square">
            <a:spAutoFit/>
          </a:bodyPr>
          <a:lstStyle/>
          <a:p>
            <a:r>
              <a:rPr lang="en-US" sz="1600" b="1" dirty="0">
                <a:solidFill>
                  <a:srgbClr val="022A47"/>
                </a:solidFill>
                <a:latin typeface="Raleway SemiBold" panose="020B0503030101060003" pitchFamily="34" charset="77"/>
                <a:ea typeface="Helvetica Neue" panose="02000503000000020004" pitchFamily="2" charset="0"/>
                <a:cs typeface="Helvetica Neue" panose="02000503000000020004" pitchFamily="2" charset="0"/>
              </a:rPr>
              <a:t>Inventory Control</a:t>
            </a:r>
          </a:p>
        </p:txBody>
      </p:sp>
      <p:pic>
        <p:nvPicPr>
          <p:cNvPr id="4" name="Picture 3" descr="A person holding a cell phone&#10;&#10;Description automatically generated">
            <a:extLst>
              <a:ext uri="{FF2B5EF4-FFF2-40B4-BE49-F238E27FC236}">
                <a16:creationId xmlns:a16="http://schemas.microsoft.com/office/drawing/2014/main" id="{7DD65DE8-D17B-27EE-45AB-3DBB9772F286}"/>
              </a:ext>
            </a:extLst>
          </p:cNvPr>
          <p:cNvPicPr>
            <a:picLocks noChangeAspect="1"/>
          </p:cNvPicPr>
          <p:nvPr/>
        </p:nvPicPr>
        <p:blipFill>
          <a:blip r:embed="rId3"/>
          <a:stretch>
            <a:fillRect/>
          </a:stretch>
        </p:blipFill>
        <p:spPr>
          <a:xfrm rot="1436391">
            <a:off x="5354953" y="2369148"/>
            <a:ext cx="6054553" cy="6054553"/>
          </a:xfrm>
          <a:prstGeom prst="rect">
            <a:avLst/>
          </a:prstGeom>
        </p:spPr>
      </p:pic>
    </p:spTree>
    <p:extLst>
      <p:ext uri="{BB962C8B-B14F-4D97-AF65-F5344CB8AC3E}">
        <p14:creationId xmlns:p14="http://schemas.microsoft.com/office/powerpoint/2010/main" val="842904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6">
            <a:extLst>
              <a:ext uri="{FF2B5EF4-FFF2-40B4-BE49-F238E27FC236}">
                <a16:creationId xmlns:a16="http://schemas.microsoft.com/office/drawing/2014/main" id="{1DF1E84C-C531-E9A9-5440-BD59AD7E5239}"/>
              </a:ext>
            </a:extLst>
          </p:cNvPr>
          <p:cNvSpPr txBox="1"/>
          <p:nvPr/>
        </p:nvSpPr>
        <p:spPr>
          <a:xfrm>
            <a:off x="707884" y="2702337"/>
            <a:ext cx="4715453" cy="4093428"/>
          </a:xfrm>
          <a:prstGeom prst="rect">
            <a:avLst/>
          </a:prstGeom>
        </p:spPr>
        <p:txBody>
          <a:bodyPr wrap="square" lIns="0" tIns="0" rIns="0" bIns="0" rtlCol="0" anchor="t">
            <a:spAutoFit/>
          </a:bodyPr>
          <a:lstStyle/>
          <a:p>
            <a:pPr marL="235745" indent="-235745">
              <a:buFont typeface="Arial" panose="020B0604020202020204" pitchFamily="34" charset="0"/>
              <a:buChar char="•"/>
            </a:pPr>
            <a:r>
              <a:rPr lang="en-US" sz="1400" i="1" dirty="0">
                <a:solidFill>
                  <a:schemeClr val="accent3">
                    <a:lumMod val="50000"/>
                  </a:schemeClr>
                </a:solidFill>
                <a:latin typeface="Raleway" panose="020B0503030101060003" pitchFamily="34" charset="77"/>
                <a:ea typeface="Helvetica Neue" panose="02000503000000020004" pitchFamily="2" charset="0"/>
                <a:cs typeface="Helvetica Neue" panose="02000503000000020004" pitchFamily="2" charset="0"/>
              </a:rPr>
              <a:t>“Because every time you play there is a new strategy and ways to win and do better. It does bring lots of laughs to the table too.”</a:t>
            </a:r>
          </a:p>
          <a:p>
            <a:pPr marL="235745" indent="-235745">
              <a:buFont typeface="Arial" panose="020B0604020202020204" pitchFamily="34" charset="0"/>
              <a:buChar char="•"/>
            </a:pPr>
            <a:endParaRPr lang="en-US" sz="1400" i="1" dirty="0">
              <a:solidFill>
                <a:schemeClr val="accent3">
                  <a:lumMod val="50000"/>
                </a:schemeClr>
              </a:solidFill>
              <a:latin typeface="Raleway" panose="020B0503030101060003" pitchFamily="34" charset="77"/>
              <a:ea typeface="Helvetica Neue" panose="02000503000000020004" pitchFamily="2" charset="0"/>
              <a:cs typeface="Helvetica Neue" panose="02000503000000020004" pitchFamily="2" charset="0"/>
            </a:endParaRPr>
          </a:p>
          <a:p>
            <a:pPr marL="235745" indent="-235745">
              <a:buFont typeface="Arial" panose="020B0604020202020204" pitchFamily="34" charset="0"/>
              <a:buChar char="•"/>
            </a:pPr>
            <a:r>
              <a:rPr lang="en-US" sz="1400" i="1" dirty="0">
                <a:solidFill>
                  <a:schemeClr val="accent3">
                    <a:lumMod val="50000"/>
                  </a:schemeClr>
                </a:solidFill>
                <a:latin typeface="Raleway" panose="020B0503030101060003" pitchFamily="34" charset="77"/>
                <a:ea typeface="Helvetica Neue" panose="02000503000000020004" pitchFamily="2" charset="0"/>
                <a:cs typeface="Helvetica Neue" panose="02000503000000020004" pitchFamily="2" charset="0"/>
              </a:rPr>
              <a:t>“We really enjoyed the game. Loved that it was a new take on one of our favorites and really liked the short play time.”</a:t>
            </a:r>
          </a:p>
          <a:p>
            <a:pPr marL="235745" indent="-235745">
              <a:buFont typeface="Arial" panose="020B0604020202020204" pitchFamily="34" charset="0"/>
              <a:buChar char="•"/>
            </a:pPr>
            <a:endParaRPr lang="en-US" sz="1400" i="1" dirty="0">
              <a:solidFill>
                <a:schemeClr val="accent3">
                  <a:lumMod val="50000"/>
                </a:schemeClr>
              </a:solidFill>
              <a:latin typeface="Raleway" panose="020B0503030101060003" pitchFamily="34" charset="77"/>
              <a:ea typeface="Helvetica Neue" panose="02000503000000020004" pitchFamily="2" charset="0"/>
              <a:cs typeface="Helvetica Neue" panose="02000503000000020004" pitchFamily="2" charset="0"/>
            </a:endParaRPr>
          </a:p>
          <a:p>
            <a:pPr marL="235745" indent="-235745">
              <a:buFont typeface="Arial" panose="020B0604020202020204" pitchFamily="34" charset="0"/>
              <a:buChar char="•"/>
            </a:pPr>
            <a:r>
              <a:rPr lang="en-US" sz="1400" i="1" dirty="0">
                <a:solidFill>
                  <a:schemeClr val="accent3">
                    <a:lumMod val="50000"/>
                  </a:schemeClr>
                </a:solidFill>
                <a:latin typeface="Raleway" panose="020B0503030101060003" pitchFamily="34" charset="77"/>
                <a:ea typeface="Helvetica Neue" panose="02000503000000020004" pitchFamily="2" charset="0"/>
                <a:cs typeface="Helvetica Neue" panose="02000503000000020004" pitchFamily="2" charset="0"/>
              </a:rPr>
              <a:t>“It's a great game and it's super fun when you play it with friends or family. I like the way the game is put together and how easy it is to clean up as well. It was a bit confusing at first, but we understood it eventually.”</a:t>
            </a:r>
          </a:p>
          <a:p>
            <a:pPr marL="235745" indent="-235745">
              <a:buFont typeface="Arial" panose="020B0604020202020204" pitchFamily="34" charset="0"/>
              <a:buChar char="•"/>
            </a:pPr>
            <a:endParaRPr lang="en-US" sz="1400" i="1" dirty="0">
              <a:solidFill>
                <a:schemeClr val="accent3">
                  <a:lumMod val="50000"/>
                </a:schemeClr>
              </a:solidFill>
              <a:latin typeface="Raleway" panose="020B0503030101060003" pitchFamily="34" charset="77"/>
              <a:ea typeface="Helvetica Neue" panose="02000503000000020004" pitchFamily="2" charset="0"/>
              <a:cs typeface="Helvetica Neue" panose="02000503000000020004" pitchFamily="2" charset="0"/>
            </a:endParaRPr>
          </a:p>
          <a:p>
            <a:pPr marL="235745" indent="-235745">
              <a:buFont typeface="Arial" panose="020B0604020202020204" pitchFamily="34" charset="0"/>
              <a:buChar char="•"/>
            </a:pPr>
            <a:r>
              <a:rPr lang="en-US" sz="1400" i="1" dirty="0">
                <a:solidFill>
                  <a:schemeClr val="accent3">
                    <a:lumMod val="50000"/>
                  </a:schemeClr>
                </a:solidFill>
                <a:latin typeface="Raleway" panose="020B0503030101060003" pitchFamily="34" charset="77"/>
                <a:ea typeface="Helvetica Neue" panose="02000503000000020004" pitchFamily="2" charset="0"/>
                <a:cs typeface="Helvetica Neue" panose="02000503000000020004" pitchFamily="2" charset="0"/>
              </a:rPr>
              <a:t>“It's a fun game once you get the hang of the instructions.”</a:t>
            </a:r>
          </a:p>
          <a:p>
            <a:pPr marL="235745" indent="-235745">
              <a:buFont typeface="Arial" panose="020B0604020202020204" pitchFamily="34" charset="0"/>
              <a:buChar char="•"/>
            </a:pPr>
            <a:endParaRPr lang="en-US" sz="1400" i="1" dirty="0">
              <a:solidFill>
                <a:schemeClr val="accent3">
                  <a:lumMod val="50000"/>
                </a:schemeClr>
              </a:solidFill>
              <a:latin typeface="Raleway" panose="020B0503030101060003" pitchFamily="34" charset="77"/>
              <a:ea typeface="Helvetica Neue" panose="02000503000000020004" pitchFamily="2" charset="0"/>
              <a:cs typeface="Helvetica Neue" panose="02000503000000020004" pitchFamily="2" charset="0"/>
            </a:endParaRPr>
          </a:p>
          <a:p>
            <a:pPr marL="235745" indent="-235745">
              <a:buFont typeface="Arial" panose="020B0604020202020204" pitchFamily="34" charset="0"/>
              <a:buChar char="•"/>
            </a:pPr>
            <a:r>
              <a:rPr lang="en-US" sz="1400" i="1" dirty="0">
                <a:solidFill>
                  <a:schemeClr val="accent3">
                    <a:lumMod val="50000"/>
                  </a:schemeClr>
                </a:solidFill>
                <a:latin typeface="Raleway" panose="020B0503030101060003" pitchFamily="34" charset="77"/>
                <a:ea typeface="Helvetica Neue" panose="02000503000000020004" pitchFamily="2" charset="0"/>
                <a:cs typeface="Helvetica Neue" panose="02000503000000020004" pitchFamily="2" charset="0"/>
              </a:rPr>
              <a:t>“It's easy to learn and play and I come from California, so most of my family and friends are familiar with the area.”</a:t>
            </a:r>
          </a:p>
        </p:txBody>
      </p:sp>
      <p:sp>
        <p:nvSpPr>
          <p:cNvPr id="6" name="TextBox 5">
            <a:extLst>
              <a:ext uri="{FF2B5EF4-FFF2-40B4-BE49-F238E27FC236}">
                <a16:creationId xmlns:a16="http://schemas.microsoft.com/office/drawing/2014/main" id="{2C10E2AB-1FB4-3BCE-2587-161E7188FF9F}"/>
              </a:ext>
            </a:extLst>
          </p:cNvPr>
          <p:cNvSpPr txBox="1"/>
          <p:nvPr/>
        </p:nvSpPr>
        <p:spPr>
          <a:xfrm>
            <a:off x="556360" y="1580385"/>
            <a:ext cx="5713811" cy="830997"/>
          </a:xfrm>
          <a:prstGeom prst="rect">
            <a:avLst/>
          </a:prstGeom>
          <a:noFill/>
        </p:spPr>
        <p:txBody>
          <a:bodyPr wrap="square">
            <a:spAutoFit/>
          </a:bodyPr>
          <a:lstStyle/>
          <a:p>
            <a:r>
              <a:rPr lang="en-US" sz="1600" b="1" dirty="0">
                <a:solidFill>
                  <a:srgbClr val="33B2C1"/>
                </a:solidFill>
                <a:latin typeface="Raleway SemiBold" panose="020B0503030101060003" pitchFamily="34" charset="77"/>
                <a:ea typeface="Helvetica Neue" panose="02000503000000020004" pitchFamily="2" charset="0"/>
                <a:cs typeface="Helvetica Neue" panose="02000503000000020004" pitchFamily="2" charset="0"/>
              </a:rPr>
              <a:t>On a scale from 1 to 10, 10 being the most likely, how likely would you be able to recommend Ticket to Ride/Ticket to Ride: San Francisco to family and friends?</a:t>
            </a:r>
          </a:p>
        </p:txBody>
      </p:sp>
      <p:sp>
        <p:nvSpPr>
          <p:cNvPr id="8" name="TextBox 7">
            <a:extLst>
              <a:ext uri="{FF2B5EF4-FFF2-40B4-BE49-F238E27FC236}">
                <a16:creationId xmlns:a16="http://schemas.microsoft.com/office/drawing/2014/main" id="{274FB9E4-2A65-E06C-57CD-C4E86BA8B2AB}"/>
              </a:ext>
            </a:extLst>
          </p:cNvPr>
          <p:cNvSpPr txBox="1"/>
          <p:nvPr/>
        </p:nvSpPr>
        <p:spPr>
          <a:xfrm>
            <a:off x="556360" y="502497"/>
            <a:ext cx="5518976" cy="769441"/>
          </a:xfrm>
          <a:prstGeom prst="rect">
            <a:avLst/>
          </a:prstGeom>
          <a:noFill/>
        </p:spPr>
        <p:txBody>
          <a:bodyPr wrap="square">
            <a:spAutoFit/>
          </a:bodyPr>
          <a:lstStyle/>
          <a:p>
            <a:r>
              <a:rPr lang="en-US" sz="4400" b="1" dirty="0">
                <a:solidFill>
                  <a:srgbClr val="022A47"/>
                </a:solidFill>
                <a:latin typeface="Raleway ExtraBold" panose="020B0503030101060003" pitchFamily="34" charset="77"/>
              </a:rPr>
              <a:t>Key Insights</a:t>
            </a:r>
          </a:p>
        </p:txBody>
      </p:sp>
    </p:spTree>
    <p:extLst>
      <p:ext uri="{BB962C8B-B14F-4D97-AF65-F5344CB8AC3E}">
        <p14:creationId xmlns:p14="http://schemas.microsoft.com/office/powerpoint/2010/main" val="428961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6">
            <a:extLst>
              <a:ext uri="{FF2B5EF4-FFF2-40B4-BE49-F238E27FC236}">
                <a16:creationId xmlns:a16="http://schemas.microsoft.com/office/drawing/2014/main" id="{0CAE366A-A08F-EA77-BA3A-39539FB35015}"/>
              </a:ext>
            </a:extLst>
          </p:cNvPr>
          <p:cNvSpPr txBox="1"/>
          <p:nvPr/>
        </p:nvSpPr>
        <p:spPr>
          <a:xfrm>
            <a:off x="666719" y="2412052"/>
            <a:ext cx="4092163" cy="3662541"/>
          </a:xfrm>
          <a:prstGeom prst="rect">
            <a:avLst/>
          </a:prstGeom>
        </p:spPr>
        <p:txBody>
          <a:bodyPr wrap="square" lIns="0" tIns="0" rIns="0" bIns="0" rtlCol="0" anchor="t">
            <a:spAutoFit/>
          </a:bodyPr>
          <a:lstStyle/>
          <a:p>
            <a:pPr marL="235745" indent="-235745">
              <a:buFont typeface="Arial" panose="020B0604020202020204" pitchFamily="34" charset="0"/>
              <a:buChar char="•"/>
            </a:pPr>
            <a:r>
              <a:rPr lang="en-US" sz="1400" i="1" dirty="0">
                <a:solidFill>
                  <a:schemeClr val="accent3">
                    <a:lumMod val="50000"/>
                  </a:schemeClr>
                </a:solidFill>
                <a:latin typeface="Raleway" panose="020B0503030101060003" pitchFamily="34" charset="77"/>
                <a:ea typeface="Helvetica Neue" panose="02000503000000020004" pitchFamily="2" charset="0"/>
                <a:cs typeface="Helvetica Neue" panose="02000503000000020004" pitchFamily="2" charset="0"/>
              </a:rPr>
              <a:t>“Playing around a city I was familiar with.”</a:t>
            </a:r>
          </a:p>
          <a:p>
            <a:endParaRPr lang="en-US" sz="1400" i="1" dirty="0">
              <a:solidFill>
                <a:schemeClr val="accent3">
                  <a:lumMod val="50000"/>
                </a:schemeClr>
              </a:solidFill>
              <a:latin typeface="Raleway" panose="020B0503030101060003" pitchFamily="34" charset="77"/>
              <a:ea typeface="Helvetica Neue" panose="02000503000000020004" pitchFamily="2" charset="0"/>
              <a:cs typeface="Helvetica Neue" panose="02000503000000020004" pitchFamily="2" charset="0"/>
            </a:endParaRPr>
          </a:p>
          <a:p>
            <a:pPr marL="235745" indent="-235745">
              <a:buFont typeface="Arial" panose="020B0604020202020204" pitchFamily="34" charset="0"/>
              <a:buChar char="•"/>
            </a:pPr>
            <a:r>
              <a:rPr lang="en-US" sz="1400" i="1" dirty="0">
                <a:solidFill>
                  <a:schemeClr val="accent3">
                    <a:lumMod val="50000"/>
                  </a:schemeClr>
                </a:solidFill>
                <a:latin typeface="Raleway" panose="020B0503030101060003" pitchFamily="34" charset="77"/>
                <a:ea typeface="Helvetica Neue" panose="02000503000000020004" pitchFamily="2" charset="0"/>
                <a:cs typeface="Helvetica Neue" panose="02000503000000020004" pitchFamily="2" charset="0"/>
              </a:rPr>
              <a:t>“The laughter it brought to the table and that after playing once everyone wanted to play again unlike other games where everyone plays once and then leaves. This is our family's favorite game for game night.”</a:t>
            </a:r>
          </a:p>
          <a:p>
            <a:pPr marL="235745" indent="-235745">
              <a:buFont typeface="Arial" panose="020B0604020202020204" pitchFamily="34" charset="0"/>
              <a:buChar char="•"/>
            </a:pPr>
            <a:endParaRPr lang="en-US" sz="1400" i="1" dirty="0">
              <a:solidFill>
                <a:schemeClr val="accent3">
                  <a:lumMod val="50000"/>
                </a:schemeClr>
              </a:solidFill>
              <a:latin typeface="Raleway" panose="020B0503030101060003" pitchFamily="34" charset="77"/>
              <a:ea typeface="Helvetica Neue" panose="02000503000000020004" pitchFamily="2" charset="0"/>
              <a:cs typeface="Helvetica Neue" panose="02000503000000020004" pitchFamily="2" charset="0"/>
            </a:endParaRPr>
          </a:p>
          <a:p>
            <a:pPr marL="235745" indent="-235745">
              <a:buFont typeface="Arial" panose="020B0604020202020204" pitchFamily="34" charset="0"/>
              <a:buChar char="•"/>
            </a:pPr>
            <a:r>
              <a:rPr lang="en-US" sz="1400" i="1" dirty="0">
                <a:solidFill>
                  <a:schemeClr val="accent3">
                    <a:lumMod val="50000"/>
                  </a:schemeClr>
                </a:solidFill>
                <a:latin typeface="Raleway" panose="020B0503030101060003" pitchFamily="34" charset="77"/>
                <a:ea typeface="Helvetica Neue" panose="02000503000000020004" pitchFamily="2" charset="0"/>
                <a:cs typeface="Helvetica Neue" panose="02000503000000020004" pitchFamily="2" charset="0"/>
              </a:rPr>
              <a:t>“Being able to just enjoy our time together stopping and talking about the times we were in SF while playing.”</a:t>
            </a:r>
          </a:p>
          <a:p>
            <a:endParaRPr lang="en-US" sz="1400" i="1" dirty="0">
              <a:solidFill>
                <a:schemeClr val="accent3">
                  <a:lumMod val="50000"/>
                </a:schemeClr>
              </a:solidFill>
              <a:latin typeface="Raleway" panose="020B0503030101060003" pitchFamily="34" charset="77"/>
              <a:ea typeface="Helvetica Neue" panose="02000503000000020004" pitchFamily="2" charset="0"/>
              <a:cs typeface="Helvetica Neue" panose="02000503000000020004" pitchFamily="2" charset="0"/>
            </a:endParaRPr>
          </a:p>
          <a:p>
            <a:pPr marL="235745" indent="-235745">
              <a:buFont typeface="Arial" panose="020B0604020202020204" pitchFamily="34" charset="0"/>
              <a:buChar char="•"/>
            </a:pPr>
            <a:r>
              <a:rPr lang="en-US" sz="1400" i="1" dirty="0">
                <a:solidFill>
                  <a:schemeClr val="accent3">
                    <a:lumMod val="50000"/>
                  </a:schemeClr>
                </a:solidFill>
                <a:latin typeface="Raleway" panose="020B0503030101060003" pitchFamily="34" charset="77"/>
                <a:ea typeface="Helvetica Neue" panose="02000503000000020004" pitchFamily="2" charset="0"/>
                <a:cs typeface="Helvetica Neue" panose="02000503000000020004" pitchFamily="2" charset="0"/>
              </a:rPr>
              <a:t>“The competitive fun and race to get your route!”</a:t>
            </a:r>
          </a:p>
          <a:p>
            <a:pPr marL="235745" indent="-235745">
              <a:buFont typeface="Arial" panose="020B0604020202020204" pitchFamily="34" charset="0"/>
              <a:buChar char="•"/>
            </a:pPr>
            <a:endParaRPr lang="en-US" sz="1400" i="1" dirty="0">
              <a:solidFill>
                <a:schemeClr val="accent3">
                  <a:lumMod val="50000"/>
                </a:schemeClr>
              </a:solidFill>
              <a:latin typeface="Raleway" panose="020B0503030101060003" pitchFamily="34" charset="77"/>
              <a:ea typeface="Helvetica Neue" panose="02000503000000020004" pitchFamily="2" charset="0"/>
              <a:cs typeface="Helvetica Neue" panose="02000503000000020004" pitchFamily="2" charset="0"/>
            </a:endParaRPr>
          </a:p>
          <a:p>
            <a:pPr marL="235745" indent="-235745">
              <a:buFont typeface="Arial" panose="020B0604020202020204" pitchFamily="34" charset="0"/>
              <a:buChar char="•"/>
            </a:pPr>
            <a:r>
              <a:rPr lang="en-US" sz="1400" i="1" dirty="0">
                <a:solidFill>
                  <a:schemeClr val="accent3">
                    <a:lumMod val="50000"/>
                  </a:schemeClr>
                </a:solidFill>
                <a:latin typeface="Raleway" panose="020B0503030101060003" pitchFamily="34" charset="77"/>
                <a:ea typeface="Helvetica Neue" panose="02000503000000020004" pitchFamily="2" charset="0"/>
                <a:cs typeface="Helvetica Neue" panose="02000503000000020004" pitchFamily="2" charset="0"/>
              </a:rPr>
              <a:t>“The kids loved competing to see who could get the most. They loved totaling it up in the end to see who won.”</a:t>
            </a:r>
          </a:p>
        </p:txBody>
      </p:sp>
      <p:sp>
        <p:nvSpPr>
          <p:cNvPr id="5" name="TextBox 4">
            <a:extLst>
              <a:ext uri="{FF2B5EF4-FFF2-40B4-BE49-F238E27FC236}">
                <a16:creationId xmlns:a16="http://schemas.microsoft.com/office/drawing/2014/main" id="{5364D658-D7AA-3CD9-514D-5FC627FA2A1D}"/>
              </a:ext>
            </a:extLst>
          </p:cNvPr>
          <p:cNvSpPr txBox="1"/>
          <p:nvPr/>
        </p:nvSpPr>
        <p:spPr>
          <a:xfrm>
            <a:off x="556360" y="502497"/>
            <a:ext cx="5518976" cy="769441"/>
          </a:xfrm>
          <a:prstGeom prst="rect">
            <a:avLst/>
          </a:prstGeom>
          <a:noFill/>
        </p:spPr>
        <p:txBody>
          <a:bodyPr wrap="square">
            <a:spAutoFit/>
          </a:bodyPr>
          <a:lstStyle/>
          <a:p>
            <a:r>
              <a:rPr lang="en-US" sz="4400" b="1" dirty="0">
                <a:solidFill>
                  <a:srgbClr val="022A47"/>
                </a:solidFill>
                <a:latin typeface="Raleway ExtraBold" panose="020B0503030101060003" pitchFamily="34" charset="77"/>
              </a:rPr>
              <a:t>Key Insights</a:t>
            </a:r>
          </a:p>
        </p:txBody>
      </p:sp>
      <p:sp>
        <p:nvSpPr>
          <p:cNvPr id="6" name="TextBox 5">
            <a:extLst>
              <a:ext uri="{FF2B5EF4-FFF2-40B4-BE49-F238E27FC236}">
                <a16:creationId xmlns:a16="http://schemas.microsoft.com/office/drawing/2014/main" id="{7717A2BA-FCEC-8D3A-5074-8A1AB87D16C4}"/>
              </a:ext>
            </a:extLst>
          </p:cNvPr>
          <p:cNvSpPr txBox="1"/>
          <p:nvPr/>
        </p:nvSpPr>
        <p:spPr>
          <a:xfrm>
            <a:off x="556360" y="1580385"/>
            <a:ext cx="7893957" cy="584775"/>
          </a:xfrm>
          <a:prstGeom prst="rect">
            <a:avLst/>
          </a:prstGeom>
          <a:noFill/>
        </p:spPr>
        <p:txBody>
          <a:bodyPr wrap="square">
            <a:spAutoFit/>
          </a:bodyPr>
          <a:lstStyle/>
          <a:p>
            <a:r>
              <a:rPr lang="en-US" sz="1600" b="1" dirty="0">
                <a:solidFill>
                  <a:srgbClr val="33B2C1"/>
                </a:solidFill>
                <a:latin typeface="Raleway SemiBold" panose="020B0503030101060003" pitchFamily="34" charset="77"/>
                <a:ea typeface="Helvetica Neue" panose="02000503000000020004" pitchFamily="2" charset="0"/>
                <a:cs typeface="Helvetica Neue" panose="02000503000000020004" pitchFamily="2" charset="0"/>
              </a:rPr>
              <a:t>What were your favorite parts of the game night</a:t>
            </a:r>
          </a:p>
          <a:p>
            <a:r>
              <a:rPr lang="en-US" sz="1600" b="1" dirty="0">
                <a:solidFill>
                  <a:srgbClr val="33B2C1"/>
                </a:solidFill>
                <a:latin typeface="Raleway SemiBold" panose="020B0503030101060003" pitchFamily="34" charset="77"/>
                <a:ea typeface="Helvetica Neue" panose="02000503000000020004" pitchFamily="2" charset="0"/>
                <a:cs typeface="Helvetica Neue" panose="02000503000000020004" pitchFamily="2" charset="0"/>
              </a:rPr>
              <a:t>Playing Ticket to Ride: San Francisco?</a:t>
            </a:r>
          </a:p>
        </p:txBody>
      </p:sp>
    </p:spTree>
    <p:extLst>
      <p:ext uri="{BB962C8B-B14F-4D97-AF65-F5344CB8AC3E}">
        <p14:creationId xmlns:p14="http://schemas.microsoft.com/office/powerpoint/2010/main" val="2706830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5A0EE-6902-1E0D-0CE8-5A60DB6EC0E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E3D3879-2659-85A5-EE66-F4F88060CA52}"/>
              </a:ext>
            </a:extLst>
          </p:cNvPr>
          <p:cNvSpPr txBox="1"/>
          <p:nvPr/>
        </p:nvSpPr>
        <p:spPr>
          <a:xfrm>
            <a:off x="556360" y="502497"/>
            <a:ext cx="5518976" cy="769441"/>
          </a:xfrm>
          <a:prstGeom prst="rect">
            <a:avLst/>
          </a:prstGeom>
          <a:noFill/>
        </p:spPr>
        <p:txBody>
          <a:bodyPr wrap="square">
            <a:spAutoFit/>
          </a:bodyPr>
          <a:lstStyle/>
          <a:p>
            <a:r>
              <a:rPr lang="en-US" sz="4400" b="1" dirty="0">
                <a:solidFill>
                  <a:srgbClr val="022A47"/>
                </a:solidFill>
                <a:latin typeface="Raleway ExtraBold" panose="020B0503030101060003" pitchFamily="34" charset="77"/>
              </a:rPr>
              <a:t>Key Learnings</a:t>
            </a:r>
          </a:p>
        </p:txBody>
      </p:sp>
    </p:spTree>
    <p:extLst>
      <p:ext uri="{BB962C8B-B14F-4D97-AF65-F5344CB8AC3E}">
        <p14:creationId xmlns:p14="http://schemas.microsoft.com/office/powerpoint/2010/main" val="2661029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686947-B30B-213A-5FBB-380CDD1C8A48}"/>
            </a:ext>
          </a:extLst>
        </p:cNvPr>
        <p:cNvGrpSpPr/>
        <p:nvPr/>
      </p:nvGrpSpPr>
      <p:grpSpPr>
        <a:xfrm>
          <a:off x="0" y="0"/>
          <a:ext cx="0" cy="0"/>
          <a:chOff x="0" y="0"/>
          <a:chExt cx="0" cy="0"/>
        </a:xfrm>
      </p:grpSpPr>
      <p:sp>
        <p:nvSpPr>
          <p:cNvPr id="9" name="Rounded Rectangle 8">
            <a:extLst>
              <a:ext uri="{FF2B5EF4-FFF2-40B4-BE49-F238E27FC236}">
                <a16:creationId xmlns:a16="http://schemas.microsoft.com/office/drawing/2014/main" id="{66282ABF-9589-8FF2-9290-DB9B6730B12F}"/>
              </a:ext>
            </a:extLst>
          </p:cNvPr>
          <p:cNvSpPr/>
          <p:nvPr/>
        </p:nvSpPr>
        <p:spPr>
          <a:xfrm>
            <a:off x="6817449" y="2957609"/>
            <a:ext cx="2719940" cy="3078480"/>
          </a:xfrm>
          <a:prstGeom prst="roundRect">
            <a:avLst>
              <a:gd name="adj" fmla="val 6358"/>
            </a:avLst>
          </a:prstGeom>
          <a:solidFill>
            <a:schemeClr val="accent3">
              <a:lumMod val="20000"/>
              <a:lumOff val="8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B13F3567-6671-3A78-EDAC-D8204D5CD79A}"/>
              </a:ext>
            </a:extLst>
          </p:cNvPr>
          <p:cNvSpPr/>
          <p:nvPr/>
        </p:nvSpPr>
        <p:spPr>
          <a:xfrm>
            <a:off x="442671" y="2957609"/>
            <a:ext cx="2719940" cy="3078480"/>
          </a:xfrm>
          <a:prstGeom prst="roundRect">
            <a:avLst>
              <a:gd name="adj" fmla="val 6358"/>
            </a:avLst>
          </a:prstGeom>
          <a:solidFill>
            <a:schemeClr val="accent3">
              <a:lumMod val="20000"/>
              <a:lumOff val="8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AD848C8-AB26-3AF5-319F-AB03FBFA62F1}"/>
              </a:ext>
            </a:extLst>
          </p:cNvPr>
          <p:cNvSpPr txBox="1"/>
          <p:nvPr/>
        </p:nvSpPr>
        <p:spPr>
          <a:xfrm>
            <a:off x="556360" y="502497"/>
            <a:ext cx="3229988" cy="1446550"/>
          </a:xfrm>
          <a:prstGeom prst="rect">
            <a:avLst/>
          </a:prstGeom>
          <a:noFill/>
        </p:spPr>
        <p:txBody>
          <a:bodyPr wrap="square">
            <a:spAutoFit/>
          </a:bodyPr>
          <a:lstStyle/>
          <a:p>
            <a:r>
              <a:rPr lang="en-US" sz="4400" b="1" dirty="0">
                <a:solidFill>
                  <a:srgbClr val="022A47"/>
                </a:solidFill>
                <a:latin typeface="Raleway ExtraBold" panose="020B0503030101060003" pitchFamily="34" charset="77"/>
              </a:rPr>
              <a:t>About our</a:t>
            </a:r>
          </a:p>
          <a:p>
            <a:r>
              <a:rPr lang="en-US" sz="4400" b="1" dirty="0">
                <a:solidFill>
                  <a:srgbClr val="022A47"/>
                </a:solidFill>
                <a:latin typeface="Raleway ExtraBold" panose="020B0503030101060003" pitchFamily="34" charset="77"/>
              </a:rPr>
              <a:t>Company</a:t>
            </a:r>
          </a:p>
        </p:txBody>
      </p:sp>
      <p:sp>
        <p:nvSpPr>
          <p:cNvPr id="26" name="TextBox 25">
            <a:extLst>
              <a:ext uri="{FF2B5EF4-FFF2-40B4-BE49-F238E27FC236}">
                <a16:creationId xmlns:a16="http://schemas.microsoft.com/office/drawing/2014/main" id="{FE41FFBD-E2BF-71BA-AFE3-E130D3B31157}"/>
              </a:ext>
            </a:extLst>
          </p:cNvPr>
          <p:cNvSpPr txBox="1"/>
          <p:nvPr/>
        </p:nvSpPr>
        <p:spPr>
          <a:xfrm>
            <a:off x="588785" y="4109720"/>
            <a:ext cx="2427713" cy="1564916"/>
          </a:xfrm>
          <a:prstGeom prst="rect">
            <a:avLst/>
          </a:prstGeom>
          <a:noFill/>
        </p:spPr>
        <p:txBody>
          <a:bodyPr wrap="square">
            <a:spAutoFit/>
          </a:bodyPr>
          <a:lstStyle/>
          <a:p>
            <a:pPr algn="ctr">
              <a:lnSpc>
                <a:spcPct val="150000"/>
              </a:lnSpc>
              <a:spcBef>
                <a:spcPts val="83"/>
              </a:spcBef>
            </a:pPr>
            <a:r>
              <a:rPr lang="en-US" sz="16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Displays</a:t>
            </a:r>
          </a:p>
          <a:p>
            <a:pPr algn="ctr">
              <a:lnSpc>
                <a:spcPct val="150000"/>
              </a:lnSpc>
              <a:spcBef>
                <a:spcPts val="83"/>
              </a:spcBef>
            </a:pPr>
            <a:r>
              <a:rPr lang="en-US" sz="16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PDQ Trays</a:t>
            </a:r>
          </a:p>
          <a:p>
            <a:pPr algn="ctr">
              <a:lnSpc>
                <a:spcPct val="150000"/>
              </a:lnSpc>
              <a:spcBef>
                <a:spcPts val="83"/>
              </a:spcBef>
            </a:pPr>
            <a:r>
              <a:rPr lang="en-US" sz="16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Signage Kits</a:t>
            </a:r>
          </a:p>
          <a:p>
            <a:pPr algn="ctr">
              <a:lnSpc>
                <a:spcPct val="150000"/>
              </a:lnSpc>
              <a:spcBef>
                <a:spcPts val="83"/>
              </a:spcBef>
            </a:pPr>
            <a:r>
              <a:rPr lang="en-US" sz="16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Fulfillment</a:t>
            </a:r>
          </a:p>
        </p:txBody>
      </p:sp>
      <p:sp>
        <p:nvSpPr>
          <p:cNvPr id="27" name="Rounded Rectangle 26">
            <a:extLst>
              <a:ext uri="{FF2B5EF4-FFF2-40B4-BE49-F238E27FC236}">
                <a16:creationId xmlns:a16="http://schemas.microsoft.com/office/drawing/2014/main" id="{F991DDBB-C9DC-27E6-32C8-8159B03DE33E}"/>
              </a:ext>
            </a:extLst>
          </p:cNvPr>
          <p:cNvSpPr/>
          <p:nvPr/>
        </p:nvSpPr>
        <p:spPr>
          <a:xfrm>
            <a:off x="3630060" y="2946401"/>
            <a:ext cx="2719940" cy="3078480"/>
          </a:xfrm>
          <a:prstGeom prst="roundRect">
            <a:avLst>
              <a:gd name="adj" fmla="val 6358"/>
            </a:avLst>
          </a:prstGeom>
          <a:solidFill>
            <a:schemeClr val="accent3">
              <a:lumMod val="20000"/>
              <a:lumOff val="8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02918931-17AA-2CE0-6087-8CDA158A01AB}"/>
              </a:ext>
            </a:extLst>
          </p:cNvPr>
          <p:cNvSpPr txBox="1"/>
          <p:nvPr/>
        </p:nvSpPr>
        <p:spPr>
          <a:xfrm>
            <a:off x="3815343" y="4082480"/>
            <a:ext cx="2427713" cy="1564916"/>
          </a:xfrm>
          <a:prstGeom prst="rect">
            <a:avLst/>
          </a:prstGeom>
          <a:noFill/>
        </p:spPr>
        <p:txBody>
          <a:bodyPr wrap="square">
            <a:spAutoFit/>
          </a:bodyPr>
          <a:lstStyle/>
          <a:p>
            <a:pPr algn="ctr">
              <a:lnSpc>
                <a:spcPct val="150000"/>
              </a:lnSpc>
              <a:spcBef>
                <a:spcPts val="83"/>
              </a:spcBef>
            </a:pPr>
            <a:r>
              <a:rPr lang="en-US" sz="16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Omnichannel Creative</a:t>
            </a:r>
          </a:p>
          <a:p>
            <a:pPr algn="ctr">
              <a:lnSpc>
                <a:spcPct val="150000"/>
              </a:lnSpc>
              <a:spcBef>
                <a:spcPts val="83"/>
              </a:spcBef>
            </a:pPr>
            <a:r>
              <a:rPr lang="en-US" sz="16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Product Photography</a:t>
            </a:r>
          </a:p>
          <a:p>
            <a:pPr algn="ctr">
              <a:lnSpc>
                <a:spcPct val="150000"/>
              </a:lnSpc>
              <a:spcBef>
                <a:spcPts val="83"/>
              </a:spcBef>
            </a:pPr>
            <a:r>
              <a:rPr lang="en-US" sz="16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EBC &amp; A+ Content</a:t>
            </a:r>
          </a:p>
          <a:p>
            <a:pPr algn="ctr">
              <a:lnSpc>
                <a:spcPct val="150000"/>
              </a:lnSpc>
              <a:spcBef>
                <a:spcPts val="83"/>
              </a:spcBef>
            </a:pPr>
            <a:r>
              <a:rPr lang="en-US" sz="16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Animation + Video</a:t>
            </a:r>
          </a:p>
        </p:txBody>
      </p:sp>
      <p:sp>
        <p:nvSpPr>
          <p:cNvPr id="30" name="TextBox 29">
            <a:extLst>
              <a:ext uri="{FF2B5EF4-FFF2-40B4-BE49-F238E27FC236}">
                <a16:creationId xmlns:a16="http://schemas.microsoft.com/office/drawing/2014/main" id="{C70050CC-3D0F-154A-E82A-E111648D8F5A}"/>
              </a:ext>
            </a:extLst>
          </p:cNvPr>
          <p:cNvSpPr txBox="1"/>
          <p:nvPr/>
        </p:nvSpPr>
        <p:spPr>
          <a:xfrm>
            <a:off x="7000722" y="4087818"/>
            <a:ext cx="2427713" cy="1564916"/>
          </a:xfrm>
          <a:prstGeom prst="rect">
            <a:avLst/>
          </a:prstGeom>
          <a:noFill/>
        </p:spPr>
        <p:txBody>
          <a:bodyPr wrap="square">
            <a:spAutoFit/>
          </a:bodyPr>
          <a:lstStyle/>
          <a:p>
            <a:pPr algn="ctr">
              <a:lnSpc>
                <a:spcPct val="150000"/>
              </a:lnSpc>
              <a:spcBef>
                <a:spcPts val="83"/>
              </a:spcBef>
            </a:pPr>
            <a:r>
              <a:rPr lang="en-US" sz="16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Influencer Marketing</a:t>
            </a:r>
          </a:p>
          <a:p>
            <a:pPr algn="ctr">
              <a:lnSpc>
                <a:spcPct val="150000"/>
              </a:lnSpc>
              <a:spcBef>
                <a:spcPts val="83"/>
              </a:spcBef>
            </a:pPr>
            <a:r>
              <a:rPr lang="en-US" sz="16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Retail Media</a:t>
            </a:r>
          </a:p>
          <a:p>
            <a:pPr algn="ctr">
              <a:lnSpc>
                <a:spcPct val="150000"/>
              </a:lnSpc>
              <a:spcBef>
                <a:spcPts val="83"/>
              </a:spcBef>
            </a:pPr>
            <a:r>
              <a:rPr lang="en-US" sz="16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Customer Insights</a:t>
            </a:r>
          </a:p>
          <a:p>
            <a:pPr algn="ctr">
              <a:lnSpc>
                <a:spcPct val="150000"/>
              </a:lnSpc>
              <a:spcBef>
                <a:spcPts val="83"/>
              </a:spcBef>
            </a:pPr>
            <a:r>
              <a:rPr lang="en-US" sz="16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Marketing Services</a:t>
            </a:r>
          </a:p>
        </p:txBody>
      </p:sp>
      <p:pic>
        <p:nvPicPr>
          <p:cNvPr id="2" name="Picture 1">
            <a:extLst>
              <a:ext uri="{FF2B5EF4-FFF2-40B4-BE49-F238E27FC236}">
                <a16:creationId xmlns:a16="http://schemas.microsoft.com/office/drawing/2014/main" id="{88FA5DE5-B09F-9782-3C98-DCEF995A1F0B}"/>
              </a:ext>
            </a:extLst>
          </p:cNvPr>
          <p:cNvPicPr>
            <a:picLocks noChangeAspect="1"/>
          </p:cNvPicPr>
          <p:nvPr/>
        </p:nvPicPr>
        <p:blipFill>
          <a:blip r:embed="rId3"/>
          <a:stretch>
            <a:fillRect/>
          </a:stretch>
        </p:blipFill>
        <p:spPr>
          <a:xfrm>
            <a:off x="740703" y="3520651"/>
            <a:ext cx="2123876" cy="219467"/>
          </a:xfrm>
          <a:prstGeom prst="rect">
            <a:avLst/>
          </a:prstGeom>
        </p:spPr>
      </p:pic>
      <p:pic>
        <p:nvPicPr>
          <p:cNvPr id="6" name="Picture 5">
            <a:extLst>
              <a:ext uri="{FF2B5EF4-FFF2-40B4-BE49-F238E27FC236}">
                <a16:creationId xmlns:a16="http://schemas.microsoft.com/office/drawing/2014/main" id="{D4B24475-4141-25CA-C1EB-DB3E70B87596}"/>
              </a:ext>
            </a:extLst>
          </p:cNvPr>
          <p:cNvPicPr>
            <a:picLocks noChangeAspect="1"/>
          </p:cNvPicPr>
          <p:nvPr/>
        </p:nvPicPr>
        <p:blipFill>
          <a:blip r:embed="rId4"/>
          <a:stretch>
            <a:fillRect/>
          </a:stretch>
        </p:blipFill>
        <p:spPr>
          <a:xfrm>
            <a:off x="4024690" y="3372867"/>
            <a:ext cx="1925995" cy="515036"/>
          </a:xfrm>
          <a:prstGeom prst="rect">
            <a:avLst/>
          </a:prstGeom>
        </p:spPr>
      </p:pic>
      <p:pic>
        <p:nvPicPr>
          <p:cNvPr id="7" name="Picture 6">
            <a:extLst>
              <a:ext uri="{FF2B5EF4-FFF2-40B4-BE49-F238E27FC236}">
                <a16:creationId xmlns:a16="http://schemas.microsoft.com/office/drawing/2014/main" id="{197958C2-7A65-38DE-3AA0-DCB6CB1ECF2E}"/>
              </a:ext>
            </a:extLst>
          </p:cNvPr>
          <p:cNvPicPr>
            <a:picLocks noChangeAspect="1"/>
          </p:cNvPicPr>
          <p:nvPr/>
        </p:nvPicPr>
        <p:blipFill>
          <a:blip r:embed="rId5"/>
          <a:stretch>
            <a:fillRect/>
          </a:stretch>
        </p:blipFill>
        <p:spPr>
          <a:xfrm>
            <a:off x="7296038" y="3461739"/>
            <a:ext cx="1762760" cy="337293"/>
          </a:xfrm>
          <a:prstGeom prst="rect">
            <a:avLst/>
          </a:prstGeom>
        </p:spPr>
      </p:pic>
      <p:sp>
        <p:nvSpPr>
          <p:cNvPr id="10" name="TextBox 9">
            <a:extLst>
              <a:ext uri="{FF2B5EF4-FFF2-40B4-BE49-F238E27FC236}">
                <a16:creationId xmlns:a16="http://schemas.microsoft.com/office/drawing/2014/main" id="{37A7DB86-6FF4-6E45-5F9F-4BA93AB78973}"/>
              </a:ext>
            </a:extLst>
          </p:cNvPr>
          <p:cNvSpPr txBox="1"/>
          <p:nvPr/>
        </p:nvSpPr>
        <p:spPr>
          <a:xfrm>
            <a:off x="4386649" y="811789"/>
            <a:ext cx="4991818" cy="923330"/>
          </a:xfrm>
          <a:prstGeom prst="rect">
            <a:avLst/>
          </a:prstGeom>
          <a:noFill/>
        </p:spPr>
        <p:txBody>
          <a:bodyPr wrap="square">
            <a:spAutoFit/>
          </a:bodyPr>
          <a:lstStyle/>
          <a:p>
            <a:r>
              <a:rPr lang="en-US" sz="1800" dirty="0">
                <a:solidFill>
                  <a:schemeClr val="accent3">
                    <a:lumMod val="50000"/>
                  </a:schemeClr>
                </a:solidFill>
                <a:latin typeface="Raleway" panose="020B0503030101060003" pitchFamily="34" charset="77"/>
                <a:ea typeface="Helvetica Neue" panose="02000503000000020004" pitchFamily="2" charset="0"/>
                <a:cs typeface="Helvetica Neue" panose="02000503000000020004" pitchFamily="2" charset="0"/>
              </a:rPr>
              <a:t>Elevating brands by delivering targeted retail solutions that drive growth, engagement, and measurable success.</a:t>
            </a:r>
          </a:p>
        </p:txBody>
      </p:sp>
      <p:cxnSp>
        <p:nvCxnSpPr>
          <p:cNvPr id="11" name="Straight Connector 10">
            <a:extLst>
              <a:ext uri="{FF2B5EF4-FFF2-40B4-BE49-F238E27FC236}">
                <a16:creationId xmlns:a16="http://schemas.microsoft.com/office/drawing/2014/main" id="{440B118A-02D8-9368-DA45-D8B1FC3D02A9}"/>
              </a:ext>
            </a:extLst>
          </p:cNvPr>
          <p:cNvCxnSpPr/>
          <p:nvPr/>
        </p:nvCxnSpPr>
        <p:spPr>
          <a:xfrm>
            <a:off x="4086499" y="605481"/>
            <a:ext cx="0" cy="1290753"/>
          </a:xfrm>
          <a:prstGeom prst="line">
            <a:avLst/>
          </a:prstGeom>
          <a:ln w="25400" cap="rnd">
            <a:solidFill>
              <a:srgbClr val="33B2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69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D1E5B7D0-BAC6-766A-29F7-1DB2350D416E}"/>
              </a:ext>
            </a:extLst>
          </p:cNvPr>
          <p:cNvPicPr>
            <a:picLocks noChangeAspect="1"/>
          </p:cNvPicPr>
          <p:nvPr/>
        </p:nvPicPr>
        <p:blipFill>
          <a:blip r:embed="rId2"/>
          <a:stretch>
            <a:fillRect/>
          </a:stretch>
        </p:blipFill>
        <p:spPr>
          <a:xfrm>
            <a:off x="0" y="0"/>
            <a:ext cx="10058400" cy="7772399"/>
          </a:xfrm>
          <a:prstGeom prst="rect">
            <a:avLst/>
          </a:prstGeom>
        </p:spPr>
      </p:pic>
      <p:sp>
        <p:nvSpPr>
          <p:cNvPr id="7" name="TextBox 6">
            <a:extLst>
              <a:ext uri="{FF2B5EF4-FFF2-40B4-BE49-F238E27FC236}">
                <a16:creationId xmlns:a16="http://schemas.microsoft.com/office/drawing/2014/main" id="{C8E1DB03-ECAE-1904-3A06-FB53366B2E88}"/>
              </a:ext>
            </a:extLst>
          </p:cNvPr>
          <p:cNvSpPr txBox="1"/>
          <p:nvPr/>
        </p:nvSpPr>
        <p:spPr>
          <a:xfrm>
            <a:off x="819397" y="5552066"/>
            <a:ext cx="3890389" cy="461665"/>
          </a:xfrm>
          <a:prstGeom prst="rect">
            <a:avLst/>
          </a:prstGeom>
          <a:noFill/>
        </p:spPr>
        <p:txBody>
          <a:bodyPr wrap="square" rtlCol="0">
            <a:spAutoFit/>
          </a:bodyPr>
          <a:lstStyle/>
          <a:p>
            <a:r>
              <a:rPr lang="en-US" sz="2400" b="1" dirty="0">
                <a:solidFill>
                  <a:srgbClr val="33B2C1"/>
                </a:solidFill>
                <a:latin typeface="Raleway" panose="020B0503030101060003" pitchFamily="34" charset="77"/>
              </a:rPr>
              <a:t>Lauren Scott</a:t>
            </a:r>
          </a:p>
        </p:txBody>
      </p:sp>
      <p:sp>
        <p:nvSpPr>
          <p:cNvPr id="8" name="TextBox 7">
            <a:extLst>
              <a:ext uri="{FF2B5EF4-FFF2-40B4-BE49-F238E27FC236}">
                <a16:creationId xmlns:a16="http://schemas.microsoft.com/office/drawing/2014/main" id="{4065A580-AF9D-F038-581C-4535E229CA01}"/>
              </a:ext>
            </a:extLst>
          </p:cNvPr>
          <p:cNvSpPr txBox="1"/>
          <p:nvPr/>
        </p:nvSpPr>
        <p:spPr>
          <a:xfrm>
            <a:off x="819397" y="5932076"/>
            <a:ext cx="3890389" cy="646331"/>
          </a:xfrm>
          <a:prstGeom prst="rect">
            <a:avLst/>
          </a:prstGeom>
          <a:noFill/>
        </p:spPr>
        <p:txBody>
          <a:bodyPr wrap="square" rtlCol="0">
            <a:spAutoFit/>
          </a:bodyPr>
          <a:lstStyle/>
          <a:p>
            <a:r>
              <a:rPr lang="en-US" dirty="0">
                <a:solidFill>
                  <a:schemeClr val="bg1"/>
                </a:solidFill>
                <a:latin typeface="Raleway Medium" panose="020B0503030101060003" pitchFamily="34" charset="77"/>
              </a:rPr>
              <a:t>Director of Client Services</a:t>
            </a:r>
          </a:p>
          <a:p>
            <a:r>
              <a:rPr lang="en-US" dirty="0" err="1">
                <a:solidFill>
                  <a:schemeClr val="bg1"/>
                </a:solidFill>
                <a:latin typeface="Raleway Medium" panose="020B0503030101060003" pitchFamily="34" charset="77"/>
              </a:rPr>
              <a:t>Lscott@soapboxretail.com</a:t>
            </a:r>
            <a:endParaRPr lang="en-US" dirty="0">
              <a:solidFill>
                <a:schemeClr val="bg1"/>
              </a:solidFill>
              <a:latin typeface="Raleway Medium" panose="020B0503030101060003" pitchFamily="34" charset="77"/>
            </a:endParaRPr>
          </a:p>
        </p:txBody>
      </p:sp>
      <p:sp>
        <p:nvSpPr>
          <p:cNvPr id="9" name="TextBox 8">
            <a:extLst>
              <a:ext uri="{FF2B5EF4-FFF2-40B4-BE49-F238E27FC236}">
                <a16:creationId xmlns:a16="http://schemas.microsoft.com/office/drawing/2014/main" id="{8BC4C7CF-133E-8C58-0E61-E4AEE0BBD9D5}"/>
              </a:ext>
            </a:extLst>
          </p:cNvPr>
          <p:cNvSpPr txBox="1"/>
          <p:nvPr/>
        </p:nvSpPr>
        <p:spPr>
          <a:xfrm>
            <a:off x="819397" y="3321040"/>
            <a:ext cx="5332021" cy="707886"/>
          </a:xfrm>
          <a:prstGeom prst="rect">
            <a:avLst/>
          </a:prstGeom>
          <a:noFill/>
        </p:spPr>
        <p:txBody>
          <a:bodyPr wrap="square" rtlCol="0">
            <a:spAutoFit/>
          </a:bodyPr>
          <a:lstStyle/>
          <a:p>
            <a:r>
              <a:rPr lang="en-US" sz="4000" b="1" dirty="0">
                <a:solidFill>
                  <a:schemeClr val="bg1"/>
                </a:solidFill>
                <a:latin typeface="Raleway" panose="020B0503030101060003" pitchFamily="34" charset="77"/>
              </a:rPr>
              <a:t>Let’s connect!</a:t>
            </a:r>
          </a:p>
        </p:txBody>
      </p:sp>
      <p:sp>
        <p:nvSpPr>
          <p:cNvPr id="17" name="TextBox 16">
            <a:extLst>
              <a:ext uri="{FF2B5EF4-FFF2-40B4-BE49-F238E27FC236}">
                <a16:creationId xmlns:a16="http://schemas.microsoft.com/office/drawing/2014/main" id="{6CF38FD9-EDC7-49A3-DEBD-08B735B0701D}"/>
              </a:ext>
            </a:extLst>
          </p:cNvPr>
          <p:cNvSpPr txBox="1"/>
          <p:nvPr/>
        </p:nvSpPr>
        <p:spPr>
          <a:xfrm>
            <a:off x="4709786" y="5552066"/>
            <a:ext cx="3890389" cy="461665"/>
          </a:xfrm>
          <a:prstGeom prst="rect">
            <a:avLst/>
          </a:prstGeom>
          <a:noFill/>
        </p:spPr>
        <p:txBody>
          <a:bodyPr wrap="square" rtlCol="0">
            <a:spAutoFit/>
          </a:bodyPr>
          <a:lstStyle/>
          <a:p>
            <a:r>
              <a:rPr lang="en-US" sz="2400" b="1" dirty="0">
                <a:solidFill>
                  <a:srgbClr val="33B2C1"/>
                </a:solidFill>
                <a:latin typeface="Raleway" panose="020B0503030101060003" pitchFamily="34" charset="77"/>
              </a:rPr>
              <a:t>Bailey Snow</a:t>
            </a:r>
          </a:p>
        </p:txBody>
      </p:sp>
      <p:sp>
        <p:nvSpPr>
          <p:cNvPr id="18" name="TextBox 17">
            <a:extLst>
              <a:ext uri="{FF2B5EF4-FFF2-40B4-BE49-F238E27FC236}">
                <a16:creationId xmlns:a16="http://schemas.microsoft.com/office/drawing/2014/main" id="{D70EB688-77F1-4390-FA85-C8A58D3BA7B3}"/>
              </a:ext>
            </a:extLst>
          </p:cNvPr>
          <p:cNvSpPr txBox="1"/>
          <p:nvPr/>
        </p:nvSpPr>
        <p:spPr>
          <a:xfrm>
            <a:off x="4709786" y="5932076"/>
            <a:ext cx="3890389" cy="646331"/>
          </a:xfrm>
          <a:prstGeom prst="rect">
            <a:avLst/>
          </a:prstGeom>
          <a:noFill/>
        </p:spPr>
        <p:txBody>
          <a:bodyPr wrap="square" rtlCol="0">
            <a:spAutoFit/>
          </a:bodyPr>
          <a:lstStyle/>
          <a:p>
            <a:r>
              <a:rPr lang="en-US" dirty="0">
                <a:solidFill>
                  <a:schemeClr val="bg1"/>
                </a:solidFill>
                <a:latin typeface="Raleway Medium" panose="020B0503030101060003" pitchFamily="34" charset="77"/>
              </a:rPr>
              <a:t>Director of Insights &amp; Analytics</a:t>
            </a:r>
          </a:p>
          <a:p>
            <a:r>
              <a:rPr lang="en-US" dirty="0" err="1">
                <a:solidFill>
                  <a:schemeClr val="bg1"/>
                </a:solidFill>
                <a:latin typeface="Raleway Medium" panose="020B0503030101060003" pitchFamily="34" charset="77"/>
              </a:rPr>
              <a:t>bsnow@soapboxretail.com</a:t>
            </a:r>
            <a:endParaRPr lang="en-US" dirty="0">
              <a:solidFill>
                <a:schemeClr val="bg1"/>
              </a:solidFill>
              <a:latin typeface="Raleway Medium" panose="020B0503030101060003" pitchFamily="34" charset="77"/>
            </a:endParaRPr>
          </a:p>
        </p:txBody>
      </p:sp>
    </p:spTree>
    <p:extLst>
      <p:ext uri="{BB962C8B-B14F-4D97-AF65-F5344CB8AC3E}">
        <p14:creationId xmlns:p14="http://schemas.microsoft.com/office/powerpoint/2010/main" val="529787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3EF00-AA6A-0BB5-0CBD-099DBA53978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35EBF5F-05FA-9CC5-CA31-73D1222BBEF2}"/>
              </a:ext>
            </a:extLst>
          </p:cNvPr>
          <p:cNvSpPr/>
          <p:nvPr/>
        </p:nvSpPr>
        <p:spPr>
          <a:xfrm>
            <a:off x="0" y="0"/>
            <a:ext cx="10058400" cy="7772400"/>
          </a:xfrm>
          <a:prstGeom prst="rect">
            <a:avLst/>
          </a:prstGeom>
          <a:solidFill>
            <a:srgbClr val="022A4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7B5C559-62CF-4325-6C6B-AAF0A94B1379}"/>
              </a:ext>
            </a:extLst>
          </p:cNvPr>
          <p:cNvSpPr txBox="1"/>
          <p:nvPr/>
        </p:nvSpPr>
        <p:spPr>
          <a:xfrm>
            <a:off x="819397" y="4833255"/>
            <a:ext cx="5332021" cy="430887"/>
          </a:xfrm>
          <a:prstGeom prst="rect">
            <a:avLst/>
          </a:prstGeom>
          <a:noFill/>
        </p:spPr>
        <p:txBody>
          <a:bodyPr wrap="square" rtlCol="0">
            <a:spAutoFit/>
          </a:bodyPr>
          <a:lstStyle/>
          <a:p>
            <a:r>
              <a:rPr lang="en-US" sz="2200" b="1" dirty="0">
                <a:solidFill>
                  <a:srgbClr val="33B2C1"/>
                </a:solidFill>
                <a:latin typeface="Raleway" panose="020B0503030101060003" pitchFamily="34" charset="77"/>
              </a:rPr>
              <a:t>Social Influence Program Summary</a:t>
            </a:r>
          </a:p>
        </p:txBody>
      </p:sp>
      <p:sp>
        <p:nvSpPr>
          <p:cNvPr id="8" name="TextBox 7">
            <a:extLst>
              <a:ext uri="{FF2B5EF4-FFF2-40B4-BE49-F238E27FC236}">
                <a16:creationId xmlns:a16="http://schemas.microsoft.com/office/drawing/2014/main" id="{BFAB1553-1092-1F0F-89D7-4CB63628969F}"/>
              </a:ext>
            </a:extLst>
          </p:cNvPr>
          <p:cNvSpPr txBox="1"/>
          <p:nvPr/>
        </p:nvSpPr>
        <p:spPr>
          <a:xfrm>
            <a:off x="819397" y="5213265"/>
            <a:ext cx="5332021" cy="369332"/>
          </a:xfrm>
          <a:prstGeom prst="rect">
            <a:avLst/>
          </a:prstGeom>
          <a:noFill/>
        </p:spPr>
        <p:txBody>
          <a:bodyPr wrap="square" rtlCol="0">
            <a:spAutoFit/>
          </a:bodyPr>
          <a:lstStyle/>
          <a:p>
            <a:r>
              <a:rPr lang="en-US" dirty="0">
                <a:solidFill>
                  <a:schemeClr val="bg1"/>
                </a:solidFill>
                <a:latin typeface="Raleway Medium" panose="020B0503030101060003" pitchFamily="34" charset="77"/>
              </a:rPr>
              <a:t>January 1, 2025 – February 1, 2025</a:t>
            </a:r>
          </a:p>
        </p:txBody>
      </p:sp>
      <p:sp>
        <p:nvSpPr>
          <p:cNvPr id="9" name="TextBox 8">
            <a:extLst>
              <a:ext uri="{FF2B5EF4-FFF2-40B4-BE49-F238E27FC236}">
                <a16:creationId xmlns:a16="http://schemas.microsoft.com/office/drawing/2014/main" id="{1F266A4A-9086-9A5A-1D44-726471254E5D}"/>
              </a:ext>
            </a:extLst>
          </p:cNvPr>
          <p:cNvSpPr txBox="1"/>
          <p:nvPr/>
        </p:nvSpPr>
        <p:spPr>
          <a:xfrm>
            <a:off x="819397" y="6701721"/>
            <a:ext cx="5332021" cy="430887"/>
          </a:xfrm>
          <a:prstGeom prst="rect">
            <a:avLst/>
          </a:prstGeom>
          <a:noFill/>
        </p:spPr>
        <p:txBody>
          <a:bodyPr wrap="square" rtlCol="0">
            <a:spAutoFit/>
          </a:bodyPr>
          <a:lstStyle/>
          <a:p>
            <a:r>
              <a:rPr lang="en-US" sz="2200" b="1" dirty="0">
                <a:solidFill>
                  <a:srgbClr val="33B2C1"/>
                </a:solidFill>
                <a:latin typeface="Raleway" panose="020B0503030101060003" pitchFamily="34" charset="77"/>
              </a:rPr>
              <a:t>#</a:t>
            </a:r>
            <a:r>
              <a:rPr lang="en-US" sz="2200" b="1" dirty="0" err="1">
                <a:solidFill>
                  <a:srgbClr val="33B2C1"/>
                </a:solidFill>
                <a:latin typeface="Raleway" panose="020B0503030101060003" pitchFamily="34" charset="77"/>
              </a:rPr>
              <a:t>CampaignHashtag</a:t>
            </a:r>
            <a:endParaRPr lang="en-US" sz="2200" b="1" dirty="0">
              <a:solidFill>
                <a:srgbClr val="33B2C1"/>
              </a:solidFill>
              <a:latin typeface="Raleway" panose="020B0503030101060003" pitchFamily="34" charset="77"/>
            </a:endParaRPr>
          </a:p>
        </p:txBody>
      </p:sp>
      <p:sp>
        <p:nvSpPr>
          <p:cNvPr id="10" name="Rectangle 9">
            <a:extLst>
              <a:ext uri="{FF2B5EF4-FFF2-40B4-BE49-F238E27FC236}">
                <a16:creationId xmlns:a16="http://schemas.microsoft.com/office/drawing/2014/main" id="{2367892F-A27A-FBAC-76E3-B05AF647796D}"/>
              </a:ext>
            </a:extLst>
          </p:cNvPr>
          <p:cNvSpPr/>
          <p:nvPr/>
        </p:nvSpPr>
        <p:spPr>
          <a:xfrm>
            <a:off x="6151418" y="0"/>
            <a:ext cx="3906982" cy="7772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erson holding a glass and a bottle of liquid&#10;&#10;AI-generated content may be incorrect.">
            <a:extLst>
              <a:ext uri="{FF2B5EF4-FFF2-40B4-BE49-F238E27FC236}">
                <a16:creationId xmlns:a16="http://schemas.microsoft.com/office/drawing/2014/main" id="{3BDE8029-5CB8-5C91-D074-199FA9F18081}"/>
              </a:ext>
            </a:extLst>
          </p:cNvPr>
          <p:cNvPicPr>
            <a:picLocks noChangeAspect="1"/>
          </p:cNvPicPr>
          <p:nvPr/>
        </p:nvPicPr>
        <p:blipFill>
          <a:blip r:embed="rId2"/>
          <a:stretch>
            <a:fillRect/>
          </a:stretch>
        </p:blipFill>
        <p:spPr>
          <a:xfrm>
            <a:off x="6306547" y="3960367"/>
            <a:ext cx="3596724" cy="3596724"/>
          </a:xfrm>
          <a:prstGeom prst="rect">
            <a:avLst/>
          </a:prstGeom>
        </p:spPr>
      </p:pic>
      <p:pic>
        <p:nvPicPr>
          <p:cNvPr id="12" name="Picture 11" descr="A black and white logo&#10;&#10;AI-generated content may be incorrect.">
            <a:extLst>
              <a:ext uri="{FF2B5EF4-FFF2-40B4-BE49-F238E27FC236}">
                <a16:creationId xmlns:a16="http://schemas.microsoft.com/office/drawing/2014/main" id="{4011F3BE-2002-A8EF-5840-1475C683DBC7}"/>
              </a:ext>
            </a:extLst>
          </p:cNvPr>
          <p:cNvPicPr>
            <a:picLocks noChangeAspect="1"/>
          </p:cNvPicPr>
          <p:nvPr/>
        </p:nvPicPr>
        <p:blipFill>
          <a:blip r:embed="rId3"/>
          <a:stretch>
            <a:fillRect/>
          </a:stretch>
        </p:blipFill>
        <p:spPr>
          <a:xfrm>
            <a:off x="881352" y="3341792"/>
            <a:ext cx="4800600" cy="1181100"/>
          </a:xfrm>
          <a:prstGeom prst="rect">
            <a:avLst/>
          </a:prstGeom>
        </p:spPr>
      </p:pic>
      <p:pic>
        <p:nvPicPr>
          <p:cNvPr id="5" name="Picture 4" descr="A person holding a glass and a bottle of liquid&#10;&#10;AI-generated content may be incorrect.">
            <a:extLst>
              <a:ext uri="{FF2B5EF4-FFF2-40B4-BE49-F238E27FC236}">
                <a16:creationId xmlns:a16="http://schemas.microsoft.com/office/drawing/2014/main" id="{B24975D5-4254-1B44-8931-696907321366}"/>
              </a:ext>
            </a:extLst>
          </p:cNvPr>
          <p:cNvPicPr>
            <a:picLocks noChangeAspect="1"/>
          </p:cNvPicPr>
          <p:nvPr/>
        </p:nvPicPr>
        <p:blipFill>
          <a:blip r:embed="rId2"/>
          <a:stretch>
            <a:fillRect/>
          </a:stretch>
        </p:blipFill>
        <p:spPr>
          <a:xfrm>
            <a:off x="6306546" y="262808"/>
            <a:ext cx="1756089" cy="1756089"/>
          </a:xfrm>
          <a:prstGeom prst="rect">
            <a:avLst/>
          </a:prstGeom>
        </p:spPr>
      </p:pic>
      <p:pic>
        <p:nvPicPr>
          <p:cNvPr id="13" name="Picture 12" descr="A person holding a glass and a bottle of liquid&#10;&#10;AI-generated content may be incorrect.">
            <a:extLst>
              <a:ext uri="{FF2B5EF4-FFF2-40B4-BE49-F238E27FC236}">
                <a16:creationId xmlns:a16="http://schemas.microsoft.com/office/drawing/2014/main" id="{102B06AD-F889-8B13-1E5D-69B94E96CAF2}"/>
              </a:ext>
            </a:extLst>
          </p:cNvPr>
          <p:cNvPicPr>
            <a:picLocks noChangeAspect="1"/>
          </p:cNvPicPr>
          <p:nvPr/>
        </p:nvPicPr>
        <p:blipFill>
          <a:blip r:embed="rId2"/>
          <a:stretch>
            <a:fillRect/>
          </a:stretch>
        </p:blipFill>
        <p:spPr>
          <a:xfrm>
            <a:off x="8147182" y="262808"/>
            <a:ext cx="1756089" cy="1756089"/>
          </a:xfrm>
          <a:prstGeom prst="rect">
            <a:avLst/>
          </a:prstGeom>
        </p:spPr>
      </p:pic>
      <p:pic>
        <p:nvPicPr>
          <p:cNvPr id="14" name="Picture 13" descr="A person holding a glass and a bottle of liquid&#10;&#10;AI-generated content may be incorrect.">
            <a:extLst>
              <a:ext uri="{FF2B5EF4-FFF2-40B4-BE49-F238E27FC236}">
                <a16:creationId xmlns:a16="http://schemas.microsoft.com/office/drawing/2014/main" id="{F3CBCD0F-24C5-BD9C-10CC-42612AB5FCC9}"/>
              </a:ext>
            </a:extLst>
          </p:cNvPr>
          <p:cNvPicPr>
            <a:picLocks noChangeAspect="1"/>
          </p:cNvPicPr>
          <p:nvPr/>
        </p:nvPicPr>
        <p:blipFill>
          <a:blip r:embed="rId2"/>
          <a:stretch>
            <a:fillRect/>
          </a:stretch>
        </p:blipFill>
        <p:spPr>
          <a:xfrm>
            <a:off x="6306546" y="2103444"/>
            <a:ext cx="1756089" cy="1756089"/>
          </a:xfrm>
          <a:prstGeom prst="rect">
            <a:avLst/>
          </a:prstGeom>
        </p:spPr>
      </p:pic>
      <p:pic>
        <p:nvPicPr>
          <p:cNvPr id="15" name="Picture 14" descr="A person holding a glass and a bottle of liquid&#10;&#10;AI-generated content may be incorrect.">
            <a:extLst>
              <a:ext uri="{FF2B5EF4-FFF2-40B4-BE49-F238E27FC236}">
                <a16:creationId xmlns:a16="http://schemas.microsoft.com/office/drawing/2014/main" id="{1177EF91-A02B-39F2-1A33-F4EA6AAE9A74}"/>
              </a:ext>
            </a:extLst>
          </p:cNvPr>
          <p:cNvPicPr>
            <a:picLocks noChangeAspect="1"/>
          </p:cNvPicPr>
          <p:nvPr/>
        </p:nvPicPr>
        <p:blipFill>
          <a:blip r:embed="rId2"/>
          <a:stretch>
            <a:fillRect/>
          </a:stretch>
        </p:blipFill>
        <p:spPr>
          <a:xfrm>
            <a:off x="8147182" y="2103444"/>
            <a:ext cx="1756089" cy="1756089"/>
          </a:xfrm>
          <a:prstGeom prst="rect">
            <a:avLst/>
          </a:prstGeom>
        </p:spPr>
      </p:pic>
    </p:spTree>
    <p:extLst>
      <p:ext uri="{BB962C8B-B14F-4D97-AF65-F5344CB8AC3E}">
        <p14:creationId xmlns:p14="http://schemas.microsoft.com/office/powerpoint/2010/main" val="595032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3EF00-AA6A-0BB5-0CBD-099DBA53978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35EBF5F-05FA-9CC5-CA31-73D1222BBEF2}"/>
              </a:ext>
            </a:extLst>
          </p:cNvPr>
          <p:cNvSpPr/>
          <p:nvPr/>
        </p:nvSpPr>
        <p:spPr>
          <a:xfrm>
            <a:off x="0" y="0"/>
            <a:ext cx="10058400" cy="7772400"/>
          </a:xfrm>
          <a:prstGeom prst="rect">
            <a:avLst/>
          </a:prstGeom>
          <a:solidFill>
            <a:srgbClr val="022A4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7B5C559-62CF-4325-6C6B-AAF0A94B1379}"/>
              </a:ext>
            </a:extLst>
          </p:cNvPr>
          <p:cNvSpPr txBox="1"/>
          <p:nvPr/>
        </p:nvSpPr>
        <p:spPr>
          <a:xfrm>
            <a:off x="819397" y="4833255"/>
            <a:ext cx="5332021" cy="430887"/>
          </a:xfrm>
          <a:prstGeom prst="rect">
            <a:avLst/>
          </a:prstGeom>
          <a:noFill/>
        </p:spPr>
        <p:txBody>
          <a:bodyPr wrap="square" rtlCol="0">
            <a:spAutoFit/>
          </a:bodyPr>
          <a:lstStyle/>
          <a:p>
            <a:r>
              <a:rPr lang="en-US" sz="2200" b="1" dirty="0">
                <a:solidFill>
                  <a:srgbClr val="33B2C1"/>
                </a:solidFill>
                <a:latin typeface="Raleway" panose="020B0503030101060003" pitchFamily="34" charset="77"/>
              </a:rPr>
              <a:t>Social Influence Program Summary</a:t>
            </a:r>
          </a:p>
        </p:txBody>
      </p:sp>
      <p:sp>
        <p:nvSpPr>
          <p:cNvPr id="8" name="TextBox 7">
            <a:extLst>
              <a:ext uri="{FF2B5EF4-FFF2-40B4-BE49-F238E27FC236}">
                <a16:creationId xmlns:a16="http://schemas.microsoft.com/office/drawing/2014/main" id="{BFAB1553-1092-1F0F-89D7-4CB63628969F}"/>
              </a:ext>
            </a:extLst>
          </p:cNvPr>
          <p:cNvSpPr txBox="1"/>
          <p:nvPr/>
        </p:nvSpPr>
        <p:spPr>
          <a:xfrm>
            <a:off x="819397" y="5213265"/>
            <a:ext cx="5332021" cy="369332"/>
          </a:xfrm>
          <a:prstGeom prst="rect">
            <a:avLst/>
          </a:prstGeom>
          <a:noFill/>
        </p:spPr>
        <p:txBody>
          <a:bodyPr wrap="square" rtlCol="0">
            <a:spAutoFit/>
          </a:bodyPr>
          <a:lstStyle/>
          <a:p>
            <a:r>
              <a:rPr lang="en-US" dirty="0">
                <a:solidFill>
                  <a:schemeClr val="bg1"/>
                </a:solidFill>
                <a:latin typeface="Raleway Medium" panose="020B0503030101060003" pitchFamily="34" charset="77"/>
              </a:rPr>
              <a:t>January 1, 2025 – February 1, 2025</a:t>
            </a:r>
          </a:p>
        </p:txBody>
      </p:sp>
      <p:sp>
        <p:nvSpPr>
          <p:cNvPr id="9" name="TextBox 8">
            <a:extLst>
              <a:ext uri="{FF2B5EF4-FFF2-40B4-BE49-F238E27FC236}">
                <a16:creationId xmlns:a16="http://schemas.microsoft.com/office/drawing/2014/main" id="{1F266A4A-9086-9A5A-1D44-726471254E5D}"/>
              </a:ext>
            </a:extLst>
          </p:cNvPr>
          <p:cNvSpPr txBox="1"/>
          <p:nvPr/>
        </p:nvSpPr>
        <p:spPr>
          <a:xfrm>
            <a:off x="819397" y="6701721"/>
            <a:ext cx="5332021" cy="430887"/>
          </a:xfrm>
          <a:prstGeom prst="rect">
            <a:avLst/>
          </a:prstGeom>
          <a:noFill/>
        </p:spPr>
        <p:txBody>
          <a:bodyPr wrap="square" rtlCol="0">
            <a:spAutoFit/>
          </a:bodyPr>
          <a:lstStyle/>
          <a:p>
            <a:r>
              <a:rPr lang="en-US" sz="2200" b="1" dirty="0">
                <a:solidFill>
                  <a:srgbClr val="33B2C1"/>
                </a:solidFill>
                <a:latin typeface="Raleway" panose="020B0503030101060003" pitchFamily="34" charset="77"/>
              </a:rPr>
              <a:t>#</a:t>
            </a:r>
            <a:r>
              <a:rPr lang="en-US" sz="2200" b="1" dirty="0" err="1">
                <a:solidFill>
                  <a:srgbClr val="33B2C1"/>
                </a:solidFill>
                <a:latin typeface="Raleway" panose="020B0503030101060003" pitchFamily="34" charset="77"/>
              </a:rPr>
              <a:t>CampaignHashtag</a:t>
            </a:r>
            <a:endParaRPr lang="en-US" sz="2200" b="1" dirty="0">
              <a:solidFill>
                <a:srgbClr val="33B2C1"/>
              </a:solidFill>
              <a:latin typeface="Raleway" panose="020B0503030101060003" pitchFamily="34" charset="77"/>
            </a:endParaRPr>
          </a:p>
        </p:txBody>
      </p:sp>
      <p:sp>
        <p:nvSpPr>
          <p:cNvPr id="10" name="Rectangle 9">
            <a:extLst>
              <a:ext uri="{FF2B5EF4-FFF2-40B4-BE49-F238E27FC236}">
                <a16:creationId xmlns:a16="http://schemas.microsoft.com/office/drawing/2014/main" id="{2367892F-A27A-FBAC-76E3-B05AF647796D}"/>
              </a:ext>
            </a:extLst>
          </p:cNvPr>
          <p:cNvSpPr/>
          <p:nvPr/>
        </p:nvSpPr>
        <p:spPr>
          <a:xfrm>
            <a:off x="6151418" y="0"/>
            <a:ext cx="3906982" cy="7772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person holding a glass and a bottle of liquid&#10;&#10;AI-generated content may be incorrect.">
            <a:extLst>
              <a:ext uri="{FF2B5EF4-FFF2-40B4-BE49-F238E27FC236}">
                <a16:creationId xmlns:a16="http://schemas.microsoft.com/office/drawing/2014/main" id="{3BDE8029-5CB8-5C91-D074-199FA9F18081}"/>
              </a:ext>
            </a:extLst>
          </p:cNvPr>
          <p:cNvPicPr>
            <a:picLocks noChangeAspect="1"/>
          </p:cNvPicPr>
          <p:nvPr/>
        </p:nvPicPr>
        <p:blipFill>
          <a:blip r:embed="rId2"/>
          <a:stretch>
            <a:fillRect/>
          </a:stretch>
        </p:blipFill>
        <p:spPr>
          <a:xfrm>
            <a:off x="6306547" y="3960367"/>
            <a:ext cx="3596724" cy="3596724"/>
          </a:xfrm>
          <a:prstGeom prst="rect">
            <a:avLst/>
          </a:prstGeom>
        </p:spPr>
      </p:pic>
      <p:pic>
        <p:nvPicPr>
          <p:cNvPr id="12" name="Picture 11" descr="A black and white logo&#10;&#10;AI-generated content may be incorrect.">
            <a:extLst>
              <a:ext uri="{FF2B5EF4-FFF2-40B4-BE49-F238E27FC236}">
                <a16:creationId xmlns:a16="http://schemas.microsoft.com/office/drawing/2014/main" id="{4011F3BE-2002-A8EF-5840-1475C683DBC7}"/>
              </a:ext>
            </a:extLst>
          </p:cNvPr>
          <p:cNvPicPr>
            <a:picLocks noChangeAspect="1"/>
          </p:cNvPicPr>
          <p:nvPr/>
        </p:nvPicPr>
        <p:blipFill>
          <a:blip r:embed="rId3"/>
          <a:stretch>
            <a:fillRect/>
          </a:stretch>
        </p:blipFill>
        <p:spPr>
          <a:xfrm>
            <a:off x="881352" y="3341792"/>
            <a:ext cx="4800600" cy="1181100"/>
          </a:xfrm>
          <a:prstGeom prst="rect">
            <a:avLst/>
          </a:prstGeom>
        </p:spPr>
      </p:pic>
      <p:pic>
        <p:nvPicPr>
          <p:cNvPr id="4" name="Picture 3" descr="A person holding a glass and a bottle of liquid&#10;&#10;AI-generated content may be incorrect.">
            <a:extLst>
              <a:ext uri="{FF2B5EF4-FFF2-40B4-BE49-F238E27FC236}">
                <a16:creationId xmlns:a16="http://schemas.microsoft.com/office/drawing/2014/main" id="{3F956C1D-66CB-74C1-84EB-7643236D4849}"/>
              </a:ext>
            </a:extLst>
          </p:cNvPr>
          <p:cNvPicPr>
            <a:picLocks noChangeAspect="1"/>
          </p:cNvPicPr>
          <p:nvPr/>
        </p:nvPicPr>
        <p:blipFill>
          <a:blip r:embed="rId2"/>
          <a:stretch>
            <a:fillRect/>
          </a:stretch>
        </p:blipFill>
        <p:spPr>
          <a:xfrm>
            <a:off x="6306547" y="215309"/>
            <a:ext cx="3596724" cy="3596724"/>
          </a:xfrm>
          <a:prstGeom prst="rect">
            <a:avLst/>
          </a:prstGeom>
        </p:spPr>
      </p:pic>
    </p:spTree>
    <p:extLst>
      <p:ext uri="{BB962C8B-B14F-4D97-AF65-F5344CB8AC3E}">
        <p14:creationId xmlns:p14="http://schemas.microsoft.com/office/powerpoint/2010/main" val="38012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22A5A-FAE8-3F1F-34CF-BC1CB16ABE63}"/>
            </a:ext>
          </a:extLst>
        </p:cNvPr>
        <p:cNvGrpSpPr/>
        <p:nvPr/>
      </p:nvGrpSpPr>
      <p:grpSpPr>
        <a:xfrm>
          <a:off x="0" y="0"/>
          <a:ext cx="0" cy="0"/>
          <a:chOff x="0" y="0"/>
          <a:chExt cx="0" cy="0"/>
        </a:xfrm>
      </p:grpSpPr>
      <p:sp>
        <p:nvSpPr>
          <p:cNvPr id="17" name="Rounded Rectangle 16">
            <a:extLst>
              <a:ext uri="{FF2B5EF4-FFF2-40B4-BE49-F238E27FC236}">
                <a16:creationId xmlns:a16="http://schemas.microsoft.com/office/drawing/2014/main" id="{AA2427A0-D163-AD83-816F-74778795D82A}"/>
              </a:ext>
            </a:extLst>
          </p:cNvPr>
          <p:cNvSpPr/>
          <p:nvPr/>
        </p:nvSpPr>
        <p:spPr>
          <a:xfrm>
            <a:off x="5179060" y="2883975"/>
            <a:ext cx="4452495" cy="3759055"/>
          </a:xfrm>
          <a:prstGeom prst="roundRect">
            <a:avLst>
              <a:gd name="adj" fmla="val 6358"/>
            </a:avLst>
          </a:prstGeom>
          <a:solidFill>
            <a:schemeClr val="accent3">
              <a:lumMod val="20000"/>
              <a:lumOff val="8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25B69A4-7E8A-DCE1-EFC8-4E860216028E}"/>
              </a:ext>
            </a:extLst>
          </p:cNvPr>
          <p:cNvSpPr txBox="1"/>
          <p:nvPr/>
        </p:nvSpPr>
        <p:spPr>
          <a:xfrm>
            <a:off x="4386649" y="631306"/>
            <a:ext cx="5115390" cy="1142877"/>
          </a:xfrm>
          <a:prstGeom prst="rect">
            <a:avLst/>
          </a:prstGeom>
          <a:noFill/>
        </p:spPr>
        <p:txBody>
          <a:bodyPr wrap="square">
            <a:spAutoFit/>
          </a:bodyPr>
          <a:lstStyle/>
          <a:p>
            <a:pPr>
              <a:lnSpc>
                <a:spcPct val="150000"/>
              </a:lnSpc>
            </a:pPr>
            <a:r>
              <a:rPr lang="en-US" b="1" dirty="0">
                <a:solidFill>
                  <a:srgbClr val="022A47"/>
                </a:solidFill>
                <a:latin typeface="Raleway" panose="020B0503030101060003" pitchFamily="34" charset="77"/>
              </a:rPr>
              <a:t>PROGRAM GOALS</a:t>
            </a:r>
            <a:endParaRPr lang="en-US" sz="1400" b="1" dirty="0">
              <a:solidFill>
                <a:srgbClr val="022A47"/>
              </a:solidFill>
              <a:latin typeface="Raleway" panose="020B0503030101060003" pitchFamily="34" charset="77"/>
            </a:endParaRPr>
          </a:p>
          <a:p>
            <a:pPr marL="188072" indent="-188072">
              <a:spcBef>
                <a:spcPts val="83"/>
              </a:spcBef>
              <a:buFont typeface="Arial" panose="020B0604020202020204" pitchFamily="34" charset="0"/>
              <a:buChar char="•"/>
            </a:pPr>
            <a:r>
              <a:rPr lang="en-US" sz="132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Create excitement and promote </a:t>
            </a:r>
            <a:r>
              <a:rPr lang="en-US" sz="1320" dirty="0">
                <a:solidFill>
                  <a:schemeClr val="accent3">
                    <a:lumMod val="50000"/>
                  </a:schemeClr>
                </a:solidFill>
                <a:highlight>
                  <a:srgbClr val="FFFF00"/>
                </a:highlight>
                <a:latin typeface="Raleway Medium" panose="020B0503030101060003" pitchFamily="34" charset="77"/>
                <a:ea typeface="Helvetica Neue" panose="02000503000000020004" pitchFamily="2" charset="0"/>
                <a:cs typeface="Helvetica Neue" panose="02000503000000020004" pitchFamily="2" charset="0"/>
              </a:rPr>
              <a:t>(brand) </a:t>
            </a:r>
            <a:r>
              <a:rPr lang="en-US" sz="132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products available at </a:t>
            </a:r>
            <a:r>
              <a:rPr lang="en-US" sz="1320" dirty="0">
                <a:solidFill>
                  <a:schemeClr val="accent3">
                    <a:lumMod val="50000"/>
                  </a:schemeClr>
                </a:solidFill>
                <a:highlight>
                  <a:srgbClr val="FFFF00"/>
                </a:highlight>
                <a:latin typeface="Raleway Medium" panose="020B0503030101060003" pitchFamily="34" charset="77"/>
                <a:ea typeface="Helvetica Neue" panose="02000503000000020004" pitchFamily="2" charset="0"/>
                <a:cs typeface="Helvetica Neue" panose="02000503000000020004" pitchFamily="2" charset="0"/>
              </a:rPr>
              <a:t>(retailer).</a:t>
            </a:r>
          </a:p>
          <a:p>
            <a:pPr marL="188072" indent="-188072">
              <a:spcBef>
                <a:spcPts val="83"/>
              </a:spcBef>
              <a:buFont typeface="Arial" panose="020B0604020202020204" pitchFamily="34" charset="0"/>
              <a:buChar char="•"/>
            </a:pPr>
            <a:r>
              <a:rPr lang="en-US" sz="132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Encourage shoppers to purchase the</a:t>
            </a:r>
            <a:r>
              <a:rPr lang="en-US" sz="1320" dirty="0">
                <a:solidFill>
                  <a:schemeClr val="accent3">
                    <a:lumMod val="50000"/>
                  </a:schemeClr>
                </a:solidFill>
                <a:highlight>
                  <a:srgbClr val="FFFF00"/>
                </a:highlight>
                <a:latin typeface="Raleway Medium" panose="020B0503030101060003" pitchFamily="34" charset="77"/>
                <a:ea typeface="Helvetica Neue" panose="02000503000000020004" pitchFamily="2" charset="0"/>
                <a:cs typeface="Helvetica Neue" panose="02000503000000020004" pitchFamily="2" charset="0"/>
              </a:rPr>
              <a:t> (brand and products)…</a:t>
            </a:r>
          </a:p>
        </p:txBody>
      </p:sp>
      <p:sp>
        <p:nvSpPr>
          <p:cNvPr id="4" name="TextBox 3">
            <a:extLst>
              <a:ext uri="{FF2B5EF4-FFF2-40B4-BE49-F238E27FC236}">
                <a16:creationId xmlns:a16="http://schemas.microsoft.com/office/drawing/2014/main" id="{70D94575-C6BD-F7E0-916C-0610347B1511}"/>
              </a:ext>
            </a:extLst>
          </p:cNvPr>
          <p:cNvSpPr txBox="1"/>
          <p:nvPr/>
        </p:nvSpPr>
        <p:spPr>
          <a:xfrm>
            <a:off x="556361" y="502497"/>
            <a:ext cx="3348374" cy="1446550"/>
          </a:xfrm>
          <a:prstGeom prst="rect">
            <a:avLst/>
          </a:prstGeom>
          <a:noFill/>
        </p:spPr>
        <p:txBody>
          <a:bodyPr wrap="square">
            <a:spAutoFit/>
          </a:bodyPr>
          <a:lstStyle/>
          <a:p>
            <a:r>
              <a:rPr lang="en-US" sz="4400" b="1" dirty="0">
                <a:solidFill>
                  <a:srgbClr val="022A47"/>
                </a:solidFill>
                <a:latin typeface="Raleway ExtraBold" panose="020B0503030101060003" pitchFamily="34" charset="77"/>
              </a:rPr>
              <a:t>Program</a:t>
            </a:r>
          </a:p>
          <a:p>
            <a:r>
              <a:rPr lang="en-US" sz="4400" b="1" dirty="0">
                <a:solidFill>
                  <a:srgbClr val="022A47"/>
                </a:solidFill>
                <a:latin typeface="Raleway ExtraBold" panose="020B0503030101060003" pitchFamily="34" charset="77"/>
              </a:rPr>
              <a:t>Overview</a:t>
            </a:r>
          </a:p>
        </p:txBody>
      </p:sp>
      <p:sp>
        <p:nvSpPr>
          <p:cNvPr id="9" name="Rounded Rectangle 8">
            <a:extLst>
              <a:ext uri="{FF2B5EF4-FFF2-40B4-BE49-F238E27FC236}">
                <a16:creationId xmlns:a16="http://schemas.microsoft.com/office/drawing/2014/main" id="{B3BADCB6-A32E-C1B9-77AF-13BB83A8B4EC}"/>
              </a:ext>
            </a:extLst>
          </p:cNvPr>
          <p:cNvSpPr/>
          <p:nvPr/>
        </p:nvSpPr>
        <p:spPr>
          <a:xfrm>
            <a:off x="414556" y="2883975"/>
            <a:ext cx="4452495" cy="3759055"/>
          </a:xfrm>
          <a:prstGeom prst="roundRect">
            <a:avLst>
              <a:gd name="adj" fmla="val 6358"/>
            </a:avLst>
          </a:prstGeom>
          <a:solidFill>
            <a:schemeClr val="accent3">
              <a:lumMod val="20000"/>
              <a:lumOff val="8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82CC027-4737-86F0-1169-139DE34BDF25}"/>
              </a:ext>
            </a:extLst>
          </p:cNvPr>
          <p:cNvSpPr txBox="1"/>
          <p:nvPr/>
        </p:nvSpPr>
        <p:spPr>
          <a:xfrm>
            <a:off x="698476" y="3226534"/>
            <a:ext cx="3083011" cy="830997"/>
          </a:xfrm>
          <a:prstGeom prst="rect">
            <a:avLst/>
          </a:prstGeom>
          <a:noFill/>
        </p:spPr>
        <p:txBody>
          <a:bodyPr wrap="square">
            <a:spAutoFit/>
          </a:bodyPr>
          <a:lstStyle/>
          <a:p>
            <a:r>
              <a:rPr lang="en-US" sz="2300" b="1" dirty="0">
                <a:solidFill>
                  <a:srgbClr val="022A47"/>
                </a:solidFill>
                <a:latin typeface="Raleway" panose="020B0503030101060003" pitchFamily="34" charset="77"/>
              </a:rPr>
              <a:t>Proposed Program Details</a:t>
            </a:r>
          </a:p>
        </p:txBody>
      </p:sp>
      <p:sp>
        <p:nvSpPr>
          <p:cNvPr id="3" name="TextBox 2">
            <a:extLst>
              <a:ext uri="{FF2B5EF4-FFF2-40B4-BE49-F238E27FC236}">
                <a16:creationId xmlns:a16="http://schemas.microsoft.com/office/drawing/2014/main" id="{B0FA817E-6E6B-CD94-A2B2-8569FD52211D}"/>
              </a:ext>
            </a:extLst>
          </p:cNvPr>
          <p:cNvSpPr txBox="1"/>
          <p:nvPr/>
        </p:nvSpPr>
        <p:spPr>
          <a:xfrm>
            <a:off x="742296" y="4100378"/>
            <a:ext cx="4439712" cy="1182760"/>
          </a:xfrm>
          <a:prstGeom prst="rect">
            <a:avLst/>
          </a:prstGeom>
          <a:noFill/>
        </p:spPr>
        <p:txBody>
          <a:bodyPr wrap="square">
            <a:spAutoFit/>
          </a:bodyPr>
          <a:lstStyle/>
          <a:p>
            <a:pPr marL="188072" indent="-188072">
              <a:lnSpc>
                <a:spcPct val="150000"/>
              </a:lnSpc>
              <a:spcBef>
                <a:spcPts val="83"/>
              </a:spcBef>
              <a:buFont typeface="Arial" panose="020B0604020202020204" pitchFamily="34" charset="0"/>
              <a:buChar char="•"/>
            </a:pPr>
            <a:r>
              <a:rPr lang="en-US" sz="16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Proposed Influencers: </a:t>
            </a:r>
            <a:r>
              <a:rPr lang="en-US" sz="16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p>
          <a:p>
            <a:pPr marL="188072" indent="-188072">
              <a:lnSpc>
                <a:spcPct val="150000"/>
              </a:lnSpc>
              <a:spcBef>
                <a:spcPts val="83"/>
              </a:spcBef>
              <a:buFont typeface="Arial" panose="020B0604020202020204" pitchFamily="34" charset="0"/>
              <a:buChar char="•"/>
            </a:pPr>
            <a:r>
              <a:rPr lang="en-US" sz="16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Proposed Engagements: </a:t>
            </a:r>
            <a:r>
              <a:rPr lang="en-US" sz="16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p>
          <a:p>
            <a:pPr marL="188072" indent="-188072">
              <a:lnSpc>
                <a:spcPct val="150000"/>
              </a:lnSpc>
              <a:spcBef>
                <a:spcPts val="83"/>
              </a:spcBef>
              <a:buFont typeface="Arial" panose="020B0604020202020204" pitchFamily="34" charset="0"/>
              <a:buChar char="•"/>
            </a:pPr>
            <a:r>
              <a:rPr lang="en-US" sz="16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Proposed Impressions: </a:t>
            </a:r>
            <a:r>
              <a:rPr lang="en-US" sz="16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p>
        </p:txBody>
      </p:sp>
      <p:cxnSp>
        <p:nvCxnSpPr>
          <p:cNvPr id="7" name="Straight Connector 6">
            <a:extLst>
              <a:ext uri="{FF2B5EF4-FFF2-40B4-BE49-F238E27FC236}">
                <a16:creationId xmlns:a16="http://schemas.microsoft.com/office/drawing/2014/main" id="{8BCB4E50-78BE-4500-BBDE-37EC98F5B6F8}"/>
              </a:ext>
            </a:extLst>
          </p:cNvPr>
          <p:cNvCxnSpPr/>
          <p:nvPr/>
        </p:nvCxnSpPr>
        <p:spPr>
          <a:xfrm>
            <a:off x="3873557" y="605481"/>
            <a:ext cx="0" cy="1290753"/>
          </a:xfrm>
          <a:prstGeom prst="line">
            <a:avLst/>
          </a:prstGeom>
          <a:ln w="25400" cap="rnd">
            <a:solidFill>
              <a:srgbClr val="33B2C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2AD69AE-34C0-DB28-FCDF-2BE60ECFBDBD}"/>
              </a:ext>
            </a:extLst>
          </p:cNvPr>
          <p:cNvSpPr txBox="1"/>
          <p:nvPr/>
        </p:nvSpPr>
        <p:spPr>
          <a:xfrm>
            <a:off x="5481604" y="3226534"/>
            <a:ext cx="3083011" cy="446276"/>
          </a:xfrm>
          <a:prstGeom prst="rect">
            <a:avLst/>
          </a:prstGeom>
          <a:noFill/>
        </p:spPr>
        <p:txBody>
          <a:bodyPr wrap="square">
            <a:spAutoFit/>
          </a:bodyPr>
          <a:lstStyle/>
          <a:p>
            <a:r>
              <a:rPr lang="en-US" sz="2300" b="1" dirty="0">
                <a:solidFill>
                  <a:srgbClr val="022A47"/>
                </a:solidFill>
                <a:latin typeface="Raleway" panose="020B0503030101060003" pitchFamily="34" charset="77"/>
              </a:rPr>
              <a:t>Soapbox Solution</a:t>
            </a:r>
          </a:p>
        </p:txBody>
      </p:sp>
      <p:sp>
        <p:nvSpPr>
          <p:cNvPr id="16" name="TextBox 15">
            <a:extLst>
              <a:ext uri="{FF2B5EF4-FFF2-40B4-BE49-F238E27FC236}">
                <a16:creationId xmlns:a16="http://schemas.microsoft.com/office/drawing/2014/main" id="{F1DAC0B9-C783-9836-B17D-46288D9894B3}"/>
              </a:ext>
            </a:extLst>
          </p:cNvPr>
          <p:cNvSpPr txBox="1"/>
          <p:nvPr/>
        </p:nvSpPr>
        <p:spPr>
          <a:xfrm>
            <a:off x="5481603" y="3787343"/>
            <a:ext cx="4861151" cy="2265107"/>
          </a:xfrm>
          <a:prstGeom prst="rect">
            <a:avLst/>
          </a:prstGeom>
          <a:noFill/>
        </p:spPr>
        <p:txBody>
          <a:bodyPr wrap="square">
            <a:spAutoFit/>
          </a:bodyPr>
          <a:lstStyle/>
          <a:p>
            <a:pPr marL="188072" indent="-188072">
              <a:lnSpc>
                <a:spcPct val="150000"/>
              </a:lnSpc>
              <a:buFont typeface="Arial" panose="020B0604020202020204" pitchFamily="34" charset="0"/>
              <a:buChar char="•"/>
            </a:pPr>
            <a:r>
              <a:rPr lang="en-US" sz="16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6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Influencers </a:t>
            </a:r>
          </a:p>
          <a:p>
            <a:pPr marL="188072" indent="-188072">
              <a:lnSpc>
                <a:spcPct val="150000"/>
              </a:lnSpc>
              <a:buFont typeface="Arial" panose="020B0604020202020204" pitchFamily="34" charset="0"/>
              <a:buChar char="•"/>
            </a:pPr>
            <a:r>
              <a:rPr lang="en-US" sz="16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6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Diversity Rate</a:t>
            </a:r>
          </a:p>
          <a:p>
            <a:pPr marL="188072" indent="-188072">
              <a:lnSpc>
                <a:spcPct val="150000"/>
              </a:lnSpc>
              <a:buFont typeface="Arial" panose="020B0604020202020204" pitchFamily="34" charset="0"/>
              <a:buChar char="•"/>
            </a:pPr>
            <a:r>
              <a:rPr lang="en-US" sz="16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6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Social Posts &amp; Stories</a:t>
            </a:r>
          </a:p>
          <a:p>
            <a:pPr marL="188072" indent="-188072">
              <a:lnSpc>
                <a:spcPct val="150000"/>
              </a:lnSpc>
              <a:buFont typeface="Arial" panose="020B0604020202020204" pitchFamily="34" charset="0"/>
              <a:buChar char="•"/>
            </a:pPr>
            <a:r>
              <a:rPr lang="en-US" sz="16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a:t>
            </a:r>
            <a:r>
              <a:rPr lang="en-US" sz="16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Engagement Rate</a:t>
            </a:r>
          </a:p>
          <a:p>
            <a:pPr marL="188072" indent="-188072">
              <a:lnSpc>
                <a:spcPct val="150000"/>
              </a:lnSpc>
              <a:buFont typeface="Arial" panose="020B0604020202020204" pitchFamily="34" charset="0"/>
              <a:buChar char="•"/>
            </a:pPr>
            <a:r>
              <a:rPr lang="en-US" sz="16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6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Engagements </a:t>
            </a:r>
            <a:r>
              <a:rPr lang="en-US" sz="1200" dirty="0">
                <a:solidFill>
                  <a:srgbClr val="33B2C1"/>
                </a:solidFill>
                <a:latin typeface="Raleway Medium" panose="020B0503030101060003" pitchFamily="34" charset="77"/>
                <a:ea typeface="Helvetica Neue" panose="02000503000000020004" pitchFamily="2" charset="0"/>
                <a:cs typeface="Helvetica Neue" panose="02000503000000020004" pitchFamily="2" charset="0"/>
              </a:rPr>
              <a:t>(#% increase)</a:t>
            </a:r>
          </a:p>
          <a:p>
            <a:pPr marL="188072" indent="-188072">
              <a:lnSpc>
                <a:spcPct val="150000"/>
              </a:lnSpc>
              <a:buFont typeface="Arial" panose="020B0604020202020204" pitchFamily="34" charset="0"/>
              <a:buChar char="•"/>
            </a:pPr>
            <a:r>
              <a:rPr lang="en-US" sz="16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6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Impressions </a:t>
            </a:r>
            <a:r>
              <a:rPr lang="en-US" sz="1200" dirty="0">
                <a:solidFill>
                  <a:srgbClr val="33B2C1"/>
                </a:solidFill>
                <a:latin typeface="Raleway Medium" panose="020B0503030101060003" pitchFamily="34" charset="77"/>
                <a:ea typeface="Helvetica Neue" panose="02000503000000020004" pitchFamily="2" charset="0"/>
                <a:cs typeface="Helvetica Neue" panose="02000503000000020004" pitchFamily="2" charset="0"/>
              </a:rPr>
              <a:t>(#% increase)</a:t>
            </a:r>
            <a:endParaRPr lang="en-US" sz="1400" dirty="0">
              <a:solidFill>
                <a:srgbClr val="33B2C1"/>
              </a:solidFill>
              <a:latin typeface="Raleway Medium" panose="020B0503030101060003" pitchFamily="34" charset="77"/>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002677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id="{2C9AD99B-8F1B-499D-F97D-97FA4878A7CF}"/>
              </a:ext>
            </a:extLst>
          </p:cNvPr>
          <p:cNvSpPr txBox="1"/>
          <p:nvPr/>
        </p:nvSpPr>
        <p:spPr>
          <a:xfrm>
            <a:off x="1321465" y="2330211"/>
            <a:ext cx="2446989" cy="887872"/>
          </a:xfrm>
          <a:prstGeom prst="rect">
            <a:avLst/>
          </a:prstGeom>
          <a:noFill/>
        </p:spPr>
        <p:txBody>
          <a:bodyPr wrap="square">
            <a:spAutoFit/>
          </a:bodyPr>
          <a:lstStyle/>
          <a:p>
            <a:pPr>
              <a:lnSpc>
                <a:spcPct val="150000"/>
              </a:lnSpc>
            </a:pPr>
            <a:r>
              <a:rPr lang="en-US" sz="1200" b="1" dirty="0">
                <a:solidFill>
                  <a:srgbClr val="33B2C1"/>
                </a:solidFill>
                <a:latin typeface="Raleway" panose="020B0503030101060003" pitchFamily="34" charset="77"/>
                <a:ea typeface="Helvetica Neue" panose="02000503000000020004" pitchFamily="2" charset="0"/>
                <a:cs typeface="Helvetica Neue" panose="02000503000000020004" pitchFamily="2" charset="0"/>
              </a:rPr>
              <a:t>@</a:t>
            </a:r>
            <a:r>
              <a:rPr lang="en-US" sz="1200" b="1" dirty="0" err="1">
                <a:solidFill>
                  <a:srgbClr val="33B2C1"/>
                </a:solidFill>
                <a:latin typeface="Raleway" panose="020B0503030101060003" pitchFamily="34" charset="77"/>
                <a:ea typeface="Helvetica Neue" panose="02000503000000020004" pitchFamily="2" charset="0"/>
                <a:cs typeface="Helvetica Neue" panose="02000503000000020004" pitchFamily="2" charset="0"/>
              </a:rPr>
              <a:t>influencerhandle</a:t>
            </a:r>
            <a:endParaRPr lang="en-US" sz="1200" b="1" dirty="0">
              <a:solidFill>
                <a:srgbClr val="33B2C1"/>
              </a:solidFill>
              <a:latin typeface="Raleway" panose="020B0503030101060003" pitchFamily="34" charset="77"/>
              <a:ea typeface="Helvetica Neue" panose="02000503000000020004" pitchFamily="2" charset="0"/>
              <a:cs typeface="Helvetica Neue" panose="02000503000000020004" pitchFamily="2" charset="0"/>
            </a:endParaRPr>
          </a:p>
          <a:p>
            <a:pPr lvl="0">
              <a:lnSpc>
                <a:spcPct val="150000"/>
              </a:lnSpc>
            </a:pPr>
            <a:r>
              <a:rPr lang="en-US" sz="12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2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Social Reach - </a:t>
            </a:r>
            <a:r>
              <a:rPr lang="en-US" sz="10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City, State </a:t>
            </a:r>
            <a:endParaRPr lang="en-US" sz="12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endParaRPr>
          </a:p>
          <a:p>
            <a:pPr lvl="0">
              <a:lnSpc>
                <a:spcPct val="150000"/>
              </a:lnSpc>
            </a:pPr>
            <a:r>
              <a:rPr lang="en-US" sz="12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“Verbatim”</a:t>
            </a:r>
          </a:p>
        </p:txBody>
      </p:sp>
      <p:sp>
        <p:nvSpPr>
          <p:cNvPr id="8" name="TextBox 7">
            <a:extLst>
              <a:ext uri="{FF2B5EF4-FFF2-40B4-BE49-F238E27FC236}">
                <a16:creationId xmlns:a16="http://schemas.microsoft.com/office/drawing/2014/main" id="{23478F8A-1BD9-BD3F-2258-8249D1AA27EF}"/>
              </a:ext>
            </a:extLst>
          </p:cNvPr>
          <p:cNvSpPr txBox="1"/>
          <p:nvPr/>
        </p:nvSpPr>
        <p:spPr>
          <a:xfrm>
            <a:off x="556361" y="502497"/>
            <a:ext cx="3348374" cy="1446550"/>
          </a:xfrm>
          <a:prstGeom prst="rect">
            <a:avLst/>
          </a:prstGeom>
          <a:noFill/>
        </p:spPr>
        <p:txBody>
          <a:bodyPr wrap="square">
            <a:spAutoFit/>
          </a:bodyPr>
          <a:lstStyle/>
          <a:p>
            <a:r>
              <a:rPr lang="en-US" sz="4400" b="1" dirty="0">
                <a:solidFill>
                  <a:srgbClr val="022A47"/>
                </a:solidFill>
                <a:latin typeface="Raleway ExtraBold" panose="020B0503030101060003" pitchFamily="34" charset="77"/>
              </a:rPr>
              <a:t>Influencer</a:t>
            </a:r>
          </a:p>
          <a:p>
            <a:r>
              <a:rPr lang="en-US" sz="4400" b="1" dirty="0">
                <a:solidFill>
                  <a:srgbClr val="022A47"/>
                </a:solidFill>
                <a:latin typeface="Raleway ExtraBold" panose="020B0503030101060003" pitchFamily="34" charset="77"/>
              </a:rPr>
              <a:t>Feedback</a:t>
            </a:r>
          </a:p>
        </p:txBody>
      </p:sp>
      <p:sp>
        <p:nvSpPr>
          <p:cNvPr id="10" name="TextBox 9">
            <a:extLst>
              <a:ext uri="{FF2B5EF4-FFF2-40B4-BE49-F238E27FC236}">
                <a16:creationId xmlns:a16="http://schemas.microsoft.com/office/drawing/2014/main" id="{F447A2F1-20A1-F5A9-F337-A52CD319A928}"/>
              </a:ext>
            </a:extLst>
          </p:cNvPr>
          <p:cNvSpPr txBox="1"/>
          <p:nvPr/>
        </p:nvSpPr>
        <p:spPr>
          <a:xfrm>
            <a:off x="1321465" y="4072483"/>
            <a:ext cx="2446989" cy="887872"/>
          </a:xfrm>
          <a:prstGeom prst="rect">
            <a:avLst/>
          </a:prstGeom>
          <a:noFill/>
        </p:spPr>
        <p:txBody>
          <a:bodyPr wrap="square">
            <a:spAutoFit/>
          </a:bodyPr>
          <a:lstStyle/>
          <a:p>
            <a:pPr>
              <a:lnSpc>
                <a:spcPct val="150000"/>
              </a:lnSpc>
            </a:pPr>
            <a:r>
              <a:rPr lang="en-US" sz="1200" b="1" dirty="0">
                <a:solidFill>
                  <a:srgbClr val="33B2C1"/>
                </a:solidFill>
                <a:latin typeface="Raleway" panose="020B0503030101060003" pitchFamily="34" charset="77"/>
                <a:ea typeface="Helvetica Neue" panose="02000503000000020004" pitchFamily="2" charset="0"/>
                <a:cs typeface="Helvetica Neue" panose="02000503000000020004" pitchFamily="2" charset="0"/>
              </a:rPr>
              <a:t>@</a:t>
            </a:r>
            <a:r>
              <a:rPr lang="en-US" sz="1200" b="1" dirty="0" err="1">
                <a:solidFill>
                  <a:srgbClr val="33B2C1"/>
                </a:solidFill>
                <a:latin typeface="Raleway" panose="020B0503030101060003" pitchFamily="34" charset="77"/>
                <a:ea typeface="Helvetica Neue" panose="02000503000000020004" pitchFamily="2" charset="0"/>
                <a:cs typeface="Helvetica Neue" panose="02000503000000020004" pitchFamily="2" charset="0"/>
              </a:rPr>
              <a:t>influencerhandle</a:t>
            </a:r>
            <a:endParaRPr lang="en-US" sz="1200" b="1" dirty="0">
              <a:solidFill>
                <a:srgbClr val="33B2C1"/>
              </a:solidFill>
              <a:latin typeface="Raleway" panose="020B0503030101060003" pitchFamily="34" charset="77"/>
              <a:ea typeface="Helvetica Neue" panose="02000503000000020004" pitchFamily="2" charset="0"/>
              <a:cs typeface="Helvetica Neue" panose="02000503000000020004" pitchFamily="2" charset="0"/>
            </a:endParaRPr>
          </a:p>
          <a:p>
            <a:pPr lvl="0">
              <a:lnSpc>
                <a:spcPct val="150000"/>
              </a:lnSpc>
            </a:pPr>
            <a:r>
              <a:rPr lang="en-US" sz="12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2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Social Reach - </a:t>
            </a:r>
            <a:r>
              <a:rPr lang="en-US" sz="10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City, State </a:t>
            </a:r>
            <a:endParaRPr lang="en-US" sz="12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endParaRPr>
          </a:p>
          <a:p>
            <a:pPr lvl="0">
              <a:lnSpc>
                <a:spcPct val="150000"/>
              </a:lnSpc>
            </a:pPr>
            <a:r>
              <a:rPr lang="en-US" sz="12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“Verbatim”</a:t>
            </a:r>
          </a:p>
        </p:txBody>
      </p:sp>
      <p:sp>
        <p:nvSpPr>
          <p:cNvPr id="12" name="TextBox 11">
            <a:extLst>
              <a:ext uri="{FF2B5EF4-FFF2-40B4-BE49-F238E27FC236}">
                <a16:creationId xmlns:a16="http://schemas.microsoft.com/office/drawing/2014/main" id="{E2D2B02E-DCB9-DA04-5497-E13519F76E55}"/>
              </a:ext>
            </a:extLst>
          </p:cNvPr>
          <p:cNvSpPr txBox="1"/>
          <p:nvPr/>
        </p:nvSpPr>
        <p:spPr>
          <a:xfrm>
            <a:off x="1321465" y="5814755"/>
            <a:ext cx="2446989" cy="887872"/>
          </a:xfrm>
          <a:prstGeom prst="rect">
            <a:avLst/>
          </a:prstGeom>
          <a:noFill/>
        </p:spPr>
        <p:txBody>
          <a:bodyPr wrap="square">
            <a:spAutoFit/>
          </a:bodyPr>
          <a:lstStyle/>
          <a:p>
            <a:pPr>
              <a:lnSpc>
                <a:spcPct val="150000"/>
              </a:lnSpc>
            </a:pPr>
            <a:r>
              <a:rPr lang="en-US" sz="1200" b="1" dirty="0">
                <a:solidFill>
                  <a:srgbClr val="33B2C1"/>
                </a:solidFill>
                <a:latin typeface="Raleway" panose="020B0503030101060003" pitchFamily="34" charset="77"/>
                <a:ea typeface="Helvetica Neue" panose="02000503000000020004" pitchFamily="2" charset="0"/>
                <a:cs typeface="Helvetica Neue" panose="02000503000000020004" pitchFamily="2" charset="0"/>
              </a:rPr>
              <a:t>@</a:t>
            </a:r>
            <a:r>
              <a:rPr lang="en-US" sz="1200" b="1" dirty="0" err="1">
                <a:solidFill>
                  <a:srgbClr val="33B2C1"/>
                </a:solidFill>
                <a:latin typeface="Raleway" panose="020B0503030101060003" pitchFamily="34" charset="77"/>
                <a:ea typeface="Helvetica Neue" panose="02000503000000020004" pitchFamily="2" charset="0"/>
                <a:cs typeface="Helvetica Neue" panose="02000503000000020004" pitchFamily="2" charset="0"/>
              </a:rPr>
              <a:t>influencerhandle</a:t>
            </a:r>
            <a:endParaRPr lang="en-US" sz="1200" b="1" dirty="0">
              <a:solidFill>
                <a:srgbClr val="33B2C1"/>
              </a:solidFill>
              <a:latin typeface="Raleway" panose="020B0503030101060003" pitchFamily="34" charset="77"/>
              <a:ea typeface="Helvetica Neue" panose="02000503000000020004" pitchFamily="2" charset="0"/>
              <a:cs typeface="Helvetica Neue" panose="02000503000000020004" pitchFamily="2" charset="0"/>
            </a:endParaRPr>
          </a:p>
          <a:p>
            <a:pPr lvl="0">
              <a:lnSpc>
                <a:spcPct val="150000"/>
              </a:lnSpc>
            </a:pPr>
            <a:r>
              <a:rPr lang="en-US" sz="12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2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Social Reach - </a:t>
            </a:r>
            <a:r>
              <a:rPr lang="en-US" sz="10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City, State </a:t>
            </a:r>
            <a:endParaRPr lang="en-US" sz="12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endParaRPr>
          </a:p>
          <a:p>
            <a:pPr lvl="0">
              <a:lnSpc>
                <a:spcPct val="150000"/>
              </a:lnSpc>
            </a:pPr>
            <a:r>
              <a:rPr lang="en-US" sz="12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“Verbatim”</a:t>
            </a:r>
          </a:p>
        </p:txBody>
      </p:sp>
      <p:sp>
        <p:nvSpPr>
          <p:cNvPr id="14" name="TextBox 13">
            <a:extLst>
              <a:ext uri="{FF2B5EF4-FFF2-40B4-BE49-F238E27FC236}">
                <a16:creationId xmlns:a16="http://schemas.microsoft.com/office/drawing/2014/main" id="{24CAF746-4610-F3C8-5B8A-684156096C69}"/>
              </a:ext>
            </a:extLst>
          </p:cNvPr>
          <p:cNvSpPr txBox="1"/>
          <p:nvPr/>
        </p:nvSpPr>
        <p:spPr>
          <a:xfrm>
            <a:off x="5709682" y="2327198"/>
            <a:ext cx="2446989" cy="890885"/>
          </a:xfrm>
          <a:prstGeom prst="rect">
            <a:avLst/>
          </a:prstGeom>
          <a:noFill/>
        </p:spPr>
        <p:txBody>
          <a:bodyPr wrap="square">
            <a:spAutoFit/>
          </a:bodyPr>
          <a:lstStyle/>
          <a:p>
            <a:pPr>
              <a:lnSpc>
                <a:spcPct val="150000"/>
              </a:lnSpc>
            </a:pPr>
            <a:r>
              <a:rPr lang="en-US" sz="1200" b="1" dirty="0">
                <a:solidFill>
                  <a:srgbClr val="33B2C1"/>
                </a:solidFill>
                <a:latin typeface="Raleway" panose="020B0503030101060003" pitchFamily="34" charset="77"/>
                <a:ea typeface="Helvetica Neue" panose="02000503000000020004" pitchFamily="2" charset="0"/>
                <a:cs typeface="Helvetica Neue" panose="02000503000000020004" pitchFamily="2" charset="0"/>
              </a:rPr>
              <a:t>@</a:t>
            </a:r>
            <a:r>
              <a:rPr lang="en-US" sz="1200" b="1" dirty="0" err="1">
                <a:solidFill>
                  <a:srgbClr val="33B2C1"/>
                </a:solidFill>
                <a:latin typeface="Raleway" panose="020B0503030101060003" pitchFamily="34" charset="77"/>
                <a:ea typeface="Helvetica Neue" panose="02000503000000020004" pitchFamily="2" charset="0"/>
                <a:cs typeface="Helvetica Neue" panose="02000503000000020004" pitchFamily="2" charset="0"/>
              </a:rPr>
              <a:t>influencerhandle</a:t>
            </a:r>
            <a:endParaRPr lang="en-US" sz="1200" b="1" dirty="0">
              <a:solidFill>
                <a:srgbClr val="33B2C1"/>
              </a:solidFill>
              <a:latin typeface="Raleway" panose="020B0503030101060003" pitchFamily="34" charset="77"/>
              <a:ea typeface="Helvetica Neue" panose="02000503000000020004" pitchFamily="2" charset="0"/>
              <a:cs typeface="Helvetica Neue" panose="02000503000000020004" pitchFamily="2" charset="0"/>
            </a:endParaRPr>
          </a:p>
          <a:p>
            <a:pPr lvl="0">
              <a:lnSpc>
                <a:spcPct val="150000"/>
              </a:lnSpc>
            </a:pPr>
            <a:r>
              <a:rPr lang="en-US" sz="12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2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Social Reach - </a:t>
            </a:r>
            <a:r>
              <a:rPr lang="en-US" sz="10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City, State </a:t>
            </a:r>
            <a:endParaRPr lang="en-US" sz="12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endParaRPr>
          </a:p>
          <a:p>
            <a:pPr lvl="0">
              <a:lnSpc>
                <a:spcPct val="150000"/>
              </a:lnSpc>
            </a:pPr>
            <a:r>
              <a:rPr lang="en-US" sz="12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“Verbatim”</a:t>
            </a:r>
          </a:p>
        </p:txBody>
      </p:sp>
      <p:sp>
        <p:nvSpPr>
          <p:cNvPr id="16" name="TextBox 15">
            <a:extLst>
              <a:ext uri="{FF2B5EF4-FFF2-40B4-BE49-F238E27FC236}">
                <a16:creationId xmlns:a16="http://schemas.microsoft.com/office/drawing/2014/main" id="{E64E88B7-7497-C302-AE12-B2A206D64627}"/>
              </a:ext>
            </a:extLst>
          </p:cNvPr>
          <p:cNvSpPr txBox="1"/>
          <p:nvPr/>
        </p:nvSpPr>
        <p:spPr>
          <a:xfrm>
            <a:off x="5709683" y="4071850"/>
            <a:ext cx="2446989" cy="887872"/>
          </a:xfrm>
          <a:prstGeom prst="rect">
            <a:avLst/>
          </a:prstGeom>
          <a:noFill/>
        </p:spPr>
        <p:txBody>
          <a:bodyPr wrap="square">
            <a:spAutoFit/>
          </a:bodyPr>
          <a:lstStyle/>
          <a:p>
            <a:pPr>
              <a:lnSpc>
                <a:spcPct val="150000"/>
              </a:lnSpc>
            </a:pPr>
            <a:r>
              <a:rPr lang="en-US" sz="1200" b="1" dirty="0">
                <a:solidFill>
                  <a:srgbClr val="33B2C1"/>
                </a:solidFill>
                <a:latin typeface="Raleway" panose="020B0503030101060003" pitchFamily="34" charset="77"/>
                <a:ea typeface="Helvetica Neue" panose="02000503000000020004" pitchFamily="2" charset="0"/>
                <a:cs typeface="Helvetica Neue" panose="02000503000000020004" pitchFamily="2" charset="0"/>
              </a:rPr>
              <a:t>@</a:t>
            </a:r>
            <a:r>
              <a:rPr lang="en-US" sz="1200" b="1" dirty="0" err="1">
                <a:solidFill>
                  <a:srgbClr val="33B2C1"/>
                </a:solidFill>
                <a:latin typeface="Raleway" panose="020B0503030101060003" pitchFamily="34" charset="77"/>
                <a:ea typeface="Helvetica Neue" panose="02000503000000020004" pitchFamily="2" charset="0"/>
                <a:cs typeface="Helvetica Neue" panose="02000503000000020004" pitchFamily="2" charset="0"/>
              </a:rPr>
              <a:t>influencerhandle</a:t>
            </a:r>
            <a:endParaRPr lang="en-US" sz="1200" b="1" dirty="0">
              <a:solidFill>
                <a:srgbClr val="33B2C1"/>
              </a:solidFill>
              <a:latin typeface="Raleway" panose="020B0503030101060003" pitchFamily="34" charset="77"/>
              <a:ea typeface="Helvetica Neue" panose="02000503000000020004" pitchFamily="2" charset="0"/>
              <a:cs typeface="Helvetica Neue" panose="02000503000000020004" pitchFamily="2" charset="0"/>
            </a:endParaRPr>
          </a:p>
          <a:p>
            <a:pPr lvl="0">
              <a:lnSpc>
                <a:spcPct val="150000"/>
              </a:lnSpc>
            </a:pPr>
            <a:r>
              <a:rPr lang="en-US" sz="12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2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Social Reach - </a:t>
            </a:r>
            <a:r>
              <a:rPr lang="en-US" sz="10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City, State </a:t>
            </a:r>
            <a:endParaRPr lang="en-US" sz="12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endParaRPr>
          </a:p>
          <a:p>
            <a:pPr lvl="0">
              <a:lnSpc>
                <a:spcPct val="150000"/>
              </a:lnSpc>
            </a:pPr>
            <a:r>
              <a:rPr lang="en-US" sz="12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“Verbatim”</a:t>
            </a:r>
          </a:p>
        </p:txBody>
      </p:sp>
      <p:sp>
        <p:nvSpPr>
          <p:cNvPr id="18" name="TextBox 17">
            <a:extLst>
              <a:ext uri="{FF2B5EF4-FFF2-40B4-BE49-F238E27FC236}">
                <a16:creationId xmlns:a16="http://schemas.microsoft.com/office/drawing/2014/main" id="{5F91B731-BB54-85EE-3B9A-70743E192AD9}"/>
              </a:ext>
            </a:extLst>
          </p:cNvPr>
          <p:cNvSpPr txBox="1"/>
          <p:nvPr/>
        </p:nvSpPr>
        <p:spPr>
          <a:xfrm>
            <a:off x="5709683" y="5814122"/>
            <a:ext cx="2446989" cy="887872"/>
          </a:xfrm>
          <a:prstGeom prst="rect">
            <a:avLst/>
          </a:prstGeom>
          <a:noFill/>
        </p:spPr>
        <p:txBody>
          <a:bodyPr wrap="square">
            <a:spAutoFit/>
          </a:bodyPr>
          <a:lstStyle/>
          <a:p>
            <a:pPr>
              <a:lnSpc>
                <a:spcPct val="150000"/>
              </a:lnSpc>
            </a:pPr>
            <a:r>
              <a:rPr lang="en-US" sz="1200" b="1" dirty="0">
                <a:solidFill>
                  <a:srgbClr val="33B2C1"/>
                </a:solidFill>
                <a:latin typeface="Raleway" panose="020B0503030101060003" pitchFamily="34" charset="77"/>
                <a:ea typeface="Helvetica Neue" panose="02000503000000020004" pitchFamily="2" charset="0"/>
                <a:cs typeface="Helvetica Neue" panose="02000503000000020004" pitchFamily="2" charset="0"/>
              </a:rPr>
              <a:t>@</a:t>
            </a:r>
            <a:r>
              <a:rPr lang="en-US" sz="1200" b="1" dirty="0" err="1">
                <a:solidFill>
                  <a:srgbClr val="33B2C1"/>
                </a:solidFill>
                <a:latin typeface="Raleway" panose="020B0503030101060003" pitchFamily="34" charset="77"/>
                <a:ea typeface="Helvetica Neue" panose="02000503000000020004" pitchFamily="2" charset="0"/>
                <a:cs typeface="Helvetica Neue" panose="02000503000000020004" pitchFamily="2" charset="0"/>
              </a:rPr>
              <a:t>influencerhandle</a:t>
            </a:r>
            <a:endParaRPr lang="en-US" sz="1200" b="1" dirty="0">
              <a:solidFill>
                <a:srgbClr val="33B2C1"/>
              </a:solidFill>
              <a:latin typeface="Raleway" panose="020B0503030101060003" pitchFamily="34" charset="77"/>
              <a:ea typeface="Helvetica Neue" panose="02000503000000020004" pitchFamily="2" charset="0"/>
              <a:cs typeface="Helvetica Neue" panose="02000503000000020004" pitchFamily="2" charset="0"/>
            </a:endParaRPr>
          </a:p>
          <a:p>
            <a:pPr lvl="0">
              <a:lnSpc>
                <a:spcPct val="150000"/>
              </a:lnSpc>
            </a:pPr>
            <a:r>
              <a:rPr lang="en-US" sz="12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2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Social Reach - </a:t>
            </a:r>
            <a:r>
              <a:rPr lang="en-US" sz="10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City, State </a:t>
            </a:r>
            <a:endParaRPr lang="en-US" sz="12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endParaRPr>
          </a:p>
          <a:p>
            <a:pPr lvl="0">
              <a:lnSpc>
                <a:spcPct val="150000"/>
              </a:lnSpc>
            </a:pPr>
            <a:r>
              <a:rPr lang="en-US" sz="12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“Verbatim”</a:t>
            </a:r>
          </a:p>
        </p:txBody>
      </p:sp>
    </p:spTree>
    <p:extLst>
      <p:ext uri="{BB962C8B-B14F-4D97-AF65-F5344CB8AC3E}">
        <p14:creationId xmlns:p14="http://schemas.microsoft.com/office/powerpoint/2010/main" val="1073626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A28FF-DAA8-F7A1-C437-D9FDB6AE2F8F}"/>
            </a:ext>
          </a:extLst>
        </p:cNvPr>
        <p:cNvGrpSpPr/>
        <p:nvPr/>
      </p:nvGrpSpPr>
      <p:grpSpPr>
        <a:xfrm>
          <a:off x="0" y="0"/>
          <a:ext cx="0" cy="0"/>
          <a:chOff x="0" y="0"/>
          <a:chExt cx="0" cy="0"/>
        </a:xfrm>
      </p:grpSpPr>
      <p:pic>
        <p:nvPicPr>
          <p:cNvPr id="3" name="Picture 2" descr="A white paper with black text&#10;&#10;Description automatically generated">
            <a:extLst>
              <a:ext uri="{FF2B5EF4-FFF2-40B4-BE49-F238E27FC236}">
                <a16:creationId xmlns:a16="http://schemas.microsoft.com/office/drawing/2014/main" id="{DA863C48-DDB4-0179-67DB-EB3270D7B7D9}"/>
              </a:ext>
            </a:extLst>
          </p:cNvPr>
          <p:cNvPicPr>
            <a:picLocks noChangeAspect="1"/>
          </p:cNvPicPr>
          <p:nvPr/>
        </p:nvPicPr>
        <p:blipFill rotWithShape="1">
          <a:blip r:embed="rId2"/>
          <a:srcRect t="18315" b="33010"/>
          <a:stretch/>
        </p:blipFill>
        <p:spPr>
          <a:xfrm>
            <a:off x="5470361" y="1608531"/>
            <a:ext cx="3706242" cy="3759056"/>
          </a:xfrm>
          <a:prstGeom prst="roundRect">
            <a:avLst>
              <a:gd name="adj" fmla="val 8016"/>
            </a:avLst>
          </a:prstGeom>
        </p:spPr>
      </p:pic>
      <p:sp>
        <p:nvSpPr>
          <p:cNvPr id="4" name="TextBox 3">
            <a:extLst>
              <a:ext uri="{FF2B5EF4-FFF2-40B4-BE49-F238E27FC236}">
                <a16:creationId xmlns:a16="http://schemas.microsoft.com/office/drawing/2014/main" id="{496E78AB-6096-CD4A-7AA2-DECA10A1FC1E}"/>
              </a:ext>
            </a:extLst>
          </p:cNvPr>
          <p:cNvSpPr txBox="1"/>
          <p:nvPr/>
        </p:nvSpPr>
        <p:spPr>
          <a:xfrm>
            <a:off x="556361" y="502497"/>
            <a:ext cx="3348374" cy="1446550"/>
          </a:xfrm>
          <a:prstGeom prst="rect">
            <a:avLst/>
          </a:prstGeom>
          <a:noFill/>
        </p:spPr>
        <p:txBody>
          <a:bodyPr wrap="square">
            <a:spAutoFit/>
          </a:bodyPr>
          <a:lstStyle/>
          <a:p>
            <a:r>
              <a:rPr lang="en-US" sz="4400" b="1" dirty="0">
                <a:solidFill>
                  <a:srgbClr val="022A47"/>
                </a:solidFill>
                <a:latin typeface="Raleway ExtraBold" panose="020B0503030101060003" pitchFamily="34" charset="77"/>
              </a:rPr>
              <a:t>Program</a:t>
            </a:r>
          </a:p>
          <a:p>
            <a:r>
              <a:rPr lang="en-US" sz="4400" b="1" dirty="0">
                <a:solidFill>
                  <a:srgbClr val="022A47"/>
                </a:solidFill>
                <a:latin typeface="Raleway ExtraBold" panose="020B0503030101060003" pitchFamily="34" charset="77"/>
              </a:rPr>
              <a:t>Assets</a:t>
            </a:r>
          </a:p>
        </p:txBody>
      </p:sp>
      <p:sp>
        <p:nvSpPr>
          <p:cNvPr id="12" name="TextBox 11">
            <a:extLst>
              <a:ext uri="{FF2B5EF4-FFF2-40B4-BE49-F238E27FC236}">
                <a16:creationId xmlns:a16="http://schemas.microsoft.com/office/drawing/2014/main" id="{54C19CBC-9ECC-494E-69AB-4441E1712305}"/>
              </a:ext>
            </a:extLst>
          </p:cNvPr>
          <p:cNvSpPr txBox="1"/>
          <p:nvPr/>
        </p:nvSpPr>
        <p:spPr>
          <a:xfrm>
            <a:off x="556361" y="2871275"/>
            <a:ext cx="4309553" cy="400110"/>
          </a:xfrm>
          <a:prstGeom prst="rect">
            <a:avLst/>
          </a:prstGeom>
          <a:noFill/>
        </p:spPr>
        <p:txBody>
          <a:bodyPr wrap="square">
            <a:spAutoFit/>
          </a:bodyPr>
          <a:lstStyle/>
          <a:p>
            <a:r>
              <a:rPr lang="en-US" sz="2000" b="1" dirty="0">
                <a:solidFill>
                  <a:srgbClr val="022A47"/>
                </a:solidFill>
                <a:latin typeface="Raleway" panose="020B0503030101060003" pitchFamily="34" charset="77"/>
              </a:rPr>
              <a:t>Program Assets Belong to You</a:t>
            </a:r>
          </a:p>
        </p:txBody>
      </p:sp>
      <p:cxnSp>
        <p:nvCxnSpPr>
          <p:cNvPr id="2" name="Straight Connector 1">
            <a:extLst>
              <a:ext uri="{FF2B5EF4-FFF2-40B4-BE49-F238E27FC236}">
                <a16:creationId xmlns:a16="http://schemas.microsoft.com/office/drawing/2014/main" id="{7F620168-996D-2AE4-7C60-4F5C31440F72}"/>
              </a:ext>
            </a:extLst>
          </p:cNvPr>
          <p:cNvCxnSpPr>
            <a:cxnSpLocks/>
          </p:cNvCxnSpPr>
          <p:nvPr/>
        </p:nvCxnSpPr>
        <p:spPr>
          <a:xfrm rot="16200000">
            <a:off x="1293824" y="1764784"/>
            <a:ext cx="0" cy="1290753"/>
          </a:xfrm>
          <a:prstGeom prst="line">
            <a:avLst/>
          </a:prstGeom>
          <a:ln w="25400" cap="rnd">
            <a:solidFill>
              <a:srgbClr val="33B2C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79405DD-9D35-9498-4CAD-44D99AF1009E}"/>
              </a:ext>
            </a:extLst>
          </p:cNvPr>
          <p:cNvSpPr txBox="1"/>
          <p:nvPr/>
        </p:nvSpPr>
        <p:spPr>
          <a:xfrm>
            <a:off x="556361" y="3346854"/>
            <a:ext cx="3976467" cy="2308324"/>
          </a:xfrm>
          <a:prstGeom prst="rect">
            <a:avLst/>
          </a:prstGeom>
          <a:noFill/>
        </p:spPr>
        <p:txBody>
          <a:bodyPr wrap="square">
            <a:spAutoFit/>
          </a:bodyPr>
          <a:lstStyle/>
          <a:p>
            <a:r>
              <a:rPr lang="en-US" sz="16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Creative assets and photos from the campaign may be freely used. Program participants understand their work may be repurposed. We strongly encourage clients to tag and give credit to the content creator (although this is not required) to create engagement, momentum, and an overall positive statement.</a:t>
            </a:r>
          </a:p>
        </p:txBody>
      </p:sp>
      <p:sp>
        <p:nvSpPr>
          <p:cNvPr id="10" name="TextBox 9">
            <a:extLst>
              <a:ext uri="{FF2B5EF4-FFF2-40B4-BE49-F238E27FC236}">
                <a16:creationId xmlns:a16="http://schemas.microsoft.com/office/drawing/2014/main" id="{69D561D7-4B99-79CC-2441-EE1D3CD9FE07}"/>
              </a:ext>
            </a:extLst>
          </p:cNvPr>
          <p:cNvSpPr txBox="1"/>
          <p:nvPr/>
        </p:nvSpPr>
        <p:spPr>
          <a:xfrm>
            <a:off x="5817995" y="5445954"/>
            <a:ext cx="3010974" cy="418448"/>
          </a:xfrm>
          <a:prstGeom prst="rect">
            <a:avLst/>
          </a:prstGeom>
          <a:noFill/>
        </p:spPr>
        <p:txBody>
          <a:bodyPr wrap="square">
            <a:spAutoFit/>
          </a:bodyPr>
          <a:lstStyle/>
          <a:p>
            <a:pPr algn="ctr">
              <a:lnSpc>
                <a:spcPct val="150000"/>
              </a:lnSpc>
            </a:pPr>
            <a:r>
              <a:rPr lang="en-US" sz="1600" b="1" dirty="0">
                <a:solidFill>
                  <a:srgbClr val="33B2C1"/>
                </a:solidFill>
                <a:latin typeface="Raleway" panose="020B0503030101060003" pitchFamily="34" charset="77"/>
                <a:ea typeface="Helvetica Neue" panose="02000503000000020004" pitchFamily="2" charset="0"/>
                <a:cs typeface="Helvetica Neue" panose="02000503000000020004" pitchFamily="2" charset="0"/>
              </a:rPr>
              <a:t>@</a:t>
            </a:r>
            <a:r>
              <a:rPr lang="en-US" sz="1600" b="1" dirty="0" err="1">
                <a:solidFill>
                  <a:srgbClr val="33B2C1"/>
                </a:solidFill>
                <a:latin typeface="Raleway" panose="020B0503030101060003" pitchFamily="34" charset="77"/>
                <a:ea typeface="Helvetica Neue" panose="02000503000000020004" pitchFamily="2" charset="0"/>
                <a:cs typeface="Helvetica Neue" panose="02000503000000020004" pitchFamily="2" charset="0"/>
              </a:rPr>
              <a:t>influencerhandle</a:t>
            </a:r>
            <a:endParaRPr lang="en-US" sz="1600" b="1" dirty="0">
              <a:solidFill>
                <a:srgbClr val="33B2C1"/>
              </a:solidFill>
              <a:latin typeface="Raleway" panose="020B0503030101060003" pitchFamily="34" charset="77"/>
              <a:ea typeface="Helvetica Neue" panose="02000503000000020004" pitchFamily="2" charset="0"/>
              <a:cs typeface="Helvetica Neue" panose="02000503000000020004" pitchFamily="2" charset="0"/>
            </a:endParaRPr>
          </a:p>
        </p:txBody>
      </p:sp>
      <p:sp>
        <p:nvSpPr>
          <p:cNvPr id="5" name="TextBox 4">
            <a:extLst>
              <a:ext uri="{FF2B5EF4-FFF2-40B4-BE49-F238E27FC236}">
                <a16:creationId xmlns:a16="http://schemas.microsoft.com/office/drawing/2014/main" id="{94942CBA-D224-EF21-6F4C-086083B9A6E5}"/>
              </a:ext>
            </a:extLst>
          </p:cNvPr>
          <p:cNvSpPr txBox="1"/>
          <p:nvPr/>
        </p:nvSpPr>
        <p:spPr>
          <a:xfrm>
            <a:off x="556360" y="5730647"/>
            <a:ext cx="4309553" cy="369332"/>
          </a:xfrm>
          <a:prstGeom prst="rect">
            <a:avLst/>
          </a:prstGeom>
          <a:noFill/>
        </p:spPr>
        <p:txBody>
          <a:bodyPr wrap="square">
            <a:spAutoFit/>
          </a:bodyPr>
          <a:lstStyle/>
          <a:p>
            <a:r>
              <a:rPr lang="en-US" b="1" dirty="0">
                <a:solidFill>
                  <a:srgbClr val="33B2C1"/>
                </a:solidFill>
                <a:latin typeface="Raleway SemiBold" panose="020B0503030101060003" pitchFamily="34" charset="77"/>
                <a:ea typeface="Helvetica Neue" panose="02000503000000020004" pitchFamily="2" charset="0"/>
                <a:cs typeface="Helvetica Neue" panose="02000503000000020004" pitchFamily="2" charset="0"/>
              </a:rPr>
              <a:t>Check</a:t>
            </a:r>
            <a:r>
              <a:rPr lang="en-US" b="1" dirty="0">
                <a:solidFill>
                  <a:srgbClr val="33B2C1"/>
                </a:solidFill>
                <a:latin typeface="Raleway" panose="020B0503030101060003" pitchFamily="34" charset="77"/>
              </a:rPr>
              <a:t> </a:t>
            </a:r>
            <a:r>
              <a:rPr lang="en-US" b="1" dirty="0">
                <a:solidFill>
                  <a:srgbClr val="33B2C1"/>
                </a:solidFill>
                <a:latin typeface="Raleway SemiBold" panose="020B0503030101060003" pitchFamily="34" charset="77"/>
                <a:ea typeface="Helvetica Neue" panose="02000503000000020004" pitchFamily="2" charset="0"/>
                <a:cs typeface="Helvetica Neue" panose="02000503000000020004" pitchFamily="2" charset="0"/>
              </a:rPr>
              <a:t>them out!</a:t>
            </a:r>
          </a:p>
        </p:txBody>
      </p:sp>
    </p:spTree>
    <p:extLst>
      <p:ext uri="{BB962C8B-B14F-4D97-AF65-F5344CB8AC3E}">
        <p14:creationId xmlns:p14="http://schemas.microsoft.com/office/powerpoint/2010/main" val="2108021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ack screen with a black background&#10;&#10;AI-generated content may be incorrect.">
            <a:extLst>
              <a:ext uri="{FF2B5EF4-FFF2-40B4-BE49-F238E27FC236}">
                <a16:creationId xmlns:a16="http://schemas.microsoft.com/office/drawing/2014/main" id="{5FC9A648-1C75-FEB4-E67D-AE0EC6A1EB25}"/>
              </a:ext>
            </a:extLst>
          </p:cNvPr>
          <p:cNvPicPr>
            <a:picLocks noChangeAspect="1"/>
          </p:cNvPicPr>
          <p:nvPr/>
        </p:nvPicPr>
        <p:blipFill>
          <a:blip r:embed="rId2"/>
          <a:stretch>
            <a:fillRect/>
          </a:stretch>
        </p:blipFill>
        <p:spPr>
          <a:xfrm>
            <a:off x="413084" y="2130974"/>
            <a:ext cx="2775764" cy="5175527"/>
          </a:xfrm>
          <a:prstGeom prst="rect">
            <a:avLst/>
          </a:prstGeom>
        </p:spPr>
      </p:pic>
      <p:pic>
        <p:nvPicPr>
          <p:cNvPr id="5" name="Picture 4" descr="A black screen with a black background&#10;&#10;AI-generated content may be incorrect.">
            <a:extLst>
              <a:ext uri="{FF2B5EF4-FFF2-40B4-BE49-F238E27FC236}">
                <a16:creationId xmlns:a16="http://schemas.microsoft.com/office/drawing/2014/main" id="{7C9C535C-6434-C722-8BD6-A1A87BFB5D81}"/>
              </a:ext>
            </a:extLst>
          </p:cNvPr>
          <p:cNvPicPr>
            <a:picLocks noChangeAspect="1"/>
          </p:cNvPicPr>
          <p:nvPr/>
        </p:nvPicPr>
        <p:blipFill>
          <a:blip r:embed="rId2"/>
          <a:stretch>
            <a:fillRect/>
          </a:stretch>
        </p:blipFill>
        <p:spPr>
          <a:xfrm>
            <a:off x="5124784" y="2130974"/>
            <a:ext cx="2775764" cy="5175527"/>
          </a:xfrm>
          <a:prstGeom prst="rect">
            <a:avLst/>
          </a:prstGeom>
        </p:spPr>
      </p:pic>
      <p:sp>
        <p:nvSpPr>
          <p:cNvPr id="10" name="TextBox 6">
            <a:extLst>
              <a:ext uri="{FF2B5EF4-FFF2-40B4-BE49-F238E27FC236}">
                <a16:creationId xmlns:a16="http://schemas.microsoft.com/office/drawing/2014/main" id="{62841ABE-6171-3F95-FF24-828FB5627DF4}"/>
              </a:ext>
            </a:extLst>
          </p:cNvPr>
          <p:cNvSpPr txBox="1"/>
          <p:nvPr/>
        </p:nvSpPr>
        <p:spPr>
          <a:xfrm>
            <a:off x="3188848" y="4280040"/>
            <a:ext cx="1522852" cy="1678408"/>
          </a:xfrm>
          <a:prstGeom prst="rect">
            <a:avLst/>
          </a:prstGeom>
        </p:spPr>
        <p:txBody>
          <a:bodyPr wrap="square" lIns="0" tIns="0" rIns="0" bIns="0" rtlCol="0" anchor="t">
            <a:spAutoFit/>
          </a:bodyPr>
          <a:lstStyle/>
          <a:p>
            <a:pPr>
              <a:lnSpc>
                <a:spcPct val="150000"/>
              </a:lnSpc>
            </a:pPr>
            <a:r>
              <a:rPr lang="en-US" b="1" dirty="0">
                <a:solidFill>
                  <a:srgbClr val="022A47"/>
                </a:solidFill>
                <a:latin typeface="Raleway ExtraBold" panose="020B0503030101060003" pitchFamily="34" charset="77"/>
                <a:ea typeface="Helvetica Neue" panose="02000503000000020004" pitchFamily="2" charset="0"/>
                <a:cs typeface="Helvetica Neue" panose="02000503000000020004" pitchFamily="2" charset="0"/>
              </a:rPr>
              <a:t>Organic</a:t>
            </a:r>
            <a:endParaRPr lang="en-US" sz="1155" b="1" dirty="0">
              <a:solidFill>
                <a:srgbClr val="022A47"/>
              </a:solidFill>
              <a:latin typeface="Raleway ExtraBold" panose="020B0503030101060003" pitchFamily="34" charset="77"/>
              <a:ea typeface="Helvetica Neue" panose="02000503000000020004" pitchFamily="2" charset="0"/>
              <a:cs typeface="Helvetica Neue" panose="02000503000000020004" pitchFamily="2" charset="0"/>
            </a:endParaRPr>
          </a:p>
          <a:p>
            <a:pPr>
              <a:lnSpc>
                <a:spcPct val="150000"/>
              </a:lnSpc>
            </a:pPr>
            <a:r>
              <a:rPr lang="en-US" sz="1200" b="1" dirty="0">
                <a:solidFill>
                  <a:srgbClr val="33B2C1"/>
                </a:solidFill>
                <a:latin typeface="Raleway" panose="020B0503030101060003" pitchFamily="34" charset="77"/>
                <a:ea typeface="Helvetica Neue" panose="02000503000000020004" pitchFamily="2" charset="0"/>
                <a:cs typeface="Helvetica Neue" panose="02000503000000020004" pitchFamily="2" charset="0"/>
              </a:rPr>
              <a:t>@</a:t>
            </a:r>
            <a:r>
              <a:rPr lang="en-US" sz="1200" b="1" dirty="0" err="1">
                <a:solidFill>
                  <a:srgbClr val="33B2C1"/>
                </a:solidFill>
                <a:latin typeface="Raleway" panose="020B0503030101060003" pitchFamily="34" charset="77"/>
                <a:ea typeface="Helvetica Neue" panose="02000503000000020004" pitchFamily="2" charset="0"/>
                <a:cs typeface="Helvetica Neue" panose="02000503000000020004" pitchFamily="2" charset="0"/>
              </a:rPr>
              <a:t>influencerhandle</a:t>
            </a:r>
            <a:endParaRPr lang="en-US" sz="1200" b="1" dirty="0">
              <a:solidFill>
                <a:srgbClr val="33B2C1"/>
              </a:solidFill>
              <a:latin typeface="Raleway" panose="020B0503030101060003" pitchFamily="34" charset="77"/>
              <a:ea typeface="Helvetica Neue" panose="02000503000000020004" pitchFamily="2" charset="0"/>
              <a:cs typeface="Helvetica Neue" panose="02000503000000020004" pitchFamily="2" charset="0"/>
            </a:endParaRPr>
          </a:p>
          <a:p>
            <a:pPr>
              <a:lnSpc>
                <a:spcPct val="150000"/>
              </a:lnSpc>
            </a:pPr>
            <a:r>
              <a:rPr lang="en-US" sz="11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1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Likes</a:t>
            </a:r>
          </a:p>
          <a:p>
            <a:pPr>
              <a:lnSpc>
                <a:spcPct val="150000"/>
              </a:lnSpc>
            </a:pPr>
            <a:r>
              <a:rPr lang="en-US" sz="11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1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Comments</a:t>
            </a:r>
          </a:p>
          <a:p>
            <a:pPr>
              <a:lnSpc>
                <a:spcPct val="150000"/>
              </a:lnSpc>
            </a:pPr>
            <a:r>
              <a:rPr lang="en-US" sz="11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1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Views</a:t>
            </a:r>
          </a:p>
          <a:p>
            <a:pPr>
              <a:lnSpc>
                <a:spcPct val="150000"/>
              </a:lnSpc>
            </a:pPr>
            <a:r>
              <a:rPr lang="en-US" sz="11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1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Social Reach</a:t>
            </a:r>
          </a:p>
        </p:txBody>
      </p:sp>
      <p:sp>
        <p:nvSpPr>
          <p:cNvPr id="8" name="TextBox 7">
            <a:extLst>
              <a:ext uri="{FF2B5EF4-FFF2-40B4-BE49-F238E27FC236}">
                <a16:creationId xmlns:a16="http://schemas.microsoft.com/office/drawing/2014/main" id="{641CD2E3-C642-18AC-BB16-8FF7C66E5F34}"/>
              </a:ext>
            </a:extLst>
          </p:cNvPr>
          <p:cNvSpPr txBox="1"/>
          <p:nvPr/>
        </p:nvSpPr>
        <p:spPr>
          <a:xfrm>
            <a:off x="556360" y="502497"/>
            <a:ext cx="5518976" cy="1446550"/>
          </a:xfrm>
          <a:prstGeom prst="rect">
            <a:avLst/>
          </a:prstGeom>
          <a:noFill/>
        </p:spPr>
        <p:txBody>
          <a:bodyPr wrap="square">
            <a:spAutoFit/>
          </a:bodyPr>
          <a:lstStyle/>
          <a:p>
            <a:r>
              <a:rPr lang="en-US" sz="4400" b="1" dirty="0">
                <a:solidFill>
                  <a:srgbClr val="022A47"/>
                </a:solidFill>
                <a:latin typeface="Raleway ExtraBold" panose="020B0503030101060003" pitchFamily="34" charset="77"/>
              </a:rPr>
              <a:t>High Performing Posts</a:t>
            </a:r>
          </a:p>
        </p:txBody>
      </p:sp>
      <p:sp>
        <p:nvSpPr>
          <p:cNvPr id="14" name="TextBox 6">
            <a:extLst>
              <a:ext uri="{FF2B5EF4-FFF2-40B4-BE49-F238E27FC236}">
                <a16:creationId xmlns:a16="http://schemas.microsoft.com/office/drawing/2014/main" id="{BFA1EA06-3949-C25D-F297-5F883AB5A2CA}"/>
              </a:ext>
            </a:extLst>
          </p:cNvPr>
          <p:cNvSpPr txBox="1"/>
          <p:nvPr/>
        </p:nvSpPr>
        <p:spPr>
          <a:xfrm>
            <a:off x="7900548" y="4280040"/>
            <a:ext cx="1522852" cy="1167756"/>
          </a:xfrm>
          <a:prstGeom prst="rect">
            <a:avLst/>
          </a:prstGeom>
        </p:spPr>
        <p:txBody>
          <a:bodyPr wrap="square" lIns="0" tIns="0" rIns="0" bIns="0" rtlCol="0" anchor="t">
            <a:spAutoFit/>
          </a:bodyPr>
          <a:lstStyle/>
          <a:p>
            <a:pPr>
              <a:lnSpc>
                <a:spcPct val="150000"/>
              </a:lnSpc>
            </a:pPr>
            <a:r>
              <a:rPr lang="en-US" b="1" dirty="0">
                <a:solidFill>
                  <a:srgbClr val="022A47"/>
                </a:solidFill>
                <a:latin typeface="Raleway ExtraBold" panose="020B0503030101060003" pitchFamily="34" charset="77"/>
                <a:ea typeface="Helvetica Neue" panose="02000503000000020004" pitchFamily="2" charset="0"/>
                <a:cs typeface="Helvetica Neue" panose="02000503000000020004" pitchFamily="2" charset="0"/>
              </a:rPr>
              <a:t>Paid</a:t>
            </a:r>
            <a:endParaRPr lang="en-US" sz="1155" b="1" dirty="0">
              <a:solidFill>
                <a:srgbClr val="022A47"/>
              </a:solidFill>
              <a:latin typeface="Raleway ExtraBold" panose="020B0503030101060003" pitchFamily="34" charset="77"/>
              <a:ea typeface="Helvetica Neue" panose="02000503000000020004" pitchFamily="2" charset="0"/>
              <a:cs typeface="Helvetica Neue" panose="02000503000000020004" pitchFamily="2" charset="0"/>
            </a:endParaRPr>
          </a:p>
          <a:p>
            <a:pPr>
              <a:lnSpc>
                <a:spcPct val="150000"/>
              </a:lnSpc>
            </a:pPr>
            <a:r>
              <a:rPr lang="en-US" sz="1200" b="1" dirty="0">
                <a:solidFill>
                  <a:srgbClr val="33B2C1"/>
                </a:solidFill>
                <a:latin typeface="Raleway" panose="020B0503030101060003" pitchFamily="34" charset="77"/>
                <a:ea typeface="Helvetica Neue" panose="02000503000000020004" pitchFamily="2" charset="0"/>
                <a:cs typeface="Helvetica Neue" panose="02000503000000020004" pitchFamily="2" charset="0"/>
              </a:rPr>
              <a:t>@</a:t>
            </a:r>
            <a:r>
              <a:rPr lang="en-US" sz="1200" b="1" dirty="0" err="1">
                <a:solidFill>
                  <a:srgbClr val="33B2C1"/>
                </a:solidFill>
                <a:latin typeface="Raleway" panose="020B0503030101060003" pitchFamily="34" charset="77"/>
                <a:ea typeface="Helvetica Neue" panose="02000503000000020004" pitchFamily="2" charset="0"/>
                <a:cs typeface="Helvetica Neue" panose="02000503000000020004" pitchFamily="2" charset="0"/>
              </a:rPr>
              <a:t>influencerhandle</a:t>
            </a:r>
            <a:endParaRPr lang="en-US" sz="1200" b="1" dirty="0">
              <a:solidFill>
                <a:srgbClr val="33B2C1"/>
              </a:solidFill>
              <a:latin typeface="Raleway" panose="020B0503030101060003" pitchFamily="34" charset="77"/>
              <a:ea typeface="Helvetica Neue" panose="02000503000000020004" pitchFamily="2" charset="0"/>
              <a:cs typeface="Helvetica Neue" panose="02000503000000020004" pitchFamily="2" charset="0"/>
            </a:endParaRPr>
          </a:p>
          <a:p>
            <a:pPr>
              <a:lnSpc>
                <a:spcPct val="150000"/>
              </a:lnSpc>
            </a:pPr>
            <a:r>
              <a:rPr lang="en-US" sz="11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1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Engagements</a:t>
            </a:r>
          </a:p>
          <a:p>
            <a:pPr>
              <a:lnSpc>
                <a:spcPct val="150000"/>
              </a:lnSpc>
            </a:pPr>
            <a:r>
              <a:rPr lang="en-US" sz="11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a:t>
            </a:r>
            <a:r>
              <a:rPr lang="en-US" sz="11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Impressions</a:t>
            </a:r>
          </a:p>
        </p:txBody>
      </p:sp>
      <p:pic>
        <p:nvPicPr>
          <p:cNvPr id="3" name="Picture 2" descr="A white paper with black text&#10;&#10;Description automatically generated">
            <a:extLst>
              <a:ext uri="{FF2B5EF4-FFF2-40B4-BE49-F238E27FC236}">
                <a16:creationId xmlns:a16="http://schemas.microsoft.com/office/drawing/2014/main" id="{59BF6F10-8F06-2866-112D-BBE36DEFAC28}"/>
              </a:ext>
            </a:extLst>
          </p:cNvPr>
          <p:cNvPicPr>
            <a:picLocks noChangeAspect="1"/>
          </p:cNvPicPr>
          <p:nvPr/>
        </p:nvPicPr>
        <p:blipFill>
          <a:blip r:embed="rId3"/>
          <a:stretch>
            <a:fillRect/>
          </a:stretch>
        </p:blipFill>
        <p:spPr>
          <a:xfrm>
            <a:off x="5401124" y="2304454"/>
            <a:ext cx="2279888" cy="4796990"/>
          </a:xfrm>
          <a:prstGeom prst="rect">
            <a:avLst/>
          </a:prstGeom>
        </p:spPr>
      </p:pic>
      <p:pic>
        <p:nvPicPr>
          <p:cNvPr id="4" name="Picture 3" descr="A white paper with black text&#10;&#10;Description automatically generated">
            <a:extLst>
              <a:ext uri="{FF2B5EF4-FFF2-40B4-BE49-F238E27FC236}">
                <a16:creationId xmlns:a16="http://schemas.microsoft.com/office/drawing/2014/main" id="{75E0B3FA-556B-6F02-5021-0ED32F45F3DE}"/>
              </a:ext>
            </a:extLst>
          </p:cNvPr>
          <p:cNvPicPr>
            <a:picLocks noChangeAspect="1"/>
          </p:cNvPicPr>
          <p:nvPr/>
        </p:nvPicPr>
        <p:blipFill>
          <a:blip r:embed="rId3"/>
          <a:stretch>
            <a:fillRect/>
          </a:stretch>
        </p:blipFill>
        <p:spPr>
          <a:xfrm>
            <a:off x="692413" y="2310743"/>
            <a:ext cx="2271255" cy="4778826"/>
          </a:xfrm>
          <a:prstGeom prst="rect">
            <a:avLst/>
          </a:prstGeom>
        </p:spPr>
      </p:pic>
    </p:spTree>
    <p:extLst>
      <p:ext uri="{BB962C8B-B14F-4D97-AF65-F5344CB8AC3E}">
        <p14:creationId xmlns:p14="http://schemas.microsoft.com/office/powerpoint/2010/main" val="1589300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31273-7B2D-8B66-2791-79A56B024A47}"/>
            </a:ext>
          </a:extLst>
        </p:cNvPr>
        <p:cNvGrpSpPr/>
        <p:nvPr/>
      </p:nvGrpSpPr>
      <p:grpSpPr>
        <a:xfrm>
          <a:off x="0" y="0"/>
          <a:ext cx="0" cy="0"/>
          <a:chOff x="0" y="0"/>
          <a:chExt cx="0" cy="0"/>
        </a:xfrm>
      </p:grpSpPr>
      <p:sp>
        <p:nvSpPr>
          <p:cNvPr id="10" name="TextBox 6">
            <a:extLst>
              <a:ext uri="{FF2B5EF4-FFF2-40B4-BE49-F238E27FC236}">
                <a16:creationId xmlns:a16="http://schemas.microsoft.com/office/drawing/2014/main" id="{C0517EE9-4DA7-6318-2598-D21D8817FD17}"/>
              </a:ext>
            </a:extLst>
          </p:cNvPr>
          <p:cNvSpPr txBox="1"/>
          <p:nvPr/>
        </p:nvSpPr>
        <p:spPr>
          <a:xfrm>
            <a:off x="615828" y="5080559"/>
            <a:ext cx="1593972" cy="977191"/>
          </a:xfrm>
          <a:prstGeom prst="rect">
            <a:avLst/>
          </a:prstGeom>
        </p:spPr>
        <p:txBody>
          <a:bodyPr wrap="square" lIns="0" tIns="0" rIns="0" bIns="0" rtlCol="0" anchor="t">
            <a:spAutoFit/>
          </a:bodyPr>
          <a:lstStyle/>
          <a:p>
            <a:pPr>
              <a:lnSpc>
                <a:spcPct val="150000"/>
              </a:lnSpc>
            </a:pPr>
            <a:r>
              <a:rPr lang="en-US" sz="1300" b="1" dirty="0">
                <a:solidFill>
                  <a:srgbClr val="33B2C1"/>
                </a:solidFill>
                <a:latin typeface="Raleway" panose="020B0503030101060003" pitchFamily="34" charset="77"/>
                <a:ea typeface="Helvetica Neue" panose="02000503000000020004" pitchFamily="2" charset="0"/>
                <a:cs typeface="Helvetica Neue" panose="02000503000000020004" pitchFamily="2" charset="0"/>
              </a:rPr>
              <a:t>@</a:t>
            </a:r>
            <a:r>
              <a:rPr lang="en-US" sz="1300" b="1" dirty="0" err="1">
                <a:solidFill>
                  <a:srgbClr val="33B2C1"/>
                </a:solidFill>
                <a:latin typeface="Raleway" panose="020B0503030101060003" pitchFamily="34" charset="77"/>
                <a:ea typeface="Helvetica Neue" panose="02000503000000020004" pitchFamily="2" charset="0"/>
                <a:cs typeface="Helvetica Neue" panose="02000503000000020004" pitchFamily="2" charset="0"/>
              </a:rPr>
              <a:t>influencerhandle</a:t>
            </a:r>
            <a:endParaRPr lang="en-US" sz="1300" b="1" dirty="0">
              <a:solidFill>
                <a:srgbClr val="33B2C1"/>
              </a:solidFill>
              <a:latin typeface="Raleway" panose="020B0503030101060003" pitchFamily="34" charset="77"/>
              <a:ea typeface="Helvetica Neue" panose="02000503000000020004" pitchFamily="2" charset="0"/>
              <a:cs typeface="Helvetica Neue" panose="02000503000000020004" pitchFamily="2" charset="0"/>
            </a:endParaRPr>
          </a:p>
          <a:p>
            <a:r>
              <a:rPr lang="en-US" sz="11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1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Likes</a:t>
            </a:r>
          </a:p>
          <a:p>
            <a:r>
              <a:rPr lang="en-US" sz="11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1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Comments</a:t>
            </a:r>
          </a:p>
          <a:p>
            <a:r>
              <a:rPr lang="en-US" sz="11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1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Views</a:t>
            </a:r>
          </a:p>
          <a:p>
            <a:r>
              <a:rPr lang="en-US" sz="11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1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Social Reach</a:t>
            </a:r>
          </a:p>
        </p:txBody>
      </p:sp>
      <p:sp>
        <p:nvSpPr>
          <p:cNvPr id="8" name="TextBox 7">
            <a:extLst>
              <a:ext uri="{FF2B5EF4-FFF2-40B4-BE49-F238E27FC236}">
                <a16:creationId xmlns:a16="http://schemas.microsoft.com/office/drawing/2014/main" id="{ADCA5221-D08B-ACAD-E121-02F5034E62F1}"/>
              </a:ext>
            </a:extLst>
          </p:cNvPr>
          <p:cNvSpPr txBox="1"/>
          <p:nvPr/>
        </p:nvSpPr>
        <p:spPr>
          <a:xfrm>
            <a:off x="556360" y="502497"/>
            <a:ext cx="5518976" cy="1446550"/>
          </a:xfrm>
          <a:prstGeom prst="rect">
            <a:avLst/>
          </a:prstGeom>
          <a:noFill/>
        </p:spPr>
        <p:txBody>
          <a:bodyPr wrap="square">
            <a:spAutoFit/>
          </a:bodyPr>
          <a:lstStyle/>
          <a:p>
            <a:r>
              <a:rPr lang="en-US" sz="4400" b="1" dirty="0">
                <a:solidFill>
                  <a:srgbClr val="022A47"/>
                </a:solidFill>
                <a:latin typeface="Raleway ExtraBold" panose="020B0503030101060003" pitchFamily="34" charset="77"/>
              </a:rPr>
              <a:t>High Performing Posts</a:t>
            </a:r>
          </a:p>
        </p:txBody>
      </p:sp>
      <p:sp>
        <p:nvSpPr>
          <p:cNvPr id="2" name="Rounded Rectangle 1">
            <a:extLst>
              <a:ext uri="{FF2B5EF4-FFF2-40B4-BE49-F238E27FC236}">
                <a16:creationId xmlns:a16="http://schemas.microsoft.com/office/drawing/2014/main" id="{39036B4B-9C88-1281-D04E-2027E9E02EDB}"/>
              </a:ext>
            </a:extLst>
          </p:cNvPr>
          <p:cNvSpPr/>
          <p:nvPr/>
        </p:nvSpPr>
        <p:spPr>
          <a:xfrm>
            <a:off x="293174" y="2633066"/>
            <a:ext cx="2240280" cy="2243734"/>
          </a:xfrm>
          <a:prstGeom prst="roundRect">
            <a:avLst>
              <a:gd name="adj" fmla="val 6358"/>
            </a:avLst>
          </a:prstGeom>
          <a:solidFill>
            <a:schemeClr val="accent3">
              <a:lumMod val="20000"/>
              <a:lumOff val="8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32B100BF-223C-9698-43D2-CE434FDF4E8C}"/>
              </a:ext>
            </a:extLst>
          </p:cNvPr>
          <p:cNvSpPr/>
          <p:nvPr/>
        </p:nvSpPr>
        <p:spPr>
          <a:xfrm>
            <a:off x="2706174" y="2633066"/>
            <a:ext cx="2240280" cy="2243734"/>
          </a:xfrm>
          <a:prstGeom prst="roundRect">
            <a:avLst>
              <a:gd name="adj" fmla="val 6358"/>
            </a:avLst>
          </a:prstGeom>
          <a:solidFill>
            <a:schemeClr val="accent3">
              <a:lumMod val="20000"/>
              <a:lumOff val="8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7A3E04E9-D7E4-B0CB-7051-4ED6B2DCB09F}"/>
              </a:ext>
            </a:extLst>
          </p:cNvPr>
          <p:cNvSpPr/>
          <p:nvPr/>
        </p:nvSpPr>
        <p:spPr>
          <a:xfrm>
            <a:off x="5119174" y="2633066"/>
            <a:ext cx="2240280" cy="2243734"/>
          </a:xfrm>
          <a:prstGeom prst="roundRect">
            <a:avLst>
              <a:gd name="adj" fmla="val 6358"/>
            </a:avLst>
          </a:prstGeom>
          <a:solidFill>
            <a:schemeClr val="accent3">
              <a:lumMod val="20000"/>
              <a:lumOff val="8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1495D828-D1F2-353F-BF41-A38557AB8F1B}"/>
              </a:ext>
            </a:extLst>
          </p:cNvPr>
          <p:cNvSpPr/>
          <p:nvPr/>
        </p:nvSpPr>
        <p:spPr>
          <a:xfrm>
            <a:off x="7532174" y="2633066"/>
            <a:ext cx="2240280" cy="2243734"/>
          </a:xfrm>
          <a:prstGeom prst="roundRect">
            <a:avLst>
              <a:gd name="adj" fmla="val 6358"/>
            </a:avLst>
          </a:prstGeom>
          <a:solidFill>
            <a:schemeClr val="accent3">
              <a:lumMod val="20000"/>
              <a:lumOff val="8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6">
            <a:extLst>
              <a:ext uri="{FF2B5EF4-FFF2-40B4-BE49-F238E27FC236}">
                <a16:creationId xmlns:a16="http://schemas.microsoft.com/office/drawing/2014/main" id="{5BBBBEA4-B0EB-AAEE-975B-E507C2812A81}"/>
              </a:ext>
            </a:extLst>
          </p:cNvPr>
          <p:cNvSpPr txBox="1"/>
          <p:nvPr/>
        </p:nvSpPr>
        <p:spPr>
          <a:xfrm>
            <a:off x="3029328" y="5080559"/>
            <a:ext cx="1593972" cy="977191"/>
          </a:xfrm>
          <a:prstGeom prst="rect">
            <a:avLst/>
          </a:prstGeom>
        </p:spPr>
        <p:txBody>
          <a:bodyPr wrap="square" lIns="0" tIns="0" rIns="0" bIns="0" rtlCol="0" anchor="t">
            <a:spAutoFit/>
          </a:bodyPr>
          <a:lstStyle/>
          <a:p>
            <a:pPr>
              <a:lnSpc>
                <a:spcPct val="150000"/>
              </a:lnSpc>
            </a:pPr>
            <a:r>
              <a:rPr lang="en-US" sz="1300" b="1" dirty="0">
                <a:solidFill>
                  <a:srgbClr val="33B2C1"/>
                </a:solidFill>
                <a:latin typeface="Raleway" panose="020B0503030101060003" pitchFamily="34" charset="77"/>
                <a:ea typeface="Helvetica Neue" panose="02000503000000020004" pitchFamily="2" charset="0"/>
                <a:cs typeface="Helvetica Neue" panose="02000503000000020004" pitchFamily="2" charset="0"/>
              </a:rPr>
              <a:t>@</a:t>
            </a:r>
            <a:r>
              <a:rPr lang="en-US" sz="1300" b="1" dirty="0" err="1">
                <a:solidFill>
                  <a:srgbClr val="33B2C1"/>
                </a:solidFill>
                <a:latin typeface="Raleway" panose="020B0503030101060003" pitchFamily="34" charset="77"/>
                <a:ea typeface="Helvetica Neue" panose="02000503000000020004" pitchFamily="2" charset="0"/>
                <a:cs typeface="Helvetica Neue" panose="02000503000000020004" pitchFamily="2" charset="0"/>
              </a:rPr>
              <a:t>influencerhandle</a:t>
            </a:r>
            <a:endParaRPr lang="en-US" sz="1300" b="1" dirty="0">
              <a:solidFill>
                <a:srgbClr val="33B2C1"/>
              </a:solidFill>
              <a:latin typeface="Raleway" panose="020B0503030101060003" pitchFamily="34" charset="77"/>
              <a:ea typeface="Helvetica Neue" panose="02000503000000020004" pitchFamily="2" charset="0"/>
              <a:cs typeface="Helvetica Neue" panose="02000503000000020004" pitchFamily="2" charset="0"/>
            </a:endParaRPr>
          </a:p>
          <a:p>
            <a:r>
              <a:rPr lang="en-US" sz="11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1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Likes</a:t>
            </a:r>
          </a:p>
          <a:p>
            <a:r>
              <a:rPr lang="en-US" sz="11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1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Comments</a:t>
            </a:r>
          </a:p>
          <a:p>
            <a:r>
              <a:rPr lang="en-US" sz="11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1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Views</a:t>
            </a:r>
          </a:p>
          <a:p>
            <a:r>
              <a:rPr lang="en-US" sz="11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1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Social Reach</a:t>
            </a:r>
          </a:p>
        </p:txBody>
      </p:sp>
      <p:sp>
        <p:nvSpPr>
          <p:cNvPr id="15" name="TextBox 6">
            <a:extLst>
              <a:ext uri="{FF2B5EF4-FFF2-40B4-BE49-F238E27FC236}">
                <a16:creationId xmlns:a16="http://schemas.microsoft.com/office/drawing/2014/main" id="{789802C3-5AF2-0524-A37A-F382C9287FDE}"/>
              </a:ext>
            </a:extLst>
          </p:cNvPr>
          <p:cNvSpPr txBox="1"/>
          <p:nvPr/>
        </p:nvSpPr>
        <p:spPr>
          <a:xfrm>
            <a:off x="5442828" y="5080559"/>
            <a:ext cx="1593972" cy="977191"/>
          </a:xfrm>
          <a:prstGeom prst="rect">
            <a:avLst/>
          </a:prstGeom>
        </p:spPr>
        <p:txBody>
          <a:bodyPr wrap="square" lIns="0" tIns="0" rIns="0" bIns="0" rtlCol="0" anchor="t">
            <a:spAutoFit/>
          </a:bodyPr>
          <a:lstStyle/>
          <a:p>
            <a:pPr>
              <a:lnSpc>
                <a:spcPct val="150000"/>
              </a:lnSpc>
            </a:pPr>
            <a:r>
              <a:rPr lang="en-US" sz="1300" b="1" dirty="0">
                <a:solidFill>
                  <a:srgbClr val="33B2C1"/>
                </a:solidFill>
                <a:latin typeface="Raleway" panose="020B0503030101060003" pitchFamily="34" charset="77"/>
                <a:ea typeface="Helvetica Neue" panose="02000503000000020004" pitchFamily="2" charset="0"/>
                <a:cs typeface="Helvetica Neue" panose="02000503000000020004" pitchFamily="2" charset="0"/>
              </a:rPr>
              <a:t>@</a:t>
            </a:r>
            <a:r>
              <a:rPr lang="en-US" sz="1300" b="1" dirty="0" err="1">
                <a:solidFill>
                  <a:srgbClr val="33B2C1"/>
                </a:solidFill>
                <a:latin typeface="Raleway" panose="020B0503030101060003" pitchFamily="34" charset="77"/>
                <a:ea typeface="Helvetica Neue" panose="02000503000000020004" pitchFamily="2" charset="0"/>
                <a:cs typeface="Helvetica Neue" panose="02000503000000020004" pitchFamily="2" charset="0"/>
              </a:rPr>
              <a:t>influencerhandle</a:t>
            </a:r>
            <a:endParaRPr lang="en-US" sz="1300" b="1" dirty="0">
              <a:solidFill>
                <a:srgbClr val="33B2C1"/>
              </a:solidFill>
              <a:latin typeface="Raleway" panose="020B0503030101060003" pitchFamily="34" charset="77"/>
              <a:ea typeface="Helvetica Neue" panose="02000503000000020004" pitchFamily="2" charset="0"/>
              <a:cs typeface="Helvetica Neue" panose="02000503000000020004" pitchFamily="2" charset="0"/>
            </a:endParaRPr>
          </a:p>
          <a:p>
            <a:r>
              <a:rPr lang="en-US" sz="11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1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Likes</a:t>
            </a:r>
          </a:p>
          <a:p>
            <a:r>
              <a:rPr lang="en-US" sz="11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1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Comments</a:t>
            </a:r>
          </a:p>
          <a:p>
            <a:r>
              <a:rPr lang="en-US" sz="11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1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Views</a:t>
            </a:r>
          </a:p>
          <a:p>
            <a:r>
              <a:rPr lang="en-US" sz="11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1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Social Reach</a:t>
            </a:r>
          </a:p>
        </p:txBody>
      </p:sp>
      <p:sp>
        <p:nvSpPr>
          <p:cNvPr id="16" name="TextBox 6">
            <a:extLst>
              <a:ext uri="{FF2B5EF4-FFF2-40B4-BE49-F238E27FC236}">
                <a16:creationId xmlns:a16="http://schemas.microsoft.com/office/drawing/2014/main" id="{39107317-4485-80ED-A44E-DD41915B2C8D}"/>
              </a:ext>
            </a:extLst>
          </p:cNvPr>
          <p:cNvSpPr txBox="1"/>
          <p:nvPr/>
        </p:nvSpPr>
        <p:spPr>
          <a:xfrm>
            <a:off x="7856328" y="5080559"/>
            <a:ext cx="1593972" cy="977191"/>
          </a:xfrm>
          <a:prstGeom prst="rect">
            <a:avLst/>
          </a:prstGeom>
        </p:spPr>
        <p:txBody>
          <a:bodyPr wrap="square" lIns="0" tIns="0" rIns="0" bIns="0" rtlCol="0" anchor="t">
            <a:spAutoFit/>
          </a:bodyPr>
          <a:lstStyle/>
          <a:p>
            <a:pPr>
              <a:lnSpc>
                <a:spcPct val="150000"/>
              </a:lnSpc>
            </a:pPr>
            <a:r>
              <a:rPr lang="en-US" sz="1300" b="1" dirty="0">
                <a:solidFill>
                  <a:srgbClr val="33B2C1"/>
                </a:solidFill>
                <a:latin typeface="Raleway" panose="020B0503030101060003" pitchFamily="34" charset="77"/>
                <a:ea typeface="Helvetica Neue" panose="02000503000000020004" pitchFamily="2" charset="0"/>
                <a:cs typeface="Helvetica Neue" panose="02000503000000020004" pitchFamily="2" charset="0"/>
              </a:rPr>
              <a:t>@</a:t>
            </a:r>
            <a:r>
              <a:rPr lang="en-US" sz="1300" b="1" dirty="0" err="1">
                <a:solidFill>
                  <a:srgbClr val="33B2C1"/>
                </a:solidFill>
                <a:latin typeface="Raleway" panose="020B0503030101060003" pitchFamily="34" charset="77"/>
                <a:ea typeface="Helvetica Neue" panose="02000503000000020004" pitchFamily="2" charset="0"/>
                <a:cs typeface="Helvetica Neue" panose="02000503000000020004" pitchFamily="2" charset="0"/>
              </a:rPr>
              <a:t>influencerhandle</a:t>
            </a:r>
            <a:endParaRPr lang="en-US" sz="1300" b="1" dirty="0">
              <a:solidFill>
                <a:srgbClr val="33B2C1"/>
              </a:solidFill>
              <a:latin typeface="Raleway" panose="020B0503030101060003" pitchFamily="34" charset="77"/>
              <a:ea typeface="Helvetica Neue" panose="02000503000000020004" pitchFamily="2" charset="0"/>
              <a:cs typeface="Helvetica Neue" panose="02000503000000020004" pitchFamily="2" charset="0"/>
            </a:endParaRPr>
          </a:p>
          <a:p>
            <a:r>
              <a:rPr lang="en-US" sz="11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1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Likes</a:t>
            </a:r>
          </a:p>
          <a:p>
            <a:r>
              <a:rPr lang="en-US" sz="11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1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Comments</a:t>
            </a:r>
          </a:p>
          <a:p>
            <a:r>
              <a:rPr lang="en-US" sz="11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1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Views</a:t>
            </a:r>
          </a:p>
          <a:p>
            <a:r>
              <a:rPr lang="en-US" sz="1100" b="1"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a:t>
            </a:r>
            <a:r>
              <a:rPr lang="en-US" sz="1100" dirty="0">
                <a:solidFill>
                  <a:schemeClr val="accent3">
                    <a:lumMod val="50000"/>
                  </a:schemeClr>
                </a:solidFill>
                <a:latin typeface="Raleway Medium" panose="020B0503030101060003" pitchFamily="34" charset="77"/>
                <a:ea typeface="Helvetica Neue" panose="02000503000000020004" pitchFamily="2" charset="0"/>
                <a:cs typeface="Helvetica Neue" panose="02000503000000020004" pitchFamily="2" charset="0"/>
              </a:rPr>
              <a:t> Social Reach</a:t>
            </a:r>
          </a:p>
        </p:txBody>
      </p:sp>
      <p:pic>
        <p:nvPicPr>
          <p:cNvPr id="13" name="Picture 12">
            <a:extLst>
              <a:ext uri="{FF2B5EF4-FFF2-40B4-BE49-F238E27FC236}">
                <a16:creationId xmlns:a16="http://schemas.microsoft.com/office/drawing/2014/main" id="{BE344902-5918-B52D-1975-3511E8C06CBE}"/>
              </a:ext>
            </a:extLst>
          </p:cNvPr>
          <p:cNvPicPr>
            <a:picLocks/>
          </p:cNvPicPr>
          <p:nvPr/>
        </p:nvPicPr>
        <p:blipFill>
          <a:blip r:embed="rId3"/>
          <a:srcRect t="26966" b="26966"/>
          <a:stretch/>
        </p:blipFill>
        <p:spPr>
          <a:xfrm>
            <a:off x="263525" y="2609850"/>
            <a:ext cx="2298700" cy="2292350"/>
          </a:xfrm>
          <a:prstGeom prst="roundRect">
            <a:avLst>
              <a:gd name="adj" fmla="val 8432"/>
            </a:avLst>
          </a:prstGeom>
        </p:spPr>
      </p:pic>
      <p:pic>
        <p:nvPicPr>
          <p:cNvPr id="14" name="Picture 13">
            <a:extLst>
              <a:ext uri="{FF2B5EF4-FFF2-40B4-BE49-F238E27FC236}">
                <a16:creationId xmlns:a16="http://schemas.microsoft.com/office/drawing/2014/main" id="{3CA81C4C-E4DA-F6A3-E090-580ABB18F135}"/>
              </a:ext>
            </a:extLst>
          </p:cNvPr>
          <p:cNvPicPr>
            <a:picLocks/>
          </p:cNvPicPr>
          <p:nvPr/>
        </p:nvPicPr>
        <p:blipFill>
          <a:blip r:embed="rId3"/>
          <a:srcRect t="26966" b="26966"/>
          <a:stretch/>
        </p:blipFill>
        <p:spPr>
          <a:xfrm>
            <a:off x="2676964" y="2608758"/>
            <a:ext cx="2298700" cy="2292350"/>
          </a:xfrm>
          <a:prstGeom prst="roundRect">
            <a:avLst>
              <a:gd name="adj" fmla="val 8432"/>
            </a:avLst>
          </a:prstGeom>
        </p:spPr>
      </p:pic>
      <p:pic>
        <p:nvPicPr>
          <p:cNvPr id="17" name="Picture 16">
            <a:extLst>
              <a:ext uri="{FF2B5EF4-FFF2-40B4-BE49-F238E27FC236}">
                <a16:creationId xmlns:a16="http://schemas.microsoft.com/office/drawing/2014/main" id="{B03636D6-8027-2997-026B-C2A3E7E88E30}"/>
              </a:ext>
            </a:extLst>
          </p:cNvPr>
          <p:cNvPicPr>
            <a:picLocks/>
          </p:cNvPicPr>
          <p:nvPr/>
        </p:nvPicPr>
        <p:blipFill>
          <a:blip r:embed="rId3"/>
          <a:srcRect t="26966" b="26966"/>
          <a:stretch/>
        </p:blipFill>
        <p:spPr>
          <a:xfrm>
            <a:off x="5082738" y="2596353"/>
            <a:ext cx="2298700" cy="2292350"/>
          </a:xfrm>
          <a:prstGeom prst="roundRect">
            <a:avLst>
              <a:gd name="adj" fmla="val 8432"/>
            </a:avLst>
          </a:prstGeom>
        </p:spPr>
      </p:pic>
      <p:pic>
        <p:nvPicPr>
          <p:cNvPr id="18" name="Picture 17">
            <a:extLst>
              <a:ext uri="{FF2B5EF4-FFF2-40B4-BE49-F238E27FC236}">
                <a16:creationId xmlns:a16="http://schemas.microsoft.com/office/drawing/2014/main" id="{3DDF8952-1563-3685-11B1-575A60F63042}"/>
              </a:ext>
            </a:extLst>
          </p:cNvPr>
          <p:cNvPicPr>
            <a:picLocks/>
          </p:cNvPicPr>
          <p:nvPr/>
        </p:nvPicPr>
        <p:blipFill>
          <a:blip r:embed="rId3"/>
          <a:srcRect t="26966" b="26966"/>
          <a:stretch/>
        </p:blipFill>
        <p:spPr>
          <a:xfrm>
            <a:off x="7496177" y="2596353"/>
            <a:ext cx="2298700" cy="2292350"/>
          </a:xfrm>
          <a:prstGeom prst="roundRect">
            <a:avLst>
              <a:gd name="adj" fmla="val 8432"/>
            </a:avLst>
          </a:prstGeom>
        </p:spPr>
      </p:pic>
    </p:spTree>
    <p:extLst>
      <p:ext uri="{BB962C8B-B14F-4D97-AF65-F5344CB8AC3E}">
        <p14:creationId xmlns:p14="http://schemas.microsoft.com/office/powerpoint/2010/main" val="633923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7567D-F4DD-2EFC-F09C-DE09D577DEAC}"/>
            </a:ext>
          </a:extLst>
        </p:cNvPr>
        <p:cNvGrpSpPr/>
        <p:nvPr/>
      </p:nvGrpSpPr>
      <p:grpSpPr>
        <a:xfrm>
          <a:off x="0" y="0"/>
          <a:ext cx="0" cy="0"/>
          <a:chOff x="0" y="0"/>
          <a:chExt cx="0" cy="0"/>
        </a:xfrm>
      </p:grpSpPr>
      <p:sp>
        <p:nvSpPr>
          <p:cNvPr id="42" name="Rounded Rectangle 41">
            <a:extLst>
              <a:ext uri="{FF2B5EF4-FFF2-40B4-BE49-F238E27FC236}">
                <a16:creationId xmlns:a16="http://schemas.microsoft.com/office/drawing/2014/main" id="{96B2C05B-6C39-892A-EC13-47A9180E30DE}"/>
              </a:ext>
            </a:extLst>
          </p:cNvPr>
          <p:cNvSpPr/>
          <p:nvPr/>
        </p:nvSpPr>
        <p:spPr>
          <a:xfrm>
            <a:off x="6075335" y="2980266"/>
            <a:ext cx="3463776" cy="3660019"/>
          </a:xfrm>
          <a:prstGeom prst="roundRect">
            <a:avLst>
              <a:gd name="adj" fmla="val 6358"/>
            </a:avLst>
          </a:prstGeom>
          <a:solidFill>
            <a:schemeClr val="accent3">
              <a:lumMod val="20000"/>
              <a:lumOff val="80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32AFCF4E-98A5-5930-78DB-C2CA75D5D739}"/>
              </a:ext>
            </a:extLst>
          </p:cNvPr>
          <p:cNvSpPr txBox="1"/>
          <p:nvPr/>
        </p:nvSpPr>
        <p:spPr>
          <a:xfrm>
            <a:off x="6634602" y="5668554"/>
            <a:ext cx="2269227" cy="646331"/>
          </a:xfrm>
          <a:prstGeom prst="rect">
            <a:avLst/>
          </a:prstGeom>
          <a:noFill/>
        </p:spPr>
        <p:txBody>
          <a:bodyPr wrap="square">
            <a:spAutoFit/>
          </a:bodyPr>
          <a:lstStyle/>
          <a:p>
            <a:pPr algn="ctr"/>
            <a:r>
              <a:rPr lang="en-US" sz="3600" b="1" dirty="0">
                <a:solidFill>
                  <a:srgbClr val="33B2C1"/>
                </a:solidFill>
                <a:latin typeface="Raleway ExtraBold" panose="020B0503030101060003" pitchFamily="34" charset="77"/>
                <a:ea typeface="Helvetica Neue" panose="02000503000000020004" pitchFamily="2" charset="0"/>
                <a:cs typeface="Helvetica Neue" panose="02000503000000020004" pitchFamily="2" charset="0"/>
              </a:rPr>
              <a:t>222 K</a:t>
            </a:r>
            <a:endParaRPr lang="en-US" sz="1800" b="1" dirty="0">
              <a:solidFill>
                <a:srgbClr val="33B2C1"/>
              </a:solidFill>
              <a:latin typeface="Raleway ExtraBold" panose="020B0503030101060003" pitchFamily="34" charset="77"/>
              <a:ea typeface="Helvetica Neue" panose="02000503000000020004" pitchFamily="2" charset="0"/>
              <a:cs typeface="Helvetica Neue" panose="02000503000000020004" pitchFamily="2" charset="0"/>
            </a:endParaRPr>
          </a:p>
        </p:txBody>
      </p:sp>
      <p:sp>
        <p:nvSpPr>
          <p:cNvPr id="18" name="Rounded Rectangle 17">
            <a:extLst>
              <a:ext uri="{FF2B5EF4-FFF2-40B4-BE49-F238E27FC236}">
                <a16:creationId xmlns:a16="http://schemas.microsoft.com/office/drawing/2014/main" id="{2469ECEB-1336-374A-14D5-42DC28FA08DB}"/>
              </a:ext>
            </a:extLst>
          </p:cNvPr>
          <p:cNvSpPr/>
          <p:nvPr/>
        </p:nvSpPr>
        <p:spPr>
          <a:xfrm>
            <a:off x="3220679" y="5828952"/>
            <a:ext cx="2333570" cy="296508"/>
          </a:xfrm>
          <a:prstGeom prst="round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B24406D-7B04-6502-AFEC-0F9F2EC34441}"/>
              </a:ext>
            </a:extLst>
          </p:cNvPr>
          <p:cNvSpPr txBox="1"/>
          <p:nvPr/>
        </p:nvSpPr>
        <p:spPr>
          <a:xfrm>
            <a:off x="582041" y="2011170"/>
            <a:ext cx="8957070" cy="338554"/>
          </a:xfrm>
          <a:prstGeom prst="rect">
            <a:avLst/>
          </a:prstGeom>
          <a:noFill/>
        </p:spPr>
        <p:txBody>
          <a:bodyPr wrap="square">
            <a:spAutoFit/>
          </a:bodyPr>
          <a:lstStyle/>
          <a:p>
            <a:r>
              <a:rPr lang="en-US" sz="1600" b="1" dirty="0">
                <a:solidFill>
                  <a:srgbClr val="33B2C1"/>
                </a:solidFill>
                <a:latin typeface="Raleway SemiBold" panose="020B0503030101060003" pitchFamily="34" charset="77"/>
                <a:ea typeface="Helvetica Neue" panose="02000503000000020004" pitchFamily="2" charset="0"/>
                <a:cs typeface="Helvetica Neue" panose="02000503000000020004" pitchFamily="2" charset="0"/>
              </a:rPr>
              <a:t>Total engagements outperformed proposed estimated engagements </a:t>
            </a:r>
            <a:r>
              <a:rPr lang="en-US" sz="1600" b="1" dirty="0">
                <a:solidFill>
                  <a:srgbClr val="33B2C1"/>
                </a:solidFill>
                <a:highlight>
                  <a:srgbClr val="FF0000"/>
                </a:highlight>
                <a:latin typeface="Raleway SemiBold" panose="020B0503030101060003" pitchFamily="34" charset="77"/>
                <a:ea typeface="Helvetica Neue" panose="02000503000000020004" pitchFamily="2" charset="0"/>
                <a:cs typeface="Helvetica Neue" panose="02000503000000020004" pitchFamily="2" charset="0"/>
              </a:rPr>
              <a:t>(#) by #%.</a:t>
            </a:r>
          </a:p>
        </p:txBody>
      </p:sp>
      <p:sp>
        <p:nvSpPr>
          <p:cNvPr id="17" name="TextBox 16">
            <a:extLst>
              <a:ext uri="{FF2B5EF4-FFF2-40B4-BE49-F238E27FC236}">
                <a16:creationId xmlns:a16="http://schemas.microsoft.com/office/drawing/2014/main" id="{D95CA330-22B4-FA4B-5606-840F639C503C}"/>
              </a:ext>
            </a:extLst>
          </p:cNvPr>
          <p:cNvSpPr txBox="1"/>
          <p:nvPr/>
        </p:nvSpPr>
        <p:spPr>
          <a:xfrm>
            <a:off x="7992126" y="732235"/>
            <a:ext cx="1670418" cy="1006429"/>
          </a:xfrm>
          <a:prstGeom prst="rect">
            <a:avLst/>
          </a:prstGeom>
          <a:noFill/>
        </p:spPr>
        <p:txBody>
          <a:bodyPr wrap="square">
            <a:spAutoFit/>
          </a:bodyPr>
          <a:lstStyle/>
          <a:p>
            <a:pPr algn="ctr"/>
            <a:r>
              <a:rPr lang="en-US" sz="264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t>
            </a:r>
            <a:endParaRPr lang="en-US" sz="231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a:p>
            <a:pPr algn="ctr"/>
            <a:r>
              <a:rPr lang="en-US" sz="165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Total </a:t>
            </a:r>
          </a:p>
          <a:p>
            <a:pPr algn="ctr"/>
            <a:r>
              <a:rPr lang="en-US" sz="165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Engagements</a:t>
            </a:r>
          </a:p>
        </p:txBody>
      </p:sp>
      <p:sp>
        <p:nvSpPr>
          <p:cNvPr id="13" name="TextBox 12">
            <a:extLst>
              <a:ext uri="{FF2B5EF4-FFF2-40B4-BE49-F238E27FC236}">
                <a16:creationId xmlns:a16="http://schemas.microsoft.com/office/drawing/2014/main" id="{4D7841FC-9647-2C03-CCAF-EC81135D5AFD}"/>
              </a:ext>
            </a:extLst>
          </p:cNvPr>
          <p:cNvSpPr txBox="1"/>
          <p:nvPr/>
        </p:nvSpPr>
        <p:spPr>
          <a:xfrm>
            <a:off x="556360" y="502497"/>
            <a:ext cx="5518976" cy="1446550"/>
          </a:xfrm>
          <a:prstGeom prst="rect">
            <a:avLst/>
          </a:prstGeom>
          <a:noFill/>
        </p:spPr>
        <p:txBody>
          <a:bodyPr wrap="square">
            <a:spAutoFit/>
          </a:bodyPr>
          <a:lstStyle/>
          <a:p>
            <a:r>
              <a:rPr lang="en-US" sz="4400" b="1" dirty="0">
                <a:solidFill>
                  <a:srgbClr val="022A47"/>
                </a:solidFill>
                <a:latin typeface="Raleway ExtraBold" panose="020B0503030101060003" pitchFamily="34" charset="77"/>
              </a:rPr>
              <a:t>Engagements</a:t>
            </a:r>
          </a:p>
          <a:p>
            <a:r>
              <a:rPr lang="en-US" sz="4400" b="1" dirty="0">
                <a:solidFill>
                  <a:srgbClr val="022A47"/>
                </a:solidFill>
                <a:latin typeface="Raleway ExtraBold" panose="020B0503030101060003" pitchFamily="34" charset="77"/>
              </a:rPr>
              <a:t>Summary</a:t>
            </a:r>
          </a:p>
        </p:txBody>
      </p:sp>
      <p:sp>
        <p:nvSpPr>
          <p:cNvPr id="14" name="Rounded Rectangle 13">
            <a:extLst>
              <a:ext uri="{FF2B5EF4-FFF2-40B4-BE49-F238E27FC236}">
                <a16:creationId xmlns:a16="http://schemas.microsoft.com/office/drawing/2014/main" id="{84357354-887B-1C9A-AB86-F8604A8FA158}"/>
              </a:ext>
            </a:extLst>
          </p:cNvPr>
          <p:cNvSpPr/>
          <p:nvPr/>
        </p:nvSpPr>
        <p:spPr>
          <a:xfrm>
            <a:off x="417353" y="3363860"/>
            <a:ext cx="2344456" cy="736600"/>
          </a:xfrm>
          <a:prstGeom prst="roundRect">
            <a:avLst>
              <a:gd name="adj" fmla="val 28772"/>
            </a:avLst>
          </a:prstGeom>
          <a:solidFill>
            <a:srgbClr val="022A47"/>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4421326-DC6D-546C-5635-A30671337F48}"/>
              </a:ext>
            </a:extLst>
          </p:cNvPr>
          <p:cNvSpPr txBox="1"/>
          <p:nvPr/>
        </p:nvSpPr>
        <p:spPr>
          <a:xfrm>
            <a:off x="891081" y="3504247"/>
            <a:ext cx="1397000" cy="461665"/>
          </a:xfrm>
          <a:prstGeom prst="rect">
            <a:avLst/>
          </a:prstGeom>
          <a:noFill/>
        </p:spPr>
        <p:txBody>
          <a:bodyPr wrap="square">
            <a:spAutoFit/>
          </a:bodyPr>
          <a:lstStyle/>
          <a:p>
            <a:pPr algn="ctr"/>
            <a:r>
              <a:rPr lang="en-US" sz="2300" b="1" dirty="0">
                <a:solidFill>
                  <a:srgbClr val="33B2C1"/>
                </a:solidFill>
                <a:latin typeface="Raleway ExtraBold" panose="020B0503030101060003" pitchFamily="34" charset="77"/>
                <a:ea typeface="Helvetica Neue" panose="02000503000000020004" pitchFamily="2" charset="0"/>
                <a:cs typeface="Helvetica Neue" panose="02000503000000020004" pitchFamily="2" charset="0"/>
              </a:rPr>
              <a:t>Organic</a:t>
            </a:r>
          </a:p>
        </p:txBody>
      </p:sp>
      <p:sp>
        <p:nvSpPr>
          <p:cNvPr id="34" name="TextBox 33">
            <a:extLst>
              <a:ext uri="{FF2B5EF4-FFF2-40B4-BE49-F238E27FC236}">
                <a16:creationId xmlns:a16="http://schemas.microsoft.com/office/drawing/2014/main" id="{3EACBDC7-9CB8-F25A-0FDC-D4EF6255B1A4}"/>
              </a:ext>
            </a:extLst>
          </p:cNvPr>
          <p:cNvSpPr txBox="1"/>
          <p:nvPr/>
        </p:nvSpPr>
        <p:spPr>
          <a:xfrm>
            <a:off x="6195241" y="3366855"/>
            <a:ext cx="2605129" cy="1157112"/>
          </a:xfrm>
          <a:prstGeom prst="rect">
            <a:avLst/>
          </a:prstGeom>
          <a:noFill/>
        </p:spPr>
        <p:txBody>
          <a:bodyPr wrap="square">
            <a:spAutoFit/>
          </a:bodyPr>
          <a:lstStyle/>
          <a:p>
            <a:pPr>
              <a:lnSpc>
                <a:spcPct val="150000"/>
              </a:lnSpc>
            </a:pPr>
            <a:r>
              <a:rPr lang="en-US" sz="1600" b="1" dirty="0">
                <a:solidFill>
                  <a:schemeClr val="accent3">
                    <a:lumMod val="50000"/>
                  </a:schemeClr>
                </a:solidFill>
                <a:latin typeface="Raleway SemiBold" panose="020B0503030101060003" pitchFamily="34" charset="77"/>
                <a:ea typeface="Helvetica Neue" panose="02000503000000020004" pitchFamily="2" charset="0"/>
                <a:cs typeface="Helvetica Neue" panose="02000503000000020004" pitchFamily="2" charset="0"/>
              </a:rPr>
              <a:t>Total Post Engagements</a:t>
            </a:r>
          </a:p>
          <a:p>
            <a:pPr>
              <a:lnSpc>
                <a:spcPct val="150000"/>
              </a:lnSpc>
            </a:pPr>
            <a:r>
              <a:rPr lang="en-US" sz="1600" b="1" dirty="0">
                <a:solidFill>
                  <a:schemeClr val="accent3">
                    <a:lumMod val="50000"/>
                  </a:schemeClr>
                </a:solidFill>
                <a:latin typeface="Raleway SemiBold" panose="020B0503030101060003" pitchFamily="34" charset="77"/>
                <a:ea typeface="Helvetica Neue" panose="02000503000000020004" pitchFamily="2" charset="0"/>
                <a:cs typeface="Helvetica Neue" panose="02000503000000020004" pitchFamily="2" charset="0"/>
              </a:rPr>
              <a:t>Story Engagements</a:t>
            </a:r>
          </a:p>
          <a:p>
            <a:pPr>
              <a:lnSpc>
                <a:spcPct val="150000"/>
              </a:lnSpc>
            </a:pPr>
            <a:r>
              <a:rPr lang="en-US" sz="1600" b="1" dirty="0">
                <a:solidFill>
                  <a:schemeClr val="accent3">
                    <a:lumMod val="50000"/>
                  </a:schemeClr>
                </a:solidFill>
                <a:latin typeface="Raleway SemiBold" panose="020B0503030101060003" pitchFamily="34" charset="77"/>
                <a:ea typeface="Helvetica Neue" panose="02000503000000020004" pitchFamily="2" charset="0"/>
                <a:cs typeface="Helvetica Neue" panose="02000503000000020004" pitchFamily="2" charset="0"/>
              </a:rPr>
              <a:t>Cart Transfers</a:t>
            </a:r>
          </a:p>
        </p:txBody>
      </p:sp>
      <p:sp>
        <p:nvSpPr>
          <p:cNvPr id="35" name="TextBox 34">
            <a:extLst>
              <a:ext uri="{FF2B5EF4-FFF2-40B4-BE49-F238E27FC236}">
                <a16:creationId xmlns:a16="http://schemas.microsoft.com/office/drawing/2014/main" id="{172F8C5F-7B1E-195A-A1AF-08D8B67588AB}"/>
              </a:ext>
            </a:extLst>
          </p:cNvPr>
          <p:cNvSpPr txBox="1"/>
          <p:nvPr/>
        </p:nvSpPr>
        <p:spPr>
          <a:xfrm>
            <a:off x="8704224" y="3366855"/>
            <a:ext cx="909320" cy="1157112"/>
          </a:xfrm>
          <a:prstGeom prst="rect">
            <a:avLst/>
          </a:prstGeom>
          <a:noFill/>
        </p:spPr>
        <p:txBody>
          <a:bodyPr wrap="square">
            <a:spAutoFit/>
          </a:bodyPr>
          <a:lstStyle/>
          <a:p>
            <a:pPr>
              <a:lnSpc>
                <a:spcPct val="150000"/>
              </a:lnSpc>
            </a:pPr>
            <a:r>
              <a:rPr lang="en-US" sz="1600" b="1" dirty="0">
                <a:solidFill>
                  <a:schemeClr val="accent3">
                    <a:lumMod val="50000"/>
                  </a:schemeClr>
                </a:solidFill>
                <a:latin typeface="Raleway SemiBold" panose="020B0503030101060003" pitchFamily="34" charset="77"/>
                <a:ea typeface="Helvetica Neue" panose="02000503000000020004" pitchFamily="2" charset="0"/>
                <a:cs typeface="Helvetica Neue" panose="02000503000000020004" pitchFamily="2" charset="0"/>
              </a:rPr>
              <a:t>100 K</a:t>
            </a:r>
          </a:p>
          <a:p>
            <a:pPr>
              <a:lnSpc>
                <a:spcPct val="150000"/>
              </a:lnSpc>
            </a:pPr>
            <a:r>
              <a:rPr lang="en-US" sz="1600" b="1" dirty="0">
                <a:solidFill>
                  <a:schemeClr val="accent3">
                    <a:lumMod val="50000"/>
                  </a:schemeClr>
                </a:solidFill>
                <a:latin typeface="Raleway SemiBold" panose="020B0503030101060003" pitchFamily="34" charset="77"/>
                <a:ea typeface="Helvetica Neue" panose="02000503000000020004" pitchFamily="2" charset="0"/>
                <a:cs typeface="Helvetica Neue" panose="02000503000000020004" pitchFamily="2" charset="0"/>
              </a:rPr>
              <a:t>200 K</a:t>
            </a:r>
          </a:p>
          <a:p>
            <a:pPr>
              <a:lnSpc>
                <a:spcPct val="150000"/>
              </a:lnSpc>
            </a:pPr>
            <a:r>
              <a:rPr lang="en-US" sz="1600" b="1" dirty="0">
                <a:solidFill>
                  <a:schemeClr val="accent3">
                    <a:lumMod val="50000"/>
                  </a:schemeClr>
                </a:solidFill>
                <a:latin typeface="Raleway SemiBold" panose="020B0503030101060003" pitchFamily="34" charset="77"/>
                <a:ea typeface="Helvetica Neue" panose="02000503000000020004" pitchFamily="2" charset="0"/>
                <a:cs typeface="Helvetica Neue" panose="02000503000000020004" pitchFamily="2" charset="0"/>
              </a:rPr>
              <a:t>300 K</a:t>
            </a:r>
          </a:p>
        </p:txBody>
      </p:sp>
      <p:sp>
        <p:nvSpPr>
          <p:cNvPr id="38" name="Rounded Rectangle 37">
            <a:extLst>
              <a:ext uri="{FF2B5EF4-FFF2-40B4-BE49-F238E27FC236}">
                <a16:creationId xmlns:a16="http://schemas.microsoft.com/office/drawing/2014/main" id="{21F34E89-3F79-8909-E18E-722F3E2688ED}"/>
              </a:ext>
            </a:extLst>
          </p:cNvPr>
          <p:cNvSpPr/>
          <p:nvPr/>
        </p:nvSpPr>
        <p:spPr>
          <a:xfrm>
            <a:off x="3216531" y="3369009"/>
            <a:ext cx="2344456" cy="736600"/>
          </a:xfrm>
          <a:prstGeom prst="roundRect">
            <a:avLst>
              <a:gd name="adj" fmla="val 28772"/>
            </a:avLst>
          </a:prstGeom>
          <a:solidFill>
            <a:srgbClr val="022A47"/>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CC1F2ADA-6CBD-44AE-0C73-FFE65C89F8B6}"/>
              </a:ext>
            </a:extLst>
          </p:cNvPr>
          <p:cNvSpPr txBox="1"/>
          <p:nvPr/>
        </p:nvSpPr>
        <p:spPr>
          <a:xfrm>
            <a:off x="3690259" y="3509396"/>
            <a:ext cx="1397000" cy="461665"/>
          </a:xfrm>
          <a:prstGeom prst="rect">
            <a:avLst/>
          </a:prstGeom>
          <a:noFill/>
        </p:spPr>
        <p:txBody>
          <a:bodyPr wrap="square">
            <a:spAutoFit/>
          </a:bodyPr>
          <a:lstStyle/>
          <a:p>
            <a:pPr algn="ctr"/>
            <a:r>
              <a:rPr lang="en-US" sz="2300" b="1" dirty="0">
                <a:solidFill>
                  <a:srgbClr val="33B2C1"/>
                </a:solidFill>
                <a:latin typeface="Raleway ExtraBold" panose="020B0503030101060003" pitchFamily="34" charset="77"/>
                <a:ea typeface="Helvetica Neue" panose="02000503000000020004" pitchFamily="2" charset="0"/>
                <a:cs typeface="Helvetica Neue" panose="02000503000000020004" pitchFamily="2" charset="0"/>
              </a:rPr>
              <a:t>Paid</a:t>
            </a:r>
          </a:p>
        </p:txBody>
      </p:sp>
      <p:sp>
        <p:nvSpPr>
          <p:cNvPr id="43" name="Rounded Rectangle 42">
            <a:extLst>
              <a:ext uri="{FF2B5EF4-FFF2-40B4-BE49-F238E27FC236}">
                <a16:creationId xmlns:a16="http://schemas.microsoft.com/office/drawing/2014/main" id="{E088E908-1A5C-9F8E-6C43-5E7DBB0BDE52}"/>
              </a:ext>
            </a:extLst>
          </p:cNvPr>
          <p:cNvSpPr/>
          <p:nvPr/>
        </p:nvSpPr>
        <p:spPr>
          <a:xfrm>
            <a:off x="6314540" y="4856886"/>
            <a:ext cx="2916546" cy="736600"/>
          </a:xfrm>
          <a:prstGeom prst="roundRect">
            <a:avLst>
              <a:gd name="adj" fmla="val 28772"/>
            </a:avLst>
          </a:prstGeom>
          <a:solidFill>
            <a:srgbClr val="33B2C1"/>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3E43822A-AC2B-2AAC-21A6-96E660BE3FA0}"/>
              </a:ext>
            </a:extLst>
          </p:cNvPr>
          <p:cNvSpPr txBox="1"/>
          <p:nvPr/>
        </p:nvSpPr>
        <p:spPr>
          <a:xfrm>
            <a:off x="6466115" y="5019851"/>
            <a:ext cx="2611098" cy="400110"/>
          </a:xfrm>
          <a:prstGeom prst="rect">
            <a:avLst/>
          </a:prstGeom>
          <a:noFill/>
        </p:spPr>
        <p:txBody>
          <a:bodyPr wrap="square">
            <a:spAutoFit/>
          </a:bodyPr>
          <a:lstStyle/>
          <a:p>
            <a:pPr algn="ctr"/>
            <a:r>
              <a:rPr lang="en-US" sz="2000" b="1" dirty="0">
                <a:solidFill>
                  <a:schemeClr val="bg1"/>
                </a:solidFill>
                <a:latin typeface="Raleway ExtraBold" panose="020B0503030101060003" pitchFamily="34" charset="77"/>
                <a:ea typeface="Helvetica Neue" panose="02000503000000020004" pitchFamily="2" charset="0"/>
                <a:cs typeface="Helvetica Neue" panose="02000503000000020004" pitchFamily="2" charset="0"/>
              </a:rPr>
              <a:t>Total Engagements</a:t>
            </a:r>
          </a:p>
        </p:txBody>
      </p:sp>
      <p:sp>
        <p:nvSpPr>
          <p:cNvPr id="2" name="Rounded Rectangle 1">
            <a:extLst>
              <a:ext uri="{FF2B5EF4-FFF2-40B4-BE49-F238E27FC236}">
                <a16:creationId xmlns:a16="http://schemas.microsoft.com/office/drawing/2014/main" id="{5D295D25-425B-0337-6839-197283E593D2}"/>
              </a:ext>
            </a:extLst>
          </p:cNvPr>
          <p:cNvSpPr/>
          <p:nvPr/>
        </p:nvSpPr>
        <p:spPr>
          <a:xfrm>
            <a:off x="482195" y="4375713"/>
            <a:ext cx="2333570" cy="296508"/>
          </a:xfrm>
          <a:prstGeom prst="round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D47797D6-3A5E-8F25-F8CF-3C6FACEA7C26}"/>
              </a:ext>
            </a:extLst>
          </p:cNvPr>
          <p:cNvSpPr/>
          <p:nvPr/>
        </p:nvSpPr>
        <p:spPr>
          <a:xfrm>
            <a:off x="473050" y="4743622"/>
            <a:ext cx="2333570" cy="296508"/>
          </a:xfrm>
          <a:prstGeom prst="round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1074D4C9-562C-2492-5877-439A879BDAC7}"/>
              </a:ext>
            </a:extLst>
          </p:cNvPr>
          <p:cNvSpPr/>
          <p:nvPr/>
        </p:nvSpPr>
        <p:spPr>
          <a:xfrm>
            <a:off x="473049" y="5107973"/>
            <a:ext cx="2333570" cy="296508"/>
          </a:xfrm>
          <a:prstGeom prst="round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932C85E6-8C46-5A0D-DCE6-C9809C6F8C1F}"/>
              </a:ext>
            </a:extLst>
          </p:cNvPr>
          <p:cNvSpPr/>
          <p:nvPr/>
        </p:nvSpPr>
        <p:spPr>
          <a:xfrm>
            <a:off x="472546" y="5471424"/>
            <a:ext cx="2333570" cy="296508"/>
          </a:xfrm>
          <a:prstGeom prst="round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6BAF8F6-A7F3-7634-4296-D20E0B8F5602}"/>
              </a:ext>
            </a:extLst>
          </p:cNvPr>
          <p:cNvSpPr txBox="1"/>
          <p:nvPr/>
        </p:nvSpPr>
        <p:spPr>
          <a:xfrm>
            <a:off x="428239" y="4388600"/>
            <a:ext cx="1468557" cy="1795363"/>
          </a:xfrm>
          <a:prstGeom prst="rect">
            <a:avLst/>
          </a:prstGeom>
          <a:noFill/>
        </p:spPr>
        <p:txBody>
          <a:bodyPr wrap="square">
            <a:spAutoFit/>
          </a:bodyPr>
          <a:lstStyle/>
          <a:p>
            <a:pPr>
              <a:spcBef>
                <a:spcPts val="525"/>
              </a:spcBef>
              <a:spcAft>
                <a:spcPts val="625"/>
              </a:spcAft>
            </a:pPr>
            <a:r>
              <a:rPr lang="en-US" sz="1400" b="1" dirty="0">
                <a:solidFill>
                  <a:schemeClr val="accent3">
                    <a:lumMod val="50000"/>
                  </a:schemeClr>
                </a:solidFill>
                <a:latin typeface="Raleway SemiBold" panose="020B0503030101060003" pitchFamily="34" charset="77"/>
                <a:ea typeface="Helvetica Neue" panose="02000503000000020004" pitchFamily="2" charset="0"/>
                <a:cs typeface="Helvetica Neue" panose="02000503000000020004" pitchFamily="2" charset="0"/>
              </a:rPr>
              <a:t>Likes</a:t>
            </a:r>
          </a:p>
          <a:p>
            <a:pPr>
              <a:spcBef>
                <a:spcPts val="525"/>
              </a:spcBef>
              <a:spcAft>
                <a:spcPts val="625"/>
              </a:spcAft>
            </a:pPr>
            <a:r>
              <a:rPr lang="en-US" sz="1400" b="1" dirty="0">
                <a:solidFill>
                  <a:schemeClr val="accent3">
                    <a:lumMod val="50000"/>
                  </a:schemeClr>
                </a:solidFill>
                <a:latin typeface="Raleway SemiBold" panose="020B0503030101060003" pitchFamily="34" charset="77"/>
                <a:ea typeface="Helvetica Neue" panose="02000503000000020004" pitchFamily="2" charset="0"/>
                <a:cs typeface="Helvetica Neue" panose="02000503000000020004" pitchFamily="2" charset="0"/>
              </a:rPr>
              <a:t>Comments</a:t>
            </a:r>
          </a:p>
          <a:p>
            <a:pPr>
              <a:spcBef>
                <a:spcPts val="525"/>
              </a:spcBef>
              <a:spcAft>
                <a:spcPts val="625"/>
              </a:spcAft>
            </a:pPr>
            <a:r>
              <a:rPr lang="en-US" sz="1400" b="1" dirty="0">
                <a:solidFill>
                  <a:schemeClr val="accent3">
                    <a:lumMod val="50000"/>
                  </a:schemeClr>
                </a:solidFill>
                <a:latin typeface="Raleway SemiBold" panose="020B0503030101060003" pitchFamily="34" charset="77"/>
                <a:ea typeface="Helvetica Neue" panose="02000503000000020004" pitchFamily="2" charset="0"/>
                <a:cs typeface="Helvetica Neue" panose="02000503000000020004" pitchFamily="2" charset="0"/>
              </a:rPr>
              <a:t>Shares</a:t>
            </a:r>
          </a:p>
          <a:p>
            <a:pPr>
              <a:spcBef>
                <a:spcPts val="525"/>
              </a:spcBef>
              <a:spcAft>
                <a:spcPts val="625"/>
              </a:spcAft>
            </a:pPr>
            <a:r>
              <a:rPr lang="en-US" sz="1400" b="1" dirty="0">
                <a:solidFill>
                  <a:schemeClr val="accent3">
                    <a:lumMod val="50000"/>
                  </a:schemeClr>
                </a:solidFill>
                <a:latin typeface="Raleway SemiBold" panose="020B0503030101060003" pitchFamily="34" charset="77"/>
                <a:ea typeface="Helvetica Neue" panose="02000503000000020004" pitchFamily="2" charset="0"/>
                <a:cs typeface="Helvetica Neue" panose="02000503000000020004" pitchFamily="2" charset="0"/>
              </a:rPr>
              <a:t>Saves</a:t>
            </a:r>
          </a:p>
          <a:p>
            <a:pPr>
              <a:spcBef>
                <a:spcPts val="525"/>
              </a:spcBef>
              <a:spcAft>
                <a:spcPts val="625"/>
              </a:spcAft>
            </a:pPr>
            <a:endParaRPr lang="en-US" b="1" dirty="0">
              <a:solidFill>
                <a:srgbClr val="022A47"/>
              </a:solidFill>
              <a:latin typeface="Raleway SemiBold" panose="020B0503030101060003" pitchFamily="34" charset="77"/>
              <a:ea typeface="Helvetica Neue" panose="02000503000000020004" pitchFamily="2" charset="0"/>
              <a:cs typeface="Helvetica Neue" panose="02000503000000020004" pitchFamily="2" charset="0"/>
            </a:endParaRPr>
          </a:p>
        </p:txBody>
      </p:sp>
      <p:sp>
        <p:nvSpPr>
          <p:cNvPr id="20" name="TextBox 19">
            <a:extLst>
              <a:ext uri="{FF2B5EF4-FFF2-40B4-BE49-F238E27FC236}">
                <a16:creationId xmlns:a16="http://schemas.microsoft.com/office/drawing/2014/main" id="{DF0A5D47-F956-7B9C-F650-CC1E12269D4B}"/>
              </a:ext>
            </a:extLst>
          </p:cNvPr>
          <p:cNvSpPr txBox="1"/>
          <p:nvPr/>
        </p:nvSpPr>
        <p:spPr>
          <a:xfrm>
            <a:off x="2055189" y="4382462"/>
            <a:ext cx="909320" cy="1377300"/>
          </a:xfrm>
          <a:prstGeom prst="rect">
            <a:avLst/>
          </a:prstGeom>
          <a:noFill/>
        </p:spPr>
        <p:txBody>
          <a:bodyPr wrap="square">
            <a:spAutoFit/>
          </a:bodyPr>
          <a:lstStyle/>
          <a:p>
            <a:pPr>
              <a:spcBef>
                <a:spcPts val="525"/>
              </a:spcBef>
              <a:spcAft>
                <a:spcPts val="625"/>
              </a:spcAft>
            </a:pPr>
            <a:r>
              <a:rPr lang="en-US" sz="1400" b="1" dirty="0">
                <a:solidFill>
                  <a:schemeClr val="accent3">
                    <a:lumMod val="50000"/>
                  </a:schemeClr>
                </a:solidFill>
                <a:latin typeface="Raleway SemiBold" panose="020B0503030101060003" pitchFamily="34" charset="77"/>
                <a:ea typeface="Helvetica Neue" panose="02000503000000020004" pitchFamily="2" charset="0"/>
                <a:cs typeface="Helvetica Neue" panose="02000503000000020004" pitchFamily="2" charset="0"/>
              </a:rPr>
              <a:t>10 K</a:t>
            </a:r>
          </a:p>
          <a:p>
            <a:pPr>
              <a:spcBef>
                <a:spcPts val="525"/>
              </a:spcBef>
              <a:spcAft>
                <a:spcPts val="625"/>
              </a:spcAft>
            </a:pPr>
            <a:r>
              <a:rPr lang="en-US" sz="1400" b="1" dirty="0">
                <a:solidFill>
                  <a:schemeClr val="accent3">
                    <a:lumMod val="50000"/>
                  </a:schemeClr>
                </a:solidFill>
                <a:latin typeface="Raleway SemiBold" panose="020B0503030101060003" pitchFamily="34" charset="77"/>
                <a:ea typeface="Helvetica Neue" panose="02000503000000020004" pitchFamily="2" charset="0"/>
                <a:cs typeface="Helvetica Neue" panose="02000503000000020004" pitchFamily="2" charset="0"/>
              </a:rPr>
              <a:t>20 K</a:t>
            </a:r>
          </a:p>
          <a:p>
            <a:pPr>
              <a:spcBef>
                <a:spcPts val="525"/>
              </a:spcBef>
              <a:spcAft>
                <a:spcPts val="625"/>
              </a:spcAft>
            </a:pPr>
            <a:r>
              <a:rPr lang="en-US" sz="1400" b="1" dirty="0">
                <a:solidFill>
                  <a:schemeClr val="accent3">
                    <a:lumMod val="50000"/>
                  </a:schemeClr>
                </a:solidFill>
                <a:latin typeface="Raleway SemiBold" panose="020B0503030101060003" pitchFamily="34" charset="77"/>
                <a:ea typeface="Helvetica Neue" panose="02000503000000020004" pitchFamily="2" charset="0"/>
                <a:cs typeface="Helvetica Neue" panose="02000503000000020004" pitchFamily="2" charset="0"/>
              </a:rPr>
              <a:t>30 K</a:t>
            </a:r>
          </a:p>
          <a:p>
            <a:pPr>
              <a:spcBef>
                <a:spcPts val="525"/>
              </a:spcBef>
              <a:spcAft>
                <a:spcPts val="625"/>
              </a:spcAft>
            </a:pPr>
            <a:r>
              <a:rPr lang="en-US" sz="1400" b="1" dirty="0">
                <a:solidFill>
                  <a:schemeClr val="accent3">
                    <a:lumMod val="50000"/>
                  </a:schemeClr>
                </a:solidFill>
                <a:latin typeface="Raleway SemiBold" panose="020B0503030101060003" pitchFamily="34" charset="77"/>
                <a:ea typeface="Helvetica Neue" panose="02000503000000020004" pitchFamily="2" charset="0"/>
                <a:cs typeface="Helvetica Neue" panose="02000503000000020004" pitchFamily="2" charset="0"/>
              </a:rPr>
              <a:t>40 K</a:t>
            </a:r>
          </a:p>
        </p:txBody>
      </p:sp>
      <p:sp>
        <p:nvSpPr>
          <p:cNvPr id="7" name="Rounded Rectangle 6">
            <a:extLst>
              <a:ext uri="{FF2B5EF4-FFF2-40B4-BE49-F238E27FC236}">
                <a16:creationId xmlns:a16="http://schemas.microsoft.com/office/drawing/2014/main" id="{0D8DF6E0-C470-0E82-2DC5-13D1143E8E30}"/>
              </a:ext>
            </a:extLst>
          </p:cNvPr>
          <p:cNvSpPr/>
          <p:nvPr/>
        </p:nvSpPr>
        <p:spPr>
          <a:xfrm>
            <a:off x="3229775" y="4369575"/>
            <a:ext cx="2333570" cy="296508"/>
          </a:xfrm>
          <a:prstGeom prst="round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A6773445-0908-8101-FE9B-7FEE80A79351}"/>
              </a:ext>
            </a:extLst>
          </p:cNvPr>
          <p:cNvSpPr/>
          <p:nvPr/>
        </p:nvSpPr>
        <p:spPr>
          <a:xfrm>
            <a:off x="3220630" y="4737484"/>
            <a:ext cx="2333570" cy="296508"/>
          </a:xfrm>
          <a:prstGeom prst="round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0D595A28-9423-A9FE-E9C9-35410D4D2CF6}"/>
              </a:ext>
            </a:extLst>
          </p:cNvPr>
          <p:cNvSpPr/>
          <p:nvPr/>
        </p:nvSpPr>
        <p:spPr>
          <a:xfrm>
            <a:off x="3220629" y="5101835"/>
            <a:ext cx="2333570" cy="296508"/>
          </a:xfrm>
          <a:prstGeom prst="round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29438AF0-E131-85B5-D8AF-161BE12F60E1}"/>
              </a:ext>
            </a:extLst>
          </p:cNvPr>
          <p:cNvSpPr/>
          <p:nvPr/>
        </p:nvSpPr>
        <p:spPr>
          <a:xfrm>
            <a:off x="3220126" y="5465286"/>
            <a:ext cx="2333570" cy="296508"/>
          </a:xfrm>
          <a:prstGeom prst="roundRect">
            <a:avLst/>
          </a:pr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837E744-1DC3-1F68-C186-C996B982436D}"/>
              </a:ext>
            </a:extLst>
          </p:cNvPr>
          <p:cNvSpPr txBox="1"/>
          <p:nvPr/>
        </p:nvSpPr>
        <p:spPr>
          <a:xfrm>
            <a:off x="3175819" y="4382462"/>
            <a:ext cx="1818640" cy="2151871"/>
          </a:xfrm>
          <a:prstGeom prst="rect">
            <a:avLst/>
          </a:prstGeom>
          <a:noFill/>
        </p:spPr>
        <p:txBody>
          <a:bodyPr wrap="square">
            <a:spAutoFit/>
          </a:bodyPr>
          <a:lstStyle/>
          <a:p>
            <a:pPr>
              <a:spcBef>
                <a:spcPts val="525"/>
              </a:spcBef>
              <a:spcAft>
                <a:spcPts val="625"/>
              </a:spcAft>
            </a:pPr>
            <a:r>
              <a:rPr lang="en-US" sz="1400" b="1" dirty="0">
                <a:solidFill>
                  <a:schemeClr val="accent3">
                    <a:lumMod val="50000"/>
                  </a:schemeClr>
                </a:solidFill>
                <a:latin typeface="Raleway SemiBold" panose="020B0503030101060003" pitchFamily="34" charset="77"/>
                <a:ea typeface="Helvetica Neue" panose="02000503000000020004" pitchFamily="2" charset="0"/>
                <a:cs typeface="Helvetica Neue" panose="02000503000000020004" pitchFamily="2" charset="0"/>
              </a:rPr>
              <a:t>Likes</a:t>
            </a:r>
          </a:p>
          <a:p>
            <a:pPr>
              <a:spcBef>
                <a:spcPts val="525"/>
              </a:spcBef>
              <a:spcAft>
                <a:spcPts val="625"/>
              </a:spcAft>
            </a:pPr>
            <a:r>
              <a:rPr lang="en-US" sz="1400" b="1" dirty="0">
                <a:solidFill>
                  <a:schemeClr val="accent3">
                    <a:lumMod val="50000"/>
                  </a:schemeClr>
                </a:solidFill>
                <a:latin typeface="Raleway SemiBold" panose="020B0503030101060003" pitchFamily="34" charset="77"/>
                <a:ea typeface="Helvetica Neue" panose="02000503000000020004" pitchFamily="2" charset="0"/>
                <a:cs typeface="Helvetica Neue" panose="02000503000000020004" pitchFamily="2" charset="0"/>
              </a:rPr>
              <a:t>Comments</a:t>
            </a:r>
          </a:p>
          <a:p>
            <a:pPr>
              <a:spcBef>
                <a:spcPts val="525"/>
              </a:spcBef>
              <a:spcAft>
                <a:spcPts val="625"/>
              </a:spcAft>
            </a:pPr>
            <a:r>
              <a:rPr lang="en-US" sz="1400" b="1" dirty="0">
                <a:solidFill>
                  <a:schemeClr val="accent3">
                    <a:lumMod val="50000"/>
                  </a:schemeClr>
                </a:solidFill>
                <a:latin typeface="Raleway SemiBold" panose="020B0503030101060003" pitchFamily="34" charset="77"/>
                <a:ea typeface="Helvetica Neue" panose="02000503000000020004" pitchFamily="2" charset="0"/>
                <a:cs typeface="Helvetica Neue" panose="02000503000000020004" pitchFamily="2" charset="0"/>
              </a:rPr>
              <a:t>Shares</a:t>
            </a:r>
          </a:p>
          <a:p>
            <a:pPr>
              <a:spcBef>
                <a:spcPts val="525"/>
              </a:spcBef>
              <a:spcAft>
                <a:spcPts val="625"/>
              </a:spcAft>
            </a:pPr>
            <a:r>
              <a:rPr lang="en-US" sz="1400" b="1" dirty="0">
                <a:solidFill>
                  <a:schemeClr val="accent3">
                    <a:lumMod val="50000"/>
                  </a:schemeClr>
                </a:solidFill>
                <a:latin typeface="Raleway SemiBold" panose="020B0503030101060003" pitchFamily="34" charset="77"/>
                <a:ea typeface="Helvetica Neue" panose="02000503000000020004" pitchFamily="2" charset="0"/>
                <a:cs typeface="Helvetica Neue" panose="02000503000000020004" pitchFamily="2" charset="0"/>
              </a:rPr>
              <a:t>Saves</a:t>
            </a:r>
          </a:p>
          <a:p>
            <a:pPr>
              <a:spcBef>
                <a:spcPts val="525"/>
              </a:spcBef>
              <a:spcAft>
                <a:spcPts val="625"/>
              </a:spcAft>
            </a:pPr>
            <a:r>
              <a:rPr lang="en-US" sz="1400" b="1" dirty="0">
                <a:solidFill>
                  <a:schemeClr val="accent3">
                    <a:lumMod val="50000"/>
                  </a:schemeClr>
                </a:solidFill>
                <a:latin typeface="Raleway SemiBold" panose="020B0503030101060003" pitchFamily="34" charset="77"/>
                <a:ea typeface="Helvetica Neue" panose="02000503000000020004" pitchFamily="2" charset="0"/>
                <a:cs typeface="Helvetica Neue" panose="02000503000000020004" pitchFamily="2" charset="0"/>
              </a:rPr>
              <a:t>3-Sec. </a:t>
            </a:r>
            <a:r>
              <a:rPr lang="en-US" sz="900" b="1" dirty="0">
                <a:solidFill>
                  <a:schemeClr val="accent3">
                    <a:lumMod val="50000"/>
                  </a:schemeClr>
                </a:solidFill>
                <a:latin typeface="Raleway SemiBold" panose="020B0503030101060003" pitchFamily="34" charset="77"/>
                <a:ea typeface="Helvetica Neue" panose="02000503000000020004" pitchFamily="2" charset="0"/>
                <a:cs typeface="Helvetica Neue" panose="02000503000000020004" pitchFamily="2" charset="0"/>
              </a:rPr>
              <a:t>Video Views</a:t>
            </a:r>
            <a:endParaRPr lang="en-US" sz="1400" b="1" dirty="0">
              <a:solidFill>
                <a:schemeClr val="accent3">
                  <a:lumMod val="50000"/>
                </a:schemeClr>
              </a:solidFill>
              <a:latin typeface="Raleway SemiBold" panose="020B0503030101060003" pitchFamily="34" charset="77"/>
              <a:ea typeface="Helvetica Neue" panose="02000503000000020004" pitchFamily="2" charset="0"/>
              <a:cs typeface="Helvetica Neue" panose="02000503000000020004" pitchFamily="2" charset="0"/>
            </a:endParaRPr>
          </a:p>
          <a:p>
            <a:pPr>
              <a:spcBef>
                <a:spcPts val="525"/>
              </a:spcBef>
              <a:spcAft>
                <a:spcPts val="625"/>
              </a:spcAft>
            </a:pPr>
            <a:endParaRPr lang="en-US" b="1" dirty="0">
              <a:solidFill>
                <a:srgbClr val="022A47"/>
              </a:solidFill>
              <a:latin typeface="Raleway SemiBold" panose="020B0503030101060003" pitchFamily="34" charset="77"/>
              <a:ea typeface="Helvetica Neue" panose="02000503000000020004" pitchFamily="2" charset="0"/>
              <a:cs typeface="Helvetica Neue" panose="02000503000000020004" pitchFamily="2" charset="0"/>
            </a:endParaRPr>
          </a:p>
        </p:txBody>
      </p:sp>
      <p:sp>
        <p:nvSpPr>
          <p:cNvPr id="12" name="TextBox 11">
            <a:extLst>
              <a:ext uri="{FF2B5EF4-FFF2-40B4-BE49-F238E27FC236}">
                <a16:creationId xmlns:a16="http://schemas.microsoft.com/office/drawing/2014/main" id="{A707E872-1C5B-5EC6-C4EA-D53BAACA083F}"/>
              </a:ext>
            </a:extLst>
          </p:cNvPr>
          <p:cNvSpPr txBox="1"/>
          <p:nvPr/>
        </p:nvSpPr>
        <p:spPr>
          <a:xfrm>
            <a:off x="4802769" y="4376324"/>
            <a:ext cx="909320" cy="1733808"/>
          </a:xfrm>
          <a:prstGeom prst="rect">
            <a:avLst/>
          </a:prstGeom>
          <a:noFill/>
        </p:spPr>
        <p:txBody>
          <a:bodyPr wrap="square">
            <a:spAutoFit/>
          </a:bodyPr>
          <a:lstStyle/>
          <a:p>
            <a:pPr>
              <a:spcBef>
                <a:spcPts val="525"/>
              </a:spcBef>
              <a:spcAft>
                <a:spcPts val="625"/>
              </a:spcAft>
            </a:pPr>
            <a:r>
              <a:rPr lang="en-US" sz="1400" b="1" dirty="0">
                <a:solidFill>
                  <a:schemeClr val="accent3">
                    <a:lumMod val="50000"/>
                  </a:schemeClr>
                </a:solidFill>
                <a:latin typeface="Raleway SemiBold" panose="020B0503030101060003" pitchFamily="34" charset="77"/>
                <a:ea typeface="Helvetica Neue" panose="02000503000000020004" pitchFamily="2" charset="0"/>
                <a:cs typeface="Helvetica Neue" panose="02000503000000020004" pitchFamily="2" charset="0"/>
              </a:rPr>
              <a:t>10 K</a:t>
            </a:r>
          </a:p>
          <a:p>
            <a:pPr>
              <a:spcBef>
                <a:spcPts val="525"/>
              </a:spcBef>
              <a:spcAft>
                <a:spcPts val="625"/>
              </a:spcAft>
            </a:pPr>
            <a:r>
              <a:rPr lang="en-US" sz="1400" b="1" dirty="0">
                <a:solidFill>
                  <a:schemeClr val="accent3">
                    <a:lumMod val="50000"/>
                  </a:schemeClr>
                </a:solidFill>
                <a:latin typeface="Raleway SemiBold" panose="020B0503030101060003" pitchFamily="34" charset="77"/>
                <a:ea typeface="Helvetica Neue" panose="02000503000000020004" pitchFamily="2" charset="0"/>
                <a:cs typeface="Helvetica Neue" panose="02000503000000020004" pitchFamily="2" charset="0"/>
              </a:rPr>
              <a:t>20 K</a:t>
            </a:r>
          </a:p>
          <a:p>
            <a:pPr>
              <a:spcBef>
                <a:spcPts val="525"/>
              </a:spcBef>
              <a:spcAft>
                <a:spcPts val="625"/>
              </a:spcAft>
            </a:pPr>
            <a:r>
              <a:rPr lang="en-US" sz="1400" b="1" dirty="0">
                <a:solidFill>
                  <a:schemeClr val="accent3">
                    <a:lumMod val="50000"/>
                  </a:schemeClr>
                </a:solidFill>
                <a:latin typeface="Raleway SemiBold" panose="020B0503030101060003" pitchFamily="34" charset="77"/>
                <a:ea typeface="Helvetica Neue" panose="02000503000000020004" pitchFamily="2" charset="0"/>
                <a:cs typeface="Helvetica Neue" panose="02000503000000020004" pitchFamily="2" charset="0"/>
              </a:rPr>
              <a:t>30 K</a:t>
            </a:r>
          </a:p>
          <a:p>
            <a:pPr>
              <a:spcBef>
                <a:spcPts val="525"/>
              </a:spcBef>
              <a:spcAft>
                <a:spcPts val="625"/>
              </a:spcAft>
            </a:pPr>
            <a:r>
              <a:rPr lang="en-US" sz="1400" b="1" dirty="0">
                <a:solidFill>
                  <a:schemeClr val="accent3">
                    <a:lumMod val="50000"/>
                  </a:schemeClr>
                </a:solidFill>
                <a:latin typeface="Raleway SemiBold" panose="020B0503030101060003" pitchFamily="34" charset="77"/>
                <a:ea typeface="Helvetica Neue" panose="02000503000000020004" pitchFamily="2" charset="0"/>
                <a:cs typeface="Helvetica Neue" panose="02000503000000020004" pitchFamily="2" charset="0"/>
              </a:rPr>
              <a:t>40 K</a:t>
            </a:r>
          </a:p>
          <a:p>
            <a:pPr>
              <a:spcBef>
                <a:spcPts val="525"/>
              </a:spcBef>
              <a:spcAft>
                <a:spcPts val="625"/>
              </a:spcAft>
            </a:pPr>
            <a:r>
              <a:rPr lang="en-US" sz="1400" b="1" dirty="0">
                <a:solidFill>
                  <a:schemeClr val="accent3">
                    <a:lumMod val="50000"/>
                  </a:schemeClr>
                </a:solidFill>
                <a:latin typeface="Raleway SemiBold" panose="020B0503030101060003" pitchFamily="34" charset="77"/>
                <a:ea typeface="Helvetica Neue" panose="02000503000000020004" pitchFamily="2" charset="0"/>
                <a:cs typeface="Helvetica Neue" panose="02000503000000020004" pitchFamily="2" charset="0"/>
              </a:rPr>
              <a:t>##K</a:t>
            </a:r>
          </a:p>
        </p:txBody>
      </p:sp>
    </p:spTree>
    <p:extLst>
      <p:ext uri="{BB962C8B-B14F-4D97-AF65-F5344CB8AC3E}">
        <p14:creationId xmlns:p14="http://schemas.microsoft.com/office/powerpoint/2010/main" val="422658606"/>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6356</TotalTime>
  <Words>917</Words>
  <Application>Microsoft Macintosh PowerPoint</Application>
  <PresentationFormat>Custom</PresentationFormat>
  <Paragraphs>246</Paragraphs>
  <Slides>19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Helvetica Neue</vt:lpstr>
      <vt:lpstr>Raleway</vt:lpstr>
      <vt:lpstr>Raleway ExtraBold</vt:lpstr>
      <vt:lpstr>Raleway Medium</vt:lpstr>
      <vt:lpstr>Raleway SemiBold</vt:lpstr>
      <vt:lpstr>Office 2013 - 2022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Molli Snell</dc:creator>
  <cp:lastModifiedBy>Tori Coats</cp:lastModifiedBy>
  <cp:revision>223</cp:revision>
  <dcterms:created xsi:type="dcterms:W3CDTF">2022-09-26T20:52:16Z</dcterms:created>
  <dcterms:modified xsi:type="dcterms:W3CDTF">2025-03-18T15:32:54Z</dcterms:modified>
</cp:coreProperties>
</file>